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handoutMasterIdLst>
    <p:handoutMasterId r:id="rId28"/>
  </p:handoutMasterIdLst>
  <p:sldIdLst>
    <p:sldId id="7658" r:id="rId2"/>
    <p:sldId id="7667" r:id="rId3"/>
    <p:sldId id="7616" r:id="rId4"/>
    <p:sldId id="1965" r:id="rId5"/>
    <p:sldId id="7639" r:id="rId6"/>
    <p:sldId id="1967" r:id="rId7"/>
    <p:sldId id="2022" r:id="rId8"/>
    <p:sldId id="7600" r:id="rId9"/>
    <p:sldId id="2025" r:id="rId10"/>
    <p:sldId id="2017" r:id="rId11"/>
    <p:sldId id="1937" r:id="rId12"/>
    <p:sldId id="638" r:id="rId13"/>
    <p:sldId id="2038" r:id="rId14"/>
    <p:sldId id="7594" r:id="rId15"/>
    <p:sldId id="1919" r:id="rId16"/>
    <p:sldId id="7593" r:id="rId17"/>
    <p:sldId id="2040" r:id="rId18"/>
    <p:sldId id="7595" r:id="rId19"/>
    <p:sldId id="7596" r:id="rId20"/>
    <p:sldId id="2041" r:id="rId21"/>
    <p:sldId id="7666" r:id="rId22"/>
    <p:sldId id="7662" r:id="rId23"/>
    <p:sldId id="7663" r:id="rId24"/>
    <p:sldId id="7664" r:id="rId25"/>
    <p:sldId id="2013" r:id="rId26"/>
  </p:sldIdLst>
  <p:sldSz cx="12192000" cy="6858000"/>
  <p:notesSz cx="6797675" cy="9926638"/>
  <p:embeddedFontLst>
    <p:embeddedFont>
      <p:font typeface="KoPubWorld돋움체 Bold" panose="00000800000000000000" pitchFamily="2" charset="-127"/>
      <p:bold r:id="rId29"/>
    </p:embeddedFont>
    <p:embeddedFont>
      <p:font typeface="KoPubWorld돋움체 Light" panose="00000300000000000000" pitchFamily="2" charset="-127"/>
      <p:regular r:id="rId30"/>
    </p:embeddedFont>
    <p:embeddedFont>
      <p:font typeface="KoPubWorld돋움체 Medium" panose="00000600000000000000" pitchFamily="2" charset="-127"/>
      <p:regular r:id="rId31"/>
    </p:embeddedFont>
    <p:embeddedFont>
      <p:font typeface="微软雅黑" panose="020B0503020204020204" pitchFamily="34" charset="-122"/>
      <p:regular r:id="rId32"/>
      <p:bold r:id="rId33"/>
    </p:embeddedFont>
    <p:embeddedFont>
      <p:font typeface="华文细黑" panose="02010600040101010101" pitchFamily="2" charset="-122"/>
      <p:regular r:id="rId34"/>
    </p:embeddedFont>
    <p:embeddedFont>
      <p:font typeface="Malgun Gothic" panose="020B0503020000020004" pitchFamily="50" charset="-127"/>
      <p:regular r:id="rId35"/>
      <p:bold r:id="rId36"/>
    </p:embeddedFont>
    <p:embeddedFont>
      <p:font typeface="Arial Rounded MT Bold" panose="020F0704030504030204" pitchFamily="34" charset="0"/>
      <p:regular r:id="rId37"/>
    </p:embeddedFont>
    <p:embeddedFont>
      <p:font typeface="HDharmony B" panose="02020603020101020101" pitchFamily="18" charset="-127"/>
      <p:regular r:id="rId38"/>
    </p:embeddedFont>
    <p:embeddedFont>
      <p:font typeface="HDharmony M" panose="02020603020101020101" pitchFamily="18" charset="-127"/>
      <p:regular r:id="rId39"/>
    </p:embeddedFont>
    <p:embeddedFont>
      <p:font typeface="Lucida Console" panose="020B0609040504020204" pitchFamily="49" charset="0"/>
      <p:regular r:id="rId40"/>
    </p:embeddedFont>
    <p:embeddedFont>
      <p:font typeface="현대하모니 L" panose="02020603020101020101" pitchFamily="18" charset="-127"/>
      <p:regular r:id="rId41"/>
    </p:embeddedFont>
  </p:embeddedFontLst>
  <p:custDataLst>
    <p:tags r:id="rId42"/>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公司介绍" id="{83DDF85F-462F-4AE8-92E3-DB6AE648A5BC}">
          <p14:sldIdLst>
            <p14:sldId id="7658"/>
            <p14:sldId id="7667"/>
            <p14:sldId id="7616"/>
            <p14:sldId id="1965"/>
            <p14:sldId id="7639"/>
            <p14:sldId id="1967"/>
            <p14:sldId id="2022"/>
            <p14:sldId id="7600"/>
          </p14:sldIdLst>
        </p14:section>
        <p14:section name="事业领域" id="{1AC4B73A-20D4-4F42-8193-DF7B7DDFCA39}">
          <p14:sldIdLst>
            <p14:sldId id="2025"/>
            <p14:sldId id="2017"/>
            <p14:sldId id="1937"/>
            <p14:sldId id="638"/>
          </p14:sldIdLst>
        </p14:section>
        <p14:section name="业务介绍 : 物流" id="{E9DE46EA-0935-4AC0-BEF0-B88387A449FF}">
          <p14:sldIdLst>
            <p14:sldId id="2038"/>
            <p14:sldId id="7594"/>
            <p14:sldId id="1919"/>
            <p14:sldId id="7593"/>
            <p14:sldId id="2040"/>
            <p14:sldId id="7595"/>
            <p14:sldId id="7596"/>
            <p14:sldId id="2041"/>
            <p14:sldId id="7666"/>
            <p14:sldId id="7662"/>
            <p14:sldId id="7663"/>
            <p14:sldId id="7664"/>
            <p14:sldId id="2013"/>
          </p14:sldIdLst>
        </p14:section>
        <p14:section name="백데이터" id="{00AFD117-CBB2-419A-9B3B-A04A4DC5648B}">
          <p14:sldIdLst/>
        </p14:section>
      </p14:sectionLst>
    </p:ext>
    <p:ext uri="{EFAFB233-063F-42B5-8137-9DF3F51BA10A}">
      <p15:sldGuideLst xmlns:p15="http://schemas.microsoft.com/office/powerpoint/2012/main">
        <p15:guide id="1" orient="horz" pos="3842">
          <p15:clr>
            <a:srgbClr val="A4A3A4"/>
          </p15:clr>
        </p15:guide>
        <p15:guide id="2" orient="horz" pos="734">
          <p15:clr>
            <a:srgbClr val="A4A3A4"/>
          </p15:clr>
        </p15:guide>
        <p15:guide id="3" orient="horz" pos="1527">
          <p15:clr>
            <a:srgbClr val="A4A3A4"/>
          </p15:clr>
        </p15:guide>
        <p15:guide id="4" orient="horz" pos="96">
          <p15:clr>
            <a:srgbClr val="A4A3A4"/>
          </p15:clr>
        </p15:guide>
        <p15:guide id="5" orient="horz" pos="1069">
          <p15:clr>
            <a:srgbClr val="A4A3A4"/>
          </p15:clr>
        </p15:guide>
        <p15:guide id="6" orient="horz" pos="1236">
          <p15:clr>
            <a:srgbClr val="A4A3A4"/>
          </p15:clr>
        </p15:guide>
        <p15:guide id="7" orient="horz" pos="2148">
          <p15:clr>
            <a:srgbClr val="A4A3A4"/>
          </p15:clr>
        </p15:guide>
        <p15:guide id="8" orient="horz" pos="4062">
          <p15:clr>
            <a:srgbClr val="A4A3A4"/>
          </p15:clr>
        </p15:guide>
        <p15:guide id="9" orient="horz" pos="3394">
          <p15:clr>
            <a:srgbClr val="A4A3A4"/>
          </p15:clr>
        </p15:guide>
        <p15:guide id="10" orient="horz" pos="3554">
          <p15:clr>
            <a:srgbClr val="A4A3A4"/>
          </p15:clr>
        </p15:guide>
        <p15:guide id="11" orient="horz" pos="3652">
          <p15:clr>
            <a:srgbClr val="A4A3A4"/>
          </p15:clr>
        </p15:guide>
        <p15:guide id="12" pos="244">
          <p15:clr>
            <a:srgbClr val="A4A3A4"/>
          </p15:clr>
        </p15:guide>
        <p15:guide id="13" pos="4201">
          <p15:clr>
            <a:srgbClr val="A4A3A4"/>
          </p15:clr>
        </p15:guide>
        <p15:guide id="14" pos="7310">
          <p15:clr>
            <a:srgbClr val="A4A3A4"/>
          </p15:clr>
        </p15:guide>
        <p15:guide id="15" pos="2755">
          <p15:clr>
            <a:srgbClr val="A4A3A4"/>
          </p15:clr>
        </p15:guide>
        <p15:guide id="16" pos="114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변성경 책임매니저" initials="변책" lastIdx="2" clrIdx="0"/>
  <p:cmAuthor id="2" name="이지혜 매니저" initials="이매" lastIdx="7" clrIdx="1"/>
  <p:cmAuthor id="3" name="윤민 매니저" initials="윤매" lastIdx="1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4B1"/>
    <a:srgbClr val="FFFFFF"/>
    <a:srgbClr val="405DBF"/>
    <a:srgbClr val="3248A5"/>
    <a:srgbClr val="4562BC"/>
    <a:srgbClr val="4968C4"/>
    <a:srgbClr val="0050F5"/>
    <a:srgbClr val="02458C"/>
    <a:srgbClr val="4A68C8"/>
    <a:srgbClr val="00E6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2941" autoAdjust="0"/>
  </p:normalViewPr>
  <p:slideViewPr>
    <p:cSldViewPr snapToGrid="0" showGuides="1">
      <p:cViewPr varScale="1">
        <p:scale>
          <a:sx n="106" d="100"/>
          <a:sy n="106" d="100"/>
        </p:scale>
        <p:origin x="966" y="96"/>
      </p:cViewPr>
      <p:guideLst>
        <p:guide orient="horz" pos="3842"/>
        <p:guide orient="horz" pos="734"/>
        <p:guide orient="horz" pos="1527"/>
        <p:guide orient="horz" pos="96"/>
        <p:guide orient="horz" pos="1069"/>
        <p:guide orient="horz" pos="1236"/>
        <p:guide orient="horz" pos="2148"/>
        <p:guide orient="horz" pos="4062"/>
        <p:guide orient="horz" pos="3394"/>
        <p:guide orient="horz" pos="3554"/>
        <p:guide orient="horz" pos="3652"/>
        <p:guide pos="244"/>
        <p:guide pos="4201"/>
        <p:guide pos="7310"/>
        <p:guide pos="2755"/>
        <p:guide pos="1149"/>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varScale="1">
        <p:scale>
          <a:sx n="80" d="100"/>
          <a:sy n="80"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dirty="0">
              <a:latin typeface="KoPubWorld돋움체 Light" panose="00000300000000000000" pitchFamily="2" charset="-127"/>
              <a:ea typeface="KoPubWorld돋움체 Light" panose="00000300000000000000" pitchFamily="2" charset="-127"/>
            </a:endParaRPr>
          </a:p>
        </p:txBody>
      </p:sp>
      <p:sp>
        <p:nvSpPr>
          <p:cNvPr id="3" name="날짜 개체 틀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ACD17E8-1663-4297-BFAB-27FE4889675E}" type="datetimeFigureOut">
              <a:rPr lang="ko-KR" altLang="en-US" smtClean="0">
                <a:latin typeface="KoPubWorld돋움체 Light" panose="00000300000000000000" pitchFamily="2" charset="-127"/>
                <a:ea typeface="KoPubWorld돋움체 Light" panose="00000300000000000000" pitchFamily="2" charset="-127"/>
              </a:rPr>
              <a:t>2024-02-19</a:t>
            </a:fld>
            <a:endParaRPr lang="ko-KR" altLang="en-US" dirty="0">
              <a:latin typeface="KoPubWorld돋움체 Light" panose="00000300000000000000" pitchFamily="2" charset="-127"/>
              <a:ea typeface="KoPubWorld돋움체 Light" panose="00000300000000000000" pitchFamily="2" charset="-127"/>
            </a:endParaRPr>
          </a:p>
        </p:txBody>
      </p:sp>
      <p:sp>
        <p:nvSpPr>
          <p:cNvPr id="4" name="바닥글 개체 틀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dirty="0">
              <a:latin typeface="KoPubWorld돋움체 Light" panose="00000300000000000000" pitchFamily="2" charset="-127"/>
              <a:ea typeface="KoPubWorld돋움체 Light" panose="00000300000000000000" pitchFamily="2" charset="-127"/>
            </a:endParaRPr>
          </a:p>
        </p:txBody>
      </p:sp>
      <p:sp>
        <p:nvSpPr>
          <p:cNvPr id="5" name="슬라이드 번호 개체 틀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878CCAA-15F7-4851-8E6C-503705194E8F}" type="slidenum">
              <a:rPr lang="ko-KR" altLang="en-US" smtClean="0">
                <a:latin typeface="KoPubWorld돋움체 Light" panose="00000300000000000000" pitchFamily="2" charset="-127"/>
                <a:ea typeface="KoPubWorld돋움체 Light" panose="00000300000000000000" pitchFamily="2" charset="-127"/>
              </a:rPr>
              <a:t>‹#›</a:t>
            </a:fld>
            <a:endParaRPr lang="ko-KR" altLang="en-US" dirty="0">
              <a:latin typeface="KoPubWorld돋움체 Light" panose="00000300000000000000" pitchFamily="2" charset="-127"/>
              <a:ea typeface="KoPubWorld돋움체 Light" panose="00000300000000000000" pitchFamily="2" charset="-127"/>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atin typeface="KoPubWorld돋움체 Light" panose="00000300000000000000" pitchFamily="2" charset="-127"/>
                <a:ea typeface="KoPubWorld돋움체 Light" panose="00000300000000000000" pitchFamily="2" charset="-127"/>
              </a:defRPr>
            </a:lvl1pPr>
          </a:lstStyle>
          <a:p>
            <a:endParaRPr lang="ko-KR" altLang="en-US" dirty="0"/>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atin typeface="KoPubWorld돋움체 Light" panose="00000300000000000000" pitchFamily="2" charset="-127"/>
                <a:ea typeface="KoPubWorld돋움체 Light" panose="00000300000000000000" pitchFamily="2" charset="-127"/>
              </a:defRPr>
            </a:lvl1pPr>
          </a:lstStyle>
          <a:p>
            <a:fld id="{87820226-8AA0-441E-BFE2-C04E48D4A134}" type="datetimeFigureOut">
              <a:rPr lang="ko-KR" altLang="en-US" smtClean="0"/>
              <a:t>2024-02-19</a:t>
            </a:fld>
            <a:endParaRPr lang="ko-KR" altLang="en-US" dirty="0"/>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atin typeface="KoPubWorld돋움체 Light" panose="00000300000000000000" pitchFamily="2" charset="-127"/>
                <a:ea typeface="KoPubWorld돋움체 Light" panose="00000300000000000000" pitchFamily="2" charset="-127"/>
              </a:defRPr>
            </a:lvl1pPr>
          </a:lstStyle>
          <a:p>
            <a:endParaRPr lang="ko-KR" altLang="en-US" dirty="0"/>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atin typeface="KoPubWorld돋움체 Light" panose="00000300000000000000" pitchFamily="2" charset="-127"/>
                <a:ea typeface="KoPubWorld돋움체 Light" panose="00000300000000000000" pitchFamily="2" charset="-127"/>
              </a:defRPr>
            </a:lvl1pPr>
          </a:lstStyle>
          <a:p>
            <a:fld id="{EA5D36F4-96B3-419B-9BCF-E67CF80938C4}" type="slidenum">
              <a:rPr lang="ko-KR" altLang="en-US" smtClean="0"/>
              <a:t>‹#›</a:t>
            </a:fld>
            <a:endParaRPr lang="ko-KR" alt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KoPubWorld돋움체 Light" panose="00000300000000000000" pitchFamily="2" charset="-127"/>
        <a:ea typeface="KoPubWorld돋움체 Light" panose="00000300000000000000" pitchFamily="2" charset="-127"/>
        <a:cs typeface="+mn-cs"/>
      </a:defRPr>
    </a:lvl1pPr>
    <a:lvl2pPr marL="457200" algn="l" defTabSz="914400" rtl="0" eaLnBrk="1" latinLnBrk="1" hangingPunct="1">
      <a:defRPr sz="1200" kern="1200">
        <a:solidFill>
          <a:schemeClr val="tx1"/>
        </a:solidFill>
        <a:latin typeface="KoPubWorld돋움체 Light" panose="00000300000000000000" pitchFamily="2" charset="-127"/>
        <a:ea typeface="KoPubWorld돋움체 Light" panose="00000300000000000000" pitchFamily="2" charset="-127"/>
        <a:cs typeface="+mn-cs"/>
      </a:defRPr>
    </a:lvl2pPr>
    <a:lvl3pPr marL="914400" algn="l" defTabSz="914400" rtl="0" eaLnBrk="1" latinLnBrk="1" hangingPunct="1">
      <a:defRPr sz="1200" kern="1200">
        <a:solidFill>
          <a:schemeClr val="tx1"/>
        </a:solidFill>
        <a:latin typeface="KoPubWorld돋움체 Light" panose="00000300000000000000" pitchFamily="2" charset="-127"/>
        <a:ea typeface="KoPubWorld돋움체 Light" panose="00000300000000000000" pitchFamily="2" charset="-127"/>
        <a:cs typeface="+mn-cs"/>
      </a:defRPr>
    </a:lvl3pPr>
    <a:lvl4pPr marL="1371600" algn="l" defTabSz="914400" rtl="0" eaLnBrk="1" latinLnBrk="1" hangingPunct="1">
      <a:defRPr sz="1200" kern="1200">
        <a:solidFill>
          <a:schemeClr val="tx1"/>
        </a:solidFill>
        <a:latin typeface="KoPubWorld돋움체 Light" panose="00000300000000000000" pitchFamily="2" charset="-127"/>
        <a:ea typeface="KoPubWorld돋움체 Light" panose="00000300000000000000" pitchFamily="2" charset="-127"/>
        <a:cs typeface="+mn-cs"/>
      </a:defRPr>
    </a:lvl4pPr>
    <a:lvl5pPr marL="1828800" algn="l" defTabSz="914400" rtl="0" eaLnBrk="1" latinLnBrk="1" hangingPunct="1">
      <a:defRPr sz="1200" kern="1200">
        <a:solidFill>
          <a:schemeClr val="tx1"/>
        </a:solidFill>
        <a:latin typeface="KoPubWorld돋움체 Light" panose="00000300000000000000" pitchFamily="2" charset="-127"/>
        <a:ea typeface="KoPubWorld돋움체 Light" panose="00000300000000000000" pitchFamily="2"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EA5D36F4-96B3-419B-9BCF-E67CF80938C4}" type="slidenum">
              <a:rPr lang="ko-KR" altLang="en-US" smtClean="0"/>
              <a:t>1</a:t>
            </a:fld>
            <a:endParaRPr lang="ko-KR"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5D36F4-96B3-419B-9BCF-E67CF80938C4}" type="slidenum">
              <a:rPr lang="ko-KR" altLang="en-US" smtClean="0"/>
              <a:t>16</a:t>
            </a:fld>
            <a:endParaRPr lang="ko-KR"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완성차</a:t>
            </a:r>
            <a:r>
              <a:rPr lang="ko-KR" altLang="en-US" dirty="0"/>
              <a:t> 내륙운송 넣어도 될지 </a:t>
            </a:r>
            <a:r>
              <a:rPr lang="en-US" altLang="ko-KR" dirty="0"/>
              <a:t>(</a:t>
            </a:r>
            <a:r>
              <a:rPr lang="ko-KR" altLang="en-US" dirty="0"/>
              <a:t>유럽</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EA5D36F4-96B3-419B-9BCF-E67CF80938C4}" type="slidenum">
              <a:rPr lang="ko-KR" altLang="en-US" smtClean="0"/>
              <a:t>17</a:t>
            </a:fld>
            <a:endParaRPr lang="ko-KR"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A5D36F4-96B3-419B-9BCF-E67CF80938C4}" type="slidenum">
              <a:rPr lang="ko-KR" altLang="en-US" smtClean="0"/>
              <a:t>18</a:t>
            </a:fld>
            <a:endParaRPr lang="ko-KR"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A5D36F4-96B3-419B-9BCF-E67CF80938C4}" type="slidenum">
              <a:rPr lang="ko-KR" altLang="en-US" smtClean="0"/>
              <a:t>19</a:t>
            </a:fld>
            <a:endParaRPr lang="ko-KR"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A5D36F4-96B3-419B-9BCF-E67CF80938C4}" type="slidenum">
              <a:rPr lang="ko-KR" altLang="en-US" smtClean="0"/>
              <a:t>20</a:t>
            </a:fld>
            <a:endParaRPr lang="ko-KR"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A5D36F4-96B3-419B-9BCF-E67CF80938C4}" type="slidenum">
              <a:rPr lang="ko-KR" altLang="en-US" smtClean="0"/>
              <a:t>21</a:t>
            </a:fld>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A5D36F4-96B3-419B-9BCF-E67CF80938C4}" type="slidenum">
              <a:rPr lang="ko-KR" altLang="en-US" smtClean="0"/>
              <a:t>2</a:t>
            </a:fld>
            <a:endParaRPr lang="ko-KR"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EA5D36F4-96B3-419B-9BCF-E67CF80938C4}" type="slidenum">
              <a:rPr lang="ko-KR" altLang="en-US" smtClean="0"/>
              <a:t>4</a:t>
            </a:fld>
            <a:endParaRPr lang="ko-KR"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EA5D36F4-96B3-419B-9BCF-E67CF80938C4}" type="slidenum">
              <a:rPr kumimoji="0" lang="ko-KR" altLang="en-US" sz="1200" b="0" i="0" u="none" strike="noStrike" kern="1200" cap="none" spc="0" normalizeH="0" baseline="0" noProof="0" smtClean="0">
                <a:ln>
                  <a:noFill/>
                </a:ln>
                <a:solidFill>
                  <a:prstClr val="black"/>
                </a:solidFill>
                <a:effectLst/>
                <a:uLnTx/>
                <a:uFillTx/>
                <a:latin typeface="KoPubWorld돋움체 Light" panose="00000300000000000000" pitchFamily="2" charset="-127"/>
                <a:ea typeface="KoPubWorld돋움체 Light" panose="00000300000000000000" pitchFamily="2" charset="-127"/>
                <a:cs typeface="+mn-cs"/>
              </a:rPr>
              <a:t>8</a:t>
            </a:fld>
            <a:endParaRPr kumimoji="0" lang="ko-KR" altLang="en-US" sz="1200" b="0" i="0" u="none" strike="noStrike" kern="1200" cap="none" spc="0" normalizeH="0" baseline="0" noProof="0" dirty="0">
              <a:ln>
                <a:noFill/>
              </a:ln>
              <a:solidFill>
                <a:prstClr val="black"/>
              </a:solidFill>
              <a:effectLst/>
              <a:uLnTx/>
              <a:uFillTx/>
              <a:latin typeface="KoPubWorld돋움체 Light" panose="00000300000000000000" pitchFamily="2" charset="-127"/>
              <a:ea typeface="KoPubWorld돋움체 Light" panose="00000300000000000000" pitchFamily="2" charset="-127"/>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EA5D36F4-96B3-419B-9BCF-E67CF80938C4}" type="slidenum">
              <a:rPr kumimoji="0" lang="ko-KR" altLang="en-US" sz="1200" b="0" i="0" u="none" strike="noStrike" kern="1200" cap="none" spc="0" normalizeH="0" baseline="0" noProof="0" smtClean="0">
                <a:ln>
                  <a:noFill/>
                </a:ln>
                <a:solidFill>
                  <a:prstClr val="black"/>
                </a:solidFill>
                <a:effectLst/>
                <a:uLnTx/>
                <a:uFillTx/>
                <a:latin typeface="KoPubWorld돋움체 Light" panose="00000300000000000000" pitchFamily="2" charset="-127"/>
                <a:ea typeface="KoPubWorld돋움체 Light" panose="00000300000000000000" pitchFamily="2" charset="-127"/>
                <a:cs typeface="+mn-cs"/>
              </a:rPr>
              <a:t>9</a:t>
            </a:fld>
            <a:endParaRPr kumimoji="0" lang="ko-KR" altLang="en-US" sz="1200" b="0" i="0" u="none" strike="noStrike" kern="1200" cap="none" spc="0" normalizeH="0" baseline="0" noProof="0" dirty="0">
              <a:ln>
                <a:noFill/>
              </a:ln>
              <a:solidFill>
                <a:prstClr val="black"/>
              </a:solidFill>
              <a:effectLst/>
              <a:uLnTx/>
              <a:uFillTx/>
              <a:latin typeface="KoPubWorld돋움체 Light" panose="00000300000000000000" pitchFamily="2" charset="-127"/>
              <a:ea typeface="KoPubWorld돋움체 Light" panose="00000300000000000000" pitchFamily="2" charset="-127"/>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선대</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EA5D36F4-96B3-419B-9BCF-E67CF80938C4}" type="slidenum">
              <a:rPr kumimoji="0" lang="ko-KR" altLang="en-US" sz="1200" b="0" i="0" u="none" strike="noStrike" kern="1200" cap="none" spc="0" normalizeH="0" baseline="0" noProof="0" smtClean="0">
                <a:ln>
                  <a:noFill/>
                </a:ln>
                <a:solidFill>
                  <a:prstClr val="black"/>
                </a:solidFill>
                <a:effectLst/>
                <a:uLnTx/>
                <a:uFillTx/>
                <a:latin typeface="KoPubWorld돋움체 Light" panose="00000300000000000000" pitchFamily="2" charset="-127"/>
                <a:ea typeface="KoPubWorld돋움체 Light" panose="00000300000000000000" pitchFamily="2" charset="-127"/>
                <a:cs typeface="+mn-cs"/>
              </a:rPr>
              <a:t>10</a:t>
            </a:fld>
            <a:endParaRPr kumimoji="0" lang="ko-KR" altLang="en-US" sz="1200" b="0" i="0" u="none" strike="noStrike" kern="1200" cap="none" spc="0" normalizeH="0" baseline="0" noProof="0" dirty="0">
              <a:ln>
                <a:noFill/>
              </a:ln>
              <a:solidFill>
                <a:prstClr val="black"/>
              </a:solidFill>
              <a:effectLst/>
              <a:uLnTx/>
              <a:uFillTx/>
              <a:latin typeface="KoPubWorld돋움체 Light" panose="00000300000000000000" pitchFamily="2" charset="-127"/>
              <a:ea typeface="KoPubWorld돋움체 Light" panose="00000300000000000000" pitchFamily="2" charset="-127"/>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5D36F4-96B3-419B-9BCF-E67CF80938C4}" type="slidenum">
              <a:rPr lang="ko-KR" altLang="en-US" smtClean="0"/>
              <a:t>11</a:t>
            </a:fld>
            <a:endParaRPr lang="ko-KR"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A5D36F4-96B3-419B-9BCF-E67CF80938C4}" type="slidenum">
              <a:rPr lang="ko-KR" altLang="en-US" smtClean="0"/>
              <a:t>14</a:t>
            </a:fld>
            <a:endParaRPr lang="ko-KR"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8C3DA77-048A-4B7E-9B98-03D4060E8867}" type="slidenum">
              <a:rPr lang="ko-KR" altLang="en-US" smtClean="0"/>
              <a:t>15</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본문">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0228645" y="6407616"/>
            <a:ext cx="1801193" cy="457200"/>
          </a:xfrm>
        </p:spPr>
        <p:txBody>
          <a:bodyPr anchor="ctr" anchorCtr="0"/>
          <a:lstStyle>
            <a:lvl1pPr algn="r">
              <a:defRPr sz="1600" b="1">
                <a:solidFill>
                  <a:srgbClr val="3333FF"/>
                </a:solidFill>
                <a:latin typeface="Arial" panose="020B0604020202020204" pitchFamily="34" charset="0"/>
                <a:cs typeface="Arial" panose="020B0604020202020204" pitchFamily="34" charset="0"/>
              </a:defRPr>
            </a:lvl1pPr>
          </a:lstStyle>
          <a:p>
            <a:pPr>
              <a:defRPr/>
            </a:pPr>
            <a:fld id="{923128FF-01E0-473F-AD7A-342F7F7DF9A8}" type="slidenum">
              <a:rPr lang="en-US" altLang="ko-KR" smtClean="0"/>
              <a:t>‹#›</a:t>
            </a:fld>
            <a:endParaRPr lang="en-US" altLang="ko-KR" dirty="0"/>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5_제목 및 내용">
    <p:spTree>
      <p:nvGrpSpPr>
        <p:cNvPr id="1" name=""/>
        <p:cNvGrpSpPr/>
        <p:nvPr/>
      </p:nvGrpSpPr>
      <p:grpSpPr>
        <a:xfrm>
          <a:off x="0" y="0"/>
          <a:ext cx="0" cy="0"/>
          <a:chOff x="0" y="0"/>
          <a:chExt cx="0" cy="0"/>
        </a:xfrm>
      </p:grpSpPr>
      <p:sp>
        <p:nvSpPr>
          <p:cNvPr id="8" name="Rectangle 2"/>
          <p:cNvSpPr>
            <a:spLocks noChangeArrowheads="1"/>
          </p:cNvSpPr>
          <p:nvPr userDrawn="1"/>
        </p:nvSpPr>
        <p:spPr bwMode="invGray">
          <a:xfrm>
            <a:off x="20" y="18"/>
            <a:ext cx="12190047" cy="549275"/>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Gulim" panose="020B0600000101010101" charset="-127"/>
                <a:ea typeface="Gulim" panose="020B0600000101010101" charset="-127"/>
              </a:defRPr>
            </a:lvl1pPr>
            <a:lvl2pPr marL="742950" indent="-285750" eaLnBrk="0" hangingPunct="0">
              <a:defRPr kumimoji="1">
                <a:solidFill>
                  <a:schemeClr val="tx1"/>
                </a:solidFill>
                <a:latin typeface="Gulim" panose="020B0600000101010101" charset="-127"/>
                <a:ea typeface="Gulim" panose="020B0600000101010101" charset="-127"/>
              </a:defRPr>
            </a:lvl2pPr>
            <a:lvl3pPr marL="1143000" indent="-228600" eaLnBrk="0" hangingPunct="0">
              <a:defRPr kumimoji="1">
                <a:solidFill>
                  <a:schemeClr val="tx1"/>
                </a:solidFill>
                <a:latin typeface="Gulim" panose="020B0600000101010101" charset="-127"/>
                <a:ea typeface="Gulim" panose="020B0600000101010101" charset="-127"/>
              </a:defRPr>
            </a:lvl3pPr>
            <a:lvl4pPr marL="1600200" indent="-228600" eaLnBrk="0" hangingPunct="0">
              <a:defRPr kumimoji="1">
                <a:solidFill>
                  <a:schemeClr val="tx1"/>
                </a:solidFill>
                <a:latin typeface="Gulim" panose="020B0600000101010101" charset="-127"/>
                <a:ea typeface="Gulim" panose="020B0600000101010101" charset="-127"/>
              </a:defRPr>
            </a:lvl4pPr>
            <a:lvl5pPr marL="2057400" indent="-228600" eaLnBrk="0" hangingPunct="0">
              <a:defRPr kumimoji="1">
                <a:solidFill>
                  <a:schemeClr val="tx1"/>
                </a:solidFill>
                <a:latin typeface="Gulim" panose="020B0600000101010101" charset="-127"/>
                <a:ea typeface="Gulim" panose="020B0600000101010101" charset="-127"/>
              </a:defRPr>
            </a:lvl5pPr>
            <a:lvl6pPr marL="2514600" indent="-228600" eaLnBrk="0" fontAlgn="base" latinLnBrk="1" hangingPunct="0">
              <a:spcBef>
                <a:spcPct val="0"/>
              </a:spcBef>
              <a:spcAft>
                <a:spcPct val="0"/>
              </a:spcAft>
              <a:defRPr kumimoji="1">
                <a:solidFill>
                  <a:schemeClr val="tx1"/>
                </a:solidFill>
                <a:latin typeface="Gulim" panose="020B0600000101010101" charset="-127"/>
                <a:ea typeface="Gulim" panose="020B0600000101010101" charset="-127"/>
              </a:defRPr>
            </a:lvl6pPr>
            <a:lvl7pPr marL="2971800" indent="-228600" eaLnBrk="0" fontAlgn="base" latinLnBrk="1" hangingPunct="0">
              <a:spcBef>
                <a:spcPct val="0"/>
              </a:spcBef>
              <a:spcAft>
                <a:spcPct val="0"/>
              </a:spcAft>
              <a:defRPr kumimoji="1">
                <a:solidFill>
                  <a:schemeClr val="tx1"/>
                </a:solidFill>
                <a:latin typeface="Gulim" panose="020B0600000101010101" charset="-127"/>
                <a:ea typeface="Gulim" panose="020B0600000101010101" charset="-127"/>
              </a:defRPr>
            </a:lvl7pPr>
            <a:lvl8pPr marL="3429000" indent="-228600" eaLnBrk="0" fontAlgn="base" latinLnBrk="1" hangingPunct="0">
              <a:spcBef>
                <a:spcPct val="0"/>
              </a:spcBef>
              <a:spcAft>
                <a:spcPct val="0"/>
              </a:spcAft>
              <a:defRPr kumimoji="1">
                <a:solidFill>
                  <a:schemeClr val="tx1"/>
                </a:solidFill>
                <a:latin typeface="Gulim" panose="020B0600000101010101" charset="-127"/>
                <a:ea typeface="Gulim" panose="020B0600000101010101" charset="-127"/>
              </a:defRPr>
            </a:lvl8pPr>
            <a:lvl9pPr marL="3886200" indent="-228600" eaLnBrk="0" fontAlgn="base" latinLnBrk="1" hangingPunct="0">
              <a:spcBef>
                <a:spcPct val="0"/>
              </a:spcBef>
              <a:spcAft>
                <a:spcPct val="0"/>
              </a:spcAft>
              <a:defRPr kumimoji="1">
                <a:solidFill>
                  <a:schemeClr val="tx1"/>
                </a:solidFill>
                <a:latin typeface="Gulim" panose="020B0600000101010101" charset="-127"/>
                <a:ea typeface="Gulim" panose="020B0600000101010101" charset="-127"/>
              </a:defRPr>
            </a:lvl9pPr>
          </a:lstStyle>
          <a:p>
            <a:pPr algn="ctr"/>
            <a:endParaRPr kumimoji="0" lang="en-US" altLang="ko-KR" sz="1000">
              <a:solidFill>
                <a:srgbClr val="FFFFFF"/>
              </a:solidFill>
              <a:latin typeface="Arial" panose="020B0604020202020204" pitchFamily="34" charset="0"/>
            </a:endParaRPr>
          </a:p>
        </p:txBody>
      </p:sp>
      <p:pic>
        <p:nvPicPr>
          <p:cNvPr id="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l="17427" t="1631"/>
          <a:stretch>
            <a:fillRect/>
          </a:stretch>
        </p:blipFill>
        <p:spPr bwMode="auto">
          <a:xfrm>
            <a:off x="9322661" y="134961"/>
            <a:ext cx="27998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슬라이드 번호 개체 틀 5"/>
          <p:cNvSpPr>
            <a:spLocks noGrp="1"/>
          </p:cNvSpPr>
          <p:nvPr>
            <p:ph type="sldNum" sz="quarter" idx="10"/>
          </p:nvPr>
        </p:nvSpPr>
        <p:spPr>
          <a:xfrm>
            <a:off x="9476975" y="6424464"/>
            <a:ext cx="2540000" cy="457200"/>
          </a:xfrm>
        </p:spPr>
        <p:txBody>
          <a:bodyPr anchor="ctr" anchorCtr="0"/>
          <a:lstStyle>
            <a:lvl1pPr>
              <a:defRPr sz="1200" b="1">
                <a:solidFill>
                  <a:srgbClr val="0033CC"/>
                </a:solidFill>
                <a:latin typeface="Arial" panose="020B0604020202020204" pitchFamily="34" charset="0"/>
                <a:cs typeface="Arial" panose="020B0604020202020204" pitchFamily="34" charset="0"/>
              </a:defRPr>
            </a:lvl1pPr>
          </a:lstStyle>
          <a:p>
            <a:pPr>
              <a:defRPr/>
            </a:pPr>
            <a:fld id="{236A37E3-F5F7-4395-B8E5-25E91E616CE7}" type="slidenum">
              <a:rPr lang="en-US" altLang="ko-KR" smtClean="0">
                <a:ea typeface="HDharmony M" panose="02020603020101020101" pitchFamily="18" charset="-127"/>
              </a:rPr>
              <a:t>‹#›</a:t>
            </a:fld>
            <a:endParaRPr lang="en-US" altLang="ko-KR" dirty="0">
              <a:ea typeface="HDharmony M" panose="02020603020101020101" pitchFamily="18" charset="-127"/>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6.emf"/><Relationship Id="rId4" Type="http://schemas.openxmlformats.org/officeDocument/2006/relationships/image" Target="../media/image3.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88.jpeg"/><Relationship Id="rId7"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1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92.jpeg"/><Relationship Id="rId7" Type="http://schemas.openxmlformats.org/officeDocument/2006/relationships/image" Target="../media/image96.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5.emf"/><Relationship Id="rId5" Type="http://schemas.openxmlformats.org/officeDocument/2006/relationships/image" Target="../media/image94.jpeg"/><Relationship Id="rId4" Type="http://schemas.openxmlformats.org/officeDocument/2006/relationships/image" Target="../media/image93.jpeg"/></Relationships>
</file>

<file path=ppt/slides/_rels/slide1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png"/><Relationship Id="rId7" Type="http://schemas.microsoft.com/office/2007/relationships/hdphoto" Target="../media/hdphoto10.wdp"/><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6.emf"/><Relationship Id="rId4" Type="http://schemas.openxmlformats.org/officeDocument/2006/relationships/image" Target="../media/image99.png"/><Relationship Id="rId9" Type="http://schemas.openxmlformats.org/officeDocument/2006/relationships/image" Target="../media/image102.png"/></Relationships>
</file>

<file path=ppt/slides/_rels/slide1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jpeg"/><Relationship Id="rId1" Type="http://schemas.openxmlformats.org/officeDocument/2006/relationships/slideLayout" Target="../slideLayouts/slideLayout1.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jpeg"/><Relationship Id="rId9" Type="http://schemas.openxmlformats.org/officeDocument/2006/relationships/image" Target="../media/image6.emf"/></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6.emf"/><Relationship Id="rId7"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jpeg"/><Relationship Id="rId10" Type="http://schemas.openxmlformats.org/officeDocument/2006/relationships/image" Target="../media/image116.png"/><Relationship Id="rId4" Type="http://schemas.openxmlformats.org/officeDocument/2006/relationships/image" Target="../media/image110.jpe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2.jpeg"/><Relationship Id="rId3" Type="http://schemas.openxmlformats.org/officeDocument/2006/relationships/image" Target="../media/image6.emf"/><Relationship Id="rId7" Type="http://schemas.openxmlformats.org/officeDocument/2006/relationships/image" Target="../media/image1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jpeg"/><Relationship Id="rId9" Type="http://schemas.openxmlformats.org/officeDocument/2006/relationships/image" Target="../media/image123.png"/></Relationships>
</file>

<file path=ppt/slides/_rels/slide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6.emf"/><Relationship Id="rId4" Type="http://schemas.openxmlformats.org/officeDocument/2006/relationships/image" Target="../media/image127.png"/></Relationships>
</file>

<file path=ppt/slides/_rels/slide1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29.png"/><Relationship Id="rId7" Type="http://schemas.openxmlformats.org/officeDocument/2006/relationships/image" Target="../media/image133.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2.jpeg"/><Relationship Id="rId5" Type="http://schemas.openxmlformats.org/officeDocument/2006/relationships/image" Target="../media/image131.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hyperlink" Target="mailto:LEach@glovisusa.com" TargetMode="External"/><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8.svg"/><Relationship Id="rId4" Type="http://schemas.openxmlformats.org/officeDocument/2006/relationships/image" Target="../media/image137.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3" Type="http://schemas.openxmlformats.org/officeDocument/2006/relationships/image" Target="../media/image10.png"/><Relationship Id="rId7" Type="http://schemas.microsoft.com/office/2007/relationships/hdphoto" Target="../media/hdphoto5.wdp"/><Relationship Id="rId12"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11" Type="http://schemas.microsoft.com/office/2007/relationships/hdphoto" Target="../media/hdphoto7.wdp"/><Relationship Id="rId5" Type="http://schemas.openxmlformats.org/officeDocument/2006/relationships/image" Target="../media/image6.emf"/><Relationship Id="rId10" Type="http://schemas.openxmlformats.org/officeDocument/2006/relationships/image" Target="../media/image13.png"/><Relationship Id="rId4" Type="http://schemas.microsoft.com/office/2007/relationships/hdphoto" Target="../media/hdphoto4.wdp"/><Relationship Id="rId9" Type="http://schemas.microsoft.com/office/2007/relationships/hdphoto" Target="../media/hdphoto6.wdp"/></Relationships>
</file>

<file path=ppt/slides/_rels/slide20.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7.png"/><Relationship Id="rId3" Type="http://schemas.openxmlformats.org/officeDocument/2006/relationships/image" Target="../media/image139.png"/><Relationship Id="rId7" Type="http://schemas.openxmlformats.org/officeDocument/2006/relationships/image" Target="../media/image142.png"/><Relationship Id="rId12" Type="http://schemas.openxmlformats.org/officeDocument/2006/relationships/image" Target="../media/image14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41.png"/><Relationship Id="rId11" Type="http://schemas.openxmlformats.org/officeDocument/2006/relationships/image" Target="../media/image145.png"/><Relationship Id="rId5" Type="http://schemas.openxmlformats.org/officeDocument/2006/relationships/image" Target="../media/image140.png"/><Relationship Id="rId10" Type="http://schemas.openxmlformats.org/officeDocument/2006/relationships/image" Target="../media/image6.emf"/><Relationship Id="rId4" Type="http://schemas.microsoft.com/office/2007/relationships/hdphoto" Target="../media/hdphoto11.wdp"/><Relationship Id="rId9" Type="http://schemas.openxmlformats.org/officeDocument/2006/relationships/image" Target="../media/image144.png"/></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95.emf"/><Relationship Id="rId7" Type="http://schemas.openxmlformats.org/officeDocument/2006/relationships/image" Target="../media/image149.png"/><Relationship Id="rId2" Type="http://schemas.openxmlformats.org/officeDocument/2006/relationships/image" Target="../media/image6.emf"/><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76.png"/><Relationship Id="rId10" Type="http://schemas.openxmlformats.org/officeDocument/2006/relationships/image" Target="../media/image152.png"/><Relationship Id="rId4" Type="http://schemas.openxmlformats.org/officeDocument/2006/relationships/image" Target="../media/image96.emf"/><Relationship Id="rId9" Type="http://schemas.openxmlformats.org/officeDocument/2006/relationships/image" Target="../media/image151.png"/></Relationships>
</file>

<file path=ppt/slides/_rels/slide23.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95.emf"/><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image" Target="../media/image6.emf"/><Relationship Id="rId1" Type="http://schemas.openxmlformats.org/officeDocument/2006/relationships/slideLayout" Target="../slideLayouts/slideLayout1.xml"/><Relationship Id="rId6" Type="http://schemas.openxmlformats.org/officeDocument/2006/relationships/image" Target="../media/image154.wmf"/><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image" Target="../media/image163.png"/><Relationship Id="rId10" Type="http://schemas.openxmlformats.org/officeDocument/2006/relationships/image" Target="../media/image158.wmf"/><Relationship Id="rId4" Type="http://schemas.openxmlformats.org/officeDocument/2006/relationships/image" Target="../media/image96.emf"/><Relationship Id="rId9" Type="http://schemas.openxmlformats.org/officeDocument/2006/relationships/image" Target="../media/image157.png"/><Relationship Id="rId14" Type="http://schemas.openxmlformats.org/officeDocument/2006/relationships/image" Target="../media/image162.png"/></Relationships>
</file>

<file path=ppt/slides/_rels/slide24.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2" Type="http://schemas.openxmlformats.org/officeDocument/2006/relationships/image" Target="../media/image6.emf"/><Relationship Id="rId1" Type="http://schemas.openxmlformats.org/officeDocument/2006/relationships/slideLayout" Target="../slideLayouts/slideLayout1.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25.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6.emf"/><Relationship Id="rId2" Type="http://schemas.openxmlformats.org/officeDocument/2006/relationships/image" Target="../media/image174.png"/><Relationship Id="rId1" Type="http://schemas.openxmlformats.org/officeDocument/2006/relationships/slideLayout" Target="../slideLayouts/slideLayout3.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emf"/><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png"/><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1.jpeg"/><Relationship Id="rId2" Type="http://schemas.openxmlformats.org/officeDocument/2006/relationships/image" Target="../media/image6.emf"/><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jpeg"/><Relationship Id="rId39" Type="http://schemas.openxmlformats.org/officeDocument/2006/relationships/image" Target="../media/image69.png"/><Relationship Id="rId21" Type="http://schemas.openxmlformats.org/officeDocument/2006/relationships/image" Target="../media/image52.jpeg"/><Relationship Id="rId34" Type="http://schemas.openxmlformats.org/officeDocument/2006/relationships/image" Target="../media/image64.jpeg"/><Relationship Id="rId42" Type="http://schemas.openxmlformats.org/officeDocument/2006/relationships/image" Target="../media/image72.jpeg"/><Relationship Id="rId47" Type="http://schemas.openxmlformats.org/officeDocument/2006/relationships/image" Target="../media/image77.jpeg"/><Relationship Id="rId50" Type="http://schemas.openxmlformats.org/officeDocument/2006/relationships/image" Target="../media/image80.png"/><Relationship Id="rId7"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47.png"/><Relationship Id="rId29" Type="http://schemas.openxmlformats.org/officeDocument/2006/relationships/image" Target="../media/image60.png"/><Relationship Id="rId11" Type="http://schemas.openxmlformats.org/officeDocument/2006/relationships/image" Target="../media/image42.png"/><Relationship Id="rId24" Type="http://schemas.openxmlformats.org/officeDocument/2006/relationships/image" Target="../media/image55.jpeg"/><Relationship Id="rId32" Type="http://schemas.openxmlformats.org/officeDocument/2006/relationships/image" Target="../media/image62.jpeg"/><Relationship Id="rId37" Type="http://schemas.openxmlformats.org/officeDocument/2006/relationships/image" Target="../media/image67.png"/><Relationship Id="rId40" Type="http://schemas.openxmlformats.org/officeDocument/2006/relationships/image" Target="../media/image70.png"/><Relationship Id="rId45" Type="http://schemas.openxmlformats.org/officeDocument/2006/relationships/image" Target="../media/image75.png"/><Relationship Id="rId5" Type="http://schemas.openxmlformats.org/officeDocument/2006/relationships/image" Target="../media/image36.jpeg"/><Relationship Id="rId15" Type="http://schemas.openxmlformats.org/officeDocument/2006/relationships/image" Target="../media/image46.jpeg"/><Relationship Id="rId23" Type="http://schemas.openxmlformats.org/officeDocument/2006/relationships/image" Target="../media/image54.png"/><Relationship Id="rId28" Type="http://schemas.openxmlformats.org/officeDocument/2006/relationships/image" Target="../media/image59.jpeg"/><Relationship Id="rId36" Type="http://schemas.openxmlformats.org/officeDocument/2006/relationships/image" Target="../media/image66.png"/><Relationship Id="rId49" Type="http://schemas.openxmlformats.org/officeDocument/2006/relationships/image" Target="../media/image79.png"/><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61.png"/><Relationship Id="rId44" Type="http://schemas.openxmlformats.org/officeDocument/2006/relationships/image" Target="../media/image74.png"/><Relationship Id="rId4" Type="http://schemas.openxmlformats.org/officeDocument/2006/relationships/image" Target="../media/image35.jpe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microsoft.com/office/2007/relationships/hdphoto" Target="../media/hdphoto8.wdp"/><Relationship Id="rId35" Type="http://schemas.openxmlformats.org/officeDocument/2006/relationships/image" Target="../media/image65.png"/><Relationship Id="rId43" Type="http://schemas.openxmlformats.org/officeDocument/2006/relationships/image" Target="../media/image73.png"/><Relationship Id="rId48" Type="http://schemas.openxmlformats.org/officeDocument/2006/relationships/image" Target="../media/image78.png"/><Relationship Id="rId8" Type="http://schemas.openxmlformats.org/officeDocument/2006/relationships/image" Target="../media/image39.png"/><Relationship Id="rId51" Type="http://schemas.openxmlformats.org/officeDocument/2006/relationships/image" Target="../media/image81.png"/><Relationship Id="rId3" Type="http://schemas.openxmlformats.org/officeDocument/2006/relationships/image" Target="../media/image6.emf"/><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jpeg"/><Relationship Id="rId33" Type="http://schemas.openxmlformats.org/officeDocument/2006/relationships/image" Target="../media/image63.png"/><Relationship Id="rId38" Type="http://schemas.openxmlformats.org/officeDocument/2006/relationships/image" Target="../media/image68.png"/><Relationship Id="rId46" Type="http://schemas.openxmlformats.org/officeDocument/2006/relationships/image" Target="../media/image76.png"/><Relationship Id="rId20" Type="http://schemas.openxmlformats.org/officeDocument/2006/relationships/image" Target="../media/image51.png"/><Relationship Id="rId41"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emf"/><Relationship Id="rId7" Type="http://schemas.microsoft.com/office/2007/relationships/hdphoto" Target="../media/hdphoto9.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6.emf"/><Relationship Id="rId10" Type="http://schemas.openxmlformats.org/officeDocument/2006/relationships/image" Target="../media/image87.png"/><Relationship Id="rId4" Type="http://schemas.openxmlformats.org/officeDocument/2006/relationships/image" Target="../media/image83.emf"/><Relationship Id="rId9"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r="6328" b="4444"/>
          <a:stretch>
            <a:fillRect/>
          </a:stretch>
        </p:blipFill>
        <p:spPr>
          <a:xfrm>
            <a:off x="-635" y="0"/>
            <a:ext cx="6950075" cy="6858000"/>
          </a:xfrm>
          <a:prstGeom prst="rect">
            <a:avLst/>
          </a:prstGeom>
        </p:spPr>
      </p:pic>
      <p:pic>
        <p:nvPicPr>
          <p:cNvPr id="25" name="그림 2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8000"/>
                    </a14:imgEffect>
                    <a14:imgEffect>
                      <a14:saturation sat="52000"/>
                    </a14:imgEffect>
                  </a14:imgLayer>
                </a14:imgProps>
              </a:ext>
              <a:ext uri="{28A0092B-C50C-407E-A947-70E740481C1C}">
                <a14:useLocalDpi xmlns:a14="http://schemas.microsoft.com/office/drawing/2010/main" val="0"/>
              </a:ext>
            </a:extLst>
          </a:blip>
          <a:srcRect l="268" t="40217" b="815"/>
          <a:stretch>
            <a:fillRect/>
          </a:stretch>
        </p:blipFill>
        <p:spPr>
          <a:xfrm>
            <a:off x="6934200" y="2269067"/>
            <a:ext cx="5256619" cy="2296584"/>
          </a:xfrm>
          <a:custGeom>
            <a:avLst/>
            <a:gdLst>
              <a:gd name="connsiteX0" fmla="*/ 0 w 5256619"/>
              <a:gd name="connsiteY0" fmla="*/ 0 h 2296584"/>
              <a:gd name="connsiteX1" fmla="*/ 5256619 w 5256619"/>
              <a:gd name="connsiteY1" fmla="*/ 0 h 2296584"/>
              <a:gd name="connsiteX2" fmla="*/ 5256619 w 5256619"/>
              <a:gd name="connsiteY2" fmla="*/ 2296584 h 2296584"/>
              <a:gd name="connsiteX3" fmla="*/ 0 w 5256619"/>
              <a:gd name="connsiteY3" fmla="*/ 2296584 h 2296584"/>
            </a:gdLst>
            <a:ahLst/>
            <a:cxnLst>
              <a:cxn ang="0">
                <a:pos x="connsiteX0" y="connsiteY0"/>
              </a:cxn>
              <a:cxn ang="0">
                <a:pos x="connsiteX1" y="connsiteY1"/>
              </a:cxn>
              <a:cxn ang="0">
                <a:pos x="connsiteX2" y="connsiteY2"/>
              </a:cxn>
              <a:cxn ang="0">
                <a:pos x="connsiteX3" y="connsiteY3"/>
              </a:cxn>
            </a:cxnLst>
            <a:rect l="l" t="t" r="r" b="b"/>
            <a:pathLst>
              <a:path w="5256619" h="2296584">
                <a:moveTo>
                  <a:pt x="0" y="0"/>
                </a:moveTo>
                <a:lnTo>
                  <a:pt x="5256619" y="0"/>
                </a:lnTo>
                <a:lnTo>
                  <a:pt x="5256619" y="2296584"/>
                </a:lnTo>
                <a:lnTo>
                  <a:pt x="0" y="2296584"/>
                </a:lnTo>
                <a:close/>
              </a:path>
            </a:pathLst>
          </a:custGeom>
        </p:spPr>
      </p:pic>
      <p:pic>
        <p:nvPicPr>
          <p:cNvPr id="26" name="그림 25"/>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35000"/>
                    </a14:imgEffect>
                  </a14:imgLayer>
                </a14:imgProps>
              </a:ext>
              <a:ext uri="{28A0092B-C50C-407E-A947-70E740481C1C}">
                <a14:useLocalDpi xmlns:a14="http://schemas.microsoft.com/office/drawing/2010/main" val="0"/>
              </a:ext>
            </a:extLst>
          </a:blip>
          <a:srcRect l="14528" t="46856" b="26670"/>
          <a:stretch>
            <a:fillRect/>
          </a:stretch>
        </p:blipFill>
        <p:spPr>
          <a:xfrm>
            <a:off x="6934200" y="0"/>
            <a:ext cx="5257800" cy="2273302"/>
          </a:xfrm>
          <a:custGeom>
            <a:avLst/>
            <a:gdLst>
              <a:gd name="connsiteX0" fmla="*/ 0 w 5257800"/>
              <a:gd name="connsiteY0" fmla="*/ 0 h 2296584"/>
              <a:gd name="connsiteX1" fmla="*/ 5257800 w 5257800"/>
              <a:gd name="connsiteY1" fmla="*/ 0 h 2296584"/>
              <a:gd name="connsiteX2" fmla="*/ 5257800 w 5257800"/>
              <a:gd name="connsiteY2" fmla="*/ 2296584 h 2296584"/>
              <a:gd name="connsiteX3" fmla="*/ 0 w 5257800"/>
              <a:gd name="connsiteY3" fmla="*/ 2296584 h 2296584"/>
            </a:gdLst>
            <a:ahLst/>
            <a:cxnLst>
              <a:cxn ang="0">
                <a:pos x="connsiteX0" y="connsiteY0"/>
              </a:cxn>
              <a:cxn ang="0">
                <a:pos x="connsiteX1" y="connsiteY1"/>
              </a:cxn>
              <a:cxn ang="0">
                <a:pos x="connsiteX2" y="connsiteY2"/>
              </a:cxn>
              <a:cxn ang="0">
                <a:pos x="connsiteX3" y="connsiteY3"/>
              </a:cxn>
            </a:cxnLst>
            <a:rect l="l" t="t" r="r" b="b"/>
            <a:pathLst>
              <a:path w="5257800" h="2296584">
                <a:moveTo>
                  <a:pt x="0" y="0"/>
                </a:moveTo>
                <a:lnTo>
                  <a:pt x="5257800" y="0"/>
                </a:lnTo>
                <a:lnTo>
                  <a:pt x="5257800" y="2296584"/>
                </a:lnTo>
                <a:lnTo>
                  <a:pt x="0" y="2296584"/>
                </a:lnTo>
                <a:close/>
              </a:path>
            </a:pathLst>
          </a:custGeom>
        </p:spPr>
      </p:pic>
      <p:pic>
        <p:nvPicPr>
          <p:cNvPr id="27" name="그림 26"/>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2000"/>
                    </a14:imgEffect>
                  </a14:imgLayer>
                </a14:imgProps>
              </a:ext>
              <a:ext uri="{28A0092B-C50C-407E-A947-70E740481C1C}">
                <a14:useLocalDpi xmlns:a14="http://schemas.microsoft.com/office/drawing/2010/main" val="0"/>
              </a:ext>
            </a:extLst>
          </a:blip>
          <a:srcRect l="90" t="34639" r="114"/>
          <a:stretch>
            <a:fillRect/>
          </a:stretch>
        </p:blipFill>
        <p:spPr>
          <a:xfrm>
            <a:off x="6934200" y="4561417"/>
            <a:ext cx="5257800" cy="2296583"/>
          </a:xfrm>
          <a:custGeom>
            <a:avLst/>
            <a:gdLst>
              <a:gd name="connsiteX0" fmla="*/ 0 w 5257800"/>
              <a:gd name="connsiteY0" fmla="*/ 0 h 2296583"/>
              <a:gd name="connsiteX1" fmla="*/ 5257800 w 5257800"/>
              <a:gd name="connsiteY1" fmla="*/ 0 h 2296583"/>
              <a:gd name="connsiteX2" fmla="*/ 5257800 w 5257800"/>
              <a:gd name="connsiteY2" fmla="*/ 2296583 h 2296583"/>
              <a:gd name="connsiteX3" fmla="*/ 0 w 5257800"/>
              <a:gd name="connsiteY3" fmla="*/ 2296583 h 2296583"/>
            </a:gdLst>
            <a:ahLst/>
            <a:cxnLst>
              <a:cxn ang="0">
                <a:pos x="connsiteX0" y="connsiteY0"/>
              </a:cxn>
              <a:cxn ang="0">
                <a:pos x="connsiteX1" y="connsiteY1"/>
              </a:cxn>
              <a:cxn ang="0">
                <a:pos x="connsiteX2" y="connsiteY2"/>
              </a:cxn>
              <a:cxn ang="0">
                <a:pos x="connsiteX3" y="connsiteY3"/>
              </a:cxn>
            </a:cxnLst>
            <a:rect l="l" t="t" r="r" b="b"/>
            <a:pathLst>
              <a:path w="5257800" h="2296583">
                <a:moveTo>
                  <a:pt x="0" y="0"/>
                </a:moveTo>
                <a:lnTo>
                  <a:pt x="5257800" y="0"/>
                </a:lnTo>
                <a:lnTo>
                  <a:pt x="5257800" y="2296583"/>
                </a:lnTo>
                <a:lnTo>
                  <a:pt x="0" y="2296583"/>
                </a:lnTo>
                <a:close/>
              </a:path>
            </a:pathLst>
          </a:custGeom>
        </p:spPr>
      </p:pic>
      <p:sp>
        <p:nvSpPr>
          <p:cNvPr id="28" name="직사각형 27"/>
          <p:cNvSpPr/>
          <p:nvPr/>
        </p:nvSpPr>
        <p:spPr>
          <a:xfrm>
            <a:off x="6949439" y="0"/>
            <a:ext cx="5242560" cy="685800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9" name="직선 연결선 28"/>
          <p:cNvCxnSpPr/>
          <p:nvPr/>
        </p:nvCxnSpPr>
        <p:spPr>
          <a:xfrm>
            <a:off x="536524" y="5461912"/>
            <a:ext cx="37239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20912" y="5522457"/>
            <a:ext cx="4352005" cy="923330"/>
          </a:xfrm>
          <a:prstGeom prst="rect">
            <a:avLst/>
          </a:prstGeom>
          <a:noFill/>
        </p:spPr>
        <p:txBody>
          <a:bodyPr wrap="square">
            <a:spAutoFit/>
          </a:bodyPr>
          <a:lstStyle/>
          <a:p>
            <a:pPr>
              <a:lnSpc>
                <a:spcPct val="150000"/>
              </a:lnSpc>
            </a:pPr>
            <a:r>
              <a:rPr lang="zh-CN" altLang="en-US" sz="1200" b="1" dirty="0">
                <a:ln>
                  <a:solidFill>
                    <a:schemeClr val="accent1">
                      <a:shade val="50000"/>
                      <a:alpha val="0"/>
                    </a:schemeClr>
                  </a:solidFill>
                </a:ln>
                <a:solidFill>
                  <a:schemeClr val="bg1"/>
                </a:solidFill>
                <a:latin typeface="微软雅黑" panose="020B0503020204020204" pitchFamily="34" charset="-122"/>
                <a:ea typeface="微软雅黑" panose="020B0503020204020204" pitchFamily="34" charset="-122"/>
                <a:cs typeface="KoPubWorld돋움체 Light" panose="00000300000000000000" pitchFamily="2" charset="-127"/>
              </a:rPr>
              <a:t>现代格罗唯视</a:t>
            </a:r>
            <a:r>
              <a:rPr lang="en-US" altLang="zh-CN" sz="1200" b="1" dirty="0">
                <a:ln>
                  <a:solidFill>
                    <a:schemeClr val="accent1">
                      <a:shade val="50000"/>
                      <a:alpha val="0"/>
                    </a:schemeClr>
                  </a:solidFill>
                </a:ln>
                <a:solidFill>
                  <a:schemeClr val="bg1"/>
                </a:solidFill>
                <a:latin typeface="微软雅黑" panose="020B0503020204020204" pitchFamily="34" charset="-122"/>
                <a:ea typeface="微软雅黑" panose="020B0503020204020204" pitchFamily="34" charset="-122"/>
                <a:cs typeface="KoPubWorld돋움체 Light" panose="00000300000000000000" pitchFamily="2" charset="-127"/>
              </a:rPr>
              <a:t>,</a:t>
            </a:r>
            <a:r>
              <a:rPr lang="zh-CN" altLang="en-US" sz="1200" b="1" dirty="0">
                <a:ln>
                  <a:solidFill>
                    <a:schemeClr val="accent1">
                      <a:shade val="50000"/>
                      <a:alpha val="0"/>
                    </a:schemeClr>
                  </a:solidFill>
                </a:ln>
                <a:solidFill>
                  <a:schemeClr val="bg1"/>
                </a:solidFill>
                <a:latin typeface="微软雅黑" panose="020B0503020204020204" pitchFamily="34" charset="-122"/>
                <a:ea typeface="微软雅黑" panose="020B0503020204020204" pitchFamily="34" charset="-122"/>
                <a:cs typeface="KoPubWorld돋움체 Light" panose="00000300000000000000" pitchFamily="2" charset="-127"/>
              </a:rPr>
              <a:t>引领世界舞台的全球综合物流公司</a:t>
            </a:r>
            <a:r>
              <a:rPr lang="en-US" altLang="ko-KR" sz="1200" b="1" dirty="0">
                <a:ln>
                  <a:solidFill>
                    <a:schemeClr val="accent1">
                      <a:shade val="50000"/>
                      <a:alpha val="0"/>
                    </a:schemeClr>
                  </a:solidFill>
                </a:ln>
                <a:solidFill>
                  <a:schemeClr val="bg1"/>
                </a:solidFill>
                <a:latin typeface="微软雅黑" panose="020B0503020204020204" pitchFamily="34" charset="-122"/>
                <a:ea typeface="微软雅黑" panose="020B0503020204020204" pitchFamily="34" charset="-122"/>
                <a:cs typeface="KoPubWorld돋움체 Light" panose="00000300000000000000" pitchFamily="2" charset="-127"/>
              </a:rPr>
              <a:t>! </a:t>
            </a:r>
          </a:p>
          <a:p>
            <a:pPr>
              <a:lnSpc>
                <a:spcPct val="150000"/>
              </a:lnSpc>
            </a:pPr>
            <a:r>
              <a:rPr lang="zh-CN" altLang="en-US" sz="1200" b="1" dirty="0">
                <a:ln>
                  <a:solidFill>
                    <a:schemeClr val="accent1">
                      <a:shade val="50000"/>
                      <a:alpha val="0"/>
                    </a:schemeClr>
                  </a:solidFill>
                </a:ln>
                <a:solidFill>
                  <a:schemeClr val="bg1"/>
                </a:solidFill>
                <a:latin typeface="微软雅黑" panose="020B0503020204020204" pitchFamily="34" charset="-122"/>
                <a:ea typeface="微软雅黑" panose="020B0503020204020204" pitchFamily="34" charset="-122"/>
                <a:cs typeface="KoPubWorld돋움체 Light" panose="00000300000000000000" pitchFamily="2" charset="-127"/>
              </a:rPr>
              <a:t>通过不断的创新和价值创造，</a:t>
            </a:r>
          </a:p>
          <a:p>
            <a:pPr>
              <a:lnSpc>
                <a:spcPct val="150000"/>
              </a:lnSpc>
            </a:pPr>
            <a:r>
              <a:rPr lang="zh-CN" altLang="en-US" sz="1200" b="1" dirty="0">
                <a:ln>
                  <a:solidFill>
                    <a:schemeClr val="accent1">
                      <a:shade val="50000"/>
                      <a:alpha val="0"/>
                    </a:schemeClr>
                  </a:solidFill>
                </a:ln>
                <a:solidFill>
                  <a:schemeClr val="bg1"/>
                </a:solidFill>
                <a:latin typeface="微软雅黑" panose="020B0503020204020204" pitchFamily="34" charset="-122"/>
                <a:ea typeface="微软雅黑" panose="020B0503020204020204" pitchFamily="34" charset="-122"/>
                <a:cs typeface="KoPubWorld돋움체 Light" panose="00000300000000000000" pitchFamily="2" charset="-127"/>
              </a:rPr>
              <a:t>我们的使命是实现更高的客户满意度和增长。</a:t>
            </a:r>
          </a:p>
        </p:txBody>
      </p:sp>
      <p:pic>
        <p:nvPicPr>
          <p:cNvPr id="31" name="그림 30"/>
          <p:cNvPicPr>
            <a:picLocks noChangeAspect="1"/>
          </p:cNvPicPr>
          <p:nvPr/>
        </p:nvPicPr>
        <p:blipFill>
          <a:blip r:embed="rId10" cstate="screen">
            <a:lum bright="100000"/>
          </a:blip>
          <a:stretch>
            <a:fillRect/>
          </a:stretch>
        </p:blipFill>
        <p:spPr>
          <a:xfrm>
            <a:off x="536575" y="280670"/>
            <a:ext cx="1257300" cy="130810"/>
          </a:xfrm>
          <a:prstGeom prst="rect">
            <a:avLst/>
          </a:prstGeom>
        </p:spPr>
      </p:pic>
      <p:pic>
        <p:nvPicPr>
          <p:cNvPr id="33" name="그림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39975" y="4518420"/>
            <a:ext cx="4450584" cy="2441429"/>
          </a:xfrm>
          <a:prstGeom prst="rect">
            <a:avLst/>
          </a:prstGeom>
        </p:spPr>
      </p:pic>
      <p:pic>
        <p:nvPicPr>
          <p:cNvPr id="34" name="그림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90806" y="177089"/>
            <a:ext cx="5101194" cy="2328143"/>
          </a:xfrm>
          <a:prstGeom prst="rect">
            <a:avLst/>
          </a:prstGeom>
        </p:spPr>
      </p:pic>
      <p:grpSp>
        <p:nvGrpSpPr>
          <p:cNvPr id="35" name="그룹 34"/>
          <p:cNvGrpSpPr/>
          <p:nvPr/>
        </p:nvGrpSpPr>
        <p:grpSpPr>
          <a:xfrm>
            <a:off x="6936740" y="2261937"/>
            <a:ext cx="5255260" cy="2290813"/>
            <a:chOff x="6936740" y="2261937"/>
            <a:chExt cx="5242560" cy="2290813"/>
          </a:xfrm>
        </p:grpSpPr>
        <p:cxnSp>
          <p:nvCxnSpPr>
            <p:cNvPr id="36" name="직선 연결선 35"/>
            <p:cNvCxnSpPr/>
            <p:nvPr/>
          </p:nvCxnSpPr>
          <p:spPr>
            <a:xfrm>
              <a:off x="6936740" y="2261937"/>
              <a:ext cx="5242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a:off x="6936740" y="4552750"/>
              <a:ext cx="5242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8" name="그림 3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42667" y="2237739"/>
            <a:ext cx="4003916" cy="2340188"/>
          </a:xfrm>
          <a:prstGeom prst="rect">
            <a:avLst/>
          </a:prstGeom>
        </p:spPr>
      </p:pic>
      <p:cxnSp>
        <p:nvCxnSpPr>
          <p:cNvPr id="39" name="직선 연결선 38"/>
          <p:cNvCxnSpPr/>
          <p:nvPr/>
        </p:nvCxnSpPr>
        <p:spPr>
          <a:xfrm>
            <a:off x="6930389"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0912" y="411542"/>
            <a:ext cx="3474628" cy="3046988"/>
          </a:xfrm>
          <a:prstGeom prst="rect">
            <a:avLst/>
          </a:prstGeom>
          <a:noFill/>
        </p:spPr>
        <p:txBody>
          <a:bodyPr wrap="square" rtlCol="0">
            <a:spAutoFit/>
          </a:bodyPr>
          <a:lstStyle/>
          <a:p>
            <a:r>
              <a:rPr lang="en-US" altLang="ko-KR" sz="4800" b="1" dirty="0">
                <a:solidFill>
                  <a:schemeClr val="bg1"/>
                </a:solidFill>
                <a:latin typeface="HDharmony B" panose="02020603020101020101" pitchFamily="18" charset="-127"/>
                <a:ea typeface="HDharmony B" panose="02020603020101020101" pitchFamily="18" charset="-127"/>
              </a:rPr>
              <a:t>GLOBAL</a:t>
            </a:r>
          </a:p>
          <a:p>
            <a:r>
              <a:rPr lang="en-US" altLang="ko-KR" sz="4800" spc="-100" dirty="0">
                <a:ln>
                  <a:solidFill>
                    <a:schemeClr val="accent1">
                      <a:shade val="50000"/>
                      <a:alpha val="0"/>
                    </a:schemeClr>
                  </a:solidFill>
                </a:ln>
                <a:solidFill>
                  <a:schemeClr val="accent2"/>
                </a:solidFill>
                <a:latin typeface="HDharmony B" panose="02020603020101020101" pitchFamily="18" charset="-127"/>
                <a:ea typeface="HDharmony B" panose="02020603020101020101" pitchFamily="18" charset="-127"/>
                <a:cs typeface="KoPubWorld돋움체 Bold" panose="00000800000000000000" pitchFamily="2" charset="-127"/>
              </a:rPr>
              <a:t>SMART</a:t>
            </a:r>
          </a:p>
          <a:p>
            <a:r>
              <a:rPr lang="en-US" altLang="ko-KR" sz="4800" spc="-100" dirty="0">
                <a:ln>
                  <a:solidFill>
                    <a:schemeClr val="accent1">
                      <a:shade val="50000"/>
                      <a:alpha val="0"/>
                    </a:schemeClr>
                  </a:solidFill>
                </a:ln>
                <a:solidFill>
                  <a:schemeClr val="accent2"/>
                </a:solidFill>
                <a:latin typeface="HDharmony B" panose="02020603020101020101" pitchFamily="18" charset="-127"/>
                <a:ea typeface="HDharmony B" panose="02020603020101020101" pitchFamily="18" charset="-127"/>
                <a:cs typeface="KoPubWorld돋움체 Bold" panose="00000800000000000000" pitchFamily="2" charset="-127"/>
              </a:rPr>
              <a:t>SCM</a:t>
            </a:r>
          </a:p>
          <a:p>
            <a:r>
              <a:rPr lang="en-US" altLang="ko-KR" sz="4800" b="1" dirty="0">
                <a:solidFill>
                  <a:schemeClr val="bg1"/>
                </a:solidFill>
                <a:latin typeface="HDharmony B" panose="02020603020101020101" pitchFamily="18" charset="-127"/>
                <a:ea typeface="HDharmony B" panose="02020603020101020101" pitchFamily="18" charset="-127"/>
              </a:rPr>
              <a:t>PROVIDER</a:t>
            </a:r>
            <a:endParaRPr lang="ko-KR" altLang="en-US" sz="4800" b="1" dirty="0">
              <a:solidFill>
                <a:schemeClr val="bg1"/>
              </a:solidFill>
              <a:latin typeface="HDharmony B" panose="02020603020101020101" pitchFamily="18" charset="-127"/>
              <a:ea typeface="HDharmony B" panose="02020603020101020101" pitchFamily="18" charset="-127"/>
            </a:endParaRPr>
          </a:p>
        </p:txBody>
      </p:sp>
      <p:sp>
        <p:nvSpPr>
          <p:cNvPr id="2" name="文本框 1"/>
          <p:cNvSpPr txBox="1"/>
          <p:nvPr/>
        </p:nvSpPr>
        <p:spPr>
          <a:xfrm>
            <a:off x="421005" y="4925060"/>
            <a:ext cx="2087880" cy="475615"/>
          </a:xfrm>
          <a:prstGeom prst="rect">
            <a:avLst/>
          </a:prstGeom>
          <a:noFill/>
        </p:spPr>
        <p:txBody>
          <a:bodyPr wrap="none" rtlCol="0">
            <a:spAutoFit/>
          </a:bodyPr>
          <a:lstStyle/>
          <a:p>
            <a:r>
              <a:rPr lang="zh-CN" altLang="en-US" sz="2500" b="1" kern="1300">
                <a:solidFill>
                  <a:schemeClr val="bg1"/>
                </a:solidFill>
                <a:uFillTx/>
                <a:latin typeface="微软雅黑" panose="020B0503020204020204" pitchFamily="34" charset="-122"/>
                <a:ea typeface="微软雅黑" panose="020B0503020204020204" pitchFamily="34" charset="-122"/>
              </a:rPr>
              <a:t>北京格罗唯视</a:t>
            </a:r>
          </a:p>
        </p:txBody>
      </p:sp>
    </p:spTree>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모서리가 둥근 직사각형 148"/>
          <p:cNvSpPr/>
          <p:nvPr/>
        </p:nvSpPr>
        <p:spPr>
          <a:xfrm>
            <a:off x="4194273" y="1945821"/>
            <a:ext cx="3657555" cy="4678815"/>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97" name="직사각형 96"/>
          <p:cNvSpPr/>
          <p:nvPr/>
        </p:nvSpPr>
        <p:spPr>
          <a:xfrm>
            <a:off x="4187859" y="3035906"/>
            <a:ext cx="3649133" cy="1278466"/>
          </a:xfrm>
          <a:prstGeom prst="rect">
            <a:avLst/>
          </a:prstGeom>
          <a:solidFill>
            <a:srgbClr val="D9D9D9">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Malgun Gothic" panose="020B0503020000020004" charset="-127"/>
              <a:ea typeface="Malgun Gothic" panose="020B0503020000020004" charset="-127"/>
              <a:cs typeface="+mn-cs"/>
            </a:endParaRPr>
          </a:p>
        </p:txBody>
      </p:sp>
      <p:pic>
        <p:nvPicPr>
          <p:cNvPr id="144" name="그림 143"/>
          <p:cNvPicPr/>
          <p:nvPr/>
        </p:nvPicPr>
        <p:blipFill>
          <a:blip r:embed="rId3" cstate="print">
            <a:extLst>
              <a:ext uri="{28A0092B-C50C-407E-A947-70E740481C1C}">
                <a14:useLocalDpi xmlns:a14="http://schemas.microsoft.com/office/drawing/2010/main" val="0"/>
              </a:ext>
            </a:extLst>
          </a:blip>
          <a:srcRect/>
          <a:stretch>
            <a:fillRect/>
          </a:stretch>
        </p:blipFill>
        <p:spPr>
          <a:xfrm>
            <a:off x="4439214" y="2118330"/>
            <a:ext cx="3132000" cy="1872000"/>
          </a:xfrm>
          <a:custGeom>
            <a:avLst/>
            <a:gdLst>
              <a:gd name="connsiteX0" fmla="*/ 48174 w 2829983"/>
              <a:gd name="connsiteY0" fmla="*/ 0 h 1368572"/>
              <a:gd name="connsiteX1" fmla="*/ 2781809 w 2829983"/>
              <a:gd name="connsiteY1" fmla="*/ 0 h 1368572"/>
              <a:gd name="connsiteX2" fmla="*/ 2829983 w 2829983"/>
              <a:gd name="connsiteY2" fmla="*/ 48174 h 1368572"/>
              <a:gd name="connsiteX3" fmla="*/ 2829983 w 2829983"/>
              <a:gd name="connsiteY3" fmla="*/ 1320398 h 1368572"/>
              <a:gd name="connsiteX4" fmla="*/ 2781809 w 2829983"/>
              <a:gd name="connsiteY4" fmla="*/ 1368572 h 1368572"/>
              <a:gd name="connsiteX5" fmla="*/ 48174 w 2829983"/>
              <a:gd name="connsiteY5" fmla="*/ 1368572 h 1368572"/>
              <a:gd name="connsiteX6" fmla="*/ 0 w 2829983"/>
              <a:gd name="connsiteY6" fmla="*/ 1320398 h 1368572"/>
              <a:gd name="connsiteX7" fmla="*/ 0 w 2829983"/>
              <a:gd name="connsiteY7" fmla="*/ 48174 h 1368572"/>
              <a:gd name="connsiteX8" fmla="*/ 48174 w 2829983"/>
              <a:gd name="connsiteY8" fmla="*/ 0 h 136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9983" h="1368572">
                <a:moveTo>
                  <a:pt x="48174" y="0"/>
                </a:moveTo>
                <a:lnTo>
                  <a:pt x="2781809" y="0"/>
                </a:lnTo>
                <a:cubicBezTo>
                  <a:pt x="2808415" y="0"/>
                  <a:pt x="2829983" y="21568"/>
                  <a:pt x="2829983" y="48174"/>
                </a:cubicBezTo>
                <a:lnTo>
                  <a:pt x="2829983" y="1320398"/>
                </a:lnTo>
                <a:cubicBezTo>
                  <a:pt x="2829983" y="1347004"/>
                  <a:pt x="2808415" y="1368572"/>
                  <a:pt x="2781809" y="1368572"/>
                </a:cubicBezTo>
                <a:lnTo>
                  <a:pt x="48174" y="1368572"/>
                </a:lnTo>
                <a:cubicBezTo>
                  <a:pt x="21568" y="1368572"/>
                  <a:pt x="0" y="1347004"/>
                  <a:pt x="0" y="1320398"/>
                </a:cubicBezTo>
                <a:lnTo>
                  <a:pt x="0" y="48174"/>
                </a:lnTo>
                <a:cubicBezTo>
                  <a:pt x="0" y="21568"/>
                  <a:pt x="21568" y="0"/>
                  <a:pt x="48174" y="0"/>
                </a:cubicBezTo>
                <a:close/>
              </a:path>
            </a:pathLst>
          </a:custGeom>
          <a:blipFill>
            <a:blip r:embed="rId4"/>
            <a:tile tx="0" ty="0" sx="100000" sy="100000" flip="none" algn="tl"/>
          </a:blipFill>
          <a:ln w="15875">
            <a:solidFill>
              <a:srgbClr val="0E95E8"/>
            </a:solidFill>
          </a:ln>
        </p:spPr>
      </p:pic>
      <p:sp>
        <p:nvSpPr>
          <p:cNvPr id="11" name="직사각형 10"/>
          <p:cNvSpPr/>
          <p:nvPr/>
        </p:nvSpPr>
        <p:spPr>
          <a:xfrm>
            <a:off x="-2667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3" name="직사각형 12"/>
          <p:cNvSpPr/>
          <p:nvPr/>
        </p:nvSpPr>
        <p:spPr>
          <a:xfrm>
            <a:off x="-2667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17" name="TextBox 16"/>
          <p:cNvSpPr txBox="1"/>
          <p:nvPr/>
        </p:nvSpPr>
        <p:spPr>
          <a:xfrm>
            <a:off x="2648530" y="472450"/>
            <a:ext cx="6920076"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海运</a:t>
            </a:r>
            <a:r>
              <a:rPr kumimoji="0" lang="ko-KR"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事业</a:t>
            </a:r>
            <a:r>
              <a:rPr kumimoji="0" lang="en-US" altLang="zh-CN"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领域</a:t>
            </a:r>
            <a:r>
              <a:rPr kumimoji="0" lang="ko-KR"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SHIPPING BUSINESS </a:t>
            </a:r>
          </a:p>
        </p:txBody>
      </p:sp>
      <p:sp>
        <p:nvSpPr>
          <p:cNvPr id="19" name="TextBox 18"/>
          <p:cNvSpPr txBox="1"/>
          <p:nvPr/>
        </p:nvSpPr>
        <p:spPr>
          <a:xfrm>
            <a:off x="1565839" y="848896"/>
            <a:ext cx="9475748" cy="307777"/>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5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通过优化的海上物流网络，为提升现代汽车集团企业价值做出贡献</a:t>
            </a:r>
          </a:p>
        </p:txBody>
      </p:sp>
      <p:sp>
        <p:nvSpPr>
          <p:cNvPr id="72" name="사각형: 둥근 모서리 71"/>
          <p:cNvSpPr/>
          <p:nvPr/>
        </p:nvSpPr>
        <p:spPr>
          <a:xfrm>
            <a:off x="-46440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73" name="사각형: 둥근 모서리 72"/>
          <p:cNvSpPr/>
          <p:nvPr/>
        </p:nvSpPr>
        <p:spPr>
          <a:xfrm>
            <a:off x="-46440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74" name="사각형: 둥근 모서리 73"/>
          <p:cNvSpPr/>
          <p:nvPr/>
        </p:nvSpPr>
        <p:spPr>
          <a:xfrm>
            <a:off x="-46440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78" name="모서리가 둥근 직사각형 148"/>
          <p:cNvSpPr/>
          <p:nvPr/>
        </p:nvSpPr>
        <p:spPr>
          <a:xfrm>
            <a:off x="396708" y="1945821"/>
            <a:ext cx="3657555" cy="4678815"/>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83" name="모서리가 둥근 직사각형 148"/>
          <p:cNvSpPr/>
          <p:nvPr/>
        </p:nvSpPr>
        <p:spPr>
          <a:xfrm>
            <a:off x="7991838" y="1945821"/>
            <a:ext cx="3657555" cy="4678815"/>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84" name="TextBox 83"/>
          <p:cNvSpPr txBox="1"/>
          <p:nvPr/>
        </p:nvSpPr>
        <p:spPr>
          <a:xfrm flipH="1">
            <a:off x="4375501" y="4722009"/>
            <a:ext cx="3649133" cy="852805"/>
          </a:xfrm>
          <a:prstGeom prst="rect">
            <a:avLst/>
          </a:prstGeom>
          <a:noFill/>
        </p:spPr>
        <p:txBody>
          <a:bodyPr wrap="square" rtlCol="0" anchor="ctr">
            <a:spAutoFit/>
          </a:bodyPr>
          <a:lstStyle/>
          <a:p>
            <a:pPr lvl="0" defTabSz="457200" latinLnBrk="0">
              <a:lnSpc>
                <a:spcPct val="150000"/>
              </a:lnSpc>
              <a:defRPr/>
            </a:pP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以多样的船种和丰富的经验为基础，提供适合铁矿石、</a:t>
            </a:r>
          </a:p>
          <a:p>
            <a:pPr lvl="0" defTabSz="457200" latinLnBrk="0">
              <a:lnSpc>
                <a:spcPct val="150000"/>
              </a:lnSpc>
              <a:defRPr/>
            </a:pP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煤炭、钢铁产品、原油以及绿色能源</a:t>
            </a:r>
            <a:r>
              <a:rPr lang="en-US" altLang="zh-CN"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LNG</a:t>
            </a: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等海运货物的</a:t>
            </a:r>
          </a:p>
          <a:p>
            <a:pPr lvl="0" defTabSz="457200" latinLnBrk="0">
              <a:lnSpc>
                <a:spcPct val="150000"/>
              </a:lnSpc>
              <a:defRPr/>
            </a:pP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最佳海上物流服务，进而主动响应客户的需求</a:t>
            </a:r>
            <a:endParaRPr kumimoji="0" lang="zh-CN" altLang="en-US" sz="1100" b="0" i="0" u="none" strike="noStrike" kern="1200" cap="none" spc="-50" normalizeH="0" baseline="0" noProof="0" dirty="0">
              <a:ln>
                <a:solidFill>
                  <a:srgbClr val="4472C4">
                    <a:shade val="50000"/>
                    <a:alpha val="0"/>
                  </a:srgb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85" name="TextBox 84"/>
          <p:cNvSpPr txBox="1"/>
          <p:nvPr/>
        </p:nvSpPr>
        <p:spPr>
          <a:xfrm flipH="1">
            <a:off x="8085553" y="4691363"/>
            <a:ext cx="3657600" cy="1360805"/>
          </a:xfrm>
          <a:prstGeom prst="rect">
            <a:avLst/>
          </a:prstGeom>
          <a:noFill/>
        </p:spPr>
        <p:txBody>
          <a:bodyPr wrap="square" rtlCol="0" anchor="ctr">
            <a:spAutoFit/>
          </a:bodyPr>
          <a:lstStyle/>
          <a:p>
            <a:pPr lvl="0" defTabSz="457200" latinLnBrk="0">
              <a:lnSpc>
                <a:spcPct val="150000"/>
              </a:lnSpc>
              <a:defRPr/>
            </a:pP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通过运营滚装船专用站，构建从陆运到进出口物流再到</a:t>
            </a:r>
          </a:p>
          <a:p>
            <a:pPr lvl="0" defTabSz="457200" latinLnBrk="0">
              <a:lnSpc>
                <a:spcPct val="150000"/>
              </a:lnSpc>
              <a:defRPr/>
            </a:pP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海上运输的汽车物流一站式服务体系</a:t>
            </a:r>
            <a:endParaRPr lang="ko-KR"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457200" rtl="0" eaLnBrk="1" fontAlgn="auto" latinLnBrk="0" hangingPunct="1">
              <a:lnSpc>
                <a:spcPct val="150000"/>
              </a:lnSpc>
              <a:spcBef>
                <a:spcPts val="0"/>
              </a:spcBef>
              <a:spcAft>
                <a:spcPts val="0"/>
              </a:spcAft>
              <a:buClrTx/>
              <a:buSzTx/>
              <a:buFontTx/>
              <a:buNone/>
              <a:defRPr/>
            </a:pPr>
            <a:br>
              <a:rPr lang="ko-KR"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通过专业的船舶管理子公司（</a:t>
            </a:r>
            <a:r>
              <a:rPr lang="en-US" altLang="zh-CN"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G marine</a:t>
            </a: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服务）加强</a:t>
            </a:r>
          </a:p>
          <a:p>
            <a:pPr marL="0" marR="0" lvl="0" indent="0" algn="l" defTabSz="457200" rtl="0" eaLnBrk="1" fontAlgn="auto" latinLnBrk="0" hangingPunct="1">
              <a:lnSpc>
                <a:spcPct val="150000"/>
              </a:lnSpc>
              <a:spcBef>
                <a:spcPts val="0"/>
              </a:spcBef>
              <a:spcAft>
                <a:spcPts val="0"/>
              </a:spcAft>
              <a:buClrTx/>
              <a:buSzTx/>
              <a:buFontTx/>
              <a:buNone/>
              <a:defRPr/>
            </a:pP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海运事业力量及加强对客户的海运服务质量</a:t>
            </a:r>
            <a:endParaRPr lang="zh-CN" altLang="en-US" sz="1100" spc="-50" dirty="0">
              <a:ln>
                <a:solidFill>
                  <a:srgbClr val="4472C4">
                    <a:shade val="50000"/>
                    <a:alpha val="0"/>
                  </a:srgbClr>
                </a:solidFill>
              </a:ln>
              <a:solidFill>
                <a:prstClr val="black">
                  <a:lumMod val="75000"/>
                  <a:lumOff val="25000"/>
                </a:prst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86" name="TextBox 85"/>
          <p:cNvSpPr txBox="1"/>
          <p:nvPr/>
        </p:nvSpPr>
        <p:spPr>
          <a:xfrm flipH="1">
            <a:off x="605295" y="4761959"/>
            <a:ext cx="3657600" cy="1410970"/>
          </a:xfrm>
          <a:prstGeom prst="rect">
            <a:avLst/>
          </a:prstGeom>
          <a:noFill/>
        </p:spPr>
        <p:txBody>
          <a:bodyPr wrap="square" rtlCol="0" anchor="ctr">
            <a:spAutoFit/>
          </a:bodyPr>
          <a:lstStyle/>
          <a:p>
            <a:pPr marL="0" marR="0" lvl="0" indent="0" algn="just" defTabSz="457200" rtl="0" eaLnBrk="1" fontAlgn="auto" latinLnBrk="0" hangingPunct="1">
              <a:lnSpc>
                <a:spcPct val="130000"/>
              </a:lnSpc>
              <a:spcBef>
                <a:spcPts val="0"/>
              </a:spcBef>
              <a:spcAft>
                <a:spcPts val="0"/>
              </a:spcAft>
              <a:buClrTx/>
              <a:buSzTx/>
              <a:buFontTx/>
              <a:buNone/>
              <a:defRPr/>
            </a:pPr>
            <a:r>
              <a:rPr lang="zh-CN" altLang="en-US" sz="1100" spc="-50" noProof="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利用</a:t>
            </a:r>
            <a:r>
              <a:rPr lang="en-US" altLang="ko-KR"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PCTC(</a:t>
            </a:r>
            <a:r>
              <a:rPr lang="zh-CN" altLang="en-US"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滚装船</a:t>
            </a:r>
            <a:r>
              <a:rPr lang="en-US" altLang="zh-CN"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ko-KR"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通过本社和海外网络间的高效协作，</a:t>
            </a:r>
          </a:p>
          <a:p>
            <a:pPr marL="0" marR="0" lvl="0" indent="0" algn="just" defTabSz="457200" rtl="0" eaLnBrk="1" fontAlgn="auto" latinLnBrk="0" hangingPunct="1">
              <a:lnSpc>
                <a:spcPct val="130000"/>
              </a:lnSpc>
              <a:spcBef>
                <a:spcPts val="0"/>
              </a:spcBef>
              <a:spcAft>
                <a:spcPts val="0"/>
              </a:spcAft>
              <a:buClrTx/>
              <a:buSzTx/>
              <a:buFontTx/>
              <a:buNone/>
              <a:defRPr/>
            </a:pPr>
            <a:r>
              <a:rPr lang="zh-CN" altLang="en-US"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开发覆盖全球的多条航线</a:t>
            </a: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实现客户价值最大化</a:t>
            </a:r>
            <a:endParaRPr lang="en-US" altLang="zh-CN"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just" defTabSz="457200" rtl="0" eaLnBrk="1" fontAlgn="auto" latinLnBrk="0" hangingPunct="1">
              <a:lnSpc>
                <a:spcPct val="130000"/>
              </a:lnSpc>
              <a:spcBef>
                <a:spcPts val="0"/>
              </a:spcBef>
              <a:spcAft>
                <a:spcPts val="0"/>
              </a:spcAft>
              <a:buClrTx/>
              <a:buSzTx/>
              <a:buFontTx/>
              <a:buNone/>
              <a:defRPr/>
            </a:pPr>
            <a:endParaRPr kumimoji="0" lang="ko-KR" altLang="en-US" sz="1100" b="0" i="0" u="none" strike="noStrike" kern="1200" cap="none" spc="-50" normalizeH="0" baseline="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just" defTabSz="457200" rtl="0" eaLnBrk="1" fontAlgn="auto" latinLnBrk="0" hangingPunct="1">
              <a:lnSpc>
                <a:spcPct val="130000"/>
              </a:lnSpc>
              <a:spcBef>
                <a:spcPts val="0"/>
              </a:spcBef>
              <a:spcAft>
                <a:spcPts val="0"/>
              </a:spcAft>
              <a:buClrTx/>
              <a:buSzTx/>
              <a:buFontTx/>
              <a:buNone/>
              <a:defRPr/>
            </a:pPr>
            <a:r>
              <a:rPr lang="zh-CN" altLang="en-US"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现代格罗唯视</a:t>
            </a: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与通用，</a:t>
            </a:r>
            <a:r>
              <a:rPr lang="zh-CN" altLang="en-US"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大众</a:t>
            </a: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，福特，</a:t>
            </a:r>
            <a:r>
              <a:rPr lang="zh-CN" altLang="en-US"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宝马</a:t>
            </a: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，特斯拉等为</a:t>
            </a:r>
          </a:p>
          <a:p>
            <a:pPr marL="0" marR="0" lvl="0" indent="0" algn="just" defTabSz="457200" rtl="0" eaLnBrk="1" fontAlgn="auto" latinLnBrk="0" hangingPunct="1">
              <a:lnSpc>
                <a:spcPct val="130000"/>
              </a:lnSpc>
              <a:spcBef>
                <a:spcPts val="0"/>
              </a:spcBef>
              <a:spcAft>
                <a:spcPts val="0"/>
              </a:spcAft>
              <a:buClrTx/>
              <a:buSzTx/>
              <a:buFontTx/>
              <a:buNone/>
              <a:defRPr/>
            </a:pP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代表的众多汽车品牌有稳定的合作关系，扩大</a:t>
            </a:r>
            <a:r>
              <a:rPr lang="en-US" altLang="zh-CN"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ko-KR"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PL</a:t>
            </a:r>
          </a:p>
          <a:p>
            <a:pPr marL="0" marR="0" lvl="0" indent="0" algn="just" defTabSz="457200" rtl="0" eaLnBrk="1" fontAlgn="auto" latinLnBrk="0" hangingPunct="1">
              <a:lnSpc>
                <a:spcPct val="130000"/>
              </a:lnSpc>
              <a:spcBef>
                <a:spcPts val="0"/>
              </a:spcBef>
              <a:spcAft>
                <a:spcPts val="0"/>
              </a:spcAft>
              <a:buClrTx/>
              <a:buSzTx/>
              <a:buFontTx/>
              <a:buNone/>
              <a:defRPr/>
            </a:pPr>
            <a:r>
              <a:rPr lang="en-US" altLang="ko-KR"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100" spc="-5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第三方物流</a:t>
            </a:r>
            <a:r>
              <a:rPr lang="en-US" altLang="ko-KR"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100" spc="-50" noProof="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比重</a:t>
            </a:r>
            <a:endParaRPr kumimoji="0" lang="zh-CN" altLang="en-US" sz="1100" b="0" i="0" u="none" strike="noStrike" kern="1200" cap="none" spc="-50" normalizeH="0" baseline="0" noProof="0" dirty="0">
              <a:ln>
                <a:solidFill>
                  <a:srgbClr val="4472C4">
                    <a:shade val="50000"/>
                    <a:alpha val="0"/>
                  </a:srgb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94" name="직사각형 93"/>
          <p:cNvSpPr/>
          <p:nvPr/>
        </p:nvSpPr>
        <p:spPr>
          <a:xfrm>
            <a:off x="405130" y="3035906"/>
            <a:ext cx="3649133" cy="1278466"/>
          </a:xfrm>
          <a:prstGeom prst="rect">
            <a:avLst/>
          </a:prstGeom>
          <a:solidFill>
            <a:srgbClr val="D9D9D9">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Malgun Gothic" panose="020B0503020000020004" charset="-127"/>
              <a:ea typeface="Malgun Gothic" panose="020B0503020000020004" charset="-127"/>
              <a:cs typeface="+mn-cs"/>
            </a:endParaRPr>
          </a:p>
        </p:txBody>
      </p:sp>
      <p:pic>
        <p:nvPicPr>
          <p:cNvPr id="95" name="그림 94"/>
          <p:cNvPicPr/>
          <p:nvPr/>
        </p:nvPicPr>
        <p:blipFill rotWithShape="1">
          <a:blip r:embed="rId5" cstate="print">
            <a:extLst>
              <a:ext uri="{28A0092B-C50C-407E-A947-70E740481C1C}">
                <a14:useLocalDpi xmlns:a14="http://schemas.microsoft.com/office/drawing/2010/main" val="0"/>
              </a:ext>
            </a:extLst>
          </a:blip>
          <a:srcRect l="32076" t="31622" r="5479" b="12425"/>
          <a:stretch>
            <a:fillRect/>
          </a:stretch>
        </p:blipFill>
        <p:spPr>
          <a:xfrm>
            <a:off x="661678" y="2116066"/>
            <a:ext cx="3132000" cy="1872000"/>
          </a:xfrm>
          <a:custGeom>
            <a:avLst/>
            <a:gdLst>
              <a:gd name="connsiteX0" fmla="*/ 53240 w 3127613"/>
              <a:gd name="connsiteY0" fmla="*/ 0 h 1512505"/>
              <a:gd name="connsiteX1" fmla="*/ 3074373 w 3127613"/>
              <a:gd name="connsiteY1" fmla="*/ 0 h 1512505"/>
              <a:gd name="connsiteX2" fmla="*/ 3127613 w 3127613"/>
              <a:gd name="connsiteY2" fmla="*/ 53240 h 1512505"/>
              <a:gd name="connsiteX3" fmla="*/ 3127613 w 3127613"/>
              <a:gd name="connsiteY3" fmla="*/ 1459265 h 1512505"/>
              <a:gd name="connsiteX4" fmla="*/ 3074373 w 3127613"/>
              <a:gd name="connsiteY4" fmla="*/ 1512505 h 1512505"/>
              <a:gd name="connsiteX5" fmla="*/ 53240 w 3127613"/>
              <a:gd name="connsiteY5" fmla="*/ 1512505 h 1512505"/>
              <a:gd name="connsiteX6" fmla="*/ 0 w 3127613"/>
              <a:gd name="connsiteY6" fmla="*/ 1459265 h 1512505"/>
              <a:gd name="connsiteX7" fmla="*/ 0 w 3127613"/>
              <a:gd name="connsiteY7" fmla="*/ 53240 h 1512505"/>
              <a:gd name="connsiteX8" fmla="*/ 53240 w 3127613"/>
              <a:gd name="connsiteY8" fmla="*/ 0 h 151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7613" h="1512505">
                <a:moveTo>
                  <a:pt x="53240" y="0"/>
                </a:moveTo>
                <a:lnTo>
                  <a:pt x="3074373" y="0"/>
                </a:lnTo>
                <a:cubicBezTo>
                  <a:pt x="3103777" y="0"/>
                  <a:pt x="3127613" y="23836"/>
                  <a:pt x="3127613" y="53240"/>
                </a:cubicBezTo>
                <a:lnTo>
                  <a:pt x="3127613" y="1459265"/>
                </a:lnTo>
                <a:cubicBezTo>
                  <a:pt x="3127613" y="1488669"/>
                  <a:pt x="3103777" y="1512505"/>
                  <a:pt x="3074373" y="1512505"/>
                </a:cubicBezTo>
                <a:lnTo>
                  <a:pt x="53240" y="1512505"/>
                </a:lnTo>
                <a:cubicBezTo>
                  <a:pt x="23836" y="1512505"/>
                  <a:pt x="0" y="1488669"/>
                  <a:pt x="0" y="1459265"/>
                </a:cubicBezTo>
                <a:lnTo>
                  <a:pt x="0" y="53240"/>
                </a:lnTo>
                <a:cubicBezTo>
                  <a:pt x="0" y="23836"/>
                  <a:pt x="23836" y="0"/>
                  <a:pt x="53240" y="0"/>
                </a:cubicBezTo>
                <a:close/>
              </a:path>
            </a:pathLst>
          </a:custGeom>
          <a:ln w="15875">
            <a:solidFill>
              <a:srgbClr val="02458C"/>
            </a:solidFill>
          </a:ln>
        </p:spPr>
      </p:pic>
      <p:sp>
        <p:nvSpPr>
          <p:cNvPr id="96" name="타원 95"/>
          <p:cNvSpPr/>
          <p:nvPr/>
        </p:nvSpPr>
        <p:spPr>
          <a:xfrm>
            <a:off x="1697500" y="3427735"/>
            <a:ext cx="1055971" cy="1055971"/>
          </a:xfrm>
          <a:prstGeom prst="ellipse">
            <a:avLst/>
          </a:prstGeom>
          <a:solidFill>
            <a:srgbClr val="405DBF"/>
          </a:solidFill>
          <a:ln>
            <a:solidFill>
              <a:srgbClr val="6990F1"/>
            </a:solidFill>
          </a:ln>
          <a:effectLst>
            <a:outerShdw blurRad="50800" dist="38100" dir="2700000" algn="tl" rotWithShape="0">
              <a:srgbClr val="144AD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98" name="직사각형 97"/>
          <p:cNvSpPr/>
          <p:nvPr/>
        </p:nvSpPr>
        <p:spPr>
          <a:xfrm>
            <a:off x="8000260" y="3035906"/>
            <a:ext cx="3649133" cy="1278466"/>
          </a:xfrm>
          <a:prstGeom prst="rect">
            <a:avLst/>
          </a:prstGeom>
          <a:solidFill>
            <a:srgbClr val="D9D9D9">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Malgun Gothic" panose="020B0503020000020004" charset="-127"/>
              <a:ea typeface="Malgun Gothic" panose="020B0503020000020004" charset="-127"/>
              <a:cs typeface="+mn-cs"/>
            </a:endParaRPr>
          </a:p>
        </p:txBody>
      </p:sp>
      <p:pic>
        <p:nvPicPr>
          <p:cNvPr id="100" name="그림 99"/>
          <p:cNvPicPr>
            <a:picLocks noChangeAspect="1"/>
          </p:cNvPicPr>
          <p:nvPr/>
        </p:nvPicPr>
        <p:blipFill rotWithShape="1">
          <a:blip r:embed="rId6" cstate="print">
            <a:extLst>
              <a:ext uri="{28A0092B-C50C-407E-A947-70E740481C1C}">
                <a14:useLocalDpi xmlns:a14="http://schemas.microsoft.com/office/drawing/2010/main" val="0"/>
              </a:ext>
            </a:extLst>
          </a:blip>
          <a:srcRect l="6014" t="14867" r="1427" b="2342"/>
          <a:stretch>
            <a:fillRect/>
          </a:stretch>
        </p:blipFill>
        <p:spPr>
          <a:xfrm>
            <a:off x="8256809" y="2116067"/>
            <a:ext cx="3127613" cy="1864561"/>
          </a:xfrm>
          <a:custGeom>
            <a:avLst/>
            <a:gdLst>
              <a:gd name="connsiteX0" fmla="*/ 53240 w 3127613"/>
              <a:gd name="connsiteY0" fmla="*/ 0 h 1512505"/>
              <a:gd name="connsiteX1" fmla="*/ 3074373 w 3127613"/>
              <a:gd name="connsiteY1" fmla="*/ 0 h 1512505"/>
              <a:gd name="connsiteX2" fmla="*/ 3127613 w 3127613"/>
              <a:gd name="connsiteY2" fmla="*/ 53240 h 1512505"/>
              <a:gd name="connsiteX3" fmla="*/ 3127613 w 3127613"/>
              <a:gd name="connsiteY3" fmla="*/ 1459265 h 1512505"/>
              <a:gd name="connsiteX4" fmla="*/ 3074373 w 3127613"/>
              <a:gd name="connsiteY4" fmla="*/ 1512505 h 1512505"/>
              <a:gd name="connsiteX5" fmla="*/ 53240 w 3127613"/>
              <a:gd name="connsiteY5" fmla="*/ 1512505 h 1512505"/>
              <a:gd name="connsiteX6" fmla="*/ 0 w 3127613"/>
              <a:gd name="connsiteY6" fmla="*/ 1459265 h 1512505"/>
              <a:gd name="connsiteX7" fmla="*/ 0 w 3127613"/>
              <a:gd name="connsiteY7" fmla="*/ 53240 h 1512505"/>
              <a:gd name="connsiteX8" fmla="*/ 53240 w 3127613"/>
              <a:gd name="connsiteY8" fmla="*/ 0 h 151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7613" h="1512505">
                <a:moveTo>
                  <a:pt x="53240" y="0"/>
                </a:moveTo>
                <a:lnTo>
                  <a:pt x="3074373" y="0"/>
                </a:lnTo>
                <a:cubicBezTo>
                  <a:pt x="3103777" y="0"/>
                  <a:pt x="3127613" y="23836"/>
                  <a:pt x="3127613" y="53240"/>
                </a:cubicBezTo>
                <a:lnTo>
                  <a:pt x="3127613" y="1459265"/>
                </a:lnTo>
                <a:cubicBezTo>
                  <a:pt x="3127613" y="1488669"/>
                  <a:pt x="3103777" y="1512505"/>
                  <a:pt x="3074373" y="1512505"/>
                </a:cubicBezTo>
                <a:lnTo>
                  <a:pt x="53240" y="1512505"/>
                </a:lnTo>
                <a:cubicBezTo>
                  <a:pt x="23836" y="1512505"/>
                  <a:pt x="0" y="1488669"/>
                  <a:pt x="0" y="1459265"/>
                </a:cubicBezTo>
                <a:lnTo>
                  <a:pt x="0" y="53240"/>
                </a:lnTo>
                <a:cubicBezTo>
                  <a:pt x="0" y="23836"/>
                  <a:pt x="23836" y="0"/>
                  <a:pt x="53240" y="0"/>
                </a:cubicBezTo>
                <a:close/>
              </a:path>
            </a:pathLst>
          </a:custGeom>
          <a:ln w="15875">
            <a:solidFill>
              <a:srgbClr val="23C5AA"/>
            </a:solidFill>
          </a:ln>
        </p:spPr>
      </p:pic>
      <p:sp>
        <p:nvSpPr>
          <p:cNvPr id="101" name="타원 100"/>
          <p:cNvSpPr/>
          <p:nvPr/>
        </p:nvSpPr>
        <p:spPr>
          <a:xfrm>
            <a:off x="5495065" y="3427735"/>
            <a:ext cx="1055971" cy="1055971"/>
          </a:xfrm>
          <a:prstGeom prst="ellipse">
            <a:avLst/>
          </a:prstGeom>
          <a:solidFill>
            <a:srgbClr val="147CBC"/>
          </a:solidFill>
          <a:ln>
            <a:solidFill>
              <a:srgbClr val="99D4F9"/>
            </a:solidFill>
          </a:ln>
          <a:effectLst>
            <a:outerShdw blurRad="50800" dist="38100" dir="2700000" algn="tl" rotWithShape="0">
              <a:srgbClr val="997D4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123" name="직사각형 122"/>
          <p:cNvSpPr/>
          <p:nvPr/>
        </p:nvSpPr>
        <p:spPr>
          <a:xfrm>
            <a:off x="399837" y="4784272"/>
            <a:ext cx="102659" cy="304800"/>
          </a:xfrm>
          <a:prstGeom prst="rect">
            <a:avLst/>
          </a:prstGeom>
          <a:solidFill>
            <a:srgbClr val="144AD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124" name="직사각형 123"/>
          <p:cNvSpPr/>
          <p:nvPr/>
        </p:nvSpPr>
        <p:spPr>
          <a:xfrm>
            <a:off x="4199677" y="4784272"/>
            <a:ext cx="102659" cy="304800"/>
          </a:xfrm>
          <a:prstGeom prst="rect">
            <a:avLst/>
          </a:prstGeom>
          <a:solidFill>
            <a:srgbClr val="0E95E8">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125" name="직사각형 124"/>
          <p:cNvSpPr/>
          <p:nvPr/>
        </p:nvSpPr>
        <p:spPr>
          <a:xfrm>
            <a:off x="7996977" y="4784272"/>
            <a:ext cx="102659" cy="304800"/>
          </a:xfrm>
          <a:prstGeom prst="rect">
            <a:avLst/>
          </a:prstGeom>
          <a:solidFill>
            <a:srgbClr val="23C5AA">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131" name="TextBox 130"/>
          <p:cNvSpPr txBox="1"/>
          <p:nvPr/>
        </p:nvSpPr>
        <p:spPr>
          <a:xfrm>
            <a:off x="1716942" y="3526667"/>
            <a:ext cx="1021848" cy="492443"/>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2600" b="0" i="0" u="none" strike="noStrike" kern="1200" cap="none" spc="-150" normalizeH="0" baseline="0" noProof="0" dirty="0">
                <a:ln>
                  <a:solidFill>
                    <a:prstClr val="white">
                      <a:lumMod val="75000"/>
                      <a:alpha val="0"/>
                    </a:prstClr>
                  </a:solidFill>
                </a:ln>
                <a:solidFill>
                  <a:prstClr val="white"/>
                </a:solidFill>
                <a:effectLst/>
                <a:uLnTx/>
                <a:uFillTx/>
                <a:latin typeface="HDharmony B" panose="02020603020101020101" pitchFamily="18" charset="-127"/>
                <a:ea typeface="HDharmony B" panose="02020603020101020101" pitchFamily="18" charset="-127"/>
                <a:cs typeface="+mn-cs"/>
              </a:rPr>
              <a:t>358</a:t>
            </a:r>
            <a:endParaRPr kumimoji="0" lang="ko-KR" altLang="en-US" sz="2600" b="0" i="0" u="none" strike="noStrike" kern="1200" cap="none" spc="-150" normalizeH="0" baseline="0" noProof="0" dirty="0">
              <a:ln>
                <a:solidFill>
                  <a:prstClr val="white">
                    <a:lumMod val="75000"/>
                    <a:alpha val="0"/>
                  </a:prstClr>
                </a:solidFill>
              </a:ln>
              <a:solidFill>
                <a:prstClr val="white"/>
              </a:solidFill>
              <a:effectLst/>
              <a:uLnTx/>
              <a:uFillTx/>
              <a:latin typeface="HDharmony B" panose="02020603020101020101" pitchFamily="18" charset="-127"/>
              <a:ea typeface="HDharmony B" panose="02020603020101020101" pitchFamily="18" charset="-127"/>
              <a:cs typeface="+mn-cs"/>
            </a:endParaRPr>
          </a:p>
        </p:txBody>
      </p:sp>
      <p:sp>
        <p:nvSpPr>
          <p:cNvPr id="132" name="TextBox 131"/>
          <p:cNvSpPr txBox="1"/>
          <p:nvPr/>
        </p:nvSpPr>
        <p:spPr>
          <a:xfrm>
            <a:off x="1839239" y="3969313"/>
            <a:ext cx="767730" cy="307777"/>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1400" dirty="0">
                <a:ln>
                  <a:solidFill>
                    <a:prstClr val="white">
                      <a:lumMod val="75000"/>
                      <a:alpha val="0"/>
                    </a:prstClr>
                  </a:solidFill>
                </a:ln>
                <a:solidFill>
                  <a:prstClr val="white"/>
                </a:solidFill>
                <a:latin typeface="微软雅黑" panose="020B0503020204020204" pitchFamily="34" charset="-122"/>
                <a:ea typeface="微软雅黑" panose="020B0503020204020204" pitchFamily="34" charset="-122"/>
                <a:cs typeface="KoPubWorld돋움체 Medium" panose="00000600000000000000" pitchFamily="2" charset="-127"/>
              </a:rPr>
              <a:t>万台</a:t>
            </a:r>
            <a:endParaRPr kumimoji="0" lang="zh-CN" altLang="en-US" sz="1400" b="0" i="0" u="none" strike="noStrike" kern="1200" cap="none" spc="0" normalizeH="0" baseline="0" noProof="0" dirty="0">
              <a:ln>
                <a:solidFill>
                  <a:prstClr val="white">
                    <a:lumMod val="7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130" name="TextBox 129"/>
          <p:cNvSpPr txBox="1"/>
          <p:nvPr/>
        </p:nvSpPr>
        <p:spPr>
          <a:xfrm flipH="1">
            <a:off x="1787986" y="4167305"/>
            <a:ext cx="874999" cy="261610"/>
          </a:xfrm>
          <a:prstGeom prst="rect">
            <a:avLst/>
          </a:prstGeom>
          <a:noFill/>
        </p:spPr>
        <p:txBody>
          <a:bodyPr wrap="square" rtlCol="0" anchor="ctr">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ko-KR" sz="800" b="0" i="0" u="none" strike="noStrike" kern="1200" cap="none" spc="0" normalizeH="0" baseline="0" noProof="0" dirty="0">
                <a:ln>
                  <a:noFill/>
                </a:ln>
                <a:solidFill>
                  <a:srgbClr val="6990F1"/>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2021</a:t>
            </a:r>
            <a:r>
              <a:rPr kumimoji="0" lang="zh-CN" altLang="en-US" sz="800" b="0" i="0" u="none" strike="noStrike" kern="1200" cap="none" spc="0" normalizeH="0" baseline="0" noProof="0" dirty="0">
                <a:ln>
                  <a:noFill/>
                </a:ln>
                <a:solidFill>
                  <a:srgbClr val="6990F1"/>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年</a:t>
            </a:r>
            <a:r>
              <a:rPr kumimoji="0" lang="ko-KR" altLang="en-US" sz="800" b="0" i="0" u="none" strike="noStrike" kern="1200" cap="none" spc="0" normalizeH="0" baseline="0" noProof="0" dirty="0">
                <a:ln>
                  <a:noFill/>
                </a:ln>
                <a:solidFill>
                  <a:srgbClr val="6990F1"/>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kumimoji="0" lang="zh-CN" altLang="en-US" sz="800" b="0" i="0" u="none" strike="noStrike" kern="1200" cap="none" spc="0" normalizeH="0" baseline="0" noProof="0" dirty="0">
                <a:ln>
                  <a:noFill/>
                </a:ln>
                <a:solidFill>
                  <a:srgbClr val="6990F1"/>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基准</a:t>
            </a:r>
            <a:endParaRPr kumimoji="0" lang="ko-KR" altLang="en-US" sz="800" b="0" i="0" u="none" strike="noStrike" kern="1200" cap="none" spc="0" normalizeH="0" baseline="0" noProof="0" dirty="0">
              <a:ln>
                <a:noFill/>
              </a:ln>
              <a:solidFill>
                <a:srgbClr val="6990F1"/>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34" name="TextBox 133"/>
          <p:cNvSpPr txBox="1"/>
          <p:nvPr/>
        </p:nvSpPr>
        <p:spPr>
          <a:xfrm>
            <a:off x="5436780" y="3526667"/>
            <a:ext cx="1172540" cy="49149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2600" b="0" i="0" u="none" strike="noStrike" kern="1200" cap="none" spc="-150" normalizeH="0" baseline="0" noProof="0" dirty="0">
                <a:ln>
                  <a:solidFill>
                    <a:prstClr val="white">
                      <a:lumMod val="75000"/>
                      <a:alpha val="0"/>
                    </a:prstClr>
                  </a:solidFill>
                </a:ln>
                <a:solidFill>
                  <a:prstClr val="white"/>
                </a:solidFill>
                <a:effectLst/>
                <a:uLnTx/>
                <a:uFillTx/>
                <a:latin typeface="HDharmony B" panose="02020603020101020101" pitchFamily="18" charset="-127"/>
                <a:ea typeface="HDharmony B" panose="02020603020101020101" pitchFamily="18" charset="-127"/>
                <a:cs typeface="+mn-cs"/>
              </a:rPr>
              <a:t>4,251</a:t>
            </a:r>
            <a:endParaRPr kumimoji="0" lang="ko-KR" altLang="en-US" sz="2600" b="0" i="0" u="none" strike="noStrike" kern="1200" cap="none" spc="-150" normalizeH="0" baseline="0" noProof="0" dirty="0">
              <a:ln>
                <a:solidFill>
                  <a:prstClr val="white">
                    <a:lumMod val="75000"/>
                    <a:alpha val="0"/>
                  </a:prstClr>
                </a:solidFill>
              </a:ln>
              <a:solidFill>
                <a:prstClr val="white"/>
              </a:solidFill>
              <a:effectLst/>
              <a:uLnTx/>
              <a:uFillTx/>
              <a:latin typeface="HDharmony B" panose="02020603020101020101" pitchFamily="18" charset="-127"/>
              <a:ea typeface="HDharmony B" panose="02020603020101020101" pitchFamily="18" charset="-127"/>
              <a:cs typeface="+mn-cs"/>
            </a:endParaRPr>
          </a:p>
        </p:txBody>
      </p:sp>
      <p:sp>
        <p:nvSpPr>
          <p:cNvPr id="135" name="TextBox 134"/>
          <p:cNvSpPr txBox="1"/>
          <p:nvPr/>
        </p:nvSpPr>
        <p:spPr>
          <a:xfrm>
            <a:off x="5639185" y="3969313"/>
            <a:ext cx="767730" cy="307777"/>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1400" dirty="0">
                <a:ln>
                  <a:solidFill>
                    <a:prstClr val="white">
                      <a:lumMod val="75000"/>
                      <a:alpha val="0"/>
                    </a:prstClr>
                  </a:solidFill>
                </a:ln>
                <a:solidFill>
                  <a:prstClr val="white"/>
                </a:solidFill>
                <a:latin typeface="微软雅黑" panose="020B0503020204020204" pitchFamily="34" charset="-122"/>
                <a:ea typeface="微软雅黑" panose="020B0503020204020204" pitchFamily="34" charset="-122"/>
                <a:cs typeface="KoPubWorld돋움체 Medium" panose="00000600000000000000" pitchFamily="2" charset="-127"/>
              </a:rPr>
              <a:t>万吨</a:t>
            </a:r>
            <a:endParaRPr kumimoji="0" lang="zh-CN" altLang="en-US" sz="1400" b="0" i="0" u="none" strike="noStrike" kern="1200" cap="none" spc="0" normalizeH="0" baseline="0" noProof="0" dirty="0">
              <a:ln>
                <a:solidFill>
                  <a:prstClr val="white">
                    <a:lumMod val="7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136" name="TextBox 135"/>
          <p:cNvSpPr txBox="1"/>
          <p:nvPr/>
        </p:nvSpPr>
        <p:spPr>
          <a:xfrm flipH="1">
            <a:off x="5585551" y="4167305"/>
            <a:ext cx="874999" cy="261610"/>
          </a:xfrm>
          <a:prstGeom prst="rect">
            <a:avLst/>
          </a:prstGeom>
          <a:noFill/>
        </p:spPr>
        <p:txBody>
          <a:bodyPr wrap="square" rtlCol="0" anchor="ctr">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ko-KR" sz="800" b="0" i="0" u="none" strike="noStrike" kern="1200" cap="none" spc="0" normalizeH="0" baseline="0" noProof="0" dirty="0">
                <a:ln>
                  <a:noFill/>
                </a:ln>
                <a:solidFill>
                  <a:prstClr val="white">
                    <a:alpha val="81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2021</a:t>
            </a:r>
            <a:r>
              <a:rPr lang="zh-CN" altLang="en-US" sz="800" dirty="0">
                <a:solidFill>
                  <a:prstClr val="white">
                    <a:alpha val="81000"/>
                  </a:prst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年 基准</a:t>
            </a:r>
            <a:endParaRPr kumimoji="0" lang="ko-KR" altLang="en-US" sz="800" b="0" i="0" u="none" strike="noStrike" kern="1200" cap="none" spc="0" normalizeH="0" baseline="0" noProof="0" dirty="0">
              <a:ln>
                <a:noFill/>
              </a:ln>
              <a:solidFill>
                <a:prstClr val="white">
                  <a:alpha val="81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cxnSp>
        <p:nvCxnSpPr>
          <p:cNvPr id="141" name="직선 연결선 140"/>
          <p:cNvCxnSpPr/>
          <p:nvPr/>
        </p:nvCxnSpPr>
        <p:spPr>
          <a:xfrm rot="5400000">
            <a:off x="606933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5" name="직사각형 144"/>
          <p:cNvSpPr/>
          <p:nvPr/>
        </p:nvSpPr>
        <p:spPr>
          <a:xfrm>
            <a:off x="10235422" y="3797446"/>
            <a:ext cx="1282617" cy="28543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ko-KR" altLang="en-US"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kumimoji="0" lang="zh-CN" altLang="en-US"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散杂船</a:t>
            </a:r>
            <a:r>
              <a:rPr kumimoji="0" lang="ko-KR" altLang="en-US" sz="1000" b="0" i="0" u="none" strike="noStrike" kern="1200" cap="none" spc="-80" normalizeH="0" baseline="0" noProof="0" dirty="0">
                <a:ln>
                  <a:solidFill>
                    <a:prstClr val="white">
                      <a:lumMod val="85000"/>
                      <a:alpha val="0"/>
                    </a:prstClr>
                  </a:solidFill>
                </a:ln>
                <a:solidFill>
                  <a:prstClr val="white">
                    <a:lumMod val="7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ㅣ</a:t>
            </a:r>
            <a:r>
              <a:rPr kumimoji="0" lang="en-US" altLang="ko-KR" sz="1000" b="0" i="0" u="none" strike="noStrike" kern="1200" cap="none" spc="-8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1000" b="0" i="0" u="none" strike="noStrike" kern="1200" cap="none" spc="-8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58</a:t>
            </a:r>
            <a:r>
              <a:rPr lang="zh-CN" altLang="en-US" sz="1000" spc="-80" dirty="0">
                <a:ln>
                  <a:solidFill>
                    <a:prstClr val="white">
                      <a:lumMod val="85000"/>
                      <a:alpha val="0"/>
                    </a:prstClr>
                  </a:solidFill>
                </a:ln>
                <a:solidFill>
                  <a:srgbClr val="13C388"/>
                </a:solidFill>
                <a:latin typeface="微软雅黑" panose="020B0503020204020204" pitchFamily="34" charset="-122"/>
                <a:ea typeface="微软雅黑" panose="020B0503020204020204" pitchFamily="34" charset="-122"/>
                <a:cs typeface="微软雅黑" panose="020B0503020204020204" pitchFamily="34" charset="-122"/>
              </a:rPr>
              <a:t>艘</a:t>
            </a:r>
            <a:r>
              <a:rPr kumimoji="0" lang="ko-KR" altLang="en-US" sz="1000" b="0" i="0" u="none" strike="noStrike" kern="1200" cap="none" spc="-8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46" name="직사각형 145"/>
          <p:cNvSpPr/>
          <p:nvPr/>
        </p:nvSpPr>
        <p:spPr>
          <a:xfrm>
            <a:off x="8131614" y="3797446"/>
            <a:ext cx="1282617" cy="28543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0" bIns="0" numCol="1" spcCol="0" rtlCol="0" fromWordArt="0" anchor="ctr" anchorCtr="0" forceAA="0" compatLnSpc="1">
            <a:no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ko-KR" altLang="en-US"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kumimoji="0" lang="ko-KR" altLang="en-US"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滚装船</a:t>
            </a:r>
            <a:r>
              <a:rPr kumimoji="0" lang="ko-KR" altLang="en-US" sz="1000" b="0" i="0" u="none" strike="noStrike" kern="1200" cap="none" spc="-80" normalizeH="0" baseline="0" noProof="0" dirty="0">
                <a:ln>
                  <a:solidFill>
                    <a:prstClr val="white">
                      <a:lumMod val="85000"/>
                      <a:alpha val="0"/>
                    </a:prstClr>
                  </a:solidFill>
                </a:ln>
                <a:solidFill>
                  <a:prstClr val="white">
                    <a:lumMod val="7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ㅣ</a:t>
            </a:r>
            <a:r>
              <a:rPr kumimoji="0" lang="en-US" altLang="ko-KR" sz="1000" b="0" i="0" u="none" strike="noStrike" kern="1200" cap="none" spc="-8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1000" b="0" i="0" u="none" strike="noStrike" kern="1200" cap="none" spc="-8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95</a:t>
            </a:r>
            <a:r>
              <a:rPr kumimoji="0" lang="zh-CN" altLang="en-US" sz="1000" b="0" i="0" u="none" strike="noStrike" kern="1200" cap="none" spc="-8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艘</a:t>
            </a:r>
            <a:endParaRPr kumimoji="0" lang="ko-KR" altLang="en-US" sz="1000" b="0" i="0" u="none" strike="noStrike" kern="1200" cap="none" spc="-8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타원 101"/>
          <p:cNvSpPr/>
          <p:nvPr/>
        </p:nvSpPr>
        <p:spPr>
          <a:xfrm>
            <a:off x="9292630" y="3427735"/>
            <a:ext cx="1055971" cy="1055971"/>
          </a:xfrm>
          <a:prstGeom prst="ellipse">
            <a:avLst/>
          </a:prstGeom>
          <a:solidFill>
            <a:srgbClr val="13C388"/>
          </a:solidFill>
          <a:ln>
            <a:solidFill>
              <a:srgbClr val="D8F8F3"/>
            </a:solidFill>
          </a:ln>
          <a:effectLst>
            <a:outerShdw blurRad="50800" dist="38100" dir="2700000" algn="tl" rotWithShape="0">
              <a:srgbClr val="59595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138" name="TextBox 137"/>
          <p:cNvSpPr txBox="1"/>
          <p:nvPr/>
        </p:nvSpPr>
        <p:spPr>
          <a:xfrm>
            <a:off x="9234345" y="3526667"/>
            <a:ext cx="1172540" cy="492443"/>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2600" b="0" i="0" u="none" strike="noStrike" kern="1200" cap="none" spc="-150" normalizeH="0" baseline="0" noProof="0" dirty="0">
                <a:ln>
                  <a:solidFill>
                    <a:prstClr val="white">
                      <a:lumMod val="75000"/>
                      <a:alpha val="0"/>
                    </a:prstClr>
                  </a:solidFill>
                </a:ln>
                <a:solidFill>
                  <a:prstClr val="white"/>
                </a:solidFill>
                <a:effectLst/>
                <a:uLnTx/>
                <a:uFillTx/>
                <a:latin typeface="HDharmony B" panose="02020603020101020101" pitchFamily="18" charset="-127"/>
                <a:ea typeface="HDharmony B" panose="02020603020101020101" pitchFamily="18" charset="-127"/>
                <a:cs typeface="+mn-cs"/>
              </a:rPr>
              <a:t>153</a:t>
            </a:r>
            <a:endParaRPr kumimoji="0" lang="ko-KR" altLang="en-US" sz="2600" b="0" i="0" u="none" strike="noStrike" kern="1200" cap="none" spc="-150" normalizeH="0" baseline="0" noProof="0" dirty="0">
              <a:ln>
                <a:solidFill>
                  <a:prstClr val="white">
                    <a:lumMod val="75000"/>
                    <a:alpha val="0"/>
                  </a:prstClr>
                </a:solidFill>
              </a:ln>
              <a:solidFill>
                <a:prstClr val="white"/>
              </a:solidFill>
              <a:effectLst/>
              <a:uLnTx/>
              <a:uFillTx/>
              <a:latin typeface="HDharmony B" panose="02020603020101020101" pitchFamily="18" charset="-127"/>
              <a:ea typeface="HDharmony B" panose="02020603020101020101" pitchFamily="18" charset="-127"/>
              <a:cs typeface="+mn-cs"/>
            </a:endParaRPr>
          </a:p>
        </p:txBody>
      </p:sp>
      <p:sp>
        <p:nvSpPr>
          <p:cNvPr id="139" name="TextBox 138"/>
          <p:cNvSpPr txBox="1"/>
          <p:nvPr/>
        </p:nvSpPr>
        <p:spPr>
          <a:xfrm>
            <a:off x="9436750" y="3969313"/>
            <a:ext cx="767730" cy="307777"/>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solidFill>
                    <a:prstClr val="white">
                      <a:lumMod val="7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艘</a:t>
            </a:r>
          </a:p>
        </p:txBody>
      </p:sp>
      <p:sp>
        <p:nvSpPr>
          <p:cNvPr id="140" name="TextBox 139"/>
          <p:cNvSpPr txBox="1"/>
          <p:nvPr/>
        </p:nvSpPr>
        <p:spPr>
          <a:xfrm flipH="1">
            <a:off x="9383116" y="4167305"/>
            <a:ext cx="874999" cy="261610"/>
          </a:xfrm>
          <a:prstGeom prst="rect">
            <a:avLst/>
          </a:prstGeom>
          <a:noFill/>
        </p:spPr>
        <p:txBody>
          <a:bodyPr wrap="square" rtlCol="0" anchor="ctr">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en-US" altLang="ko-KR" sz="800" b="0" i="0" u="none" strike="noStrike" kern="1200" cap="none" spc="0" normalizeH="0" baseline="0" noProof="0" dirty="0">
                <a:ln>
                  <a:noFill/>
                </a:ln>
                <a:solidFill>
                  <a:prstClr val="white">
                    <a:alpha val="81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2021</a:t>
            </a:r>
            <a:r>
              <a:rPr lang="zh-CN" altLang="en-US" sz="800" dirty="0">
                <a:solidFill>
                  <a:prstClr val="white">
                    <a:alpha val="81000"/>
                  </a:prst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年</a:t>
            </a:r>
            <a:r>
              <a:rPr kumimoji="0" lang="ko-KR" altLang="en-US" sz="800" b="0" i="0" u="none" strike="noStrike" kern="1200" cap="none" spc="0" normalizeH="0" baseline="0" noProof="0" dirty="0">
                <a:ln>
                  <a:noFill/>
                </a:ln>
                <a:solidFill>
                  <a:prstClr val="white">
                    <a:alpha val="81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kumimoji="0" lang="zh-CN" altLang="en-US" sz="800" b="0" i="0" u="none" strike="noStrike" kern="1200" cap="none" spc="0" normalizeH="0" baseline="0" noProof="0" dirty="0">
                <a:ln>
                  <a:noFill/>
                </a:ln>
                <a:solidFill>
                  <a:prstClr val="white">
                    <a:alpha val="81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基准</a:t>
            </a:r>
            <a:endParaRPr kumimoji="0" lang="ko-KR" altLang="en-US" sz="800" b="0" i="0" u="none" strike="noStrike" kern="1200" cap="none" spc="0" normalizeH="0" baseline="0" noProof="0" dirty="0">
              <a:ln>
                <a:noFill/>
              </a:ln>
              <a:solidFill>
                <a:prstClr val="white">
                  <a:alpha val="81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pic>
        <p:nvPicPr>
          <p:cNvPr id="63" name="그림 62"/>
          <p:cNvPicPr>
            <a:picLocks noChangeAspect="1"/>
          </p:cNvPicPr>
          <p:nvPr/>
        </p:nvPicPr>
        <p:blipFill>
          <a:blip r:embed="rId7" cstate="screen"/>
          <a:stretch>
            <a:fillRect/>
          </a:stretch>
        </p:blipFill>
        <p:spPr>
          <a:xfrm>
            <a:off x="10406365" y="280490"/>
            <a:ext cx="1257299" cy="103719"/>
          </a:xfrm>
          <a:prstGeom prst="rect">
            <a:avLst/>
          </a:prstGeom>
        </p:spPr>
      </p:pic>
      <p:sp>
        <p:nvSpPr>
          <p:cNvPr id="68" name="직각 삼각형 67"/>
          <p:cNvSpPr/>
          <p:nvPr/>
        </p:nvSpPr>
        <p:spPr>
          <a:xfrm flipV="1">
            <a:off x="1544880" y="2109991"/>
            <a:ext cx="184461" cy="316633"/>
          </a:xfrm>
          <a:prstGeom prst="rtTriangle">
            <a:avLst/>
          </a:prstGeom>
          <a:solidFill>
            <a:srgbClr val="02458C"/>
          </a:solidFill>
          <a:ln w="6350">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 rIns="0" bIns="0" rtlCol="0" anchor="ctr">
            <a:noAutofit/>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69" name="자유형: 도형 68"/>
          <p:cNvSpPr/>
          <p:nvPr/>
        </p:nvSpPr>
        <p:spPr>
          <a:xfrm>
            <a:off x="661677" y="2109992"/>
            <a:ext cx="882363" cy="316633"/>
          </a:xfrm>
          <a:custGeom>
            <a:avLst/>
            <a:gdLst>
              <a:gd name="connsiteX0" fmla="*/ 52773 w 882363"/>
              <a:gd name="connsiteY0" fmla="*/ 0 h 316633"/>
              <a:gd name="connsiteX1" fmla="*/ 727582 w 882363"/>
              <a:gd name="connsiteY1" fmla="*/ 0 h 316633"/>
              <a:gd name="connsiteX2" fmla="*/ 763753 w 882363"/>
              <a:gd name="connsiteY2" fmla="*/ 0 h 316633"/>
              <a:gd name="connsiteX3" fmla="*/ 882363 w 882363"/>
              <a:gd name="connsiteY3" fmla="*/ 0 h 316633"/>
              <a:gd name="connsiteX4" fmla="*/ 882363 w 882363"/>
              <a:gd name="connsiteY4" fmla="*/ 316633 h 316633"/>
              <a:gd name="connsiteX5" fmla="*/ 816526 w 882363"/>
              <a:gd name="connsiteY5" fmla="*/ 316633 h 316633"/>
              <a:gd name="connsiteX6" fmla="*/ 727582 w 882363"/>
              <a:gd name="connsiteY6" fmla="*/ 316633 h 316633"/>
              <a:gd name="connsiteX7" fmla="*/ 0 w 882363"/>
              <a:gd name="connsiteY7" fmla="*/ 316633 h 316633"/>
              <a:gd name="connsiteX8" fmla="*/ 0 w 882363"/>
              <a:gd name="connsiteY8" fmla="*/ 52773 h 316633"/>
              <a:gd name="connsiteX9" fmla="*/ 52773 w 882363"/>
              <a:gd name="connsiteY9" fmla="*/ 0 h 31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363" h="316633">
                <a:moveTo>
                  <a:pt x="52773" y="0"/>
                </a:moveTo>
                <a:lnTo>
                  <a:pt x="727582" y="0"/>
                </a:lnTo>
                <a:lnTo>
                  <a:pt x="763753" y="0"/>
                </a:lnTo>
                <a:lnTo>
                  <a:pt x="882363" y="0"/>
                </a:lnTo>
                <a:lnTo>
                  <a:pt x="882363" y="316633"/>
                </a:lnTo>
                <a:lnTo>
                  <a:pt x="816526" y="316633"/>
                </a:lnTo>
                <a:lnTo>
                  <a:pt x="727582" y="316633"/>
                </a:lnTo>
                <a:lnTo>
                  <a:pt x="0" y="316633"/>
                </a:lnTo>
                <a:lnTo>
                  <a:pt x="0" y="52773"/>
                </a:lnTo>
                <a:cubicBezTo>
                  <a:pt x="0" y="23627"/>
                  <a:pt x="23627" y="0"/>
                  <a:pt x="52773" y="0"/>
                </a:cubicBezTo>
                <a:close/>
              </a:path>
            </a:pathLst>
          </a:custGeom>
          <a:solidFill>
            <a:srgbClr val="02458C"/>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 rIns="0" bIns="0" rtlCol="0" anchor="ctr">
            <a:no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整车 运输</a:t>
            </a:r>
          </a:p>
        </p:txBody>
      </p:sp>
      <p:sp>
        <p:nvSpPr>
          <p:cNvPr id="71" name="직각 삼각형 70"/>
          <p:cNvSpPr/>
          <p:nvPr/>
        </p:nvSpPr>
        <p:spPr>
          <a:xfrm flipV="1">
            <a:off x="5313779" y="2109991"/>
            <a:ext cx="184461" cy="316633"/>
          </a:xfrm>
          <a:prstGeom prst="rtTriangle">
            <a:avLst/>
          </a:prstGeom>
          <a:solidFill>
            <a:srgbClr val="147CBC"/>
          </a:solidFill>
          <a:ln w="6350">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 rIns="0" bIns="0" rtlCol="0" anchor="ctr">
            <a:noAutofit/>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75" name="자유형: 도형 74"/>
          <p:cNvSpPr/>
          <p:nvPr/>
        </p:nvSpPr>
        <p:spPr>
          <a:xfrm>
            <a:off x="4430576" y="2109992"/>
            <a:ext cx="882363" cy="316633"/>
          </a:xfrm>
          <a:custGeom>
            <a:avLst/>
            <a:gdLst>
              <a:gd name="connsiteX0" fmla="*/ 52773 w 882363"/>
              <a:gd name="connsiteY0" fmla="*/ 0 h 316633"/>
              <a:gd name="connsiteX1" fmla="*/ 727582 w 882363"/>
              <a:gd name="connsiteY1" fmla="*/ 0 h 316633"/>
              <a:gd name="connsiteX2" fmla="*/ 763753 w 882363"/>
              <a:gd name="connsiteY2" fmla="*/ 0 h 316633"/>
              <a:gd name="connsiteX3" fmla="*/ 882363 w 882363"/>
              <a:gd name="connsiteY3" fmla="*/ 0 h 316633"/>
              <a:gd name="connsiteX4" fmla="*/ 882363 w 882363"/>
              <a:gd name="connsiteY4" fmla="*/ 316633 h 316633"/>
              <a:gd name="connsiteX5" fmla="*/ 816526 w 882363"/>
              <a:gd name="connsiteY5" fmla="*/ 316633 h 316633"/>
              <a:gd name="connsiteX6" fmla="*/ 727582 w 882363"/>
              <a:gd name="connsiteY6" fmla="*/ 316633 h 316633"/>
              <a:gd name="connsiteX7" fmla="*/ 0 w 882363"/>
              <a:gd name="connsiteY7" fmla="*/ 316633 h 316633"/>
              <a:gd name="connsiteX8" fmla="*/ 0 w 882363"/>
              <a:gd name="connsiteY8" fmla="*/ 52773 h 316633"/>
              <a:gd name="connsiteX9" fmla="*/ 52773 w 882363"/>
              <a:gd name="connsiteY9" fmla="*/ 0 h 31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363" h="316633">
                <a:moveTo>
                  <a:pt x="52773" y="0"/>
                </a:moveTo>
                <a:lnTo>
                  <a:pt x="727582" y="0"/>
                </a:lnTo>
                <a:lnTo>
                  <a:pt x="763753" y="0"/>
                </a:lnTo>
                <a:lnTo>
                  <a:pt x="882363" y="0"/>
                </a:lnTo>
                <a:lnTo>
                  <a:pt x="882363" y="316633"/>
                </a:lnTo>
                <a:lnTo>
                  <a:pt x="816526" y="316633"/>
                </a:lnTo>
                <a:lnTo>
                  <a:pt x="727582" y="316633"/>
                </a:lnTo>
                <a:lnTo>
                  <a:pt x="0" y="316633"/>
                </a:lnTo>
                <a:lnTo>
                  <a:pt x="0" y="52773"/>
                </a:lnTo>
                <a:cubicBezTo>
                  <a:pt x="0" y="23627"/>
                  <a:pt x="23627" y="0"/>
                  <a:pt x="52773" y="0"/>
                </a:cubicBezTo>
                <a:close/>
              </a:path>
            </a:pathLst>
          </a:custGeom>
          <a:solidFill>
            <a:srgbClr val="147CBC"/>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 rIns="0" bIns="0" rtlCol="0" anchor="ctr">
            <a:no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散货 运输</a:t>
            </a:r>
          </a:p>
        </p:txBody>
      </p:sp>
      <p:sp>
        <p:nvSpPr>
          <p:cNvPr id="77" name="직각 삼각형 76"/>
          <p:cNvSpPr/>
          <p:nvPr/>
        </p:nvSpPr>
        <p:spPr>
          <a:xfrm flipV="1">
            <a:off x="9140012" y="2109991"/>
            <a:ext cx="184461" cy="316633"/>
          </a:xfrm>
          <a:prstGeom prst="rtTriangle">
            <a:avLst/>
          </a:prstGeom>
          <a:solidFill>
            <a:srgbClr val="13C388"/>
          </a:solidFill>
          <a:ln w="6350">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 rIns="0" bIns="0" rtlCol="0" anchor="ctr">
            <a:noAutofit/>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80" name="자유형: 도형 79"/>
          <p:cNvSpPr/>
          <p:nvPr/>
        </p:nvSpPr>
        <p:spPr>
          <a:xfrm>
            <a:off x="8256809" y="2109992"/>
            <a:ext cx="882363" cy="316633"/>
          </a:xfrm>
          <a:custGeom>
            <a:avLst/>
            <a:gdLst>
              <a:gd name="connsiteX0" fmla="*/ 52773 w 882363"/>
              <a:gd name="connsiteY0" fmla="*/ 0 h 316633"/>
              <a:gd name="connsiteX1" fmla="*/ 727582 w 882363"/>
              <a:gd name="connsiteY1" fmla="*/ 0 h 316633"/>
              <a:gd name="connsiteX2" fmla="*/ 763753 w 882363"/>
              <a:gd name="connsiteY2" fmla="*/ 0 h 316633"/>
              <a:gd name="connsiteX3" fmla="*/ 882363 w 882363"/>
              <a:gd name="connsiteY3" fmla="*/ 0 h 316633"/>
              <a:gd name="connsiteX4" fmla="*/ 882363 w 882363"/>
              <a:gd name="connsiteY4" fmla="*/ 316633 h 316633"/>
              <a:gd name="connsiteX5" fmla="*/ 816526 w 882363"/>
              <a:gd name="connsiteY5" fmla="*/ 316633 h 316633"/>
              <a:gd name="connsiteX6" fmla="*/ 727582 w 882363"/>
              <a:gd name="connsiteY6" fmla="*/ 316633 h 316633"/>
              <a:gd name="connsiteX7" fmla="*/ 0 w 882363"/>
              <a:gd name="connsiteY7" fmla="*/ 316633 h 316633"/>
              <a:gd name="connsiteX8" fmla="*/ 0 w 882363"/>
              <a:gd name="connsiteY8" fmla="*/ 52773 h 316633"/>
              <a:gd name="connsiteX9" fmla="*/ 52773 w 882363"/>
              <a:gd name="connsiteY9" fmla="*/ 0 h 31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363" h="316633">
                <a:moveTo>
                  <a:pt x="52773" y="0"/>
                </a:moveTo>
                <a:lnTo>
                  <a:pt x="727582" y="0"/>
                </a:lnTo>
                <a:lnTo>
                  <a:pt x="763753" y="0"/>
                </a:lnTo>
                <a:lnTo>
                  <a:pt x="882363" y="0"/>
                </a:lnTo>
                <a:lnTo>
                  <a:pt x="882363" y="316633"/>
                </a:lnTo>
                <a:lnTo>
                  <a:pt x="816526" y="316633"/>
                </a:lnTo>
                <a:lnTo>
                  <a:pt x="727582" y="316633"/>
                </a:lnTo>
                <a:lnTo>
                  <a:pt x="0" y="316633"/>
                </a:lnTo>
                <a:lnTo>
                  <a:pt x="0" y="52773"/>
                </a:lnTo>
                <a:cubicBezTo>
                  <a:pt x="0" y="23627"/>
                  <a:pt x="23627" y="0"/>
                  <a:pt x="52773" y="0"/>
                </a:cubicBezTo>
                <a:close/>
              </a:path>
            </a:pathLst>
          </a:custGeom>
          <a:solidFill>
            <a:srgbClr val="13C388"/>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 rIns="0" bIns="0" rtlCol="0" anchor="ctr">
            <a:no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船队 情况</a:t>
            </a:r>
          </a:p>
        </p:txBody>
      </p:sp>
      <p:sp>
        <p:nvSpPr>
          <p:cNvPr id="66" name="평행 사변형 65"/>
          <p:cNvSpPr/>
          <p:nvPr/>
        </p:nvSpPr>
        <p:spPr>
          <a:xfrm>
            <a:off x="475570" y="1595853"/>
            <a:ext cx="1034459"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81" name="TextBox 80"/>
          <p:cNvSpPr txBox="1"/>
          <p:nvPr/>
        </p:nvSpPr>
        <p:spPr>
          <a:xfrm>
            <a:off x="384008" y="1425028"/>
            <a:ext cx="1455231"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滚装船业务</a:t>
            </a:r>
          </a:p>
        </p:txBody>
      </p:sp>
      <p:sp>
        <p:nvSpPr>
          <p:cNvPr id="82" name="평행 사변형 81"/>
          <p:cNvSpPr/>
          <p:nvPr/>
        </p:nvSpPr>
        <p:spPr>
          <a:xfrm>
            <a:off x="4177620" y="1595853"/>
            <a:ext cx="875709"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03" name="TextBox 102"/>
          <p:cNvSpPr txBox="1"/>
          <p:nvPr/>
        </p:nvSpPr>
        <p:spPr>
          <a:xfrm>
            <a:off x="4086058" y="1425028"/>
            <a:ext cx="1350722"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散货运输业务</a:t>
            </a:r>
          </a:p>
        </p:txBody>
      </p:sp>
      <p:sp>
        <p:nvSpPr>
          <p:cNvPr id="104" name="평행 사변형 103"/>
          <p:cNvSpPr/>
          <p:nvPr/>
        </p:nvSpPr>
        <p:spPr>
          <a:xfrm>
            <a:off x="7968571" y="1595853"/>
            <a:ext cx="1080000"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05" name="TextBox 104"/>
          <p:cNvSpPr txBox="1"/>
          <p:nvPr/>
        </p:nvSpPr>
        <p:spPr>
          <a:xfrm>
            <a:off x="7877008" y="1425028"/>
            <a:ext cx="1634022" cy="306705"/>
          </a:xfrm>
          <a:prstGeom prst="rect">
            <a:avLst/>
          </a:prstGeom>
          <a:noFill/>
        </p:spPr>
        <p:txBody>
          <a:bodyPr wrap="square" rtlCol="0">
            <a:spAutoFit/>
          </a:bodyPr>
          <a:lstStyle/>
          <a:p>
            <a:r>
              <a:rPr lang="zh-CN" altLang="en-US"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海运附加业务</a:t>
            </a:r>
          </a:p>
        </p:txBody>
      </p:sp>
      <p:sp>
        <p:nvSpPr>
          <p:cNvPr id="2" name="流程图: 终止 1"/>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事业领域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모서리가 둥근 직사각형 148"/>
          <p:cNvSpPr/>
          <p:nvPr/>
        </p:nvSpPr>
        <p:spPr>
          <a:xfrm>
            <a:off x="423378" y="2624042"/>
            <a:ext cx="5537200" cy="4002513"/>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139" name="모서리가 둥근 직사각형 103"/>
          <p:cNvSpPr/>
          <p:nvPr/>
        </p:nvSpPr>
        <p:spPr>
          <a:xfrm>
            <a:off x="6140435" y="2606754"/>
            <a:ext cx="5537200" cy="4002513"/>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143" name="모서리가 둥근 직사각형 142"/>
          <p:cNvSpPr/>
          <p:nvPr/>
        </p:nvSpPr>
        <p:spPr>
          <a:xfrm>
            <a:off x="423378" y="2624042"/>
            <a:ext cx="5537200" cy="4002513"/>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pic>
        <p:nvPicPr>
          <p:cNvPr id="150" name="그림 149"/>
          <p:cNvPicPr>
            <a:picLocks noChangeAspect="1"/>
          </p:cNvPicPr>
          <p:nvPr/>
        </p:nvPicPr>
        <p:blipFill rotWithShape="1">
          <a:blip r:embed="rId3" cstate="print">
            <a:extLst>
              <a:ext uri="{28A0092B-C50C-407E-A947-70E740481C1C}">
                <a14:useLocalDpi xmlns:a14="http://schemas.microsoft.com/office/drawing/2010/main" val="0"/>
              </a:ext>
            </a:extLst>
          </a:blip>
          <a:srcRect l="18062" t="34824" r="1266" b="9519"/>
          <a:stretch>
            <a:fillRect/>
          </a:stretch>
        </p:blipFill>
        <p:spPr>
          <a:xfrm>
            <a:off x="3233738" y="2779713"/>
            <a:ext cx="2522537" cy="1168400"/>
          </a:xfrm>
          <a:custGeom>
            <a:avLst/>
            <a:gdLst>
              <a:gd name="connsiteX0" fmla="*/ 30735 w 2024249"/>
              <a:gd name="connsiteY0" fmla="*/ 0 h 981331"/>
              <a:gd name="connsiteX1" fmla="*/ 1993514 w 2024249"/>
              <a:gd name="connsiteY1" fmla="*/ 0 h 981331"/>
              <a:gd name="connsiteX2" fmla="*/ 2024249 w 2024249"/>
              <a:gd name="connsiteY2" fmla="*/ 30735 h 981331"/>
              <a:gd name="connsiteX3" fmla="*/ 2024249 w 2024249"/>
              <a:gd name="connsiteY3" fmla="*/ 950596 h 981331"/>
              <a:gd name="connsiteX4" fmla="*/ 1993514 w 2024249"/>
              <a:gd name="connsiteY4" fmla="*/ 981331 h 981331"/>
              <a:gd name="connsiteX5" fmla="*/ 30735 w 2024249"/>
              <a:gd name="connsiteY5" fmla="*/ 981331 h 981331"/>
              <a:gd name="connsiteX6" fmla="*/ 0 w 2024249"/>
              <a:gd name="connsiteY6" fmla="*/ 950596 h 981331"/>
              <a:gd name="connsiteX7" fmla="*/ 0 w 2024249"/>
              <a:gd name="connsiteY7" fmla="*/ 30735 h 981331"/>
              <a:gd name="connsiteX8" fmla="*/ 30735 w 2024249"/>
              <a:gd name="connsiteY8" fmla="*/ 0 h 9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4249" h="981331">
                <a:moveTo>
                  <a:pt x="30735" y="0"/>
                </a:moveTo>
                <a:lnTo>
                  <a:pt x="1993514" y="0"/>
                </a:lnTo>
                <a:cubicBezTo>
                  <a:pt x="2010488" y="0"/>
                  <a:pt x="2024249" y="13761"/>
                  <a:pt x="2024249" y="30735"/>
                </a:cubicBezTo>
                <a:lnTo>
                  <a:pt x="2024249" y="950596"/>
                </a:lnTo>
                <a:cubicBezTo>
                  <a:pt x="2024249" y="967570"/>
                  <a:pt x="2010488" y="981331"/>
                  <a:pt x="1993514" y="981331"/>
                </a:cubicBezTo>
                <a:lnTo>
                  <a:pt x="30735" y="981331"/>
                </a:lnTo>
                <a:cubicBezTo>
                  <a:pt x="13761" y="981331"/>
                  <a:pt x="0" y="967570"/>
                  <a:pt x="0" y="950596"/>
                </a:cubicBezTo>
                <a:lnTo>
                  <a:pt x="0" y="30735"/>
                </a:lnTo>
                <a:cubicBezTo>
                  <a:pt x="0" y="13761"/>
                  <a:pt x="13761" y="0"/>
                  <a:pt x="30735" y="0"/>
                </a:cubicBezTo>
                <a:close/>
              </a:path>
            </a:pathLst>
          </a:custGeom>
          <a:ln>
            <a:solidFill>
              <a:srgbClr val="0E95E8"/>
            </a:solidFill>
          </a:ln>
        </p:spPr>
      </p:pic>
      <p:grpSp>
        <p:nvGrpSpPr>
          <p:cNvPr id="152" name="그룹 151"/>
          <p:cNvGrpSpPr/>
          <p:nvPr/>
        </p:nvGrpSpPr>
        <p:grpSpPr>
          <a:xfrm>
            <a:off x="604082" y="4014258"/>
            <a:ext cx="5251207" cy="1089387"/>
            <a:chOff x="566375" y="4044850"/>
            <a:chExt cx="5251207" cy="1089387"/>
          </a:xfrm>
        </p:grpSpPr>
        <p:sp>
          <p:nvSpPr>
            <p:cNvPr id="153" name="직사각형 152"/>
            <p:cNvSpPr/>
            <p:nvPr/>
          </p:nvSpPr>
          <p:spPr>
            <a:xfrm>
              <a:off x="566375" y="4612394"/>
              <a:ext cx="2529330" cy="52184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54" name="직사각형 153"/>
            <p:cNvSpPr/>
            <p:nvPr/>
          </p:nvSpPr>
          <p:spPr>
            <a:xfrm>
              <a:off x="3199795" y="4612394"/>
              <a:ext cx="2529330" cy="52184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55" name="직사각형 154"/>
            <p:cNvSpPr/>
            <p:nvPr/>
          </p:nvSpPr>
          <p:spPr>
            <a:xfrm>
              <a:off x="566375" y="4044850"/>
              <a:ext cx="2529330" cy="52184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56" name="직사각형 155"/>
            <p:cNvSpPr/>
            <p:nvPr/>
          </p:nvSpPr>
          <p:spPr>
            <a:xfrm>
              <a:off x="3199795" y="4044850"/>
              <a:ext cx="2529330" cy="52184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57" name="TextBox 156"/>
            <p:cNvSpPr txBox="1"/>
            <p:nvPr/>
          </p:nvSpPr>
          <p:spPr>
            <a:xfrm flipH="1">
              <a:off x="3208911" y="4084749"/>
              <a:ext cx="2405902" cy="442044"/>
            </a:xfrm>
            <a:prstGeom prst="rect">
              <a:avLst/>
            </a:prstGeom>
            <a:noFill/>
          </p:spPr>
          <p:txBody>
            <a:bodyPr wrap="square" rtlCol="0" anchor="ctr">
              <a:spAutoFit/>
            </a:bodyPr>
            <a:lstStyle/>
            <a:p>
              <a:pPr lvl="0">
                <a:lnSpc>
                  <a:spcPct val="130000"/>
                </a:lnSpc>
              </a:pPr>
              <a:r>
                <a:rPr lang="ko-KR" altLang="en-US"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온라인 플랫폼 및  오프라인 거점 </a:t>
              </a:r>
              <a:r>
                <a:rPr lang="en-US" altLang="ko-KR" sz="7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(SMC)</a:t>
              </a:r>
              <a:endParaRPr lang="en-US" altLang="ko-KR"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lvl="0">
                <a:lnSpc>
                  <a:spcPct val="130000"/>
                </a:lnSpc>
              </a:pPr>
              <a:r>
                <a:rPr lang="ko-KR" altLang="en-US"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기반 글로벌 중고차 수출사업 운영</a:t>
              </a:r>
            </a:p>
          </p:txBody>
        </p:sp>
        <p:sp>
          <p:nvSpPr>
            <p:cNvPr id="158" name="TextBox 157"/>
            <p:cNvSpPr txBox="1"/>
            <p:nvPr/>
          </p:nvSpPr>
          <p:spPr>
            <a:xfrm flipH="1">
              <a:off x="3242440" y="4632399"/>
              <a:ext cx="2575142" cy="452432"/>
            </a:xfrm>
            <a:prstGeom prst="rect">
              <a:avLst/>
            </a:prstGeom>
            <a:noFill/>
          </p:spPr>
          <p:txBody>
            <a:bodyPr wrap="square" rtlCol="0" anchor="ctr">
              <a:spAutoFit/>
            </a:bodyPr>
            <a:lstStyle/>
            <a:p>
              <a:pPr lvl="0">
                <a:lnSpc>
                  <a:spcPct val="130000"/>
                </a:lnSpc>
              </a:pPr>
              <a:r>
                <a:rPr lang="ko-KR" altLang="en-US"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해외법인 네트워크를 활용한 글로벌 </a:t>
              </a:r>
              <a:endParaRPr lang="en-US" altLang="ko-KR"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lvl="0">
                <a:lnSpc>
                  <a:spcPct val="130000"/>
                </a:lnSpc>
              </a:pPr>
              <a:r>
                <a:rPr lang="ko-KR" altLang="en-US"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현지 중고차 유통 사업 </a:t>
              </a:r>
              <a:r>
                <a:rPr lang="en-US" altLang="ko-KR" sz="7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7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미국</a:t>
              </a:r>
              <a:r>
                <a:rPr lang="en-US" altLang="ko-KR" sz="7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7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유럽</a:t>
              </a:r>
              <a:r>
                <a:rPr lang="en-US" altLang="ko-KR" sz="7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7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중국</a:t>
              </a:r>
              <a:r>
                <a:rPr lang="en-US" altLang="ko-KR" sz="7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7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인도 등</a:t>
              </a:r>
              <a:r>
                <a:rPr lang="en-US" altLang="ko-KR" sz="7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8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추진</a:t>
              </a:r>
              <a:endParaRPr lang="en-US" altLang="ko-KR" sz="900" u="sng"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59" name="TextBox 158"/>
            <p:cNvSpPr txBox="1"/>
            <p:nvPr/>
          </p:nvSpPr>
          <p:spPr>
            <a:xfrm flipH="1">
              <a:off x="570606" y="4079555"/>
              <a:ext cx="2519109" cy="452432"/>
            </a:xfrm>
            <a:prstGeom prst="rect">
              <a:avLst/>
            </a:prstGeom>
            <a:noFill/>
          </p:spPr>
          <p:txBody>
            <a:bodyPr wrap="square" rtlCol="0" anchor="ctr">
              <a:spAutoFit/>
            </a:bodyPr>
            <a:lstStyle/>
            <a:p>
              <a:pPr lvl="0">
                <a:lnSpc>
                  <a:spcPct val="130000"/>
                </a:lnSpc>
              </a:pPr>
              <a:r>
                <a:rPr lang="ko-KR" altLang="en-US"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국내 최대 규모의 중고차 경매센터 </a:t>
              </a:r>
              <a:r>
                <a:rPr lang="en-US" altLang="ko-KR"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a:t>
              </a:r>
              <a:r>
                <a:rPr lang="ko-KR" altLang="en-US"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개소 및 </a:t>
              </a:r>
              <a:endParaRPr lang="en-US" altLang="ko-KR"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lvl="0">
                <a:lnSpc>
                  <a:spcPct val="130000"/>
                </a:lnSpc>
              </a:pPr>
              <a:r>
                <a:rPr lang="ko-KR" altLang="en-US"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비대면 디지털 경매 시스템 오토벨 스마트 옥션 운영</a:t>
              </a:r>
            </a:p>
          </p:txBody>
        </p:sp>
        <p:sp>
          <p:nvSpPr>
            <p:cNvPr id="160" name="TextBox 159"/>
            <p:cNvSpPr txBox="1"/>
            <p:nvPr/>
          </p:nvSpPr>
          <p:spPr>
            <a:xfrm flipH="1">
              <a:off x="566375" y="4638936"/>
              <a:ext cx="2575142" cy="452432"/>
            </a:xfrm>
            <a:prstGeom prst="rect">
              <a:avLst/>
            </a:prstGeom>
            <a:noFill/>
          </p:spPr>
          <p:txBody>
            <a:bodyPr wrap="square" rtlCol="0" anchor="ctr">
              <a:spAutoFit/>
            </a:bodyPr>
            <a:lstStyle/>
            <a:p>
              <a:pPr lvl="0">
                <a:lnSpc>
                  <a:spcPct val="130000"/>
                </a:lnSpc>
              </a:pPr>
              <a:r>
                <a:rPr lang="ko-KR" altLang="en-US"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중고차 매입부터 시세산출과 거래중개까지</a:t>
              </a:r>
              <a:r>
                <a:rPr lang="en-US" altLang="ko-KR"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lvl="0">
                <a:lnSpc>
                  <a:spcPct val="130000"/>
                </a:lnSpc>
              </a:pPr>
              <a:r>
                <a:rPr lang="en-US" altLang="ko-KR"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온라인 중고차 통합 매매플랫폼 </a:t>
              </a:r>
              <a:r>
                <a:rPr lang="en-US" altLang="ko-KR"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오토벨</a:t>
              </a:r>
              <a:r>
                <a:rPr lang="en-US" altLang="ko-KR"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운영</a:t>
              </a:r>
              <a:endParaRPr lang="en-US" altLang="ko-KR" sz="900" spc="-5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grpSp>
      <p:sp>
        <p:nvSpPr>
          <p:cNvPr id="166" name="직각 삼각형 165"/>
          <p:cNvSpPr/>
          <p:nvPr/>
        </p:nvSpPr>
        <p:spPr>
          <a:xfrm flipV="1">
            <a:off x="3995789" y="2774555"/>
            <a:ext cx="114969" cy="316633"/>
          </a:xfrm>
          <a:prstGeom prst="rtTriangle">
            <a:avLst/>
          </a:prstGeom>
          <a:solidFill>
            <a:srgbClr val="997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88" name="모서리가 둥근 직사각형 187"/>
          <p:cNvSpPr/>
          <p:nvPr/>
        </p:nvSpPr>
        <p:spPr>
          <a:xfrm>
            <a:off x="564515" y="5172710"/>
            <a:ext cx="2046605" cy="311785"/>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90" name="TextBox 189"/>
          <p:cNvSpPr txBox="1"/>
          <p:nvPr/>
        </p:nvSpPr>
        <p:spPr>
          <a:xfrm flipH="1">
            <a:off x="3221869" y="5131658"/>
            <a:ext cx="2569042" cy="332783"/>
          </a:xfrm>
          <a:prstGeom prst="rect">
            <a:avLst/>
          </a:prstGeom>
          <a:noFill/>
        </p:spPr>
        <p:txBody>
          <a:bodyPr wrap="square" rtlCol="0" anchor="ctr">
            <a:spAutoFit/>
          </a:bodyPr>
          <a:lstStyle/>
          <a:p>
            <a:pPr algn="r" defTabSz="457200" latinLnBrk="0">
              <a:lnSpc>
                <a:spcPts val="2080"/>
              </a:lnSpc>
              <a:defRPr/>
            </a:pPr>
            <a:r>
              <a:rPr lang="en-US" altLang="ko-KR" sz="1000" dirty="0">
                <a:ln>
                  <a:solidFill>
                    <a:schemeClr val="bg1">
                      <a:lumMod val="85000"/>
                      <a:alpha val="0"/>
                    </a:schemeClr>
                  </a:solidFill>
                </a:ln>
                <a:solidFill>
                  <a:schemeClr val="tx1">
                    <a:lumMod val="50000"/>
                    <a:lumOff val="5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dirty="0" err="1">
                <a:ln>
                  <a:solidFill>
                    <a:schemeClr val="bg1">
                      <a:lumMod val="85000"/>
                      <a:alpha val="0"/>
                    </a:schemeClr>
                  </a:solidFill>
                </a:ln>
                <a:solidFill>
                  <a:schemeClr val="tx1">
                    <a:lumMod val="50000"/>
                    <a:lumOff val="50000"/>
                  </a:schemeClr>
                </a:solidFill>
                <a:latin typeface="현대하모니 L" panose="02020603020101020101" pitchFamily="18" charset="-127"/>
                <a:ea typeface="현대하모니 L" panose="02020603020101020101" pitchFamily="18" charset="-127"/>
                <a:cs typeface="KoPubWorld돋움체 Medium" panose="00000600000000000000" pitchFamily="2" charset="-127"/>
              </a:rPr>
              <a:t>Bundang</a:t>
            </a:r>
            <a:r>
              <a:rPr lang="en-US" altLang="ko-KR" sz="1000" dirty="0">
                <a:ln>
                  <a:solidFill>
                    <a:schemeClr val="bg1">
                      <a:lumMod val="85000"/>
                      <a:alpha val="0"/>
                    </a:schemeClr>
                  </a:solidFill>
                </a:ln>
                <a:solidFill>
                  <a:schemeClr val="tx1">
                    <a:lumMod val="50000"/>
                    <a:lumOff val="50000"/>
                  </a:schemeClr>
                </a:solidFill>
                <a:latin typeface="현대하모니 L" panose="02020603020101020101" pitchFamily="18" charset="-127"/>
                <a:ea typeface="현대하모니 L" panose="02020603020101020101" pitchFamily="18" charset="-127"/>
                <a:cs typeface="KoPubWorld돋움체 Medium" panose="00000600000000000000" pitchFamily="2" charset="-127"/>
              </a:rPr>
              <a:t>, </a:t>
            </a:r>
            <a:r>
              <a:rPr lang="en-US" altLang="ko-KR" sz="1000" dirty="0" err="1">
                <a:ln>
                  <a:solidFill>
                    <a:schemeClr val="bg1">
                      <a:lumMod val="85000"/>
                      <a:alpha val="0"/>
                    </a:schemeClr>
                  </a:solidFill>
                </a:ln>
                <a:solidFill>
                  <a:schemeClr val="tx1">
                    <a:lumMod val="50000"/>
                    <a:lumOff val="50000"/>
                  </a:schemeClr>
                </a:solidFill>
                <a:latin typeface="현대하모니 L" panose="02020603020101020101" pitchFamily="18" charset="-127"/>
                <a:ea typeface="현대하모니 L" panose="02020603020101020101" pitchFamily="18" charset="-127"/>
                <a:cs typeface="KoPubWorld돋움체 Medium" panose="00000600000000000000" pitchFamily="2" charset="-127"/>
              </a:rPr>
              <a:t>Yangsan</a:t>
            </a:r>
            <a:r>
              <a:rPr lang="en-US" altLang="ko-KR" sz="1000" dirty="0">
                <a:ln>
                  <a:solidFill>
                    <a:schemeClr val="bg1">
                      <a:lumMod val="85000"/>
                      <a:alpha val="0"/>
                    </a:schemeClr>
                  </a:solidFill>
                </a:ln>
                <a:solidFill>
                  <a:schemeClr val="tx1">
                    <a:lumMod val="50000"/>
                    <a:lumOff val="50000"/>
                  </a:schemeClr>
                </a:solidFill>
                <a:latin typeface="현대하모니 L" panose="02020603020101020101" pitchFamily="18" charset="-127"/>
                <a:ea typeface="현대하모니 L" panose="02020603020101020101" pitchFamily="18" charset="-127"/>
                <a:cs typeface="KoPubWorld돋움체 Medium" panose="00000600000000000000" pitchFamily="2" charset="-127"/>
              </a:rPr>
              <a:t>, </a:t>
            </a:r>
            <a:r>
              <a:rPr lang="en-US" altLang="ko-KR" sz="1000" dirty="0" err="1">
                <a:ln>
                  <a:solidFill>
                    <a:schemeClr val="bg1">
                      <a:lumMod val="85000"/>
                      <a:alpha val="0"/>
                    </a:schemeClr>
                  </a:solidFill>
                </a:ln>
                <a:solidFill>
                  <a:schemeClr val="tx1">
                    <a:lumMod val="50000"/>
                    <a:lumOff val="50000"/>
                  </a:schemeClr>
                </a:solidFill>
                <a:latin typeface="현대하모니 L" panose="02020603020101020101" pitchFamily="18" charset="-127"/>
                <a:ea typeface="현대하모니 L" panose="02020603020101020101" pitchFamily="18" charset="-127"/>
                <a:cs typeface="KoPubWorld돋움체 Medium" panose="00000600000000000000" pitchFamily="2" charset="-127"/>
              </a:rPr>
              <a:t>Sihwa</a:t>
            </a:r>
            <a:r>
              <a:rPr lang="en-US" altLang="ko-KR" sz="1000" dirty="0">
                <a:ln>
                  <a:solidFill>
                    <a:schemeClr val="bg1">
                      <a:lumMod val="85000"/>
                      <a:alpha val="0"/>
                    </a:schemeClr>
                  </a:solidFill>
                </a:ln>
                <a:solidFill>
                  <a:schemeClr val="tx1">
                    <a:lumMod val="50000"/>
                    <a:lumOff val="50000"/>
                  </a:schemeClr>
                </a:solidFill>
                <a:latin typeface="현대하모니 L" panose="02020603020101020101" pitchFamily="18" charset="-127"/>
                <a:ea typeface="현대하모니 L" panose="02020603020101020101" pitchFamily="18" charset="-127"/>
                <a:cs typeface="KoPubWorld돋움체 Medium" panose="00000600000000000000" pitchFamily="2" charset="-127"/>
              </a:rPr>
              <a:t>, Incheon</a:t>
            </a:r>
            <a:endParaRPr lang="ko-KR" altLang="en-US" sz="1000" dirty="0">
              <a:ln>
                <a:solidFill>
                  <a:schemeClr val="bg1">
                    <a:lumMod val="85000"/>
                    <a:alpha val="0"/>
                  </a:schemeClr>
                </a:solidFill>
              </a:ln>
              <a:solidFill>
                <a:schemeClr val="tx1">
                  <a:lumMod val="50000"/>
                  <a:lumOff val="5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44" name="직사각형 143"/>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145" name="직사각형 144"/>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46" name="TextBox 145"/>
          <p:cNvSpPr txBox="1"/>
          <p:nvPr/>
        </p:nvSpPr>
        <p:spPr>
          <a:xfrm>
            <a:off x="502241" y="472202"/>
            <a:ext cx="11187518" cy="460375"/>
          </a:xfrm>
          <a:prstGeom prst="rect">
            <a:avLst/>
          </a:prstGeom>
          <a:noFill/>
        </p:spPr>
        <p:txBody>
          <a:bodyPr wrap="square">
            <a:spAutoFit/>
          </a:bodyPr>
          <a:lstStyle/>
          <a:p>
            <a:pPr marR="0" lvl="0" indent="0" algn="ctr" defTabSz="457200" fontAlgn="auto" latinLnBrk="0">
              <a:lnSpc>
                <a:spcPct val="100000"/>
              </a:lnSpc>
              <a:spcBef>
                <a:spcPts val="0"/>
              </a:spcBef>
              <a:spcAft>
                <a:spcPts val="0"/>
              </a:spcAft>
              <a:buClrTx/>
              <a:buSzTx/>
              <a:buFontTx/>
              <a:buNone/>
              <a:defRPr/>
            </a:pPr>
            <a:r>
              <a:rPr lang="zh-CN" altLang="en-US"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流通</a:t>
            </a:r>
            <a:r>
              <a:rPr lang="ko-KR" altLang="en-US"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事业</a:t>
            </a:r>
            <a:r>
              <a:rPr lang="en-US" altLang="zh-CN"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领域</a:t>
            </a:r>
            <a:r>
              <a:rPr lang="ko-KR" altLang="en-US"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DISTRIBUTION BUSINESS </a:t>
            </a:r>
          </a:p>
        </p:txBody>
      </p:sp>
      <p:sp>
        <p:nvSpPr>
          <p:cNvPr id="147" name="TextBox 146"/>
          <p:cNvSpPr txBox="1"/>
          <p:nvPr/>
        </p:nvSpPr>
        <p:spPr>
          <a:xfrm>
            <a:off x="1609019" y="840641"/>
            <a:ext cx="8973962" cy="307777"/>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lang="zh-CN" altLang="en-US" sz="1100" noProof="0" dirty="0">
                <a:ln>
                  <a:solidFill>
                    <a:schemeClr val="bg1">
                      <a:lumMod val="85000"/>
                      <a:alpha val="0"/>
                    </a:scheme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通过响应 </a:t>
            </a:r>
            <a:r>
              <a:rPr lang="en-US" altLang="zh-CN" sz="1100" noProof="0" dirty="0">
                <a:ln>
                  <a:solidFill>
                    <a:schemeClr val="bg1">
                      <a:lumMod val="85000"/>
                      <a:alpha val="0"/>
                    </a:scheme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Biz </a:t>
            </a:r>
            <a:r>
              <a:rPr lang="zh-CN" altLang="en-US" sz="1100" noProof="0" dirty="0">
                <a:ln>
                  <a:solidFill>
                    <a:schemeClr val="bg1">
                      <a:lumMod val="85000"/>
                      <a:alpha val="0"/>
                    </a:scheme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趋势变化和确保持续增长成为全球流通业务领导者</a:t>
            </a:r>
          </a:p>
        </p:txBody>
      </p:sp>
      <p:cxnSp>
        <p:nvCxnSpPr>
          <p:cNvPr id="148" name="직선 연결선 147"/>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26553" y="1697725"/>
            <a:ext cx="4607672" cy="799258"/>
          </a:xfrm>
          <a:prstGeom prst="rect">
            <a:avLst/>
          </a:prstGeom>
          <a:noFill/>
        </p:spPr>
        <p:txBody>
          <a:bodyPr wrap="square" rtlCol="0">
            <a:spAutoFit/>
          </a:bodyPr>
          <a:lstStyle/>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通过韩国最大的二手车拍卖中心“</a:t>
            </a:r>
            <a:r>
              <a:rPr lang="en-US" altLang="zh-CN" sz="1050" dirty="0" err="1">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Autobell</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致力于促进二手车流通分销，</a:t>
            </a:r>
          </a:p>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基于我们的全球网络，将业务领域扩展到海外出口和二手车分销</a:t>
            </a:r>
          </a:p>
          <a:p>
            <a:pPr>
              <a:lnSpc>
                <a:spcPct val="150000"/>
              </a:lnSpc>
            </a:pPr>
            <a:endParaRPr lang="ko-KR"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TextBox 69"/>
          <p:cNvSpPr txBox="1"/>
          <p:nvPr/>
        </p:nvSpPr>
        <p:spPr>
          <a:xfrm>
            <a:off x="6214533" y="1687627"/>
            <a:ext cx="4368448" cy="556884"/>
          </a:xfrm>
          <a:prstGeom prst="rect">
            <a:avLst/>
          </a:prstGeom>
          <a:noFill/>
        </p:spPr>
        <p:txBody>
          <a:bodyPr wrap="square" rtlCol="0">
            <a:spAutoFit/>
          </a:bodyPr>
          <a:lstStyle/>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rPr>
              <a:t>基于在有色金属贸易领域的丰富经验和众多贸易专家，我们通过扩大项目的数量不断发掘新客户并扩大我们的业务领域。</a:t>
            </a:r>
          </a:p>
        </p:txBody>
      </p:sp>
      <p:pic>
        <p:nvPicPr>
          <p:cNvPr id="229" name="그림 228" descr="C:\Documents and Settings\GLOVIS\My Documents\LEE.J.S\3.경매장사진(양산)\양산부지-20120201\경매장사진(2.1)\IMG_1149.JPG"/>
          <p:cNvPicPr>
            <a:picLocks noChangeAspect="1" noChangeArrowheads="1"/>
          </p:cNvPicPr>
          <p:nvPr/>
        </p:nvPicPr>
        <p:blipFill rotWithShape="1">
          <a:blip r:embed="rId4" cstate="print"/>
          <a:srcRect l="-1" t="30533" r="12" b="13101"/>
          <a:stretch>
            <a:fillRect/>
          </a:stretch>
        </p:blipFill>
        <p:spPr bwMode="auto">
          <a:xfrm>
            <a:off x="527013" y="2779713"/>
            <a:ext cx="2525017" cy="1162274"/>
          </a:xfrm>
          <a:custGeom>
            <a:avLst/>
            <a:gdLst>
              <a:gd name="connsiteX0" fmla="*/ 30513 w 2024027"/>
              <a:gd name="connsiteY0" fmla="*/ 0 h 981329"/>
              <a:gd name="connsiteX1" fmla="*/ 1993292 w 2024027"/>
              <a:gd name="connsiteY1" fmla="*/ 0 h 981329"/>
              <a:gd name="connsiteX2" fmla="*/ 2024027 w 2024027"/>
              <a:gd name="connsiteY2" fmla="*/ 30735 h 981329"/>
              <a:gd name="connsiteX3" fmla="*/ 2024027 w 2024027"/>
              <a:gd name="connsiteY3" fmla="*/ 950596 h 981329"/>
              <a:gd name="connsiteX4" fmla="*/ 2015025 w 2024027"/>
              <a:gd name="connsiteY4" fmla="*/ 972329 h 981329"/>
              <a:gd name="connsiteX5" fmla="*/ 1993297 w 2024027"/>
              <a:gd name="connsiteY5" fmla="*/ 981329 h 981329"/>
              <a:gd name="connsiteX6" fmla="*/ 30508 w 2024027"/>
              <a:gd name="connsiteY6" fmla="*/ 981329 h 981329"/>
              <a:gd name="connsiteX7" fmla="*/ 8780 w 2024027"/>
              <a:gd name="connsiteY7" fmla="*/ 972329 h 981329"/>
              <a:gd name="connsiteX8" fmla="*/ 0 w 2024027"/>
              <a:gd name="connsiteY8" fmla="*/ 951132 h 981329"/>
              <a:gd name="connsiteX9" fmla="*/ 0 w 2024027"/>
              <a:gd name="connsiteY9" fmla="*/ 30199 h 981329"/>
              <a:gd name="connsiteX10" fmla="*/ 8780 w 2024027"/>
              <a:gd name="connsiteY10" fmla="*/ 9002 h 981329"/>
              <a:gd name="connsiteX11" fmla="*/ 30513 w 2024027"/>
              <a:gd name="connsiteY11" fmla="*/ 0 h 98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4027" h="981329">
                <a:moveTo>
                  <a:pt x="30513" y="0"/>
                </a:moveTo>
                <a:lnTo>
                  <a:pt x="1993292" y="0"/>
                </a:lnTo>
                <a:cubicBezTo>
                  <a:pt x="2010266" y="0"/>
                  <a:pt x="2024027" y="13761"/>
                  <a:pt x="2024027" y="30735"/>
                </a:cubicBezTo>
                <a:lnTo>
                  <a:pt x="2024027" y="950596"/>
                </a:lnTo>
                <a:cubicBezTo>
                  <a:pt x="2024027" y="959083"/>
                  <a:pt x="2020587" y="966767"/>
                  <a:pt x="2015025" y="972329"/>
                </a:cubicBezTo>
                <a:lnTo>
                  <a:pt x="1993297" y="981329"/>
                </a:lnTo>
                <a:lnTo>
                  <a:pt x="30508" y="981329"/>
                </a:lnTo>
                <a:lnTo>
                  <a:pt x="8780" y="972329"/>
                </a:lnTo>
                <a:lnTo>
                  <a:pt x="0" y="951132"/>
                </a:lnTo>
                <a:lnTo>
                  <a:pt x="0" y="30199"/>
                </a:lnTo>
                <a:lnTo>
                  <a:pt x="8780" y="9002"/>
                </a:lnTo>
                <a:cubicBezTo>
                  <a:pt x="14342" y="3440"/>
                  <a:pt x="22026" y="0"/>
                  <a:pt x="30513" y="0"/>
                </a:cubicBezTo>
                <a:close/>
              </a:path>
            </a:pathLst>
          </a:custGeom>
          <a:noFill/>
          <a:ln w="9525">
            <a:solidFill>
              <a:srgbClr val="02458C"/>
            </a:solidFill>
            <a:miter lim="800000"/>
            <a:headEnd/>
            <a:tailEnd/>
          </a:ln>
        </p:spPr>
      </p:pic>
      <p:grpSp>
        <p:nvGrpSpPr>
          <p:cNvPr id="328" name="그룹 327"/>
          <p:cNvGrpSpPr/>
          <p:nvPr/>
        </p:nvGrpSpPr>
        <p:grpSpPr>
          <a:xfrm>
            <a:off x="592652" y="4014258"/>
            <a:ext cx="5262637" cy="1089387"/>
            <a:chOff x="554945" y="4044850"/>
            <a:chExt cx="5262637" cy="1089387"/>
          </a:xfrm>
        </p:grpSpPr>
        <p:sp>
          <p:nvSpPr>
            <p:cNvPr id="239" name="직사각형 238"/>
            <p:cNvSpPr/>
            <p:nvPr/>
          </p:nvSpPr>
          <p:spPr>
            <a:xfrm>
              <a:off x="566375" y="4612394"/>
              <a:ext cx="2529330" cy="52184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40" name="직사각형 239"/>
            <p:cNvSpPr/>
            <p:nvPr/>
          </p:nvSpPr>
          <p:spPr>
            <a:xfrm>
              <a:off x="3199795" y="4612394"/>
              <a:ext cx="2529330" cy="52184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37" name="직사각형 236"/>
            <p:cNvSpPr/>
            <p:nvPr/>
          </p:nvSpPr>
          <p:spPr>
            <a:xfrm>
              <a:off x="566375" y="4044850"/>
              <a:ext cx="2529330" cy="52184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38" name="직사각형 237"/>
            <p:cNvSpPr/>
            <p:nvPr/>
          </p:nvSpPr>
          <p:spPr>
            <a:xfrm>
              <a:off x="3199795" y="4044850"/>
              <a:ext cx="2529330" cy="52184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32" name="TextBox 231"/>
            <p:cNvSpPr txBox="1"/>
            <p:nvPr/>
          </p:nvSpPr>
          <p:spPr>
            <a:xfrm flipH="1">
              <a:off x="3208911" y="4060026"/>
              <a:ext cx="2405902" cy="491490"/>
            </a:xfrm>
            <a:prstGeom prst="rect">
              <a:avLst/>
            </a:prstGeom>
            <a:noFill/>
          </p:spPr>
          <p:txBody>
            <a:bodyPr wrap="square" rtlCol="0" anchor="ctr">
              <a:spAutoFit/>
            </a:bodyPr>
            <a:lstStyle/>
            <a:p>
              <a:pPr lvl="0">
                <a:lnSpc>
                  <a:spcPct val="130000"/>
                </a:lnSpc>
              </a:pPr>
              <a:r>
                <a:rPr lang="zh-CN" altLang="en-US" sz="1000" spc="-1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运营着以线上平台和线下网点</a:t>
              </a:r>
              <a:r>
                <a:rPr lang="en-US" altLang="zh-CN" sz="1000" spc="-1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spc="-100">
                  <a:ln>
                    <a:solidFill>
                      <a:schemeClr val="bg1">
                        <a:lumMod val="85000"/>
                        <a:alpha val="0"/>
                      </a:schemeClr>
                    </a:solidFill>
                  </a:ln>
                  <a:latin typeface="微软雅黑" panose="020B0503020204020204" pitchFamily="34" charset="-122"/>
                  <a:ea typeface="微软雅黑" panose="020B0503020204020204" pitchFamily="34" charset="-122"/>
                  <a:cs typeface="微软雅黑" panose="020B0503020204020204" pitchFamily="34" charset="-122"/>
                  <a:sym typeface="+mn-ea"/>
                </a:rPr>
                <a:t>SMC</a:t>
              </a:r>
              <a:r>
                <a:rPr lang="en-US" altLang="zh-CN" sz="1000" spc="-1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为基础的全球二手车出口业务</a:t>
              </a:r>
              <a:endParaRPr lang="zh-CN"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33" name="TextBox 232"/>
            <p:cNvSpPr txBox="1"/>
            <p:nvPr/>
          </p:nvSpPr>
          <p:spPr>
            <a:xfrm flipH="1">
              <a:off x="3242440" y="4612870"/>
              <a:ext cx="2575142" cy="491490"/>
            </a:xfrm>
            <a:prstGeom prst="rect">
              <a:avLst/>
            </a:prstGeom>
            <a:noFill/>
          </p:spPr>
          <p:txBody>
            <a:bodyPr wrap="square" rtlCol="0" anchor="ctr">
              <a:spAutoFit/>
            </a:bodyPr>
            <a:lstStyle/>
            <a:p>
              <a:pPr lvl="0">
                <a:lnSpc>
                  <a:spcPct val="130000"/>
                </a:lnSpc>
              </a:pPr>
              <a:r>
                <a:rPr lang="zh-CN" altLang="en-US" sz="10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运营着以线上平台和线下网点</a:t>
              </a:r>
              <a:r>
                <a:rPr lang="en-US" altLang="zh-CN" sz="10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a:ln>
                    <a:solidFill>
                      <a:schemeClr val="bg1">
                        <a:lumMod val="85000"/>
                        <a:alpha val="0"/>
                      </a:schemeClr>
                    </a:solidFill>
                  </a:ln>
                  <a:latin typeface="微软雅黑" panose="020B0503020204020204" pitchFamily="34" charset="-122"/>
                  <a:ea typeface="微软雅黑" panose="020B0503020204020204" pitchFamily="34" charset="-122"/>
                  <a:cs typeface="微软雅黑" panose="020B0503020204020204" pitchFamily="34" charset="-122"/>
                  <a:sym typeface="+mn-ea"/>
                </a:rPr>
                <a:t>SMC</a:t>
              </a:r>
              <a:r>
                <a:rPr lang="en-US" altLang="zh-CN" sz="10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为基础的全球二手车出口业务</a:t>
              </a:r>
              <a:endParaRPr lang="en-US" altLang="ko-KR" sz="1000" dirty="0">
                <a:ln>
                  <a:solidFill>
                    <a:schemeClr val="bg1">
                      <a:lumMod val="85000"/>
                      <a:alpha val="0"/>
                    </a:schemeClr>
                  </a:solidFill>
                </a:ln>
                <a:solidFill>
                  <a:schemeClr val="tx1">
                    <a:lumMod val="75000"/>
                    <a:lumOff val="25000"/>
                  </a:schemeClr>
                </a:solidFill>
                <a:latin typeface="微软雅黑" panose="020B0503020204020204" pitchFamily="34" charset="-122"/>
                <a:ea typeface="KoPubWorld돋움체 Medium" panose="00000600000000000000" pitchFamily="2" charset="-127"/>
                <a:cs typeface="KoPubWorld돋움체 Medium" panose="00000600000000000000" pitchFamily="2" charset="-127"/>
              </a:endParaRPr>
            </a:p>
          </p:txBody>
        </p:sp>
        <p:sp>
          <p:nvSpPr>
            <p:cNvPr id="235" name="TextBox 234"/>
            <p:cNvSpPr txBox="1"/>
            <p:nvPr/>
          </p:nvSpPr>
          <p:spPr>
            <a:xfrm flipH="1">
              <a:off x="570820" y="4060026"/>
              <a:ext cx="2570480" cy="491490"/>
            </a:xfrm>
            <a:prstGeom prst="rect">
              <a:avLst/>
            </a:prstGeom>
            <a:noFill/>
          </p:spPr>
          <p:txBody>
            <a:bodyPr wrap="square" rtlCol="0" anchor="ctr">
              <a:spAutoFit/>
            </a:bodyPr>
            <a:lstStyle/>
            <a:p>
              <a:pPr lvl="0">
                <a:lnSpc>
                  <a:spcPct val="130000"/>
                </a:lnSpc>
              </a:pPr>
              <a:r>
                <a:rPr lang="ko-KR"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运营着</a:t>
              </a:r>
              <a:r>
                <a:rPr lang="en-US" altLang="zh-CN"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家国内规模最大的二手车拍卖中心及</a:t>
              </a:r>
              <a:endParaRPr lang="zh-CN"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30000"/>
                </a:lnSpc>
              </a:pPr>
              <a:r>
                <a:rPr lang="zh-CN"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线上的智能拍卖系统“</a:t>
              </a:r>
              <a:r>
                <a:rPr lang="en-US" altLang="zh-CN" sz="1000" spc="-60" dirty="0" err="1">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Autobell</a:t>
              </a:r>
              <a:r>
                <a:rPr lang="zh-CN"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”智能拍卖会</a:t>
              </a:r>
            </a:p>
          </p:txBody>
        </p:sp>
        <p:sp>
          <p:nvSpPr>
            <p:cNvPr id="236" name="TextBox 235"/>
            <p:cNvSpPr txBox="1"/>
            <p:nvPr/>
          </p:nvSpPr>
          <p:spPr>
            <a:xfrm flipH="1">
              <a:off x="554945" y="4619407"/>
              <a:ext cx="2575142" cy="491490"/>
            </a:xfrm>
            <a:prstGeom prst="rect">
              <a:avLst/>
            </a:prstGeom>
            <a:noFill/>
          </p:spPr>
          <p:txBody>
            <a:bodyPr wrap="square" rtlCol="0" anchor="ctr">
              <a:spAutoFit/>
            </a:bodyPr>
            <a:lstStyle/>
            <a:p>
              <a:pPr lvl="0">
                <a:lnSpc>
                  <a:spcPct val="130000"/>
                </a:lnSpc>
              </a:pPr>
              <a:r>
                <a:rPr lang="ko-KR"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运营着</a:t>
              </a:r>
              <a:r>
                <a:rPr lang="en-US" altLang="zh-CN"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家国内规模最大的二手车拍卖中心及</a:t>
              </a:r>
              <a:endParaRPr lang="zh-CN"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30000"/>
                </a:lnSpc>
              </a:pPr>
              <a:r>
                <a:rPr lang="zh-CN"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线上的智能拍卖系统“</a:t>
              </a:r>
              <a:r>
                <a:rPr lang="en-US" altLang="zh-CN" sz="1000" spc="-60" dirty="0" err="1">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Autobell</a:t>
              </a:r>
              <a:r>
                <a:rPr lang="zh-CN" altLang="en-US" sz="1000" spc="-6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”智能拍卖会</a:t>
              </a:r>
            </a:p>
          </p:txBody>
        </p:sp>
      </p:grpSp>
      <p:grpSp>
        <p:nvGrpSpPr>
          <p:cNvPr id="113" name="그룹 112"/>
          <p:cNvGrpSpPr/>
          <p:nvPr/>
        </p:nvGrpSpPr>
        <p:grpSpPr>
          <a:xfrm>
            <a:off x="6312185" y="4014258"/>
            <a:ext cx="5193697" cy="1089387"/>
            <a:chOff x="6327414" y="4273251"/>
            <a:chExt cx="5082241" cy="1089387"/>
          </a:xfrm>
        </p:grpSpPr>
        <p:sp>
          <p:nvSpPr>
            <p:cNvPr id="258" name="직사각형 257"/>
            <p:cNvSpPr/>
            <p:nvPr/>
          </p:nvSpPr>
          <p:spPr>
            <a:xfrm>
              <a:off x="6327415" y="4840795"/>
              <a:ext cx="5082240" cy="52184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59" name="직사각형 258"/>
            <p:cNvSpPr/>
            <p:nvPr/>
          </p:nvSpPr>
          <p:spPr>
            <a:xfrm>
              <a:off x="6327414" y="4273251"/>
              <a:ext cx="5082241" cy="52184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46" name="TextBox 245"/>
            <p:cNvSpPr txBox="1"/>
            <p:nvPr/>
          </p:nvSpPr>
          <p:spPr>
            <a:xfrm flipH="1">
              <a:off x="6357706" y="4284679"/>
              <a:ext cx="4818291" cy="491490"/>
            </a:xfrm>
            <a:prstGeom prst="rect">
              <a:avLst/>
            </a:prstGeom>
            <a:noFill/>
          </p:spPr>
          <p:txBody>
            <a:bodyPr wrap="square" rtlCol="0" anchor="ctr">
              <a:spAutoFit/>
            </a:bodyPr>
            <a:lstStyle/>
            <a:p>
              <a:pPr lvl="0">
                <a:lnSpc>
                  <a:spcPct val="130000"/>
                </a:lnSpc>
              </a:pPr>
              <a:r>
                <a:rPr lang="zh-CN" altLang="en-US" sz="100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KoPubWorld돋움체 Medium" panose="00000600000000000000" pitchFamily="2" charset="-127"/>
                  <a:sym typeface="+mn-ea"/>
                </a:rPr>
                <a:t>现代格罗唯视贸易业务的初始目标是与现代汽车集团</a:t>
              </a:r>
              <a:endParaRPr lang="zh-CN" altLang="en-US" sz="100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KoPubWorld돋움체 Medium" panose="00000600000000000000" pitchFamily="2" charset="-127"/>
              </a:endParaRPr>
            </a:p>
            <a:p>
              <a:pPr lvl="0">
                <a:lnSpc>
                  <a:spcPct val="130000"/>
                </a:lnSpc>
              </a:pPr>
              <a:r>
                <a:rPr lang="zh-CN" altLang="en-US" sz="100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KoPubWorld돋움체 Medium" panose="00000600000000000000" pitchFamily="2" charset="-127"/>
                  <a:sym typeface="+mn-ea"/>
                </a:rPr>
                <a:t>向国内外汽车零部件制造企业提供稳定的原材料为目的而展开</a:t>
              </a:r>
              <a:endParaRPr lang="zh-CN" altLang="en-US" sz="100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KoPubWorld돋움체 Medium" panose="00000600000000000000" pitchFamily="2" charset="-127"/>
                <a:sym typeface="+mn-ea"/>
              </a:endParaRPr>
            </a:p>
          </p:txBody>
        </p:sp>
        <p:sp>
          <p:nvSpPr>
            <p:cNvPr id="257" name="TextBox 256"/>
            <p:cNvSpPr txBox="1"/>
            <p:nvPr/>
          </p:nvSpPr>
          <p:spPr>
            <a:xfrm flipH="1">
              <a:off x="6357708" y="4841270"/>
              <a:ext cx="4818292" cy="491490"/>
            </a:xfrm>
            <a:prstGeom prst="rect">
              <a:avLst/>
            </a:prstGeom>
            <a:noFill/>
          </p:spPr>
          <p:txBody>
            <a:bodyPr wrap="square" rtlCol="0" anchor="ctr">
              <a:spAutoFit/>
            </a:bodyPr>
            <a:lstStyle/>
            <a:p>
              <a:pPr lvl="0">
                <a:lnSpc>
                  <a:spcPct val="130000"/>
                </a:lnSpc>
              </a:pPr>
              <a:r>
                <a:rPr lang="zh-CN" altLang="en-US" sz="10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有色金属进出口销售及汽车再制造零部件流通到</a:t>
              </a:r>
              <a:r>
                <a:rPr lang="en-US" altLang="zh-CN" sz="1000">
                  <a:ln>
                    <a:solidFill>
                      <a:schemeClr val="bg1">
                        <a:lumMod val="85000"/>
                        <a:alpha val="0"/>
                      </a:schemeClr>
                    </a:solidFill>
                  </a:ln>
                  <a:latin typeface="微软雅黑" panose="020B0503020204020204" pitchFamily="34" charset="-122"/>
                  <a:ea typeface="微软雅黑" panose="020B0503020204020204" pitchFamily="34" charset="-122"/>
                  <a:cs typeface="微软雅黑" panose="020B0503020204020204" pitchFamily="34" charset="-122"/>
                  <a:sym typeface="+mn-ea"/>
                </a:rPr>
                <a:t>AS</a:t>
              </a:r>
              <a:r>
                <a:rPr lang="zh-CN" altLang="en-US" sz="10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市场。我们将利用我们的全球网络</a:t>
              </a:r>
              <a:endParaRPr lang="zh-CN" altLang="en-US" sz="10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30000"/>
                </a:lnSpc>
              </a:pPr>
              <a:r>
                <a:rPr lang="zh-CN" altLang="en-US" sz="100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向世界各地的需求方提供再制造零部件和未来需求较高的金属资源</a:t>
              </a:r>
              <a:endParaRPr lang="zh-CN" altLang="en-US" sz="1000" dirty="0">
                <a:ln>
                  <a:solidFill>
                    <a:schemeClr val="bg1">
                      <a:lumMod val="85000"/>
                      <a:alpha val="0"/>
                    </a:schemeClr>
                  </a:solidFill>
                </a:ln>
                <a:solidFill>
                  <a:schemeClr val="tx1">
                    <a:lumMod val="75000"/>
                    <a:lumOff val="25000"/>
                  </a:schemeClr>
                </a:solidFill>
                <a:latin typeface="微软雅黑" panose="020B0503020204020204" pitchFamily="34" charset="-122"/>
                <a:ea typeface="KoPubWorld돋움체 Medium" panose="00000600000000000000" pitchFamily="2" charset="-127"/>
                <a:cs typeface="KoPubWorld돋움체 Medium" panose="00000600000000000000" pitchFamily="2" charset="-127"/>
              </a:endParaRPr>
            </a:p>
          </p:txBody>
        </p:sp>
      </p:grpSp>
      <p:pic>
        <p:nvPicPr>
          <p:cNvPr id="241" name="그림 240"/>
          <p:cNvPicPr>
            <a:picLocks noChangeAspect="1"/>
          </p:cNvPicPr>
          <p:nvPr/>
        </p:nvPicPr>
        <p:blipFill rotWithShape="1">
          <a:blip r:embed="rId5" cstate="screen"/>
          <a:srcRect t="4998" b="30742"/>
          <a:stretch>
            <a:fillRect/>
          </a:stretch>
        </p:blipFill>
        <p:spPr>
          <a:xfrm>
            <a:off x="6312186" y="2774555"/>
            <a:ext cx="5193698" cy="1171833"/>
          </a:xfrm>
          <a:custGeom>
            <a:avLst/>
            <a:gdLst>
              <a:gd name="connsiteX0" fmla="*/ 30735 w 2024249"/>
              <a:gd name="connsiteY0" fmla="*/ 0 h 981331"/>
              <a:gd name="connsiteX1" fmla="*/ 1993514 w 2024249"/>
              <a:gd name="connsiteY1" fmla="*/ 0 h 981331"/>
              <a:gd name="connsiteX2" fmla="*/ 2024249 w 2024249"/>
              <a:gd name="connsiteY2" fmla="*/ 30735 h 981331"/>
              <a:gd name="connsiteX3" fmla="*/ 2024249 w 2024249"/>
              <a:gd name="connsiteY3" fmla="*/ 950596 h 981331"/>
              <a:gd name="connsiteX4" fmla="*/ 1993514 w 2024249"/>
              <a:gd name="connsiteY4" fmla="*/ 981331 h 981331"/>
              <a:gd name="connsiteX5" fmla="*/ 30735 w 2024249"/>
              <a:gd name="connsiteY5" fmla="*/ 981331 h 981331"/>
              <a:gd name="connsiteX6" fmla="*/ 0 w 2024249"/>
              <a:gd name="connsiteY6" fmla="*/ 950596 h 981331"/>
              <a:gd name="connsiteX7" fmla="*/ 0 w 2024249"/>
              <a:gd name="connsiteY7" fmla="*/ 30735 h 981331"/>
              <a:gd name="connsiteX8" fmla="*/ 30735 w 2024249"/>
              <a:gd name="connsiteY8" fmla="*/ 0 h 9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4249" h="981331">
                <a:moveTo>
                  <a:pt x="30735" y="0"/>
                </a:moveTo>
                <a:lnTo>
                  <a:pt x="1993514" y="0"/>
                </a:lnTo>
                <a:cubicBezTo>
                  <a:pt x="2010488" y="0"/>
                  <a:pt x="2024249" y="13761"/>
                  <a:pt x="2024249" y="30735"/>
                </a:cubicBezTo>
                <a:lnTo>
                  <a:pt x="2024249" y="950596"/>
                </a:lnTo>
                <a:cubicBezTo>
                  <a:pt x="2024249" y="967570"/>
                  <a:pt x="2010488" y="981331"/>
                  <a:pt x="1993514" y="981331"/>
                </a:cubicBezTo>
                <a:lnTo>
                  <a:pt x="30735" y="981331"/>
                </a:lnTo>
                <a:cubicBezTo>
                  <a:pt x="13761" y="981331"/>
                  <a:pt x="0" y="967570"/>
                  <a:pt x="0" y="950596"/>
                </a:cubicBezTo>
                <a:lnTo>
                  <a:pt x="0" y="30735"/>
                </a:lnTo>
                <a:cubicBezTo>
                  <a:pt x="0" y="13761"/>
                  <a:pt x="13761" y="0"/>
                  <a:pt x="30735" y="0"/>
                </a:cubicBezTo>
                <a:close/>
              </a:path>
            </a:pathLst>
          </a:custGeom>
          <a:ln>
            <a:solidFill>
              <a:srgbClr val="23C5AA"/>
            </a:solidFill>
          </a:ln>
        </p:spPr>
      </p:pic>
      <p:sp>
        <p:nvSpPr>
          <p:cNvPr id="167" name="양쪽 모서리가 둥근 사각형 166"/>
          <p:cNvSpPr/>
          <p:nvPr/>
        </p:nvSpPr>
        <p:spPr>
          <a:xfrm rot="10800000">
            <a:off x="593040" y="5856307"/>
            <a:ext cx="5197873" cy="483932"/>
          </a:xfrm>
          <a:prstGeom prst="round2SameRect">
            <a:avLst>
              <a:gd name="adj1" fmla="val 1475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68" name="직사각형 167"/>
          <p:cNvSpPr/>
          <p:nvPr/>
        </p:nvSpPr>
        <p:spPr>
          <a:xfrm>
            <a:off x="593041" y="5808568"/>
            <a:ext cx="5197873" cy="643032"/>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69" name="직사각형 168"/>
          <p:cNvSpPr/>
          <p:nvPr/>
        </p:nvSpPr>
        <p:spPr>
          <a:xfrm>
            <a:off x="593043" y="5808568"/>
            <a:ext cx="1735953" cy="48683"/>
          </a:xfrm>
          <a:prstGeom prst="rect">
            <a:avLst/>
          </a:prstGeom>
          <a:solidFill>
            <a:srgbClr val="134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70" name="직사각형 169"/>
          <p:cNvSpPr/>
          <p:nvPr/>
        </p:nvSpPr>
        <p:spPr>
          <a:xfrm>
            <a:off x="2324002" y="5808568"/>
            <a:ext cx="1735953" cy="486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72" name="직사각형 171"/>
          <p:cNvSpPr/>
          <p:nvPr/>
        </p:nvSpPr>
        <p:spPr>
          <a:xfrm>
            <a:off x="4054962" y="5808568"/>
            <a:ext cx="1735953" cy="48683"/>
          </a:xfrm>
          <a:prstGeom prst="rect">
            <a:avLst/>
          </a:prstGeom>
          <a:solidFill>
            <a:srgbClr val="876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74" name="TextBox 173"/>
          <p:cNvSpPr txBox="1"/>
          <p:nvPr/>
        </p:nvSpPr>
        <p:spPr>
          <a:xfrm>
            <a:off x="1782461" y="6004506"/>
            <a:ext cx="339819" cy="261610"/>
          </a:xfrm>
          <a:prstGeom prst="rect">
            <a:avLst/>
          </a:prstGeom>
          <a:noFill/>
        </p:spPr>
        <p:txBody>
          <a:bodyPr wrap="square" rtlCol="0">
            <a:spAutoFit/>
          </a:bodyPr>
          <a:lstStyle/>
          <a:p>
            <a:pPr algn="ctr"/>
            <a:r>
              <a:rPr lang="ko-KR" altLang="en-US"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대</a:t>
            </a:r>
          </a:p>
        </p:txBody>
      </p:sp>
      <p:sp>
        <p:nvSpPr>
          <p:cNvPr id="175" name="TextBox 174"/>
          <p:cNvSpPr txBox="1"/>
          <p:nvPr/>
        </p:nvSpPr>
        <p:spPr>
          <a:xfrm>
            <a:off x="723782" y="5944388"/>
            <a:ext cx="1490577" cy="400110"/>
          </a:xfrm>
          <a:prstGeom prst="rect">
            <a:avLst/>
          </a:prstGeom>
          <a:noFill/>
        </p:spPr>
        <p:txBody>
          <a:bodyPr wrap="square" rtlCol="0">
            <a:spAutoFit/>
          </a:bodyPr>
          <a:lstStyle/>
          <a:p>
            <a:pPr algn="ctr"/>
            <a:r>
              <a:rPr lang="en-US" altLang="ko-KR" sz="2000" dirty="0">
                <a:ln>
                  <a:solidFill>
                    <a:schemeClr val="bg1">
                      <a:lumMod val="85000"/>
                      <a:alpha val="0"/>
                    </a:schemeClr>
                  </a:solidFill>
                </a:ln>
                <a:solidFill>
                  <a:srgbClr val="1349CF"/>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100,510</a:t>
            </a:r>
            <a:endParaRPr lang="ko-KR" altLang="en-US" sz="2000" dirty="0">
              <a:ln>
                <a:solidFill>
                  <a:schemeClr val="bg1">
                    <a:lumMod val="85000"/>
                    <a:alpha val="0"/>
                  </a:schemeClr>
                </a:solidFill>
              </a:ln>
              <a:solidFill>
                <a:srgbClr val="1349CF"/>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77" name="TextBox 176"/>
          <p:cNvSpPr txBox="1"/>
          <p:nvPr/>
        </p:nvSpPr>
        <p:spPr>
          <a:xfrm>
            <a:off x="3351797" y="6004506"/>
            <a:ext cx="590554" cy="261610"/>
          </a:xfrm>
          <a:prstGeom prst="rect">
            <a:avLst/>
          </a:prstGeom>
          <a:noFill/>
        </p:spPr>
        <p:txBody>
          <a:bodyPr wrap="square" rtlCol="0">
            <a:spAutoFit/>
          </a:bodyPr>
          <a:lstStyle/>
          <a:p>
            <a:pPr algn="ctr"/>
            <a:r>
              <a:rPr lang="ko-KR" altLang="en-US"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대</a:t>
            </a:r>
          </a:p>
        </p:txBody>
      </p:sp>
      <p:sp>
        <p:nvSpPr>
          <p:cNvPr id="178" name="TextBox 177"/>
          <p:cNvSpPr txBox="1"/>
          <p:nvPr/>
        </p:nvSpPr>
        <p:spPr>
          <a:xfrm>
            <a:off x="2339279" y="5944388"/>
            <a:ext cx="1501497" cy="400110"/>
          </a:xfrm>
          <a:prstGeom prst="rect">
            <a:avLst/>
          </a:prstGeom>
          <a:noFill/>
        </p:spPr>
        <p:txBody>
          <a:bodyPr wrap="square" rtlCol="0">
            <a:spAutoFit/>
          </a:bodyPr>
          <a:lstStyle/>
          <a:p>
            <a:pPr algn="ctr"/>
            <a:r>
              <a:rPr lang="en-US" altLang="ko-KR" sz="2000" dirty="0">
                <a:ln>
                  <a:solidFill>
                    <a:schemeClr val="bg1">
                      <a:lumMod val="85000"/>
                      <a:alpha val="0"/>
                    </a:schemeClr>
                  </a:solidFill>
                </a:ln>
                <a:solidFill>
                  <a:schemeClr val="bg1">
                    <a:lumMod val="50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1,198,932</a:t>
            </a:r>
            <a:endParaRPr lang="ko-KR" altLang="en-US" sz="2000" dirty="0">
              <a:ln>
                <a:solidFill>
                  <a:schemeClr val="bg1">
                    <a:lumMod val="85000"/>
                    <a:alpha val="0"/>
                  </a:schemeClr>
                </a:solidFill>
              </a:ln>
              <a:solidFill>
                <a:schemeClr val="bg1">
                  <a:lumMod val="50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80" name="TextBox 179"/>
          <p:cNvSpPr txBox="1"/>
          <p:nvPr/>
        </p:nvSpPr>
        <p:spPr>
          <a:xfrm>
            <a:off x="4730362" y="6004506"/>
            <a:ext cx="590554" cy="261610"/>
          </a:xfrm>
          <a:prstGeom prst="rect">
            <a:avLst/>
          </a:prstGeom>
          <a:noFill/>
        </p:spPr>
        <p:txBody>
          <a:bodyPr wrap="square" rtlCol="0">
            <a:spAutoFit/>
          </a:bodyPr>
          <a:lstStyle/>
          <a:p>
            <a:pPr algn="ctr"/>
            <a:r>
              <a:rPr lang="ko-KR" altLang="en-US"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개 소</a:t>
            </a:r>
          </a:p>
        </p:txBody>
      </p:sp>
      <p:sp>
        <p:nvSpPr>
          <p:cNvPr id="181" name="TextBox 180"/>
          <p:cNvSpPr txBox="1"/>
          <p:nvPr/>
        </p:nvSpPr>
        <p:spPr>
          <a:xfrm>
            <a:off x="4497089" y="5944388"/>
            <a:ext cx="613408" cy="400110"/>
          </a:xfrm>
          <a:prstGeom prst="rect">
            <a:avLst/>
          </a:prstGeom>
          <a:noFill/>
        </p:spPr>
        <p:txBody>
          <a:bodyPr wrap="square" rtlCol="0">
            <a:spAutoFit/>
          </a:bodyPr>
          <a:lstStyle/>
          <a:p>
            <a:pPr algn="ctr"/>
            <a:r>
              <a:rPr lang="en-US" altLang="ko-KR" sz="2000" dirty="0">
                <a:ln>
                  <a:solidFill>
                    <a:schemeClr val="bg1">
                      <a:lumMod val="85000"/>
                      <a:alpha val="0"/>
                    </a:schemeClr>
                  </a:solidFill>
                </a:ln>
                <a:solidFill>
                  <a:srgbClr val="876E45"/>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4</a:t>
            </a:r>
            <a:endParaRPr lang="ko-KR" altLang="en-US" sz="2000" dirty="0">
              <a:ln>
                <a:solidFill>
                  <a:schemeClr val="bg1">
                    <a:lumMod val="85000"/>
                    <a:alpha val="0"/>
                  </a:schemeClr>
                </a:solidFill>
              </a:ln>
              <a:solidFill>
                <a:srgbClr val="876E45"/>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82" name="TextBox 181"/>
          <p:cNvSpPr txBox="1"/>
          <p:nvPr/>
        </p:nvSpPr>
        <p:spPr>
          <a:xfrm>
            <a:off x="508525" y="5571140"/>
            <a:ext cx="1446951" cy="260350"/>
          </a:xfrm>
          <a:prstGeom prst="rect">
            <a:avLst/>
          </a:prstGeom>
          <a:noFill/>
        </p:spPr>
        <p:txBody>
          <a:bodyPr wrap="square" rtlCol="0">
            <a:spAutoFit/>
          </a:bodyPr>
          <a:lstStyle/>
          <a:p>
            <a:pPr marL="171450" indent="-171450">
              <a:buFont typeface="Wingdings" panose="05000000000000000000" pitchFamily="2" charset="2"/>
              <a:buChar char="§"/>
            </a:pPr>
            <a:r>
              <a:rPr lang="en-US" altLang="ko-KR" sz="1100" b="1" dirty="0">
                <a:ln>
                  <a:solidFill>
                    <a:schemeClr val="bg1">
                      <a:lumMod val="85000"/>
                      <a:alpha val="0"/>
                    </a:schemeClr>
                  </a:solidFill>
                </a:ln>
                <a:solidFill>
                  <a:srgbClr val="1349CF"/>
                </a:solidFill>
                <a:latin typeface="微软雅黑" panose="020B0503020204020204" pitchFamily="34" charset="-122"/>
                <a:ea typeface="微软雅黑" panose="020B0503020204020204" pitchFamily="34" charset="-122"/>
                <a:cs typeface="微软雅黑" panose="020B0503020204020204" pitchFamily="34" charset="-122"/>
              </a:rPr>
              <a:t>’21</a:t>
            </a:r>
            <a:r>
              <a:rPr lang="zh-CN" altLang="en-US" sz="1100" b="1" dirty="0">
                <a:ln>
                  <a:solidFill>
                    <a:schemeClr val="bg1">
                      <a:lumMod val="85000"/>
                      <a:alpha val="0"/>
                    </a:schemeClr>
                  </a:solidFill>
                </a:ln>
                <a:solidFill>
                  <a:srgbClr val="1349CF"/>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100" b="1" dirty="0">
                <a:ln>
                  <a:solidFill>
                    <a:schemeClr val="bg1">
                      <a:lumMod val="85000"/>
                      <a:alpha val="0"/>
                    </a:schemeClr>
                  </a:solidFill>
                </a:ln>
                <a:solidFill>
                  <a:srgbClr val="1349CF"/>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100" b="1" dirty="0">
                <a:ln>
                  <a:solidFill>
                    <a:schemeClr val="bg1">
                      <a:lumMod val="85000"/>
                      <a:alpha val="0"/>
                    </a:schemeClr>
                  </a:solidFill>
                </a:ln>
                <a:solidFill>
                  <a:srgbClr val="1349CF"/>
                </a:solidFill>
                <a:latin typeface="微软雅黑" panose="020B0503020204020204" pitchFamily="34" charset="-122"/>
                <a:ea typeface="微软雅黑" panose="020B0503020204020204" pitchFamily="34" charset="-122"/>
                <a:cs typeface="微软雅黑" panose="020B0503020204020204" pitchFamily="34" charset="-122"/>
              </a:rPr>
              <a:t>销售量</a:t>
            </a:r>
            <a:endParaRPr lang="en-US" altLang="zh-CN" sz="1100" b="1" dirty="0">
              <a:ln>
                <a:solidFill>
                  <a:schemeClr val="bg1">
                    <a:lumMod val="85000"/>
                    <a:alpha val="0"/>
                  </a:schemeClr>
                </a:solidFill>
              </a:ln>
              <a:solidFill>
                <a:srgbClr val="1349C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3" name="TextBox 182"/>
          <p:cNvSpPr txBox="1"/>
          <p:nvPr/>
        </p:nvSpPr>
        <p:spPr>
          <a:xfrm>
            <a:off x="2239486" y="5571140"/>
            <a:ext cx="1620670" cy="260350"/>
          </a:xfrm>
          <a:prstGeom prst="rect">
            <a:avLst/>
          </a:prstGeom>
          <a:noFill/>
        </p:spPr>
        <p:txBody>
          <a:bodyPr wrap="square" rtlCol="0">
            <a:spAutoFit/>
          </a:bodyPr>
          <a:lstStyle/>
          <a:p>
            <a:pPr marL="171450" indent="-171450">
              <a:buFont typeface="Wingdings" panose="05000000000000000000" pitchFamily="2" charset="2"/>
              <a:buChar char="§"/>
            </a:pPr>
            <a:r>
              <a:rPr lang="zh-CN" altLang="en-US" sz="1100" b="1"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累计 销售量</a:t>
            </a:r>
          </a:p>
        </p:txBody>
      </p:sp>
      <p:sp>
        <p:nvSpPr>
          <p:cNvPr id="184" name="TextBox 183"/>
          <p:cNvSpPr txBox="1"/>
          <p:nvPr/>
        </p:nvSpPr>
        <p:spPr>
          <a:xfrm>
            <a:off x="3967074" y="5571140"/>
            <a:ext cx="1549504" cy="260350"/>
          </a:xfrm>
          <a:prstGeom prst="rect">
            <a:avLst/>
          </a:prstGeom>
          <a:noFill/>
        </p:spPr>
        <p:txBody>
          <a:bodyPr wrap="square" rtlCol="0">
            <a:spAutoFit/>
          </a:bodyPr>
          <a:lstStyle/>
          <a:p>
            <a:pPr marL="171450" indent="-171450">
              <a:buFont typeface="Wingdings" panose="05000000000000000000" pitchFamily="2" charset="2"/>
              <a:buChar char="§"/>
            </a:pPr>
            <a:r>
              <a:rPr lang="zh-CN" altLang="en-US" sz="1100" b="1" dirty="0">
                <a:ln>
                  <a:solidFill>
                    <a:schemeClr val="bg1">
                      <a:lumMod val="85000"/>
                      <a:alpha val="0"/>
                    </a:schemeClr>
                  </a:solidFill>
                </a:ln>
                <a:solidFill>
                  <a:srgbClr val="876E45"/>
                </a:solidFill>
                <a:latin typeface="微软雅黑" panose="020B0503020204020204" pitchFamily="34" charset="-122"/>
                <a:ea typeface="微软雅黑" panose="020B0503020204020204" pitchFamily="34" charset="-122"/>
                <a:cs typeface="KoPubWorld돋움체 Bold" panose="00000800000000000000" pitchFamily="2" charset="-127"/>
              </a:rPr>
              <a:t>韩国网点现状</a:t>
            </a:r>
          </a:p>
        </p:txBody>
      </p:sp>
      <p:cxnSp>
        <p:nvCxnSpPr>
          <p:cNvPr id="185" name="직선 연결선 184"/>
          <p:cNvCxnSpPr/>
          <p:nvPr/>
        </p:nvCxnSpPr>
        <p:spPr>
          <a:xfrm>
            <a:off x="2324002" y="5856307"/>
            <a:ext cx="0" cy="49578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p:cNvCxnSpPr/>
          <p:nvPr/>
        </p:nvCxnSpPr>
        <p:spPr>
          <a:xfrm>
            <a:off x="4058039" y="5856307"/>
            <a:ext cx="0" cy="49578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0" name="양쪽 모서리가 둥근 사각형 259"/>
          <p:cNvSpPr/>
          <p:nvPr/>
        </p:nvSpPr>
        <p:spPr>
          <a:xfrm rot="10800000">
            <a:off x="593040" y="5856307"/>
            <a:ext cx="5197873" cy="483932"/>
          </a:xfrm>
          <a:prstGeom prst="round2SameRect">
            <a:avLst>
              <a:gd name="adj1" fmla="val 1475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264" name="직사각형 263"/>
          <p:cNvSpPr/>
          <p:nvPr/>
        </p:nvSpPr>
        <p:spPr>
          <a:xfrm>
            <a:off x="593041" y="5808568"/>
            <a:ext cx="5197873" cy="643032"/>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265" name="직사각형 264"/>
          <p:cNvSpPr/>
          <p:nvPr/>
        </p:nvSpPr>
        <p:spPr>
          <a:xfrm>
            <a:off x="593043" y="5808568"/>
            <a:ext cx="1735953" cy="48683"/>
          </a:xfrm>
          <a:prstGeom prst="rect">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66" name="직사각형 265"/>
          <p:cNvSpPr/>
          <p:nvPr/>
        </p:nvSpPr>
        <p:spPr>
          <a:xfrm>
            <a:off x="2324002" y="5808568"/>
            <a:ext cx="1735953" cy="486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267" name="직사각형 266"/>
          <p:cNvSpPr/>
          <p:nvPr/>
        </p:nvSpPr>
        <p:spPr>
          <a:xfrm>
            <a:off x="4054962" y="5808568"/>
            <a:ext cx="1735953" cy="48683"/>
          </a:xfrm>
          <a:prstGeom prst="rect">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269" name="TextBox 268"/>
          <p:cNvSpPr txBox="1"/>
          <p:nvPr/>
        </p:nvSpPr>
        <p:spPr>
          <a:xfrm>
            <a:off x="1806377" y="6042606"/>
            <a:ext cx="339819" cy="261610"/>
          </a:xfrm>
          <a:prstGeom prst="rect">
            <a:avLst/>
          </a:prstGeom>
          <a:noFill/>
        </p:spPr>
        <p:txBody>
          <a:bodyPr wrap="square" rtlCol="0">
            <a:spAutoFit/>
          </a:bodyPr>
          <a:lstStyle/>
          <a:p>
            <a:pPr algn="ctr"/>
            <a:r>
              <a:rPr lang="zh-CN" altLang="en-US"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台</a:t>
            </a:r>
            <a:endParaRPr lang="ko-KR" altLang="en-US"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70" name="TextBox 269"/>
          <p:cNvSpPr txBox="1"/>
          <p:nvPr/>
        </p:nvSpPr>
        <p:spPr>
          <a:xfrm>
            <a:off x="764616" y="5944388"/>
            <a:ext cx="1262730" cy="398780"/>
          </a:xfrm>
          <a:prstGeom prst="rect">
            <a:avLst/>
          </a:prstGeom>
          <a:noFill/>
        </p:spPr>
        <p:txBody>
          <a:bodyPr wrap="square" rtlCol="0">
            <a:spAutoFit/>
          </a:bodyPr>
          <a:lstStyle/>
          <a:p>
            <a:pPr algn="ctr"/>
            <a:r>
              <a:rPr lang="en-US" altLang="ko-KR" sz="2000" dirty="0">
                <a:ln>
                  <a:solidFill>
                    <a:schemeClr val="bg1">
                      <a:lumMod val="85000"/>
                      <a:alpha val="0"/>
                    </a:schemeClr>
                  </a:solidFill>
                </a:ln>
                <a:solidFill>
                  <a:srgbClr val="02458C"/>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115,890</a:t>
            </a:r>
            <a:endParaRPr lang="ko-KR" altLang="en-US" sz="2000" dirty="0">
              <a:ln>
                <a:solidFill>
                  <a:schemeClr val="bg1">
                    <a:lumMod val="85000"/>
                    <a:alpha val="0"/>
                  </a:schemeClr>
                </a:solidFill>
              </a:ln>
              <a:solidFill>
                <a:srgbClr val="02458C"/>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72" name="TextBox 271"/>
          <p:cNvSpPr txBox="1"/>
          <p:nvPr/>
        </p:nvSpPr>
        <p:spPr>
          <a:xfrm>
            <a:off x="3433294" y="6042606"/>
            <a:ext cx="590554" cy="261610"/>
          </a:xfrm>
          <a:prstGeom prst="rect">
            <a:avLst/>
          </a:prstGeom>
          <a:noFill/>
        </p:spPr>
        <p:txBody>
          <a:bodyPr wrap="square" rtlCol="0">
            <a:spAutoFit/>
          </a:bodyPr>
          <a:lstStyle/>
          <a:p>
            <a:pPr algn="ctr"/>
            <a:r>
              <a:rPr lang="zh-CN" altLang="en-US"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台</a:t>
            </a:r>
            <a:endParaRPr lang="ko-KR" altLang="en-US"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73" name="TextBox 272"/>
          <p:cNvSpPr txBox="1"/>
          <p:nvPr/>
        </p:nvSpPr>
        <p:spPr>
          <a:xfrm>
            <a:off x="2331876" y="5944388"/>
            <a:ext cx="1400871" cy="400110"/>
          </a:xfrm>
          <a:prstGeom prst="rect">
            <a:avLst/>
          </a:prstGeom>
          <a:noFill/>
        </p:spPr>
        <p:txBody>
          <a:bodyPr wrap="square" rtlCol="0">
            <a:spAutoFit/>
          </a:bodyPr>
          <a:lstStyle/>
          <a:p>
            <a:pPr algn="ctr"/>
            <a:r>
              <a:rPr lang="en-US" altLang="ko-KR" sz="2000" dirty="0">
                <a:ln>
                  <a:solidFill>
                    <a:schemeClr val="bg1">
                      <a:lumMod val="85000"/>
                      <a:alpha val="0"/>
                    </a:schemeClr>
                  </a:solidFill>
                </a:ln>
                <a:solidFill>
                  <a:schemeClr val="bg1">
                    <a:lumMod val="50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1,314,822</a:t>
            </a:r>
            <a:endParaRPr lang="ko-KR" altLang="en-US" sz="2000" dirty="0">
              <a:ln>
                <a:solidFill>
                  <a:schemeClr val="bg1">
                    <a:lumMod val="85000"/>
                    <a:alpha val="0"/>
                  </a:schemeClr>
                </a:solidFill>
              </a:ln>
              <a:solidFill>
                <a:schemeClr val="bg1">
                  <a:lumMod val="50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75" name="TextBox 274"/>
          <p:cNvSpPr txBox="1"/>
          <p:nvPr/>
        </p:nvSpPr>
        <p:spPr>
          <a:xfrm>
            <a:off x="4758692" y="6042606"/>
            <a:ext cx="590554" cy="261610"/>
          </a:xfrm>
          <a:prstGeom prst="rect">
            <a:avLst/>
          </a:prstGeom>
          <a:noFill/>
        </p:spPr>
        <p:txBody>
          <a:bodyPr wrap="square" rtlCol="0">
            <a:spAutoFit/>
          </a:bodyPr>
          <a:lstStyle/>
          <a:p>
            <a:pPr algn="ctr"/>
            <a:r>
              <a:rPr lang="zh-CN" altLang="en-US"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个 </a:t>
            </a:r>
            <a:endParaRPr lang="ko-KR" altLang="en-US"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76" name="TextBox 275"/>
          <p:cNvSpPr txBox="1"/>
          <p:nvPr/>
        </p:nvSpPr>
        <p:spPr>
          <a:xfrm>
            <a:off x="4493669" y="5944388"/>
            <a:ext cx="613408" cy="400110"/>
          </a:xfrm>
          <a:prstGeom prst="rect">
            <a:avLst/>
          </a:prstGeom>
          <a:noFill/>
        </p:spPr>
        <p:txBody>
          <a:bodyPr wrap="square" rtlCol="0">
            <a:spAutoFit/>
          </a:bodyPr>
          <a:lstStyle/>
          <a:p>
            <a:pPr algn="ctr"/>
            <a:r>
              <a:rPr lang="en-US" altLang="ko-KR" sz="2000" dirty="0">
                <a:ln>
                  <a:solidFill>
                    <a:schemeClr val="bg1">
                      <a:lumMod val="85000"/>
                      <a:alpha val="0"/>
                    </a:schemeClr>
                  </a:solidFill>
                </a:ln>
                <a:solidFill>
                  <a:srgbClr val="147CBC"/>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4</a:t>
            </a:r>
            <a:endParaRPr lang="ko-KR" altLang="en-US" sz="2000" dirty="0">
              <a:ln>
                <a:solidFill>
                  <a:schemeClr val="bg1">
                    <a:lumMod val="85000"/>
                    <a:alpha val="0"/>
                  </a:schemeClr>
                </a:solidFill>
              </a:ln>
              <a:solidFill>
                <a:srgbClr val="147CBC"/>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cxnSp>
        <p:nvCxnSpPr>
          <p:cNvPr id="280" name="직선 연결선 279"/>
          <p:cNvCxnSpPr/>
          <p:nvPr/>
        </p:nvCxnSpPr>
        <p:spPr>
          <a:xfrm>
            <a:off x="2324002" y="5856307"/>
            <a:ext cx="0" cy="49578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p:cNvCxnSpPr/>
          <p:nvPr/>
        </p:nvCxnSpPr>
        <p:spPr>
          <a:xfrm>
            <a:off x="4058039" y="5856307"/>
            <a:ext cx="0" cy="49578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2" name="양쪽 모서리가 둥근 사각형 281"/>
          <p:cNvSpPr/>
          <p:nvPr/>
        </p:nvSpPr>
        <p:spPr>
          <a:xfrm rot="10800000">
            <a:off x="6324502" y="5856307"/>
            <a:ext cx="5197873" cy="483932"/>
          </a:xfrm>
          <a:prstGeom prst="round2SameRect">
            <a:avLst>
              <a:gd name="adj1" fmla="val 1475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284" name="직사각형 283"/>
          <p:cNvSpPr/>
          <p:nvPr/>
        </p:nvSpPr>
        <p:spPr>
          <a:xfrm>
            <a:off x="6324505" y="5808568"/>
            <a:ext cx="1735953" cy="48683"/>
          </a:xfrm>
          <a:prstGeom prst="rect">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285" name="직사각형 284"/>
          <p:cNvSpPr/>
          <p:nvPr/>
        </p:nvSpPr>
        <p:spPr>
          <a:xfrm>
            <a:off x="8055464" y="5808568"/>
            <a:ext cx="1735953" cy="486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286" name="직사각형 285"/>
          <p:cNvSpPr/>
          <p:nvPr/>
        </p:nvSpPr>
        <p:spPr>
          <a:xfrm>
            <a:off x="9786424" y="5808568"/>
            <a:ext cx="1735953" cy="48683"/>
          </a:xfrm>
          <a:prstGeom prst="rect">
            <a:avLst/>
          </a:prstGeom>
          <a:solidFill>
            <a:srgbClr val="1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288" name="TextBox 287"/>
          <p:cNvSpPr txBox="1"/>
          <p:nvPr/>
        </p:nvSpPr>
        <p:spPr>
          <a:xfrm>
            <a:off x="7425205" y="6042606"/>
            <a:ext cx="521154" cy="261610"/>
          </a:xfrm>
          <a:prstGeom prst="rect">
            <a:avLst/>
          </a:prstGeom>
          <a:noFill/>
        </p:spPr>
        <p:txBody>
          <a:bodyPr wrap="square" rtlCol="0">
            <a:spAutoFit/>
          </a:bodyPr>
          <a:lstStyle/>
          <a:p>
            <a:pPr algn="ctr"/>
            <a:r>
              <a:rPr lang="en-US" altLang="ko-KR"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MT</a:t>
            </a:r>
            <a:endParaRPr lang="ko-KR" altLang="en-US"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89" name="TextBox 288"/>
          <p:cNvSpPr txBox="1"/>
          <p:nvPr/>
        </p:nvSpPr>
        <p:spPr>
          <a:xfrm>
            <a:off x="6430534" y="5944388"/>
            <a:ext cx="1301331" cy="400110"/>
          </a:xfrm>
          <a:prstGeom prst="rect">
            <a:avLst/>
          </a:prstGeom>
          <a:noFill/>
        </p:spPr>
        <p:txBody>
          <a:bodyPr wrap="square" rtlCol="0">
            <a:spAutoFit/>
          </a:bodyPr>
          <a:lstStyle/>
          <a:p>
            <a:pPr algn="ctr"/>
            <a:r>
              <a:rPr lang="en-US" altLang="ko-KR" sz="2000" dirty="0">
                <a:ln>
                  <a:solidFill>
                    <a:schemeClr val="bg1">
                      <a:lumMod val="85000"/>
                      <a:alpha val="0"/>
                    </a:schemeClr>
                  </a:solidFill>
                </a:ln>
                <a:solidFill>
                  <a:srgbClr val="13C388"/>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346,933</a:t>
            </a:r>
            <a:endParaRPr lang="ko-KR" altLang="en-US" sz="2000" dirty="0">
              <a:ln>
                <a:solidFill>
                  <a:schemeClr val="bg1">
                    <a:lumMod val="85000"/>
                    <a:alpha val="0"/>
                  </a:schemeClr>
                </a:solidFill>
              </a:ln>
              <a:solidFill>
                <a:srgbClr val="13C388"/>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91" name="TextBox 290"/>
          <p:cNvSpPr txBox="1"/>
          <p:nvPr/>
        </p:nvSpPr>
        <p:spPr>
          <a:xfrm>
            <a:off x="9031077" y="6042606"/>
            <a:ext cx="590554" cy="261610"/>
          </a:xfrm>
          <a:prstGeom prst="rect">
            <a:avLst/>
          </a:prstGeom>
          <a:noFill/>
        </p:spPr>
        <p:txBody>
          <a:bodyPr wrap="square" rtlCol="0">
            <a:spAutoFit/>
          </a:bodyPr>
          <a:lstStyle/>
          <a:p>
            <a:pPr algn="ctr"/>
            <a:r>
              <a:rPr lang="en-US" altLang="ko-KR" sz="1100" dirty="0">
                <a:ln>
                  <a:solidFill>
                    <a:schemeClr val="bg1">
                      <a:lumMod val="85000"/>
                      <a:alpha val="0"/>
                    </a:schemeClr>
                  </a:solidFill>
                </a:ln>
                <a:solidFill>
                  <a:schemeClr val="bg1">
                    <a:lumMod val="5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MT</a:t>
            </a:r>
            <a:endParaRPr lang="ko-KR" altLang="en-US" sz="1100" dirty="0">
              <a:ln>
                <a:solidFill>
                  <a:schemeClr val="bg1">
                    <a:lumMod val="85000"/>
                    <a:alpha val="0"/>
                  </a:schemeClr>
                </a:solidFill>
              </a:ln>
              <a:solidFill>
                <a:schemeClr val="bg1">
                  <a:lumMod val="50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92" name="TextBox 291"/>
          <p:cNvSpPr txBox="1"/>
          <p:nvPr/>
        </p:nvSpPr>
        <p:spPr>
          <a:xfrm>
            <a:off x="8235322" y="5944388"/>
            <a:ext cx="1056755" cy="400110"/>
          </a:xfrm>
          <a:prstGeom prst="rect">
            <a:avLst/>
          </a:prstGeom>
          <a:noFill/>
        </p:spPr>
        <p:txBody>
          <a:bodyPr wrap="square" rtlCol="0">
            <a:spAutoFit/>
          </a:bodyPr>
          <a:lstStyle/>
          <a:p>
            <a:pPr algn="ctr"/>
            <a:r>
              <a:rPr lang="en-US" altLang="ko-KR" sz="2000" dirty="0">
                <a:ln>
                  <a:solidFill>
                    <a:schemeClr val="bg1">
                      <a:lumMod val="85000"/>
                      <a:alpha val="0"/>
                    </a:schemeClr>
                  </a:solidFill>
                </a:ln>
                <a:solidFill>
                  <a:schemeClr val="bg1">
                    <a:lumMod val="50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51,308</a:t>
            </a:r>
            <a:endParaRPr lang="ko-KR" altLang="en-US" sz="2000" dirty="0">
              <a:ln>
                <a:solidFill>
                  <a:schemeClr val="bg1">
                    <a:lumMod val="85000"/>
                    <a:alpha val="0"/>
                  </a:schemeClr>
                </a:solidFill>
              </a:ln>
              <a:solidFill>
                <a:schemeClr val="bg1">
                  <a:lumMod val="50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94" name="TextBox 293"/>
          <p:cNvSpPr txBox="1"/>
          <p:nvPr/>
        </p:nvSpPr>
        <p:spPr>
          <a:xfrm>
            <a:off x="10815827" y="6042606"/>
            <a:ext cx="590554" cy="261610"/>
          </a:xfrm>
          <a:prstGeom prst="rect">
            <a:avLst/>
          </a:prstGeom>
          <a:noFill/>
        </p:spPr>
        <p:txBody>
          <a:bodyPr wrap="square" rtlCol="0">
            <a:spAutoFit/>
          </a:bodyPr>
          <a:lstStyle/>
          <a:p>
            <a:pPr algn="ctr"/>
            <a:r>
              <a:rPr lang="en-US" altLang="ko-KR"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EA</a:t>
            </a:r>
            <a:endParaRPr lang="ko-KR" altLang="en-US" sz="1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95" name="TextBox 294"/>
          <p:cNvSpPr txBox="1"/>
          <p:nvPr/>
        </p:nvSpPr>
        <p:spPr>
          <a:xfrm>
            <a:off x="9905496" y="5944388"/>
            <a:ext cx="1168222" cy="400110"/>
          </a:xfrm>
          <a:prstGeom prst="rect">
            <a:avLst/>
          </a:prstGeom>
          <a:noFill/>
        </p:spPr>
        <p:txBody>
          <a:bodyPr wrap="square" rtlCol="0">
            <a:spAutoFit/>
          </a:bodyPr>
          <a:lstStyle/>
          <a:p>
            <a:pPr algn="ctr"/>
            <a:r>
              <a:rPr lang="en-US" altLang="ko-KR" sz="2000" dirty="0">
                <a:ln>
                  <a:solidFill>
                    <a:schemeClr val="bg1">
                      <a:lumMod val="85000"/>
                      <a:alpha val="0"/>
                    </a:schemeClr>
                  </a:solidFill>
                </a:ln>
                <a:solidFill>
                  <a:srgbClr val="1A968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195,777</a:t>
            </a:r>
            <a:endParaRPr lang="ko-KR" altLang="en-US" sz="2000" dirty="0">
              <a:ln>
                <a:solidFill>
                  <a:schemeClr val="bg1">
                    <a:lumMod val="85000"/>
                    <a:alpha val="0"/>
                  </a:schemeClr>
                </a:solidFill>
              </a:ln>
              <a:solidFill>
                <a:srgbClr val="1A968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96" name="TextBox 295"/>
          <p:cNvSpPr txBox="1"/>
          <p:nvPr/>
        </p:nvSpPr>
        <p:spPr>
          <a:xfrm>
            <a:off x="6239988" y="5571140"/>
            <a:ext cx="1041400" cy="260350"/>
          </a:xfrm>
          <a:prstGeom prst="rect">
            <a:avLst/>
          </a:prstGeom>
          <a:noFill/>
        </p:spPr>
        <p:txBody>
          <a:bodyPr wrap="square" rtlCol="0">
            <a:spAutoFit/>
          </a:bodyPr>
          <a:lstStyle/>
          <a:p>
            <a:pPr marL="171450" indent="-171450">
              <a:buFont typeface="Wingdings" panose="05000000000000000000" pitchFamily="2" charset="2"/>
              <a:buChar char="§"/>
            </a:pPr>
            <a:r>
              <a:rPr lang="zh-CN" altLang="en-US" sz="1100" b="1" dirty="0">
                <a:ln>
                  <a:solidFill>
                    <a:schemeClr val="bg1">
                      <a:lumMod val="85000"/>
                      <a:alpha val="0"/>
                    </a:schemeClr>
                  </a:solidFill>
                </a:ln>
                <a:solidFill>
                  <a:srgbClr val="13C388"/>
                </a:solidFill>
                <a:latin typeface="微软雅黑" panose="020B0503020204020204" pitchFamily="34" charset="-122"/>
                <a:ea typeface="微软雅黑" panose="020B0503020204020204" pitchFamily="34" charset="-122"/>
                <a:cs typeface="KoPubWorld돋움체 Bold" panose="00000800000000000000" pitchFamily="2" charset="-127"/>
              </a:rPr>
              <a:t>铝</a:t>
            </a:r>
          </a:p>
        </p:txBody>
      </p:sp>
      <p:sp>
        <p:nvSpPr>
          <p:cNvPr id="297" name="TextBox 296"/>
          <p:cNvSpPr txBox="1"/>
          <p:nvPr/>
        </p:nvSpPr>
        <p:spPr>
          <a:xfrm>
            <a:off x="7970948" y="5571140"/>
            <a:ext cx="927978" cy="260350"/>
          </a:xfrm>
          <a:prstGeom prst="rect">
            <a:avLst/>
          </a:prstGeom>
          <a:noFill/>
        </p:spPr>
        <p:txBody>
          <a:bodyPr wrap="square" rtlCol="0">
            <a:spAutoFit/>
          </a:bodyPr>
          <a:lstStyle/>
          <a:p>
            <a:pPr marL="171450" indent="-171450">
              <a:buFont typeface="Wingdings" panose="05000000000000000000" pitchFamily="2" charset="2"/>
              <a:buChar char="§"/>
            </a:pPr>
            <a:r>
              <a:rPr lang="zh-CN" altLang="en-US" sz="1100" b="1"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KoPubWorld돋움체 Bold" panose="00000800000000000000" pitchFamily="2" charset="-127"/>
              </a:rPr>
              <a:t>铜</a:t>
            </a:r>
          </a:p>
        </p:txBody>
      </p:sp>
      <p:sp>
        <p:nvSpPr>
          <p:cNvPr id="298" name="TextBox 297"/>
          <p:cNvSpPr txBox="1"/>
          <p:nvPr/>
        </p:nvSpPr>
        <p:spPr>
          <a:xfrm>
            <a:off x="9698536" y="5571140"/>
            <a:ext cx="1257331" cy="260350"/>
          </a:xfrm>
          <a:prstGeom prst="rect">
            <a:avLst/>
          </a:prstGeom>
          <a:noFill/>
        </p:spPr>
        <p:txBody>
          <a:bodyPr wrap="square" rtlCol="0">
            <a:spAutoFit/>
          </a:bodyPr>
          <a:lstStyle/>
          <a:p>
            <a:pPr marL="171450" indent="-171450">
              <a:buFont typeface="Wingdings" panose="05000000000000000000" pitchFamily="2" charset="2"/>
              <a:buChar char="§"/>
            </a:pPr>
            <a:r>
              <a:rPr lang="zh-CN" altLang="en-US" sz="1100" b="1" dirty="0">
                <a:ln>
                  <a:solidFill>
                    <a:schemeClr val="bg1">
                      <a:lumMod val="85000"/>
                      <a:alpha val="0"/>
                    </a:schemeClr>
                  </a:solidFill>
                </a:ln>
                <a:solidFill>
                  <a:srgbClr val="1A9681"/>
                </a:solidFill>
                <a:latin typeface="微软雅黑" panose="020B0503020204020204" pitchFamily="34" charset="-122"/>
                <a:ea typeface="微软雅黑" panose="020B0503020204020204" pitchFamily="34" charset="-122"/>
                <a:cs typeface="KoPubWorld돋움체 Bold" panose="00000800000000000000" pitchFamily="2" charset="-127"/>
              </a:rPr>
              <a:t>再制造部件</a:t>
            </a:r>
          </a:p>
        </p:txBody>
      </p:sp>
      <p:cxnSp>
        <p:nvCxnSpPr>
          <p:cNvPr id="299" name="직선 연결선 298"/>
          <p:cNvCxnSpPr/>
          <p:nvPr/>
        </p:nvCxnSpPr>
        <p:spPr>
          <a:xfrm>
            <a:off x="8055464" y="5856307"/>
            <a:ext cx="0" cy="49578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p:cNvCxnSpPr/>
          <p:nvPr/>
        </p:nvCxnSpPr>
        <p:spPr>
          <a:xfrm>
            <a:off x="9789501" y="5856307"/>
            <a:ext cx="0" cy="49578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0" name="모서리가 둥근 직사각형 329"/>
          <p:cNvSpPr/>
          <p:nvPr/>
        </p:nvSpPr>
        <p:spPr>
          <a:xfrm>
            <a:off x="6304915" y="5172710"/>
            <a:ext cx="2066925" cy="311785"/>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331" name="TextBox 330"/>
          <p:cNvSpPr txBox="1"/>
          <p:nvPr/>
        </p:nvSpPr>
        <p:spPr>
          <a:xfrm flipH="1">
            <a:off x="6304915" y="5126990"/>
            <a:ext cx="2066290" cy="358140"/>
          </a:xfrm>
          <a:prstGeom prst="rect">
            <a:avLst/>
          </a:prstGeom>
          <a:noFill/>
        </p:spPr>
        <p:txBody>
          <a:bodyPr wrap="square" rtlCol="0" anchor="ctr">
            <a:spAutoFit/>
          </a:bodyPr>
          <a:lstStyle/>
          <a:p>
            <a:pPr marL="171450" indent="-171450" defTabSz="457200" latinLnBrk="0">
              <a:lnSpc>
                <a:spcPts val="2080"/>
              </a:lnSpc>
              <a:buFont typeface="Wingdings" panose="05000000000000000000" pitchFamily="2" charset="2"/>
              <a:buChar char="v"/>
              <a:defRPr/>
            </a:pPr>
            <a:r>
              <a:rPr lang="zh-CN" altLang="en-US" sz="10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主要业绩和现状 </a:t>
            </a:r>
            <a:r>
              <a:rPr lang="en-US" altLang="ko-KR" sz="10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’20</a:t>
            </a:r>
            <a:r>
              <a:rPr lang="zh-CN" altLang="en-US" sz="10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ko-KR" altLang="en-US" sz="10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0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35" name="TextBox 334"/>
          <p:cNvSpPr txBox="1"/>
          <p:nvPr/>
        </p:nvSpPr>
        <p:spPr>
          <a:xfrm flipH="1">
            <a:off x="564515" y="5126990"/>
            <a:ext cx="2143760" cy="358140"/>
          </a:xfrm>
          <a:prstGeom prst="rect">
            <a:avLst/>
          </a:prstGeom>
          <a:noFill/>
        </p:spPr>
        <p:txBody>
          <a:bodyPr wrap="square" rtlCol="0" anchor="ctr">
            <a:spAutoFit/>
          </a:bodyPr>
          <a:lstStyle/>
          <a:p>
            <a:pPr marL="171450" indent="-171450" defTabSz="457200" latinLnBrk="0">
              <a:lnSpc>
                <a:spcPts val="2080"/>
              </a:lnSpc>
              <a:buFont typeface="Wingdings" panose="05000000000000000000" pitchFamily="2" charset="2"/>
              <a:buChar char="v"/>
              <a:defRPr/>
            </a:pPr>
            <a:r>
              <a:rPr lang="zh-CN" altLang="en-US" sz="10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主要业绩和现状</a:t>
            </a:r>
            <a:r>
              <a:rPr lang="ko-KR" altLang="en-US" sz="10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0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’21</a:t>
            </a:r>
            <a:r>
              <a:rPr lang="zh-CN" altLang="en-US" sz="10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ko-KR" altLang="en-US" sz="10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0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125" name="그림 124"/>
          <p:cNvPicPr>
            <a:picLocks noChangeAspect="1"/>
          </p:cNvPicPr>
          <p:nvPr/>
        </p:nvPicPr>
        <p:blipFill>
          <a:blip r:embed="rId6">
            <a:duotone>
              <a:schemeClr val="bg2">
                <a:shade val="45000"/>
                <a:satMod val="135000"/>
              </a:schemeClr>
              <a:prstClr val="white"/>
            </a:duotone>
          </a:blip>
          <a:stretch>
            <a:fillRect/>
          </a:stretch>
        </p:blipFill>
        <p:spPr>
          <a:xfrm>
            <a:off x="4691026" y="1718651"/>
            <a:ext cx="1181312" cy="786185"/>
          </a:xfrm>
          <a:prstGeom prst="rect">
            <a:avLst/>
          </a:prstGeom>
        </p:spPr>
      </p:pic>
      <p:pic>
        <p:nvPicPr>
          <p:cNvPr id="126" name="그림 125"/>
          <p:cNvPicPr>
            <a:picLocks noChangeAspect="1"/>
          </p:cNvPicPr>
          <p:nvPr/>
        </p:nvPicPr>
        <p:blipFill>
          <a:blip r:embed="rId7">
            <a:duotone>
              <a:schemeClr val="bg2">
                <a:shade val="45000"/>
                <a:satMod val="135000"/>
              </a:schemeClr>
              <a:prstClr val="white"/>
            </a:duotone>
          </a:blip>
          <a:stretch>
            <a:fillRect/>
          </a:stretch>
        </p:blipFill>
        <p:spPr>
          <a:xfrm>
            <a:off x="9977205" y="1592128"/>
            <a:ext cx="1615355" cy="867945"/>
          </a:xfrm>
          <a:prstGeom prst="rect">
            <a:avLst/>
          </a:prstGeom>
        </p:spPr>
      </p:pic>
      <p:sp>
        <p:nvSpPr>
          <p:cNvPr id="130" name="직사각형 129"/>
          <p:cNvSpPr/>
          <p:nvPr/>
        </p:nvSpPr>
        <p:spPr>
          <a:xfrm>
            <a:off x="9937497" y="1379146"/>
            <a:ext cx="1655063" cy="116791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22" name="사각형: 둥근 모서리 121"/>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23" name="사각형: 둥근 모서리 122"/>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endParaRPr lang="ko-KR" altLang="en-US" sz="1000" dirty="0">
              <a:ln>
                <a:solidFill>
                  <a:schemeClr val="bg1">
                    <a:lumMod val="85000"/>
                    <a:alpha val="0"/>
                  </a:schemeClr>
                </a:solidFill>
              </a:ln>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24" name="사각형: 둥근 모서리 123"/>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pic>
        <p:nvPicPr>
          <p:cNvPr id="127" name="그림 126"/>
          <p:cNvPicPr>
            <a:picLocks noChangeAspect="1"/>
          </p:cNvPicPr>
          <p:nvPr/>
        </p:nvPicPr>
        <p:blipFill>
          <a:blip r:embed="rId8" cstate="screen"/>
          <a:stretch>
            <a:fillRect/>
          </a:stretch>
        </p:blipFill>
        <p:spPr>
          <a:xfrm>
            <a:off x="10433035" y="280490"/>
            <a:ext cx="1257299" cy="103719"/>
          </a:xfrm>
          <a:prstGeom prst="rect">
            <a:avLst/>
          </a:prstGeom>
        </p:spPr>
      </p:pic>
      <p:grpSp>
        <p:nvGrpSpPr>
          <p:cNvPr id="132" name="그룹 131"/>
          <p:cNvGrpSpPr/>
          <p:nvPr/>
        </p:nvGrpSpPr>
        <p:grpSpPr>
          <a:xfrm>
            <a:off x="520664" y="2773789"/>
            <a:ext cx="1015275" cy="316634"/>
            <a:chOff x="-1241931" y="2716393"/>
            <a:chExt cx="1015275" cy="316634"/>
          </a:xfrm>
        </p:grpSpPr>
        <p:sp>
          <p:nvSpPr>
            <p:cNvPr id="133" name="직각 삼각형 132"/>
            <p:cNvSpPr/>
            <p:nvPr/>
          </p:nvSpPr>
          <p:spPr>
            <a:xfrm flipV="1">
              <a:off x="-411117" y="2716393"/>
              <a:ext cx="184461" cy="316633"/>
            </a:xfrm>
            <a:prstGeom prst="rtTriangle">
              <a:avLst/>
            </a:prstGeom>
            <a:solidFill>
              <a:srgbClr val="02458C"/>
            </a:solidFill>
            <a:ln w="6350">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 rIns="0" bIns="0" rtlCol="0" anchor="ctr">
              <a:noAutofit/>
            </a:bodyPr>
            <a:lstStyle/>
            <a:p>
              <a:endParaRPr lang="ko-KR" altLang="en-US" sz="1000" dirty="0">
                <a:ln>
                  <a:solidFill>
                    <a:schemeClr val="bg1">
                      <a:lumMod val="85000"/>
                      <a:alpha val="0"/>
                    </a:schemeClr>
                  </a:solidFill>
                </a:ln>
                <a:solidFill>
                  <a:schemeClr val="bg1"/>
                </a:solidFill>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34" name="자유형: 도형 133"/>
            <p:cNvSpPr/>
            <p:nvPr/>
          </p:nvSpPr>
          <p:spPr>
            <a:xfrm>
              <a:off x="-1241931" y="2716394"/>
              <a:ext cx="830814" cy="316633"/>
            </a:xfrm>
            <a:custGeom>
              <a:avLst/>
              <a:gdLst>
                <a:gd name="connsiteX0" fmla="*/ 52773 w 882363"/>
                <a:gd name="connsiteY0" fmla="*/ 0 h 316633"/>
                <a:gd name="connsiteX1" fmla="*/ 727582 w 882363"/>
                <a:gd name="connsiteY1" fmla="*/ 0 h 316633"/>
                <a:gd name="connsiteX2" fmla="*/ 763753 w 882363"/>
                <a:gd name="connsiteY2" fmla="*/ 0 h 316633"/>
                <a:gd name="connsiteX3" fmla="*/ 882363 w 882363"/>
                <a:gd name="connsiteY3" fmla="*/ 0 h 316633"/>
                <a:gd name="connsiteX4" fmla="*/ 882363 w 882363"/>
                <a:gd name="connsiteY4" fmla="*/ 316633 h 316633"/>
                <a:gd name="connsiteX5" fmla="*/ 816526 w 882363"/>
                <a:gd name="connsiteY5" fmla="*/ 316633 h 316633"/>
                <a:gd name="connsiteX6" fmla="*/ 727582 w 882363"/>
                <a:gd name="connsiteY6" fmla="*/ 316633 h 316633"/>
                <a:gd name="connsiteX7" fmla="*/ 0 w 882363"/>
                <a:gd name="connsiteY7" fmla="*/ 316633 h 316633"/>
                <a:gd name="connsiteX8" fmla="*/ 0 w 882363"/>
                <a:gd name="connsiteY8" fmla="*/ 52773 h 316633"/>
                <a:gd name="connsiteX9" fmla="*/ 52773 w 882363"/>
                <a:gd name="connsiteY9" fmla="*/ 0 h 31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363" h="316633">
                  <a:moveTo>
                    <a:pt x="52773" y="0"/>
                  </a:moveTo>
                  <a:lnTo>
                    <a:pt x="727582" y="0"/>
                  </a:lnTo>
                  <a:lnTo>
                    <a:pt x="763753" y="0"/>
                  </a:lnTo>
                  <a:lnTo>
                    <a:pt x="882363" y="0"/>
                  </a:lnTo>
                  <a:lnTo>
                    <a:pt x="882363" y="316633"/>
                  </a:lnTo>
                  <a:lnTo>
                    <a:pt x="816526" y="316633"/>
                  </a:lnTo>
                  <a:lnTo>
                    <a:pt x="727582" y="316633"/>
                  </a:lnTo>
                  <a:lnTo>
                    <a:pt x="0" y="316633"/>
                  </a:lnTo>
                  <a:lnTo>
                    <a:pt x="0" y="52773"/>
                  </a:lnTo>
                  <a:cubicBezTo>
                    <a:pt x="0" y="23627"/>
                    <a:pt x="23627" y="0"/>
                    <a:pt x="52773" y="0"/>
                  </a:cubicBezTo>
                  <a:close/>
                </a:path>
              </a:pathLst>
            </a:custGeom>
            <a:solidFill>
              <a:srgbClr val="02458C"/>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 rIns="0" bIns="0" rtlCol="0" anchor="ctr">
              <a:noAutofit/>
            </a:bodyPr>
            <a:lstStyle/>
            <a:p>
              <a:r>
                <a:rPr lang="zh-CN" altLang="en-US" sz="1000" dirty="0">
                  <a:ln>
                    <a:solidFill>
                      <a:schemeClr val="bg1">
                        <a:lumMod val="85000"/>
                        <a:alpha val="0"/>
                      </a:schemeClr>
                    </a:solidFill>
                  </a:ln>
                  <a:solidFill>
                    <a:schemeClr val="bg1"/>
                  </a:solidFill>
                  <a:latin typeface="微软雅黑" panose="020B0503020204020204" pitchFamily="34" charset="-122"/>
                  <a:ea typeface="微软雅黑" panose="020B0503020204020204" pitchFamily="34" charset="-122"/>
                  <a:cs typeface="KoPubWorld돋움체 Bold" panose="00000800000000000000" pitchFamily="2" charset="-127"/>
                </a:rPr>
                <a:t>韩国总部</a:t>
              </a:r>
            </a:p>
          </p:txBody>
        </p:sp>
      </p:grpSp>
      <p:grpSp>
        <p:nvGrpSpPr>
          <p:cNvPr id="135" name="그룹 134"/>
          <p:cNvGrpSpPr/>
          <p:nvPr/>
        </p:nvGrpSpPr>
        <p:grpSpPr>
          <a:xfrm>
            <a:off x="3223781" y="2773789"/>
            <a:ext cx="1015275" cy="316634"/>
            <a:chOff x="-1241931" y="2716393"/>
            <a:chExt cx="1015275" cy="316634"/>
          </a:xfrm>
        </p:grpSpPr>
        <p:sp>
          <p:nvSpPr>
            <p:cNvPr id="136" name="직각 삼각형 135"/>
            <p:cNvSpPr/>
            <p:nvPr/>
          </p:nvSpPr>
          <p:spPr>
            <a:xfrm flipV="1">
              <a:off x="-411117" y="2716393"/>
              <a:ext cx="184461" cy="316633"/>
            </a:xfrm>
            <a:prstGeom prst="rtTriangle">
              <a:avLst/>
            </a:prstGeom>
            <a:solidFill>
              <a:srgbClr val="147CBC"/>
            </a:solidFill>
            <a:ln w="6350">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 rIns="0" bIns="0" rtlCol="0" anchor="ctr">
              <a:noAutofit/>
            </a:bodyPr>
            <a:lstStyle/>
            <a:p>
              <a:endParaRPr lang="ko-KR" altLang="en-US" sz="1000" dirty="0">
                <a:ln>
                  <a:solidFill>
                    <a:schemeClr val="bg1">
                      <a:lumMod val="85000"/>
                      <a:alpha val="0"/>
                    </a:schemeClr>
                  </a:solidFill>
                </a:ln>
                <a:solidFill>
                  <a:schemeClr val="bg1"/>
                </a:solidFill>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37" name="자유형: 도형 136"/>
            <p:cNvSpPr/>
            <p:nvPr/>
          </p:nvSpPr>
          <p:spPr>
            <a:xfrm>
              <a:off x="-1241931" y="2716394"/>
              <a:ext cx="830814" cy="316633"/>
            </a:xfrm>
            <a:custGeom>
              <a:avLst/>
              <a:gdLst>
                <a:gd name="connsiteX0" fmla="*/ 52773 w 882363"/>
                <a:gd name="connsiteY0" fmla="*/ 0 h 316633"/>
                <a:gd name="connsiteX1" fmla="*/ 727582 w 882363"/>
                <a:gd name="connsiteY1" fmla="*/ 0 h 316633"/>
                <a:gd name="connsiteX2" fmla="*/ 763753 w 882363"/>
                <a:gd name="connsiteY2" fmla="*/ 0 h 316633"/>
                <a:gd name="connsiteX3" fmla="*/ 882363 w 882363"/>
                <a:gd name="connsiteY3" fmla="*/ 0 h 316633"/>
                <a:gd name="connsiteX4" fmla="*/ 882363 w 882363"/>
                <a:gd name="connsiteY4" fmla="*/ 316633 h 316633"/>
                <a:gd name="connsiteX5" fmla="*/ 816526 w 882363"/>
                <a:gd name="connsiteY5" fmla="*/ 316633 h 316633"/>
                <a:gd name="connsiteX6" fmla="*/ 727582 w 882363"/>
                <a:gd name="connsiteY6" fmla="*/ 316633 h 316633"/>
                <a:gd name="connsiteX7" fmla="*/ 0 w 882363"/>
                <a:gd name="connsiteY7" fmla="*/ 316633 h 316633"/>
                <a:gd name="connsiteX8" fmla="*/ 0 w 882363"/>
                <a:gd name="connsiteY8" fmla="*/ 52773 h 316633"/>
                <a:gd name="connsiteX9" fmla="*/ 52773 w 882363"/>
                <a:gd name="connsiteY9" fmla="*/ 0 h 31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363" h="316633">
                  <a:moveTo>
                    <a:pt x="52773" y="0"/>
                  </a:moveTo>
                  <a:lnTo>
                    <a:pt x="727582" y="0"/>
                  </a:lnTo>
                  <a:lnTo>
                    <a:pt x="763753" y="0"/>
                  </a:lnTo>
                  <a:lnTo>
                    <a:pt x="882363" y="0"/>
                  </a:lnTo>
                  <a:lnTo>
                    <a:pt x="882363" y="316633"/>
                  </a:lnTo>
                  <a:lnTo>
                    <a:pt x="816526" y="316633"/>
                  </a:lnTo>
                  <a:lnTo>
                    <a:pt x="727582" y="316633"/>
                  </a:lnTo>
                  <a:lnTo>
                    <a:pt x="0" y="316633"/>
                  </a:lnTo>
                  <a:lnTo>
                    <a:pt x="0" y="52773"/>
                  </a:lnTo>
                  <a:cubicBezTo>
                    <a:pt x="0" y="23627"/>
                    <a:pt x="23627" y="0"/>
                    <a:pt x="52773" y="0"/>
                  </a:cubicBezTo>
                  <a:close/>
                </a:path>
              </a:pathLst>
            </a:custGeom>
            <a:solidFill>
              <a:srgbClr val="147CBC"/>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 rIns="0" bIns="0" rtlCol="0" anchor="ctr">
              <a:noAutofit/>
            </a:bodyPr>
            <a:lstStyle/>
            <a:p>
              <a:r>
                <a:rPr lang="zh-CN" altLang="en-US" sz="1000" dirty="0">
                  <a:ln>
                    <a:solidFill>
                      <a:schemeClr val="bg1">
                        <a:lumMod val="85000"/>
                        <a:alpha val="0"/>
                      </a:schemeClr>
                    </a:solidFill>
                  </a:ln>
                  <a:solidFill>
                    <a:schemeClr val="bg1"/>
                  </a:solidFill>
                  <a:latin typeface="微软雅黑" panose="020B0503020204020204" pitchFamily="34" charset="-122"/>
                  <a:ea typeface="微软雅黑" panose="020B0503020204020204" pitchFamily="34" charset="-122"/>
                  <a:cs typeface="KoPubWorld돋움체 Bold" panose="00000800000000000000" pitchFamily="2" charset="-127"/>
                </a:rPr>
                <a:t>中国及海外</a:t>
              </a:r>
            </a:p>
          </p:txBody>
        </p:sp>
      </p:grpSp>
      <p:grpSp>
        <p:nvGrpSpPr>
          <p:cNvPr id="138" name="그룹 137"/>
          <p:cNvGrpSpPr/>
          <p:nvPr/>
        </p:nvGrpSpPr>
        <p:grpSpPr>
          <a:xfrm>
            <a:off x="6303901" y="2773789"/>
            <a:ext cx="1015275" cy="316634"/>
            <a:chOff x="-1241931" y="2716393"/>
            <a:chExt cx="1015275" cy="316634"/>
          </a:xfrm>
          <a:solidFill>
            <a:srgbClr val="13C388"/>
          </a:solidFill>
        </p:grpSpPr>
        <p:sp>
          <p:nvSpPr>
            <p:cNvPr id="140" name="직각 삼각형 139"/>
            <p:cNvSpPr/>
            <p:nvPr/>
          </p:nvSpPr>
          <p:spPr>
            <a:xfrm flipV="1">
              <a:off x="-411117" y="2716393"/>
              <a:ext cx="184461" cy="316633"/>
            </a:xfrm>
            <a:prstGeom prst="rtTriangle">
              <a:avLst/>
            </a:prstGeom>
            <a:grpFill/>
            <a:ln w="6350">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 rIns="0" bIns="0" rtlCol="0" anchor="ctr">
              <a:noAutofit/>
            </a:bodyPr>
            <a:lstStyle/>
            <a:p>
              <a:endParaRPr lang="ko-KR" altLang="en-US" sz="1000" dirty="0">
                <a:ln>
                  <a:solidFill>
                    <a:schemeClr val="bg1">
                      <a:lumMod val="85000"/>
                      <a:alpha val="0"/>
                    </a:schemeClr>
                  </a:solidFill>
                </a:ln>
                <a:solidFill>
                  <a:schemeClr val="bg1"/>
                </a:solidFill>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41" name="자유형: 도형 140"/>
            <p:cNvSpPr/>
            <p:nvPr/>
          </p:nvSpPr>
          <p:spPr>
            <a:xfrm>
              <a:off x="-1241931" y="2716394"/>
              <a:ext cx="830814" cy="316633"/>
            </a:xfrm>
            <a:custGeom>
              <a:avLst/>
              <a:gdLst>
                <a:gd name="connsiteX0" fmla="*/ 52773 w 882363"/>
                <a:gd name="connsiteY0" fmla="*/ 0 h 316633"/>
                <a:gd name="connsiteX1" fmla="*/ 727582 w 882363"/>
                <a:gd name="connsiteY1" fmla="*/ 0 h 316633"/>
                <a:gd name="connsiteX2" fmla="*/ 763753 w 882363"/>
                <a:gd name="connsiteY2" fmla="*/ 0 h 316633"/>
                <a:gd name="connsiteX3" fmla="*/ 882363 w 882363"/>
                <a:gd name="connsiteY3" fmla="*/ 0 h 316633"/>
                <a:gd name="connsiteX4" fmla="*/ 882363 w 882363"/>
                <a:gd name="connsiteY4" fmla="*/ 316633 h 316633"/>
                <a:gd name="connsiteX5" fmla="*/ 816526 w 882363"/>
                <a:gd name="connsiteY5" fmla="*/ 316633 h 316633"/>
                <a:gd name="connsiteX6" fmla="*/ 727582 w 882363"/>
                <a:gd name="connsiteY6" fmla="*/ 316633 h 316633"/>
                <a:gd name="connsiteX7" fmla="*/ 0 w 882363"/>
                <a:gd name="connsiteY7" fmla="*/ 316633 h 316633"/>
                <a:gd name="connsiteX8" fmla="*/ 0 w 882363"/>
                <a:gd name="connsiteY8" fmla="*/ 52773 h 316633"/>
                <a:gd name="connsiteX9" fmla="*/ 52773 w 882363"/>
                <a:gd name="connsiteY9" fmla="*/ 0 h 31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363" h="316633">
                  <a:moveTo>
                    <a:pt x="52773" y="0"/>
                  </a:moveTo>
                  <a:lnTo>
                    <a:pt x="727582" y="0"/>
                  </a:lnTo>
                  <a:lnTo>
                    <a:pt x="763753" y="0"/>
                  </a:lnTo>
                  <a:lnTo>
                    <a:pt x="882363" y="0"/>
                  </a:lnTo>
                  <a:lnTo>
                    <a:pt x="882363" y="316633"/>
                  </a:lnTo>
                  <a:lnTo>
                    <a:pt x="816526" y="316633"/>
                  </a:lnTo>
                  <a:lnTo>
                    <a:pt x="727582" y="316633"/>
                  </a:lnTo>
                  <a:lnTo>
                    <a:pt x="0" y="316633"/>
                  </a:lnTo>
                  <a:lnTo>
                    <a:pt x="0" y="52773"/>
                  </a:lnTo>
                  <a:cubicBezTo>
                    <a:pt x="0" y="23627"/>
                    <a:pt x="23627" y="0"/>
                    <a:pt x="52773" y="0"/>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18000" rIns="0" bIns="0" rtlCol="0" anchor="ctr">
              <a:noAutofit/>
            </a:bodyPr>
            <a:lstStyle/>
            <a:p>
              <a:r>
                <a:rPr lang="zh-CN" altLang="en-US" sz="1000" dirty="0">
                  <a:ln>
                    <a:solidFill>
                      <a:schemeClr val="bg1">
                        <a:lumMod val="85000"/>
                        <a:alpha val="0"/>
                      </a:schemeClr>
                    </a:solidFill>
                  </a:ln>
                  <a:solidFill>
                    <a:schemeClr val="bg1"/>
                  </a:solidFill>
                  <a:latin typeface="微软雅黑" panose="020B0503020204020204" pitchFamily="34" charset="-122"/>
                  <a:ea typeface="微软雅黑" panose="020B0503020204020204" pitchFamily="34" charset="-122"/>
                  <a:cs typeface="KoPubWorld돋움체 Bold" panose="00000800000000000000" pitchFamily="2" charset="-127"/>
                </a:rPr>
                <a:t>贸易业务</a:t>
              </a:r>
            </a:p>
          </p:txBody>
        </p:sp>
      </p:grpSp>
      <p:sp>
        <p:nvSpPr>
          <p:cNvPr id="129" name="평행 사변형 128"/>
          <p:cNvSpPr/>
          <p:nvPr/>
        </p:nvSpPr>
        <p:spPr>
          <a:xfrm>
            <a:off x="502241" y="1595853"/>
            <a:ext cx="875710"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131" name="TextBox 130"/>
          <p:cNvSpPr txBox="1"/>
          <p:nvPr/>
        </p:nvSpPr>
        <p:spPr>
          <a:xfrm>
            <a:off x="410678" y="1425028"/>
            <a:ext cx="1455231" cy="306705"/>
          </a:xfrm>
          <a:prstGeom prst="rect">
            <a:avLst/>
          </a:prstGeom>
          <a:noFill/>
        </p:spPr>
        <p:txBody>
          <a:bodyPr wrap="square" rtlCol="0">
            <a:spAutoFit/>
          </a:bodyPr>
          <a:lstStyle/>
          <a:p>
            <a:r>
              <a:rPr lang="zh-CN" altLang="en-US" sz="14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二手车 业务</a:t>
            </a:r>
          </a:p>
        </p:txBody>
      </p:sp>
      <p:sp>
        <p:nvSpPr>
          <p:cNvPr id="142" name="평행 사변형 141"/>
          <p:cNvSpPr/>
          <p:nvPr/>
        </p:nvSpPr>
        <p:spPr>
          <a:xfrm>
            <a:off x="6306095" y="1595853"/>
            <a:ext cx="1034459"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151" name="TextBox 150"/>
          <p:cNvSpPr txBox="1"/>
          <p:nvPr/>
        </p:nvSpPr>
        <p:spPr>
          <a:xfrm>
            <a:off x="6214533" y="1425028"/>
            <a:ext cx="1455231" cy="306705"/>
          </a:xfrm>
          <a:prstGeom prst="rect">
            <a:avLst/>
          </a:prstGeom>
          <a:noFill/>
        </p:spPr>
        <p:txBody>
          <a:bodyPr wrap="square" rtlCol="0">
            <a:spAutoFit/>
          </a:bodyPr>
          <a:lstStyle/>
          <a:p>
            <a:r>
              <a:rPr lang="zh-CN" altLang="en-US" sz="14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贸易 业务</a:t>
            </a:r>
          </a:p>
        </p:txBody>
      </p:sp>
      <p:sp>
        <p:nvSpPr>
          <p:cNvPr id="11" name="流程图: 终止 10"/>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事业领域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모서리가 둥근 직사각형 103"/>
          <p:cNvSpPr/>
          <p:nvPr/>
        </p:nvSpPr>
        <p:spPr>
          <a:xfrm>
            <a:off x="6170741" y="2649063"/>
            <a:ext cx="5537200" cy="4002513"/>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5" name="눈물 방울 4"/>
          <p:cNvSpPr/>
          <p:nvPr/>
        </p:nvSpPr>
        <p:spPr>
          <a:xfrm rot="18900000">
            <a:off x="8302595" y="4001570"/>
            <a:ext cx="1212880" cy="1212880"/>
          </a:xfrm>
          <a:prstGeom prst="teardrop">
            <a:avLst>
              <a:gd name="adj" fmla="val 95748"/>
            </a:avLst>
          </a:prstGeom>
          <a:solidFill>
            <a:schemeClr val="bg1"/>
          </a:solidFill>
          <a:ln w="63500">
            <a:solidFill>
              <a:srgbClr val="405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endParaRPr>
          </a:p>
        </p:txBody>
      </p:sp>
      <p:sp>
        <p:nvSpPr>
          <p:cNvPr id="241" name="TextBox 240"/>
          <p:cNvSpPr txBox="1"/>
          <p:nvPr/>
        </p:nvSpPr>
        <p:spPr>
          <a:xfrm>
            <a:off x="8290789" y="4241814"/>
            <a:ext cx="1236493" cy="523220"/>
          </a:xfrm>
          <a:prstGeom prst="rect">
            <a:avLst/>
          </a:prstGeom>
          <a:noFill/>
        </p:spPr>
        <p:txBody>
          <a:bodyPr wrap="square">
            <a:spAutoFit/>
          </a:bodyPr>
          <a:lstStyle/>
          <a:p>
            <a:pPr algn="ctr"/>
            <a:r>
              <a:rPr lang="zh-CN" altLang="en-US" sz="1400"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物流 流通</a:t>
            </a:r>
            <a:endParaRPr lang="en-US" altLang="zh-CN" sz="1400"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400"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服务</a:t>
            </a:r>
            <a:endParaRPr lang="ko-KR" altLang="en-US" sz="1400"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직사각형 10"/>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KoPubWorld돋움체 Light" panose="00000300000000000000" pitchFamily="2" charset="-127"/>
              <a:ea typeface="KoPubWorld돋움체 Light" panose="00000300000000000000" pitchFamily="2" charset="-127"/>
            </a:endParaRPr>
          </a:p>
        </p:txBody>
      </p:sp>
      <p:sp>
        <p:nvSpPr>
          <p:cNvPr id="13" name="직사각형 12"/>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7" name="TextBox 16"/>
          <p:cNvSpPr txBox="1"/>
          <p:nvPr/>
        </p:nvSpPr>
        <p:spPr>
          <a:xfrm>
            <a:off x="502241" y="480457"/>
            <a:ext cx="11187518" cy="460375"/>
          </a:xfrm>
          <a:prstGeom prst="rect">
            <a:avLst/>
          </a:prstGeom>
          <a:noFill/>
        </p:spPr>
        <p:txBody>
          <a:bodyPr wrap="square">
            <a:spAutoFit/>
          </a:bodyPr>
          <a:lstStyle/>
          <a:p>
            <a:pPr algn="ctr" defTabSz="457200" latinLnBrk="0">
              <a:defRPr/>
            </a:pPr>
            <a:r>
              <a:rPr lang="zh-CN" altLang="en-US"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未来 新事业</a:t>
            </a:r>
            <a:r>
              <a:rPr lang="ko-KR" altLang="en-US"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SMART INNOVATION</a:t>
            </a:r>
          </a:p>
        </p:txBody>
      </p:sp>
      <p:sp>
        <p:nvSpPr>
          <p:cNvPr id="19" name="TextBox 18"/>
          <p:cNvSpPr txBox="1"/>
          <p:nvPr/>
        </p:nvSpPr>
        <p:spPr>
          <a:xfrm>
            <a:off x="1609019" y="840641"/>
            <a:ext cx="8973962" cy="307777"/>
          </a:xfrm>
          <a:prstGeom prst="rect">
            <a:avLst/>
          </a:prstGeom>
          <a:noFill/>
        </p:spPr>
        <p:txBody>
          <a:bodyPr wrap="square">
            <a:spAutoFit/>
          </a:bodyPr>
          <a:lstStyle/>
          <a:p>
            <a:pPr algn="ctr" defTabSz="457200" latinLnBrk="0">
              <a:lnSpc>
                <a:spcPts val="1820"/>
              </a:lnSpc>
              <a:defRPr/>
            </a:pPr>
            <a:r>
              <a:rPr lang="zh-CN" altLang="en-US" sz="1100" spc="-50" dirty="0">
                <a:ln>
                  <a:solidFill>
                    <a:schemeClr val="bg1">
                      <a:lumMod val="85000"/>
                      <a:alpha val="0"/>
                    </a:scheme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推动我们未来的新业务研究和挖掘，提供国内外各种氢</a:t>
            </a:r>
            <a:r>
              <a:rPr lang="en-US" altLang="zh-CN" sz="1100" spc="-50" dirty="0">
                <a:ln>
                  <a:solidFill>
                    <a:schemeClr val="bg1">
                      <a:lumMod val="85000"/>
                      <a:alpha val="0"/>
                    </a:scheme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/EV</a:t>
            </a:r>
            <a:r>
              <a:rPr lang="zh-CN" altLang="en-US" sz="1100" spc="-50" dirty="0">
                <a:ln>
                  <a:solidFill>
                    <a:schemeClr val="bg1">
                      <a:lumMod val="85000"/>
                      <a:alpha val="0"/>
                    </a:scheme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相关业务，基于智能物流技术的定制解决方案业务</a:t>
            </a:r>
          </a:p>
        </p:txBody>
      </p:sp>
      <p:cxnSp>
        <p:nvCxnSpPr>
          <p:cNvPr id="12" name="직선 연결선 11"/>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4" name="직선 연결선 163"/>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426553" y="1697725"/>
            <a:ext cx="4276213" cy="556884"/>
          </a:xfrm>
          <a:prstGeom prst="rect">
            <a:avLst/>
          </a:prstGeom>
          <a:noFill/>
        </p:spPr>
        <p:txBody>
          <a:bodyPr wrap="square" rtlCol="0">
            <a:spAutoFit/>
          </a:bodyPr>
          <a:lstStyle/>
          <a:p>
            <a:pPr marR="0" lvl="0" indent="0" fontAlgn="auto">
              <a:lnSpc>
                <a:spcPct val="150000"/>
              </a:lnSpc>
              <a:spcBef>
                <a:spcPts val="0"/>
              </a:spcBef>
              <a:spcAft>
                <a:spcPts val="0"/>
              </a:spcAft>
              <a:buClrTx/>
              <a:buSzTx/>
              <a:buFontTx/>
              <a:buNone/>
              <a:defRPr/>
            </a:pP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EV </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生态系统中的电池</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充电</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信息</a:t>
            </a:r>
          </a:p>
          <a:p>
            <a:pPr marR="0" lvl="0" indent="0" fontAlgn="auto">
              <a:lnSpc>
                <a:spcPct val="150000"/>
              </a:lnSpc>
              <a:spcBef>
                <a:spcPts val="0"/>
              </a:spcBef>
              <a:spcAft>
                <a:spcPts val="0"/>
              </a:spcAft>
              <a:buClrTx/>
              <a:buSzTx/>
              <a:buFontTx/>
              <a:buNone/>
              <a:defRPr/>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物流</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流通</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平台服务 国内</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境外提供</a:t>
            </a:r>
          </a:p>
        </p:txBody>
      </p:sp>
      <p:sp>
        <p:nvSpPr>
          <p:cNvPr id="166" name="TextBox 165"/>
          <p:cNvSpPr txBox="1"/>
          <p:nvPr/>
        </p:nvSpPr>
        <p:spPr>
          <a:xfrm>
            <a:off x="6214533" y="1687627"/>
            <a:ext cx="5291351" cy="819455"/>
          </a:xfrm>
          <a:prstGeom prst="rect">
            <a:avLst/>
          </a:prstGeom>
          <a:noFill/>
        </p:spPr>
        <p:txBody>
          <a:bodyPr wrap="square" rtlCol="0">
            <a:spAutoFit/>
          </a:bodyPr>
          <a:lstStyle/>
          <a:p>
            <a:pPr marR="0" lvl="0" indent="0" fontAlgn="auto">
              <a:lnSpc>
                <a:spcPct val="150000"/>
              </a:lnSpc>
              <a:spcBef>
                <a:spcPts val="0"/>
              </a:spcBef>
              <a:spcAft>
                <a:spcPts val="0"/>
              </a:spcAft>
              <a:buClrTx/>
              <a:buSzTx/>
              <a:buFontTx/>
              <a:buNone/>
              <a:defRPr/>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基于全球氢供应链管理优化平台</a:t>
            </a:r>
          </a:p>
          <a:p>
            <a:pPr marR="0" lvl="0" indent="0" fontAlgn="auto">
              <a:lnSpc>
                <a:spcPct val="150000"/>
              </a:lnSpc>
              <a:spcBef>
                <a:spcPts val="0"/>
              </a:spcBef>
              <a:spcAft>
                <a:spcPts val="0"/>
              </a:spcAft>
              <a:buClrTx/>
              <a:buSzTx/>
              <a:buFontTx/>
              <a:buNone/>
              <a:defRPr/>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氢气运输到最终销售，从氢气供应链的所有领域</a:t>
            </a:r>
          </a:p>
          <a:p>
            <a:pPr marR="0" lvl="0" indent="0" fontAlgn="auto">
              <a:lnSpc>
                <a:spcPct val="150000"/>
              </a:lnSpc>
              <a:spcBef>
                <a:spcPts val="0"/>
              </a:spcBef>
              <a:spcAft>
                <a:spcPts val="0"/>
              </a:spcAft>
              <a:buClrTx/>
              <a:buSzTx/>
              <a:buFontTx/>
              <a:buNone/>
              <a:defRPr/>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提供最佳的氢气配送和物流服务</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8" name="모서리가 둥근 직사각형 92"/>
          <p:cNvSpPr/>
          <p:nvPr/>
        </p:nvSpPr>
        <p:spPr>
          <a:xfrm>
            <a:off x="423378" y="2624042"/>
            <a:ext cx="5537200" cy="4002513"/>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30" name="TextBox 229"/>
          <p:cNvSpPr txBox="1"/>
          <p:nvPr/>
        </p:nvSpPr>
        <p:spPr>
          <a:xfrm>
            <a:off x="6220845" y="2870829"/>
            <a:ext cx="792120" cy="369332"/>
          </a:xfrm>
          <a:prstGeom prst="rect">
            <a:avLst/>
          </a:prstGeom>
          <a:noFill/>
        </p:spPr>
        <p:txBody>
          <a:bodyPr wrap="square">
            <a:spAutoFit/>
          </a:bodyPr>
          <a:lstStyle/>
          <a:p>
            <a:r>
              <a:rPr lang="zh-CN" altLang="en-US"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rPr>
              <a:t>生产</a:t>
            </a:r>
          </a:p>
        </p:txBody>
      </p:sp>
      <p:sp>
        <p:nvSpPr>
          <p:cNvPr id="231" name="TextBox 230"/>
          <p:cNvSpPr txBox="1"/>
          <p:nvPr/>
        </p:nvSpPr>
        <p:spPr>
          <a:xfrm>
            <a:off x="6246245" y="5871563"/>
            <a:ext cx="792120" cy="369332"/>
          </a:xfrm>
          <a:prstGeom prst="rect">
            <a:avLst/>
          </a:prstGeom>
          <a:noFill/>
        </p:spPr>
        <p:txBody>
          <a:bodyPr wrap="square">
            <a:spAutoFit/>
          </a:bodyPr>
          <a:lstStyle/>
          <a:p>
            <a:r>
              <a:rPr lang="zh-CN" altLang="en-US"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rPr>
              <a:t>消费</a:t>
            </a:r>
          </a:p>
        </p:txBody>
      </p:sp>
      <p:sp>
        <p:nvSpPr>
          <p:cNvPr id="232" name="TextBox 231"/>
          <p:cNvSpPr txBox="1"/>
          <p:nvPr/>
        </p:nvSpPr>
        <p:spPr>
          <a:xfrm>
            <a:off x="10667236" y="2870829"/>
            <a:ext cx="792120" cy="369332"/>
          </a:xfrm>
          <a:prstGeom prst="rect">
            <a:avLst/>
          </a:prstGeom>
          <a:noFill/>
        </p:spPr>
        <p:txBody>
          <a:bodyPr wrap="square">
            <a:spAutoFit/>
          </a:bodyPr>
          <a:lstStyle/>
          <a:p>
            <a:pPr algn="r"/>
            <a:r>
              <a:rPr lang="zh-CN" altLang="en-US"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rPr>
              <a:t>出货</a:t>
            </a:r>
          </a:p>
        </p:txBody>
      </p:sp>
      <p:sp>
        <p:nvSpPr>
          <p:cNvPr id="233" name="TextBox 232"/>
          <p:cNvSpPr txBox="1"/>
          <p:nvPr/>
        </p:nvSpPr>
        <p:spPr>
          <a:xfrm>
            <a:off x="10692636" y="5871563"/>
            <a:ext cx="792120" cy="369332"/>
          </a:xfrm>
          <a:prstGeom prst="rect">
            <a:avLst/>
          </a:prstGeom>
          <a:noFill/>
        </p:spPr>
        <p:txBody>
          <a:bodyPr wrap="square">
            <a:spAutoFit/>
          </a:bodyPr>
          <a:lstStyle/>
          <a:p>
            <a:pPr algn="r"/>
            <a:r>
              <a:rPr lang="zh-CN" altLang="en-US"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rPr>
              <a:t>流通</a:t>
            </a:r>
          </a:p>
        </p:txBody>
      </p:sp>
      <p:sp>
        <p:nvSpPr>
          <p:cNvPr id="234" name="타원 233"/>
          <p:cNvSpPr/>
          <p:nvPr/>
        </p:nvSpPr>
        <p:spPr>
          <a:xfrm rot="2700000">
            <a:off x="6978884" y="2718076"/>
            <a:ext cx="974686" cy="974686"/>
          </a:xfrm>
          <a:prstGeom prst="ellipse">
            <a:avLst/>
          </a:prstGeom>
          <a:solidFill>
            <a:schemeClr val="bg1">
              <a:lumMod val="65000"/>
              <a:alpha val="2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35" name="타원 234"/>
          <p:cNvSpPr/>
          <p:nvPr/>
        </p:nvSpPr>
        <p:spPr>
          <a:xfrm rot="2700000">
            <a:off x="9848847" y="2718074"/>
            <a:ext cx="974686" cy="974686"/>
          </a:xfrm>
          <a:prstGeom prst="ellipse">
            <a:avLst/>
          </a:prstGeom>
          <a:solidFill>
            <a:schemeClr val="bg1">
              <a:lumMod val="65000"/>
              <a:alpha val="2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36" name="타원 235"/>
          <p:cNvSpPr/>
          <p:nvPr/>
        </p:nvSpPr>
        <p:spPr>
          <a:xfrm rot="2700000">
            <a:off x="6978884" y="5465982"/>
            <a:ext cx="974686" cy="974686"/>
          </a:xfrm>
          <a:prstGeom prst="ellipse">
            <a:avLst/>
          </a:prstGeom>
          <a:solidFill>
            <a:schemeClr val="bg1">
              <a:lumMod val="65000"/>
              <a:alpha val="2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37" name="타원 236"/>
          <p:cNvSpPr/>
          <p:nvPr/>
        </p:nvSpPr>
        <p:spPr>
          <a:xfrm rot="2700000">
            <a:off x="9848847" y="5465980"/>
            <a:ext cx="974686" cy="974686"/>
          </a:xfrm>
          <a:prstGeom prst="ellipse">
            <a:avLst/>
          </a:prstGeom>
          <a:solidFill>
            <a:schemeClr val="bg1">
              <a:lumMod val="65000"/>
              <a:alpha val="2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38" name="직사각형 237"/>
          <p:cNvSpPr/>
          <p:nvPr/>
        </p:nvSpPr>
        <p:spPr>
          <a:xfrm>
            <a:off x="7451478" y="3133123"/>
            <a:ext cx="2905372" cy="2833337"/>
          </a:xfrm>
          <a:prstGeom prst="rect">
            <a:avLst/>
          </a:prstGeom>
          <a:noFill/>
          <a:ln w="25400">
            <a:solidFill>
              <a:schemeClr val="tx1">
                <a:lumMod val="50000"/>
                <a:lumOff val="50000"/>
                <a:alpha val="3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53" name="타원 252"/>
          <p:cNvSpPr/>
          <p:nvPr/>
        </p:nvSpPr>
        <p:spPr>
          <a:xfrm rot="2700000">
            <a:off x="7077914" y="2817108"/>
            <a:ext cx="776624" cy="776624"/>
          </a:xfrm>
          <a:prstGeom prst="ellipse">
            <a:avLst/>
          </a:prstGeom>
          <a:solidFill>
            <a:schemeClr val="bg1"/>
          </a:solidFill>
          <a:ln w="25400">
            <a:gradFill>
              <a:gsLst>
                <a:gs pos="0">
                  <a:srgbClr val="147CBC"/>
                </a:gs>
                <a:gs pos="100000">
                  <a:srgbClr val="02458C"/>
                </a:gs>
              </a:gsLst>
              <a:lin ang="5400000" scaled="1"/>
            </a:gradFill>
          </a:ln>
          <a:effectLst>
            <a:innerShdw blurRad="63500" dist="50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54" name="타원 253"/>
          <p:cNvSpPr/>
          <p:nvPr/>
        </p:nvSpPr>
        <p:spPr>
          <a:xfrm rot="2700000">
            <a:off x="9947877" y="2817106"/>
            <a:ext cx="776624" cy="776624"/>
          </a:xfrm>
          <a:prstGeom prst="ellipse">
            <a:avLst/>
          </a:prstGeom>
          <a:solidFill>
            <a:schemeClr val="bg1"/>
          </a:solidFill>
          <a:ln w="25400">
            <a:gradFill>
              <a:gsLst>
                <a:gs pos="0">
                  <a:srgbClr val="147CBC"/>
                </a:gs>
                <a:gs pos="100000">
                  <a:srgbClr val="02458C"/>
                </a:gs>
              </a:gsLst>
              <a:lin ang="5400000" scaled="1"/>
            </a:gradFill>
          </a:ln>
          <a:effectLst>
            <a:innerShdw blurRad="63500" dist="50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55" name="타원 254"/>
          <p:cNvSpPr/>
          <p:nvPr/>
        </p:nvSpPr>
        <p:spPr>
          <a:xfrm rot="2700000">
            <a:off x="7077914" y="5565014"/>
            <a:ext cx="776624" cy="776624"/>
          </a:xfrm>
          <a:prstGeom prst="ellipse">
            <a:avLst/>
          </a:prstGeom>
          <a:solidFill>
            <a:schemeClr val="bg1"/>
          </a:solidFill>
          <a:ln w="25400">
            <a:gradFill>
              <a:gsLst>
                <a:gs pos="0">
                  <a:srgbClr val="147CBC"/>
                </a:gs>
                <a:gs pos="100000">
                  <a:srgbClr val="02458C"/>
                </a:gs>
              </a:gsLst>
              <a:lin ang="5400000" scaled="1"/>
            </a:gradFill>
          </a:ln>
          <a:effectLst>
            <a:innerShdw blurRad="63500" dist="50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56" name="타원 255"/>
          <p:cNvSpPr/>
          <p:nvPr/>
        </p:nvSpPr>
        <p:spPr>
          <a:xfrm rot="2700000">
            <a:off x="9947877" y="5565012"/>
            <a:ext cx="776624" cy="776624"/>
          </a:xfrm>
          <a:prstGeom prst="ellipse">
            <a:avLst/>
          </a:prstGeom>
          <a:solidFill>
            <a:schemeClr val="bg1"/>
          </a:solidFill>
          <a:ln w="25400">
            <a:gradFill>
              <a:gsLst>
                <a:gs pos="0">
                  <a:srgbClr val="147CBC"/>
                </a:gs>
                <a:gs pos="100000">
                  <a:srgbClr val="02458C"/>
                </a:gs>
              </a:gsLst>
              <a:lin ang="5400000" scaled="1"/>
            </a:gradFill>
          </a:ln>
          <a:effectLst>
            <a:innerShdw blurRad="63500" dist="50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cxnSp>
        <p:nvCxnSpPr>
          <p:cNvPr id="257" name="직선 화살표 연결선 256"/>
          <p:cNvCxnSpPr/>
          <p:nvPr/>
        </p:nvCxnSpPr>
        <p:spPr>
          <a:xfrm flipH="1" flipV="1">
            <a:off x="8045085" y="3766272"/>
            <a:ext cx="350845" cy="350845"/>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p:nvPr/>
        </p:nvCxnSpPr>
        <p:spPr>
          <a:xfrm flipH="1">
            <a:off x="8045085" y="5117459"/>
            <a:ext cx="350845" cy="350845"/>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9" name="직선 화살표 연결선 258"/>
          <p:cNvCxnSpPr/>
          <p:nvPr/>
        </p:nvCxnSpPr>
        <p:spPr>
          <a:xfrm flipV="1">
            <a:off x="9450380" y="3766272"/>
            <a:ext cx="350845" cy="350845"/>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0" name="직선 화살표 연결선 259"/>
          <p:cNvCxnSpPr/>
          <p:nvPr/>
        </p:nvCxnSpPr>
        <p:spPr>
          <a:xfrm>
            <a:off x="9450380" y="5117459"/>
            <a:ext cx="350845" cy="350845"/>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61" name="그룹 260"/>
          <p:cNvGrpSpPr/>
          <p:nvPr/>
        </p:nvGrpSpPr>
        <p:grpSpPr>
          <a:xfrm>
            <a:off x="8858772" y="3094211"/>
            <a:ext cx="90784" cy="2931939"/>
            <a:chOff x="8613662" y="3094210"/>
            <a:chExt cx="67091" cy="2166765"/>
          </a:xfrm>
          <a:solidFill>
            <a:srgbClr val="02458C"/>
          </a:solidFill>
        </p:grpSpPr>
        <p:sp>
          <p:nvSpPr>
            <p:cNvPr id="262" name="이등변 삼각형 261"/>
            <p:cNvSpPr/>
            <p:nvPr/>
          </p:nvSpPr>
          <p:spPr>
            <a:xfrm rot="16200000">
              <a:off x="8608295" y="5188517"/>
              <a:ext cx="77825" cy="6709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63" name="이등변 삼각형 262"/>
            <p:cNvSpPr/>
            <p:nvPr/>
          </p:nvSpPr>
          <p:spPr>
            <a:xfrm rot="5400000" flipH="1">
              <a:off x="8608295" y="3099577"/>
              <a:ext cx="77825" cy="6709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grpSp>
      <p:grpSp>
        <p:nvGrpSpPr>
          <p:cNvPr id="264" name="그룹 263"/>
          <p:cNvGrpSpPr/>
          <p:nvPr/>
        </p:nvGrpSpPr>
        <p:grpSpPr>
          <a:xfrm>
            <a:off x="7397437" y="4504399"/>
            <a:ext cx="3014162" cy="90784"/>
            <a:chOff x="7710216" y="4275210"/>
            <a:chExt cx="2227530" cy="67091"/>
          </a:xfrm>
          <a:solidFill>
            <a:srgbClr val="02458C"/>
          </a:solidFill>
        </p:grpSpPr>
        <p:sp>
          <p:nvSpPr>
            <p:cNvPr id="265" name="이등변 삼각형 264"/>
            <p:cNvSpPr/>
            <p:nvPr/>
          </p:nvSpPr>
          <p:spPr>
            <a:xfrm>
              <a:off x="7710216" y="4275210"/>
              <a:ext cx="77825" cy="6709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66" name="이등변 삼각형 265"/>
            <p:cNvSpPr/>
            <p:nvPr/>
          </p:nvSpPr>
          <p:spPr>
            <a:xfrm flipV="1">
              <a:off x="9859921" y="4275210"/>
              <a:ext cx="77825" cy="6709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grpSp>
      <p:sp>
        <p:nvSpPr>
          <p:cNvPr id="268" name="TextBox 267"/>
          <p:cNvSpPr txBox="1"/>
          <p:nvPr/>
        </p:nvSpPr>
        <p:spPr>
          <a:xfrm>
            <a:off x="6246245" y="3149172"/>
            <a:ext cx="792120" cy="215444"/>
          </a:xfrm>
          <a:prstGeom prst="rect">
            <a:avLst/>
          </a:prstGeom>
          <a:noFill/>
        </p:spPr>
        <p:txBody>
          <a:bodyPr wrap="square">
            <a:spAutoFit/>
          </a:bodyPr>
          <a:lstStyle/>
          <a:p>
            <a:r>
              <a:rPr lang="en-US" altLang="ko-KR" sz="800" dirty="0">
                <a:ln>
                  <a:solidFill>
                    <a:schemeClr val="bg1">
                      <a:lumMod val="85000"/>
                      <a:alpha val="0"/>
                    </a:schemeClr>
                  </a:solidFill>
                </a:ln>
                <a:solidFill>
                  <a:srgbClr val="0B2972"/>
                </a:solidFill>
                <a:latin typeface="微软雅黑" panose="020B0503020204020204" pitchFamily="34" charset="-122"/>
                <a:ea typeface="微软雅黑" panose="020B0503020204020204" pitchFamily="34" charset="-122"/>
              </a:rPr>
              <a:t>Production</a:t>
            </a:r>
          </a:p>
        </p:txBody>
      </p:sp>
      <p:sp>
        <p:nvSpPr>
          <p:cNvPr id="269" name="TextBox 268"/>
          <p:cNvSpPr txBox="1"/>
          <p:nvPr/>
        </p:nvSpPr>
        <p:spPr>
          <a:xfrm>
            <a:off x="6246244" y="6149906"/>
            <a:ext cx="1016781" cy="215444"/>
          </a:xfrm>
          <a:prstGeom prst="rect">
            <a:avLst/>
          </a:prstGeom>
          <a:noFill/>
        </p:spPr>
        <p:txBody>
          <a:bodyPr wrap="square">
            <a:spAutoFit/>
          </a:bodyPr>
          <a:lstStyle/>
          <a:p>
            <a:r>
              <a:rPr lang="en-US" altLang="ko-KR" sz="800" dirty="0">
                <a:ln>
                  <a:solidFill>
                    <a:schemeClr val="bg1">
                      <a:lumMod val="85000"/>
                      <a:alpha val="0"/>
                    </a:schemeClr>
                  </a:solidFill>
                </a:ln>
                <a:solidFill>
                  <a:srgbClr val="0B2972"/>
                </a:solidFill>
                <a:latin typeface="微软雅黑" panose="020B0503020204020204" pitchFamily="34" charset="-122"/>
                <a:ea typeface="微软雅黑" panose="020B0503020204020204" pitchFamily="34" charset="-122"/>
              </a:rPr>
              <a:t>Consumption</a:t>
            </a:r>
          </a:p>
        </p:txBody>
      </p:sp>
      <p:sp>
        <p:nvSpPr>
          <p:cNvPr id="270" name="TextBox 269"/>
          <p:cNvSpPr txBox="1"/>
          <p:nvPr/>
        </p:nvSpPr>
        <p:spPr>
          <a:xfrm>
            <a:off x="10692636" y="3149172"/>
            <a:ext cx="792120" cy="215444"/>
          </a:xfrm>
          <a:prstGeom prst="rect">
            <a:avLst/>
          </a:prstGeom>
          <a:noFill/>
        </p:spPr>
        <p:txBody>
          <a:bodyPr wrap="square">
            <a:spAutoFit/>
          </a:bodyPr>
          <a:lstStyle/>
          <a:p>
            <a:pPr algn="r"/>
            <a:r>
              <a:rPr lang="en-US" altLang="ko-KR" sz="800" dirty="0">
                <a:ln>
                  <a:solidFill>
                    <a:schemeClr val="bg1">
                      <a:lumMod val="85000"/>
                      <a:alpha val="0"/>
                    </a:schemeClr>
                  </a:solidFill>
                </a:ln>
                <a:solidFill>
                  <a:srgbClr val="0B2972"/>
                </a:solidFill>
                <a:latin typeface="微软雅黑" panose="020B0503020204020204" pitchFamily="34" charset="-122"/>
                <a:ea typeface="微软雅黑" panose="020B0503020204020204" pitchFamily="34" charset="-122"/>
              </a:rPr>
              <a:t>Shipment</a:t>
            </a:r>
          </a:p>
        </p:txBody>
      </p:sp>
      <p:sp>
        <p:nvSpPr>
          <p:cNvPr id="271" name="TextBox 270"/>
          <p:cNvSpPr txBox="1"/>
          <p:nvPr/>
        </p:nvSpPr>
        <p:spPr>
          <a:xfrm>
            <a:off x="10692636" y="6149906"/>
            <a:ext cx="792120" cy="215444"/>
          </a:xfrm>
          <a:prstGeom prst="rect">
            <a:avLst/>
          </a:prstGeom>
          <a:noFill/>
        </p:spPr>
        <p:txBody>
          <a:bodyPr wrap="square">
            <a:spAutoFit/>
          </a:bodyPr>
          <a:lstStyle/>
          <a:p>
            <a:pPr algn="r"/>
            <a:r>
              <a:rPr lang="en-US" altLang="ko-KR" sz="800" dirty="0">
                <a:ln>
                  <a:solidFill>
                    <a:schemeClr val="bg1">
                      <a:lumMod val="85000"/>
                      <a:alpha val="0"/>
                    </a:schemeClr>
                  </a:solidFill>
                </a:ln>
                <a:solidFill>
                  <a:srgbClr val="0B2972"/>
                </a:solidFill>
                <a:latin typeface="微软雅黑" panose="020B0503020204020204" pitchFamily="34" charset="-122"/>
                <a:ea typeface="微软雅黑" panose="020B0503020204020204" pitchFamily="34" charset="-122"/>
              </a:rPr>
              <a:t>Distribution</a:t>
            </a:r>
          </a:p>
        </p:txBody>
      </p:sp>
      <p:sp>
        <p:nvSpPr>
          <p:cNvPr id="276" name="자유형 123"/>
          <p:cNvSpPr/>
          <p:nvPr/>
        </p:nvSpPr>
        <p:spPr>
          <a:xfrm>
            <a:off x="525637" y="2748372"/>
            <a:ext cx="2608868" cy="1819895"/>
          </a:xfrm>
          <a:custGeom>
            <a:avLst/>
            <a:gdLst>
              <a:gd name="connsiteX0" fmla="*/ 104273 w 2387065"/>
              <a:gd name="connsiteY0" fmla="*/ 0 h 1665170"/>
              <a:gd name="connsiteX1" fmla="*/ 2387065 w 2387065"/>
              <a:gd name="connsiteY1" fmla="*/ 0 h 1665170"/>
              <a:gd name="connsiteX2" fmla="*/ 2387065 w 2387065"/>
              <a:gd name="connsiteY2" fmla="*/ 843112 h 1665170"/>
              <a:gd name="connsiteX3" fmla="*/ 1565007 w 2387065"/>
              <a:gd name="connsiteY3" fmla="*/ 1665170 h 1665170"/>
              <a:gd name="connsiteX4" fmla="*/ 0 w 2387065"/>
              <a:gd name="connsiteY4" fmla="*/ 1665170 h 1665170"/>
              <a:gd name="connsiteX5" fmla="*/ 0 w 2387065"/>
              <a:gd name="connsiteY5" fmla="*/ 104273 h 1665170"/>
              <a:gd name="connsiteX6" fmla="*/ 104273 w 2387065"/>
              <a:gd name="connsiteY6" fmla="*/ 0 h 16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065" h="1665170">
                <a:moveTo>
                  <a:pt x="104273" y="0"/>
                </a:moveTo>
                <a:lnTo>
                  <a:pt x="2387065" y="0"/>
                </a:lnTo>
                <a:lnTo>
                  <a:pt x="2387065" y="843112"/>
                </a:lnTo>
                <a:lnTo>
                  <a:pt x="1565007" y="1665170"/>
                </a:lnTo>
                <a:lnTo>
                  <a:pt x="0" y="1665170"/>
                </a:lnTo>
                <a:lnTo>
                  <a:pt x="0" y="104273"/>
                </a:lnTo>
                <a:cubicBezTo>
                  <a:pt x="0" y="46685"/>
                  <a:pt x="46685" y="0"/>
                  <a:pt x="104273" y="0"/>
                </a:cubicBezTo>
                <a:close/>
              </a:path>
            </a:pathLst>
          </a:custGeom>
          <a:solidFill>
            <a:schemeClr val="bg1">
              <a:alpha val="67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77" name="자유형 122"/>
          <p:cNvSpPr/>
          <p:nvPr/>
        </p:nvSpPr>
        <p:spPr>
          <a:xfrm>
            <a:off x="3249343" y="2748372"/>
            <a:ext cx="2608868" cy="1819895"/>
          </a:xfrm>
          <a:custGeom>
            <a:avLst/>
            <a:gdLst>
              <a:gd name="connsiteX0" fmla="*/ 0 w 2387065"/>
              <a:gd name="connsiteY0" fmla="*/ 0 h 1665170"/>
              <a:gd name="connsiteX1" fmla="*/ 2282792 w 2387065"/>
              <a:gd name="connsiteY1" fmla="*/ 0 h 1665170"/>
              <a:gd name="connsiteX2" fmla="*/ 2387065 w 2387065"/>
              <a:gd name="connsiteY2" fmla="*/ 104273 h 1665170"/>
              <a:gd name="connsiteX3" fmla="*/ 2387065 w 2387065"/>
              <a:gd name="connsiteY3" fmla="*/ 1665170 h 1665170"/>
              <a:gd name="connsiteX4" fmla="*/ 822058 w 2387065"/>
              <a:gd name="connsiteY4" fmla="*/ 1665170 h 1665170"/>
              <a:gd name="connsiteX5" fmla="*/ 0 w 2387065"/>
              <a:gd name="connsiteY5" fmla="*/ 843113 h 1665170"/>
              <a:gd name="connsiteX6" fmla="*/ 0 w 2387065"/>
              <a:gd name="connsiteY6" fmla="*/ 0 h 16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065" h="1665170">
                <a:moveTo>
                  <a:pt x="0" y="0"/>
                </a:moveTo>
                <a:lnTo>
                  <a:pt x="2282792" y="0"/>
                </a:lnTo>
                <a:cubicBezTo>
                  <a:pt x="2340380" y="0"/>
                  <a:pt x="2387065" y="46685"/>
                  <a:pt x="2387065" y="104273"/>
                </a:cubicBezTo>
                <a:lnTo>
                  <a:pt x="2387065" y="1665170"/>
                </a:lnTo>
                <a:lnTo>
                  <a:pt x="822058" y="1665170"/>
                </a:lnTo>
                <a:lnTo>
                  <a:pt x="0" y="843113"/>
                </a:lnTo>
                <a:lnTo>
                  <a:pt x="0" y="0"/>
                </a:lnTo>
                <a:close/>
              </a:path>
            </a:pathLst>
          </a:custGeom>
          <a:solidFill>
            <a:schemeClr val="bg1">
              <a:alpha val="67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78" name="자유형 120"/>
          <p:cNvSpPr/>
          <p:nvPr/>
        </p:nvSpPr>
        <p:spPr>
          <a:xfrm>
            <a:off x="525637" y="4682330"/>
            <a:ext cx="2608868" cy="1819895"/>
          </a:xfrm>
          <a:custGeom>
            <a:avLst/>
            <a:gdLst>
              <a:gd name="connsiteX0" fmla="*/ 0 w 2387065"/>
              <a:gd name="connsiteY0" fmla="*/ 0 h 1665170"/>
              <a:gd name="connsiteX1" fmla="*/ 1565008 w 2387065"/>
              <a:gd name="connsiteY1" fmla="*/ 0 h 1665170"/>
              <a:gd name="connsiteX2" fmla="*/ 2387065 w 2387065"/>
              <a:gd name="connsiteY2" fmla="*/ 822058 h 1665170"/>
              <a:gd name="connsiteX3" fmla="*/ 2387065 w 2387065"/>
              <a:gd name="connsiteY3" fmla="*/ 1665170 h 1665170"/>
              <a:gd name="connsiteX4" fmla="*/ 104273 w 2387065"/>
              <a:gd name="connsiteY4" fmla="*/ 1665170 h 1665170"/>
              <a:gd name="connsiteX5" fmla="*/ 0 w 2387065"/>
              <a:gd name="connsiteY5" fmla="*/ 1560897 h 1665170"/>
              <a:gd name="connsiteX6" fmla="*/ 0 w 2387065"/>
              <a:gd name="connsiteY6" fmla="*/ 0 h 16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065" h="1665170">
                <a:moveTo>
                  <a:pt x="0" y="0"/>
                </a:moveTo>
                <a:lnTo>
                  <a:pt x="1565008" y="0"/>
                </a:lnTo>
                <a:lnTo>
                  <a:pt x="2387065" y="822058"/>
                </a:lnTo>
                <a:lnTo>
                  <a:pt x="2387065" y="1665170"/>
                </a:lnTo>
                <a:lnTo>
                  <a:pt x="104273" y="1665170"/>
                </a:lnTo>
                <a:cubicBezTo>
                  <a:pt x="46685" y="1665170"/>
                  <a:pt x="0" y="1618485"/>
                  <a:pt x="0" y="1560897"/>
                </a:cubicBezTo>
                <a:lnTo>
                  <a:pt x="0" y="0"/>
                </a:lnTo>
                <a:close/>
              </a:path>
            </a:pathLst>
          </a:custGeom>
          <a:solidFill>
            <a:schemeClr val="bg1">
              <a:alpha val="67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79" name="자유형 119"/>
          <p:cNvSpPr/>
          <p:nvPr/>
        </p:nvSpPr>
        <p:spPr>
          <a:xfrm>
            <a:off x="3249343" y="4682330"/>
            <a:ext cx="2608868" cy="1819895"/>
          </a:xfrm>
          <a:custGeom>
            <a:avLst/>
            <a:gdLst>
              <a:gd name="connsiteX0" fmla="*/ 822057 w 2387065"/>
              <a:gd name="connsiteY0" fmla="*/ 0 h 1665170"/>
              <a:gd name="connsiteX1" fmla="*/ 2387065 w 2387065"/>
              <a:gd name="connsiteY1" fmla="*/ 0 h 1665170"/>
              <a:gd name="connsiteX2" fmla="*/ 2387065 w 2387065"/>
              <a:gd name="connsiteY2" fmla="*/ 1560897 h 1665170"/>
              <a:gd name="connsiteX3" fmla="*/ 2282792 w 2387065"/>
              <a:gd name="connsiteY3" fmla="*/ 1665170 h 1665170"/>
              <a:gd name="connsiteX4" fmla="*/ 0 w 2387065"/>
              <a:gd name="connsiteY4" fmla="*/ 1665170 h 1665170"/>
              <a:gd name="connsiteX5" fmla="*/ 0 w 2387065"/>
              <a:gd name="connsiteY5" fmla="*/ 822057 h 1665170"/>
              <a:gd name="connsiteX6" fmla="*/ 822057 w 2387065"/>
              <a:gd name="connsiteY6" fmla="*/ 0 h 16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065" h="1665170">
                <a:moveTo>
                  <a:pt x="822057" y="0"/>
                </a:moveTo>
                <a:lnTo>
                  <a:pt x="2387065" y="0"/>
                </a:lnTo>
                <a:lnTo>
                  <a:pt x="2387065" y="1560897"/>
                </a:lnTo>
                <a:cubicBezTo>
                  <a:pt x="2387065" y="1618485"/>
                  <a:pt x="2340380" y="1665170"/>
                  <a:pt x="2282792" y="1665170"/>
                </a:cubicBezTo>
                <a:lnTo>
                  <a:pt x="0" y="1665170"/>
                </a:lnTo>
                <a:lnTo>
                  <a:pt x="0" y="822057"/>
                </a:lnTo>
                <a:lnTo>
                  <a:pt x="822057" y="0"/>
                </a:lnTo>
                <a:close/>
              </a:path>
            </a:pathLst>
          </a:custGeom>
          <a:solidFill>
            <a:schemeClr val="bg1">
              <a:alpha val="67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grpSp>
        <p:nvGrpSpPr>
          <p:cNvPr id="280" name="그룹 279"/>
          <p:cNvGrpSpPr/>
          <p:nvPr/>
        </p:nvGrpSpPr>
        <p:grpSpPr>
          <a:xfrm>
            <a:off x="2526079" y="3967957"/>
            <a:ext cx="1360805" cy="1369997"/>
            <a:chOff x="2526079" y="3967957"/>
            <a:chExt cx="1360805" cy="1369997"/>
          </a:xfrm>
        </p:grpSpPr>
        <p:sp>
          <p:nvSpPr>
            <p:cNvPr id="281" name="1/2 액자 19"/>
            <p:cNvSpPr/>
            <p:nvPr/>
          </p:nvSpPr>
          <p:spPr>
            <a:xfrm rot="8100000">
              <a:off x="3338022" y="4383790"/>
              <a:ext cx="543977" cy="537577"/>
            </a:xfrm>
            <a:custGeom>
              <a:avLst/>
              <a:gdLst>
                <a:gd name="connsiteX0" fmla="*/ 0 w 537577"/>
                <a:gd name="connsiteY0" fmla="*/ 0 h 537577"/>
                <a:gd name="connsiteX1" fmla="*/ 537577 w 537577"/>
                <a:gd name="connsiteY1" fmla="*/ 0 h 537577"/>
                <a:gd name="connsiteX2" fmla="*/ 481115 w 537577"/>
                <a:gd name="connsiteY2" fmla="*/ 56462 h 537577"/>
                <a:gd name="connsiteX3" fmla="*/ 56456 w 537577"/>
                <a:gd name="connsiteY3" fmla="*/ 56462 h 537577"/>
                <a:gd name="connsiteX4" fmla="*/ 56456 w 537577"/>
                <a:gd name="connsiteY4" fmla="*/ 481121 h 537577"/>
                <a:gd name="connsiteX5" fmla="*/ 0 w 537577"/>
                <a:gd name="connsiteY5" fmla="*/ 537577 h 537577"/>
                <a:gd name="connsiteX6" fmla="*/ 0 w 537577"/>
                <a:gd name="connsiteY6" fmla="*/ 0 h 537577"/>
                <a:gd name="connsiteX0-1" fmla="*/ 0 w 537577"/>
                <a:gd name="connsiteY0-2" fmla="*/ 0 h 537577"/>
                <a:gd name="connsiteX1-3" fmla="*/ 537577 w 537577"/>
                <a:gd name="connsiteY1-4" fmla="*/ 0 h 537577"/>
                <a:gd name="connsiteX2-5" fmla="*/ 481115 w 537577"/>
                <a:gd name="connsiteY2-6" fmla="*/ 56462 h 537577"/>
                <a:gd name="connsiteX3-7" fmla="*/ 56456 w 537577"/>
                <a:gd name="connsiteY3-8" fmla="*/ 56462 h 537577"/>
                <a:gd name="connsiteX4-9" fmla="*/ 56455 w 537577"/>
                <a:gd name="connsiteY4-10" fmla="*/ 532757 h 537577"/>
                <a:gd name="connsiteX5-11" fmla="*/ 0 w 537577"/>
                <a:gd name="connsiteY5-12" fmla="*/ 537577 h 537577"/>
                <a:gd name="connsiteX6-13" fmla="*/ 0 w 537577"/>
                <a:gd name="connsiteY6-14" fmla="*/ 0 h 537577"/>
                <a:gd name="connsiteX0-15" fmla="*/ 0 w 543977"/>
                <a:gd name="connsiteY0-16" fmla="*/ 0 h 537577"/>
                <a:gd name="connsiteX1-17" fmla="*/ 537577 w 543977"/>
                <a:gd name="connsiteY1-18" fmla="*/ 0 h 537577"/>
                <a:gd name="connsiteX2-19" fmla="*/ 543977 w 543977"/>
                <a:gd name="connsiteY2-20" fmla="*/ 58707 h 537577"/>
                <a:gd name="connsiteX3-21" fmla="*/ 56456 w 543977"/>
                <a:gd name="connsiteY3-22" fmla="*/ 56462 h 537577"/>
                <a:gd name="connsiteX4-23" fmla="*/ 56455 w 543977"/>
                <a:gd name="connsiteY4-24" fmla="*/ 532757 h 537577"/>
                <a:gd name="connsiteX5-25" fmla="*/ 0 w 543977"/>
                <a:gd name="connsiteY5-26" fmla="*/ 537577 h 537577"/>
                <a:gd name="connsiteX6-27" fmla="*/ 0 w 543977"/>
                <a:gd name="connsiteY6-28" fmla="*/ 0 h 5375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43977" h="537577">
                  <a:moveTo>
                    <a:pt x="0" y="0"/>
                  </a:moveTo>
                  <a:lnTo>
                    <a:pt x="537577" y="0"/>
                  </a:lnTo>
                  <a:lnTo>
                    <a:pt x="543977" y="58707"/>
                  </a:lnTo>
                  <a:lnTo>
                    <a:pt x="56456" y="56462"/>
                  </a:lnTo>
                  <a:cubicBezTo>
                    <a:pt x="56456" y="215227"/>
                    <a:pt x="56455" y="373992"/>
                    <a:pt x="56455" y="532757"/>
                  </a:cubicBezTo>
                  <a:lnTo>
                    <a:pt x="0" y="537577"/>
                  </a:lnTo>
                  <a:lnTo>
                    <a:pt x="0" y="0"/>
                  </a:lnTo>
                  <a:close/>
                </a:path>
              </a:pathLst>
            </a:cu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solidFill>
                  <a:schemeClr val="tx1"/>
                </a:solidFill>
                <a:latin typeface="微软雅黑" panose="020B0503020204020204" pitchFamily="34" charset="-122"/>
                <a:ea typeface="微软雅黑" panose="020B0503020204020204" pitchFamily="34" charset="-122"/>
              </a:endParaRPr>
            </a:p>
          </p:txBody>
        </p:sp>
        <p:sp>
          <p:nvSpPr>
            <p:cNvPr id="282" name="1/2 액자 131"/>
            <p:cNvSpPr/>
            <p:nvPr/>
          </p:nvSpPr>
          <p:spPr>
            <a:xfrm rot="2700000">
              <a:off x="2924055" y="3987596"/>
              <a:ext cx="577652" cy="538374"/>
            </a:xfrm>
            <a:custGeom>
              <a:avLst/>
              <a:gdLst>
                <a:gd name="connsiteX0" fmla="*/ 0 w 537577"/>
                <a:gd name="connsiteY0" fmla="*/ 0 h 537577"/>
                <a:gd name="connsiteX1" fmla="*/ 537577 w 537577"/>
                <a:gd name="connsiteY1" fmla="*/ 0 h 537577"/>
                <a:gd name="connsiteX2" fmla="*/ 474379 w 537577"/>
                <a:gd name="connsiteY2" fmla="*/ 63198 h 537577"/>
                <a:gd name="connsiteX3" fmla="*/ 64310 w 537577"/>
                <a:gd name="connsiteY3" fmla="*/ 63198 h 537577"/>
                <a:gd name="connsiteX4" fmla="*/ 64310 w 537577"/>
                <a:gd name="connsiteY4" fmla="*/ 473267 h 537577"/>
                <a:gd name="connsiteX5" fmla="*/ 0 w 537577"/>
                <a:gd name="connsiteY5" fmla="*/ 537577 h 537577"/>
                <a:gd name="connsiteX6" fmla="*/ 0 w 537577"/>
                <a:gd name="connsiteY6" fmla="*/ 0 h 537577"/>
                <a:gd name="connsiteX0-1" fmla="*/ 0 w 537577"/>
                <a:gd name="connsiteY0-2" fmla="*/ 0 h 538374"/>
                <a:gd name="connsiteX1-3" fmla="*/ 537577 w 537577"/>
                <a:gd name="connsiteY1-4" fmla="*/ 0 h 538374"/>
                <a:gd name="connsiteX2-5" fmla="*/ 474379 w 537577"/>
                <a:gd name="connsiteY2-6" fmla="*/ 63198 h 538374"/>
                <a:gd name="connsiteX3-7" fmla="*/ 64310 w 537577"/>
                <a:gd name="connsiteY3-8" fmla="*/ 63198 h 538374"/>
                <a:gd name="connsiteX4-9" fmla="*/ 64309 w 537577"/>
                <a:gd name="connsiteY4-10" fmla="*/ 538374 h 538374"/>
                <a:gd name="connsiteX5-11" fmla="*/ 0 w 537577"/>
                <a:gd name="connsiteY5-12" fmla="*/ 537577 h 538374"/>
                <a:gd name="connsiteX6-13" fmla="*/ 0 w 537577"/>
                <a:gd name="connsiteY6-14" fmla="*/ 0 h 538374"/>
                <a:gd name="connsiteX0-15" fmla="*/ 0 w 577652"/>
                <a:gd name="connsiteY0-16" fmla="*/ 0 h 538374"/>
                <a:gd name="connsiteX1-17" fmla="*/ 537577 w 577652"/>
                <a:gd name="connsiteY1-18" fmla="*/ 0 h 538374"/>
                <a:gd name="connsiteX2-19" fmla="*/ 577652 w 577652"/>
                <a:gd name="connsiteY2-20" fmla="*/ 63198 h 538374"/>
                <a:gd name="connsiteX3-21" fmla="*/ 64310 w 577652"/>
                <a:gd name="connsiteY3-22" fmla="*/ 63198 h 538374"/>
                <a:gd name="connsiteX4-23" fmla="*/ 64309 w 577652"/>
                <a:gd name="connsiteY4-24" fmla="*/ 538374 h 538374"/>
                <a:gd name="connsiteX5-25" fmla="*/ 0 w 577652"/>
                <a:gd name="connsiteY5-26" fmla="*/ 537577 h 538374"/>
                <a:gd name="connsiteX6-27" fmla="*/ 0 w 577652"/>
                <a:gd name="connsiteY6-28" fmla="*/ 0 h 5383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77652" h="538374">
                  <a:moveTo>
                    <a:pt x="0" y="0"/>
                  </a:moveTo>
                  <a:lnTo>
                    <a:pt x="537577" y="0"/>
                  </a:lnTo>
                  <a:lnTo>
                    <a:pt x="577652" y="63198"/>
                  </a:lnTo>
                  <a:lnTo>
                    <a:pt x="64310" y="63198"/>
                  </a:lnTo>
                  <a:cubicBezTo>
                    <a:pt x="64310" y="221590"/>
                    <a:pt x="64309" y="379982"/>
                    <a:pt x="64309" y="538374"/>
                  </a:cubicBezTo>
                  <a:lnTo>
                    <a:pt x="0" y="537577"/>
                  </a:lnTo>
                  <a:lnTo>
                    <a:pt x="0" y="0"/>
                  </a:lnTo>
                  <a:close/>
                </a:path>
              </a:pathLst>
            </a:cu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solidFill>
                  <a:schemeClr val="tx1"/>
                </a:solidFill>
                <a:latin typeface="微软雅黑" panose="020B0503020204020204" pitchFamily="34" charset="-122"/>
                <a:ea typeface="微软雅黑" panose="020B0503020204020204" pitchFamily="34" charset="-122"/>
              </a:endParaRPr>
            </a:p>
          </p:txBody>
        </p:sp>
        <p:sp>
          <p:nvSpPr>
            <p:cNvPr id="283" name="1/2 액자 132"/>
            <p:cNvSpPr/>
            <p:nvPr/>
          </p:nvSpPr>
          <p:spPr>
            <a:xfrm rot="13500000">
              <a:off x="2908734" y="4784993"/>
              <a:ext cx="563061" cy="542860"/>
            </a:xfrm>
            <a:custGeom>
              <a:avLst/>
              <a:gdLst>
                <a:gd name="connsiteX0" fmla="*/ 0 w 537577"/>
                <a:gd name="connsiteY0" fmla="*/ 0 h 537577"/>
                <a:gd name="connsiteX1" fmla="*/ 537577 w 537577"/>
                <a:gd name="connsiteY1" fmla="*/ 0 h 537577"/>
                <a:gd name="connsiteX2" fmla="*/ 476627 w 537577"/>
                <a:gd name="connsiteY2" fmla="*/ 60950 h 537577"/>
                <a:gd name="connsiteX3" fmla="*/ 56456 w 537577"/>
                <a:gd name="connsiteY3" fmla="*/ 60950 h 537577"/>
                <a:gd name="connsiteX4" fmla="*/ 56456 w 537577"/>
                <a:gd name="connsiteY4" fmla="*/ 481121 h 537577"/>
                <a:gd name="connsiteX5" fmla="*/ 0 w 537577"/>
                <a:gd name="connsiteY5" fmla="*/ 537577 h 537577"/>
                <a:gd name="connsiteX6" fmla="*/ 0 w 537577"/>
                <a:gd name="connsiteY6" fmla="*/ 0 h 537577"/>
                <a:gd name="connsiteX0-1" fmla="*/ 0 w 537577"/>
                <a:gd name="connsiteY0-2" fmla="*/ 0 h 542860"/>
                <a:gd name="connsiteX1-3" fmla="*/ 537577 w 537577"/>
                <a:gd name="connsiteY1-4" fmla="*/ 0 h 542860"/>
                <a:gd name="connsiteX2-5" fmla="*/ 476627 w 537577"/>
                <a:gd name="connsiteY2-6" fmla="*/ 60950 h 542860"/>
                <a:gd name="connsiteX3-7" fmla="*/ 56456 w 537577"/>
                <a:gd name="connsiteY3-8" fmla="*/ 60950 h 542860"/>
                <a:gd name="connsiteX4-9" fmla="*/ 55333 w 537577"/>
                <a:gd name="connsiteY4-10" fmla="*/ 542860 h 542860"/>
                <a:gd name="connsiteX5-11" fmla="*/ 0 w 537577"/>
                <a:gd name="connsiteY5-12" fmla="*/ 537577 h 542860"/>
                <a:gd name="connsiteX6-13" fmla="*/ 0 w 537577"/>
                <a:gd name="connsiteY6-14" fmla="*/ 0 h 542860"/>
                <a:gd name="connsiteX0-15" fmla="*/ 0 w 563061"/>
                <a:gd name="connsiteY0-16" fmla="*/ 0 h 542860"/>
                <a:gd name="connsiteX1-17" fmla="*/ 537577 w 563061"/>
                <a:gd name="connsiteY1-18" fmla="*/ 0 h 542860"/>
                <a:gd name="connsiteX2-19" fmla="*/ 563061 w 563061"/>
                <a:gd name="connsiteY2-20" fmla="*/ 62072 h 542860"/>
                <a:gd name="connsiteX3-21" fmla="*/ 56456 w 563061"/>
                <a:gd name="connsiteY3-22" fmla="*/ 60950 h 542860"/>
                <a:gd name="connsiteX4-23" fmla="*/ 55333 w 563061"/>
                <a:gd name="connsiteY4-24" fmla="*/ 542860 h 542860"/>
                <a:gd name="connsiteX5-25" fmla="*/ 0 w 563061"/>
                <a:gd name="connsiteY5-26" fmla="*/ 537577 h 542860"/>
                <a:gd name="connsiteX6-27" fmla="*/ 0 w 563061"/>
                <a:gd name="connsiteY6-28" fmla="*/ 0 h 5428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63061" h="542860">
                  <a:moveTo>
                    <a:pt x="0" y="0"/>
                  </a:moveTo>
                  <a:lnTo>
                    <a:pt x="537577" y="0"/>
                  </a:lnTo>
                  <a:lnTo>
                    <a:pt x="563061" y="62072"/>
                  </a:lnTo>
                  <a:lnTo>
                    <a:pt x="56456" y="60950"/>
                  </a:lnTo>
                  <a:cubicBezTo>
                    <a:pt x="56082" y="221587"/>
                    <a:pt x="55707" y="382223"/>
                    <a:pt x="55333" y="542860"/>
                  </a:cubicBezTo>
                  <a:lnTo>
                    <a:pt x="0" y="537577"/>
                  </a:lnTo>
                  <a:lnTo>
                    <a:pt x="0" y="0"/>
                  </a:lnTo>
                  <a:close/>
                </a:path>
              </a:pathLst>
            </a:cu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solidFill>
                  <a:schemeClr val="tx1"/>
                </a:solidFill>
                <a:latin typeface="微软雅黑" panose="020B0503020204020204" pitchFamily="34" charset="-122"/>
                <a:ea typeface="微软雅黑" panose="020B0503020204020204" pitchFamily="34" charset="-122"/>
              </a:endParaRPr>
            </a:p>
          </p:txBody>
        </p:sp>
        <p:sp>
          <p:nvSpPr>
            <p:cNvPr id="284" name="1/2 액자 133"/>
            <p:cNvSpPr/>
            <p:nvPr/>
          </p:nvSpPr>
          <p:spPr>
            <a:xfrm rot="18900000">
              <a:off x="2526079" y="4367103"/>
              <a:ext cx="566427" cy="566434"/>
            </a:xfrm>
            <a:custGeom>
              <a:avLst/>
              <a:gdLst>
                <a:gd name="connsiteX0" fmla="*/ 0 w 537577"/>
                <a:gd name="connsiteY0" fmla="*/ 0 h 537577"/>
                <a:gd name="connsiteX1" fmla="*/ 537577 w 537577"/>
                <a:gd name="connsiteY1" fmla="*/ 0 h 537577"/>
                <a:gd name="connsiteX2" fmla="*/ 481115 w 537577"/>
                <a:gd name="connsiteY2" fmla="*/ 56462 h 537577"/>
                <a:gd name="connsiteX3" fmla="*/ 56456 w 537577"/>
                <a:gd name="connsiteY3" fmla="*/ 56462 h 537577"/>
                <a:gd name="connsiteX4" fmla="*/ 56456 w 537577"/>
                <a:gd name="connsiteY4" fmla="*/ 481121 h 537577"/>
                <a:gd name="connsiteX5" fmla="*/ 0 w 537577"/>
                <a:gd name="connsiteY5" fmla="*/ 537577 h 537577"/>
                <a:gd name="connsiteX6" fmla="*/ 0 w 537577"/>
                <a:gd name="connsiteY6" fmla="*/ 0 h 537577"/>
                <a:gd name="connsiteX0-1" fmla="*/ 0 w 537577"/>
                <a:gd name="connsiteY0-2" fmla="*/ 0 h 566434"/>
                <a:gd name="connsiteX1-3" fmla="*/ 537577 w 537577"/>
                <a:gd name="connsiteY1-4" fmla="*/ 0 h 566434"/>
                <a:gd name="connsiteX2-5" fmla="*/ 481115 w 537577"/>
                <a:gd name="connsiteY2-6" fmla="*/ 56462 h 566434"/>
                <a:gd name="connsiteX3-7" fmla="*/ 56456 w 537577"/>
                <a:gd name="connsiteY3-8" fmla="*/ 56462 h 566434"/>
                <a:gd name="connsiteX4-9" fmla="*/ 56456 w 537577"/>
                <a:gd name="connsiteY4-10" fmla="*/ 566434 h 566434"/>
                <a:gd name="connsiteX5-11" fmla="*/ 0 w 537577"/>
                <a:gd name="connsiteY5-12" fmla="*/ 537577 h 566434"/>
                <a:gd name="connsiteX6-13" fmla="*/ 0 w 537577"/>
                <a:gd name="connsiteY6-14" fmla="*/ 0 h 566434"/>
                <a:gd name="connsiteX0-15" fmla="*/ 0 w 566427"/>
                <a:gd name="connsiteY0-16" fmla="*/ 0 h 566434"/>
                <a:gd name="connsiteX1-17" fmla="*/ 537577 w 566427"/>
                <a:gd name="connsiteY1-18" fmla="*/ 0 h 566434"/>
                <a:gd name="connsiteX2-19" fmla="*/ 566427 w 566427"/>
                <a:gd name="connsiteY2-20" fmla="*/ 58707 h 566434"/>
                <a:gd name="connsiteX3-21" fmla="*/ 56456 w 566427"/>
                <a:gd name="connsiteY3-22" fmla="*/ 56462 h 566434"/>
                <a:gd name="connsiteX4-23" fmla="*/ 56456 w 566427"/>
                <a:gd name="connsiteY4-24" fmla="*/ 566434 h 566434"/>
                <a:gd name="connsiteX5-25" fmla="*/ 0 w 566427"/>
                <a:gd name="connsiteY5-26" fmla="*/ 537577 h 566434"/>
                <a:gd name="connsiteX6-27" fmla="*/ 0 w 566427"/>
                <a:gd name="connsiteY6-28" fmla="*/ 0 h 5664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66427" h="566434">
                  <a:moveTo>
                    <a:pt x="0" y="0"/>
                  </a:moveTo>
                  <a:lnTo>
                    <a:pt x="537577" y="0"/>
                  </a:lnTo>
                  <a:lnTo>
                    <a:pt x="566427" y="58707"/>
                  </a:lnTo>
                  <a:lnTo>
                    <a:pt x="56456" y="56462"/>
                  </a:lnTo>
                  <a:lnTo>
                    <a:pt x="56456" y="566434"/>
                  </a:lnTo>
                  <a:lnTo>
                    <a:pt x="0" y="537577"/>
                  </a:lnTo>
                  <a:lnTo>
                    <a:pt x="0" y="0"/>
                  </a:lnTo>
                  <a:close/>
                </a:path>
              </a:pathLst>
            </a:cu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solidFill>
                  <a:schemeClr val="tx1"/>
                </a:solidFill>
                <a:latin typeface="微软雅黑" panose="020B0503020204020204" pitchFamily="34" charset="-122"/>
                <a:ea typeface="微软雅黑" panose="020B0503020204020204" pitchFamily="34" charset="-122"/>
              </a:endParaRPr>
            </a:p>
          </p:txBody>
        </p:sp>
        <p:sp>
          <p:nvSpPr>
            <p:cNvPr id="285" name="TextBox 284"/>
            <p:cNvSpPr txBox="1"/>
            <p:nvPr/>
          </p:nvSpPr>
          <p:spPr>
            <a:xfrm>
              <a:off x="2618789" y="4514057"/>
              <a:ext cx="1268095" cy="337185"/>
            </a:xfrm>
            <a:prstGeom prst="rect">
              <a:avLst/>
            </a:prstGeom>
            <a:noFill/>
          </p:spPr>
          <p:txBody>
            <a:bodyPr wrap="square">
              <a:spAutoFit/>
            </a:bodyPr>
            <a:lstStyle/>
            <a:p>
              <a:pPr algn="ctr"/>
              <a:r>
                <a:rPr lang="en-US" altLang="ko-KR" sz="1600" spc="-50"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EV</a:t>
              </a:r>
              <a:r>
                <a:rPr lang="en-US" altLang="ko-KR" sz="16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rPr>
                <a:t> Service</a:t>
              </a:r>
              <a:endParaRPr lang="ko-KR" altLang="en-US" sz="16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86" name="직각 삼각형 285"/>
            <p:cNvSpPr/>
            <p:nvPr/>
          </p:nvSpPr>
          <p:spPr>
            <a:xfrm>
              <a:off x="2768070" y="4206344"/>
              <a:ext cx="124883" cy="124883"/>
            </a:xfrm>
            <a:prstGeom prst="rtTriangl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87" name="직각 삼각형 286"/>
            <p:cNvSpPr/>
            <p:nvPr/>
          </p:nvSpPr>
          <p:spPr>
            <a:xfrm>
              <a:off x="2785533" y="4188882"/>
              <a:ext cx="124883" cy="124883"/>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88" name="직각 삼각형 287"/>
            <p:cNvSpPr/>
            <p:nvPr/>
          </p:nvSpPr>
          <p:spPr>
            <a:xfrm flipV="1">
              <a:off x="3522132" y="4224336"/>
              <a:ext cx="124883" cy="124883"/>
            </a:xfrm>
            <a:prstGeom prst="rtTriangl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89" name="직각 삼각형 288"/>
            <p:cNvSpPr/>
            <p:nvPr/>
          </p:nvSpPr>
          <p:spPr>
            <a:xfrm flipV="1">
              <a:off x="3541182" y="4241799"/>
              <a:ext cx="124883" cy="124883"/>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90" name="직각 삼각형 289"/>
            <p:cNvSpPr/>
            <p:nvPr/>
          </p:nvSpPr>
          <p:spPr>
            <a:xfrm rot="16200000">
              <a:off x="2754840" y="4959877"/>
              <a:ext cx="124883" cy="124883"/>
            </a:xfrm>
            <a:prstGeom prst="rtTriangl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91" name="직각 삼각형 290"/>
            <p:cNvSpPr/>
            <p:nvPr/>
          </p:nvSpPr>
          <p:spPr>
            <a:xfrm rot="16200000">
              <a:off x="2738966" y="4942415"/>
              <a:ext cx="124883" cy="124883"/>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92" name="직각 삼각형 291"/>
            <p:cNvSpPr/>
            <p:nvPr/>
          </p:nvSpPr>
          <p:spPr>
            <a:xfrm rot="5400000" flipV="1">
              <a:off x="3511549" y="4969402"/>
              <a:ext cx="124883" cy="124883"/>
            </a:xfrm>
            <a:prstGeom prst="rtTriangl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93" name="직각 삼각형 292"/>
            <p:cNvSpPr/>
            <p:nvPr/>
          </p:nvSpPr>
          <p:spPr>
            <a:xfrm rot="5400000" flipV="1">
              <a:off x="3492499" y="4986864"/>
              <a:ext cx="124883" cy="124883"/>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grpSp>
      <p:sp>
        <p:nvSpPr>
          <p:cNvPr id="294" name="TextBox 293"/>
          <p:cNvSpPr txBox="1"/>
          <p:nvPr/>
        </p:nvSpPr>
        <p:spPr>
          <a:xfrm>
            <a:off x="1082910" y="2790465"/>
            <a:ext cx="1126022" cy="307777"/>
          </a:xfrm>
          <a:prstGeom prst="rect">
            <a:avLst/>
          </a:prstGeom>
          <a:noFill/>
        </p:spPr>
        <p:txBody>
          <a:bodyPr wrap="square" rtlCol="0">
            <a:spAutoFit/>
          </a:bodyPr>
          <a:lstStyle/>
          <a:p>
            <a:pPr algn="ctr"/>
            <a:r>
              <a:rPr lang="zh-CN" altLang="en-US" sz="1400"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生产</a:t>
            </a:r>
            <a:r>
              <a:rPr lang="en-US" altLang="ko-KR" sz="1400"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销售</a:t>
            </a:r>
            <a:endParaRPr lang="ko-KR" altLang="en-US" sz="1400"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5" name="그룹 294"/>
          <p:cNvGrpSpPr/>
          <p:nvPr/>
        </p:nvGrpSpPr>
        <p:grpSpPr>
          <a:xfrm>
            <a:off x="836280" y="3155067"/>
            <a:ext cx="1876486" cy="508339"/>
            <a:chOff x="704200" y="3155067"/>
            <a:chExt cx="1876486" cy="508339"/>
          </a:xfrm>
        </p:grpSpPr>
        <p:sp>
          <p:nvSpPr>
            <p:cNvPr id="296" name="TextBox 295"/>
            <p:cNvSpPr txBox="1"/>
            <p:nvPr/>
          </p:nvSpPr>
          <p:spPr>
            <a:xfrm>
              <a:off x="704200" y="3155067"/>
              <a:ext cx="605049" cy="246221"/>
            </a:xfrm>
            <a:prstGeom prst="rect">
              <a:avLst/>
            </a:prstGeom>
            <a:noFill/>
          </p:spPr>
          <p:txBody>
            <a:bodyPr wrap="square" rtlCol="0">
              <a:spAutoFit/>
            </a:bodyPr>
            <a:lstStyle/>
            <a:p>
              <a:pPr marL="85725" indent="-85725">
                <a:buFont typeface="Arial" panose="020B0604020202020204" pitchFamily="34" charset="0"/>
                <a:buChar char="•"/>
              </a:pPr>
              <a:r>
                <a:rPr lang="zh-CN" altLang="en-US" sz="10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rPr>
                <a:t>物流</a:t>
              </a:r>
            </a:p>
          </p:txBody>
        </p:sp>
        <p:sp>
          <p:nvSpPr>
            <p:cNvPr id="297" name="TextBox 296"/>
            <p:cNvSpPr txBox="1"/>
            <p:nvPr/>
          </p:nvSpPr>
          <p:spPr>
            <a:xfrm>
              <a:off x="1261408" y="3155067"/>
              <a:ext cx="1319278" cy="246221"/>
            </a:xfrm>
            <a:prstGeom prst="rect">
              <a:avLst/>
            </a:prstGeom>
            <a:noFill/>
          </p:spPr>
          <p:txBody>
            <a:bodyPr wrap="square" rtlCol="0">
              <a:spAutoFit/>
            </a:bodyPr>
            <a:lstStyle/>
            <a:p>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采购 新型电池</a:t>
              </a:r>
            </a:p>
          </p:txBody>
        </p:sp>
        <p:sp>
          <p:nvSpPr>
            <p:cNvPr id="298" name="TextBox 297"/>
            <p:cNvSpPr txBox="1"/>
            <p:nvPr/>
          </p:nvSpPr>
          <p:spPr>
            <a:xfrm>
              <a:off x="704200" y="3417185"/>
              <a:ext cx="605049" cy="246221"/>
            </a:xfrm>
            <a:prstGeom prst="rect">
              <a:avLst/>
            </a:prstGeom>
            <a:noFill/>
          </p:spPr>
          <p:txBody>
            <a:bodyPr wrap="square" rtlCol="0">
              <a:spAutoFit/>
            </a:bodyPr>
            <a:lstStyle/>
            <a:p>
              <a:pPr marL="85725" indent="-85725">
                <a:buFont typeface="Arial" panose="020B0604020202020204" pitchFamily="34" charset="0"/>
                <a:buChar char="•"/>
              </a:pPr>
              <a:r>
                <a:rPr lang="zh-CN" altLang="en-US" sz="10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rPr>
                <a:t>流通</a:t>
              </a:r>
            </a:p>
          </p:txBody>
        </p:sp>
        <p:sp>
          <p:nvSpPr>
            <p:cNvPr id="299" name="TextBox 298"/>
            <p:cNvSpPr txBox="1"/>
            <p:nvPr/>
          </p:nvSpPr>
          <p:spPr>
            <a:xfrm>
              <a:off x="1261408" y="3417185"/>
              <a:ext cx="1319278" cy="246221"/>
            </a:xfrm>
            <a:prstGeom prst="rect">
              <a:avLst/>
            </a:prstGeom>
            <a:noFill/>
          </p:spPr>
          <p:txBody>
            <a:bodyPr wrap="square" rtlCol="0">
              <a:spAutoFit/>
            </a:bodyPr>
            <a:lstStyle/>
            <a:p>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电池 租赁</a:t>
              </a:r>
            </a:p>
          </p:txBody>
        </p:sp>
      </p:grpSp>
      <p:sp>
        <p:nvSpPr>
          <p:cNvPr id="300" name="TextBox 299"/>
          <p:cNvSpPr txBox="1"/>
          <p:nvPr/>
        </p:nvSpPr>
        <p:spPr>
          <a:xfrm>
            <a:off x="1082910" y="4725000"/>
            <a:ext cx="1126022" cy="307777"/>
          </a:xfrm>
          <a:prstGeom prst="rect">
            <a:avLst/>
          </a:prstGeom>
          <a:noFill/>
        </p:spPr>
        <p:txBody>
          <a:bodyPr wrap="square" rtlCol="0">
            <a:spAutoFit/>
          </a:bodyPr>
          <a:lstStyle/>
          <a:p>
            <a:pPr algn="ctr"/>
            <a:r>
              <a:rPr lang="zh-CN" altLang="en-US" sz="1400" dirty="0">
                <a:ln>
                  <a:solidFill>
                    <a:schemeClr val="bg1">
                      <a:lumMod val="85000"/>
                      <a:alpha val="0"/>
                    </a:schemeClr>
                  </a:solidFill>
                </a:ln>
                <a:solidFill>
                  <a:srgbClr val="13C388"/>
                </a:solidFill>
                <a:latin typeface="微软雅黑" panose="020B0503020204020204" pitchFamily="34" charset="-122"/>
                <a:ea typeface="微软雅黑" panose="020B0503020204020204" pitchFamily="34" charset="-122"/>
              </a:rPr>
              <a:t>循环再利用</a:t>
            </a:r>
          </a:p>
        </p:txBody>
      </p:sp>
      <p:grpSp>
        <p:nvGrpSpPr>
          <p:cNvPr id="301" name="그룹 300"/>
          <p:cNvGrpSpPr/>
          <p:nvPr/>
        </p:nvGrpSpPr>
        <p:grpSpPr>
          <a:xfrm>
            <a:off x="836280" y="5097920"/>
            <a:ext cx="2179418" cy="1037053"/>
            <a:chOff x="894700" y="5097920"/>
            <a:chExt cx="2179418" cy="1037053"/>
          </a:xfrm>
        </p:grpSpPr>
        <p:sp>
          <p:nvSpPr>
            <p:cNvPr id="302" name="TextBox 301"/>
            <p:cNvSpPr txBox="1"/>
            <p:nvPr/>
          </p:nvSpPr>
          <p:spPr>
            <a:xfrm>
              <a:off x="894700" y="5136020"/>
              <a:ext cx="605049" cy="246221"/>
            </a:xfrm>
            <a:prstGeom prst="rect">
              <a:avLst/>
            </a:prstGeom>
            <a:noFill/>
          </p:spPr>
          <p:txBody>
            <a:bodyPr wrap="square" rtlCol="0">
              <a:spAutoFit/>
            </a:bodyPr>
            <a:lstStyle/>
            <a:p>
              <a:pPr marL="85725" indent="-85725">
                <a:buFont typeface="Arial" panose="020B0604020202020204" pitchFamily="34" charset="0"/>
                <a:buChar char="•"/>
              </a:pPr>
              <a:r>
                <a:rPr lang="zh-CN" altLang="en-US" sz="10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rPr>
                <a:t>物流</a:t>
              </a:r>
            </a:p>
          </p:txBody>
        </p:sp>
        <p:sp>
          <p:nvSpPr>
            <p:cNvPr id="303" name="TextBox 302"/>
            <p:cNvSpPr txBox="1"/>
            <p:nvPr/>
          </p:nvSpPr>
          <p:spPr>
            <a:xfrm>
              <a:off x="1451907" y="5097920"/>
              <a:ext cx="1622211" cy="400110"/>
            </a:xfrm>
            <a:prstGeom prst="rect">
              <a:avLst/>
            </a:prstGeom>
            <a:noFill/>
          </p:spPr>
          <p:txBody>
            <a:bodyPr wrap="square" rtlCol="0">
              <a:spAutoFit/>
            </a:bodyPr>
            <a:lstStyle/>
            <a:p>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二手车交易 客户委托</a:t>
              </a:r>
            </a:p>
            <a:p>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垃圾场运输（电池拆卸）</a:t>
              </a:r>
              <a:endParaRPr lang="ko-KR"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4" name="TextBox 303"/>
            <p:cNvSpPr txBox="1"/>
            <p:nvPr/>
          </p:nvSpPr>
          <p:spPr>
            <a:xfrm>
              <a:off x="894700" y="5638125"/>
              <a:ext cx="605049" cy="246221"/>
            </a:xfrm>
            <a:prstGeom prst="rect">
              <a:avLst/>
            </a:prstGeom>
            <a:noFill/>
          </p:spPr>
          <p:txBody>
            <a:bodyPr wrap="square" rtlCol="0">
              <a:spAutoFit/>
            </a:bodyPr>
            <a:lstStyle/>
            <a:p>
              <a:pPr marL="85725" indent="-85725">
                <a:buFont typeface="Arial" panose="020B0604020202020204" pitchFamily="34" charset="0"/>
                <a:buChar char="•"/>
              </a:pPr>
              <a:r>
                <a:rPr lang="zh-CN" altLang="en-US" sz="10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rPr>
                <a:t>流通</a:t>
              </a:r>
            </a:p>
          </p:txBody>
        </p:sp>
        <p:sp>
          <p:nvSpPr>
            <p:cNvPr id="305" name="TextBox 304"/>
            <p:cNvSpPr txBox="1"/>
            <p:nvPr/>
          </p:nvSpPr>
          <p:spPr>
            <a:xfrm>
              <a:off x="1451907" y="5580975"/>
              <a:ext cx="1428365" cy="553998"/>
            </a:xfrm>
            <a:prstGeom prst="rect">
              <a:avLst/>
            </a:prstGeom>
            <a:noFill/>
          </p:spPr>
          <p:txBody>
            <a:bodyPr wrap="square" rtlCol="0">
              <a:spAutoFit/>
            </a:bodyPr>
            <a:lstStyle/>
            <a:p>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使用后 电池流通</a:t>
              </a:r>
            </a:p>
            <a:p>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ESS </a:t>
              </a:r>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企业、材料提取企业）</a:t>
              </a:r>
            </a:p>
          </p:txBody>
        </p:sp>
      </p:grpSp>
      <p:sp>
        <p:nvSpPr>
          <p:cNvPr id="306" name="TextBox 305"/>
          <p:cNvSpPr txBox="1"/>
          <p:nvPr/>
        </p:nvSpPr>
        <p:spPr>
          <a:xfrm>
            <a:off x="3997203" y="2772834"/>
            <a:ext cx="1367149" cy="307777"/>
          </a:xfrm>
          <a:prstGeom prst="rect">
            <a:avLst/>
          </a:prstGeom>
          <a:noFill/>
        </p:spPr>
        <p:txBody>
          <a:bodyPr wrap="square" rtlCol="0">
            <a:spAutoFit/>
          </a:bodyPr>
          <a:lstStyle/>
          <a:p>
            <a:r>
              <a:rPr lang="en-US" altLang="ko-KR" sz="1400" dirty="0">
                <a:ln>
                  <a:solidFill>
                    <a:schemeClr val="bg1">
                      <a:lumMod val="85000"/>
                      <a:alpha val="0"/>
                    </a:schemeClr>
                  </a:solidFill>
                </a:ln>
                <a:solidFill>
                  <a:srgbClr val="13C388"/>
                </a:solidFill>
                <a:latin typeface="微软雅黑" panose="020B0503020204020204" pitchFamily="34" charset="-122"/>
                <a:ea typeface="微软雅黑" panose="020B0503020204020204" pitchFamily="34" charset="-122"/>
              </a:rPr>
              <a:t>After Market</a:t>
            </a:r>
          </a:p>
        </p:txBody>
      </p:sp>
      <p:grpSp>
        <p:nvGrpSpPr>
          <p:cNvPr id="307" name="그룹 306"/>
          <p:cNvGrpSpPr/>
          <p:nvPr/>
        </p:nvGrpSpPr>
        <p:grpSpPr>
          <a:xfrm>
            <a:off x="3569738" y="3155067"/>
            <a:ext cx="2602462" cy="996813"/>
            <a:chOff x="3252238" y="3241427"/>
            <a:chExt cx="2597749" cy="996813"/>
          </a:xfrm>
        </p:grpSpPr>
        <p:sp>
          <p:nvSpPr>
            <p:cNvPr id="308" name="TextBox 307"/>
            <p:cNvSpPr txBox="1"/>
            <p:nvPr/>
          </p:nvSpPr>
          <p:spPr>
            <a:xfrm>
              <a:off x="3252238" y="3241427"/>
              <a:ext cx="605049" cy="245110"/>
            </a:xfrm>
            <a:prstGeom prst="rect">
              <a:avLst/>
            </a:prstGeom>
            <a:noFill/>
          </p:spPr>
          <p:txBody>
            <a:bodyPr wrap="square" rtlCol="0">
              <a:spAutoFit/>
            </a:bodyPr>
            <a:lstStyle/>
            <a:p>
              <a:pPr marL="85725" indent="-85725">
                <a:buFont typeface="Arial" panose="020B0604020202020204" pitchFamily="34" charset="0"/>
                <a:buChar char="•"/>
              </a:pPr>
              <a:r>
                <a:rPr lang="zh-CN" altLang="ko-KR" sz="10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rPr>
                <a:t>物流</a:t>
              </a:r>
            </a:p>
          </p:txBody>
        </p:sp>
        <p:sp>
          <p:nvSpPr>
            <p:cNvPr id="309" name="TextBox 308"/>
            <p:cNvSpPr txBox="1"/>
            <p:nvPr/>
          </p:nvSpPr>
          <p:spPr>
            <a:xfrm>
              <a:off x="3809445" y="3241427"/>
              <a:ext cx="1934763" cy="245110"/>
            </a:xfrm>
            <a:prstGeom prst="rect">
              <a:avLst/>
            </a:prstGeom>
            <a:noFill/>
          </p:spPr>
          <p:txBody>
            <a:bodyPr wrap="square" rtlCol="0">
              <a:spAutoFit/>
            </a:bodyPr>
            <a:lstStyle/>
            <a:p>
              <a:r>
                <a:rPr lang="en-US" altLang="ko-KR"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AS</a:t>
              </a:r>
              <a:r>
                <a:rPr lang="ko-KR"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ko-KR"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零部件电池</a:t>
              </a:r>
              <a:r>
                <a:rPr lang="ko-KR"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W&amp;D</a:t>
              </a:r>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事业</a:t>
              </a:r>
            </a:p>
          </p:txBody>
        </p:sp>
        <p:sp>
          <p:nvSpPr>
            <p:cNvPr id="310" name="TextBox 309"/>
            <p:cNvSpPr txBox="1"/>
            <p:nvPr/>
          </p:nvSpPr>
          <p:spPr>
            <a:xfrm>
              <a:off x="3252238" y="3501005"/>
              <a:ext cx="605049" cy="245110"/>
            </a:xfrm>
            <a:prstGeom prst="rect">
              <a:avLst/>
            </a:prstGeom>
            <a:noFill/>
          </p:spPr>
          <p:txBody>
            <a:bodyPr wrap="square" rtlCol="0">
              <a:spAutoFit/>
            </a:bodyPr>
            <a:lstStyle/>
            <a:p>
              <a:pPr marL="85725" indent="-85725">
                <a:buFont typeface="Arial" panose="020B0604020202020204" pitchFamily="34" charset="0"/>
                <a:buChar char="•"/>
              </a:pPr>
              <a:r>
                <a:rPr lang="zh-CN" altLang="ko-KR" sz="10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rPr>
                <a:t>贸易</a:t>
              </a:r>
            </a:p>
          </p:txBody>
        </p:sp>
        <p:sp>
          <p:nvSpPr>
            <p:cNvPr id="311" name="TextBox 310"/>
            <p:cNvSpPr txBox="1"/>
            <p:nvPr/>
          </p:nvSpPr>
          <p:spPr>
            <a:xfrm>
              <a:off x="3809445" y="3462905"/>
              <a:ext cx="2040542" cy="398780"/>
            </a:xfrm>
            <a:prstGeom prst="rect">
              <a:avLst/>
            </a:prstGeom>
            <a:noFill/>
          </p:spPr>
          <p:txBody>
            <a:bodyPr wrap="square" rtlCol="0">
              <a:spAutoFit/>
            </a:bodyPr>
            <a:lstStyle/>
            <a:p>
              <a:r>
                <a:rPr lang="zh-CN" altLang="ko-KR"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再生电池</a:t>
              </a:r>
              <a:r>
                <a:rPr lang="en-US" altLang="zh-CN"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流通</a:t>
              </a:r>
              <a:endParaRPr lang="en-US" altLang="ko-KR"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ko-KR" altLang="en-US" sz="1000" dirty="0">
                  <a:ln>
                    <a:solidFill>
                      <a:schemeClr val="bg1">
                        <a:lumMod val="85000"/>
                        <a:alpha val="0"/>
                      </a:schemeClr>
                    </a:solidFill>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移动设备电池站</a:t>
              </a:r>
            </a:p>
          </p:txBody>
        </p:sp>
        <p:sp>
          <p:nvSpPr>
            <p:cNvPr id="312" name="TextBox 311"/>
            <p:cNvSpPr txBox="1"/>
            <p:nvPr/>
          </p:nvSpPr>
          <p:spPr>
            <a:xfrm>
              <a:off x="3252238" y="3839460"/>
              <a:ext cx="605049" cy="398780"/>
            </a:xfrm>
            <a:prstGeom prst="rect">
              <a:avLst/>
            </a:prstGeom>
            <a:noFill/>
          </p:spPr>
          <p:txBody>
            <a:bodyPr wrap="square" rtlCol="0">
              <a:spAutoFit/>
            </a:bodyPr>
            <a:lstStyle/>
            <a:p>
              <a:pPr marL="85725" indent="-85725">
                <a:buFont typeface="Arial" panose="020B0604020202020204" pitchFamily="34" charset="0"/>
                <a:buChar char="•"/>
              </a:pPr>
              <a:r>
                <a:rPr lang="zh-CN" altLang="ko-KR" sz="10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信息服务</a:t>
              </a:r>
            </a:p>
          </p:txBody>
        </p:sp>
        <p:sp>
          <p:nvSpPr>
            <p:cNvPr id="313" name="TextBox 312"/>
            <p:cNvSpPr txBox="1"/>
            <p:nvPr/>
          </p:nvSpPr>
          <p:spPr>
            <a:xfrm>
              <a:off x="3809445" y="3839460"/>
              <a:ext cx="1994741" cy="398780"/>
            </a:xfrm>
            <a:prstGeom prst="rect">
              <a:avLst/>
            </a:prstGeom>
            <a:noFill/>
          </p:spPr>
          <p:txBody>
            <a:bodyPr wrap="square" rtlCol="0">
              <a:spAutoFit/>
            </a:bodyPr>
            <a:lstStyle/>
            <a:p>
              <a:r>
                <a:rPr lang="en-US" altLang="ko-KR"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EV </a:t>
              </a:r>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电池</a:t>
              </a:r>
              <a:r>
                <a:rPr lang="ko-KR"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ko-KR"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信息服务</a:t>
              </a:r>
              <a:endParaRPr lang="en-US" altLang="ko-KR"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ko-KR"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EV </a:t>
              </a:r>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保险</a:t>
              </a:r>
              <a:r>
                <a:rPr lang="en-US" altLang="zh-CN"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检测</a:t>
              </a:r>
              <a:r>
                <a:rPr lang="en-US" altLang="zh-CN"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代理报废处理</a:t>
              </a:r>
              <a:endParaRPr lang="en-US" altLang="ko-KR"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14" name="그룹 313"/>
          <p:cNvGrpSpPr/>
          <p:nvPr/>
        </p:nvGrpSpPr>
        <p:grpSpPr>
          <a:xfrm>
            <a:off x="3645938" y="5097920"/>
            <a:ext cx="2413874" cy="818395"/>
            <a:chOff x="3283901" y="5535946"/>
            <a:chExt cx="2413874" cy="818395"/>
          </a:xfrm>
        </p:grpSpPr>
        <p:sp>
          <p:nvSpPr>
            <p:cNvPr id="315" name="TextBox 314"/>
            <p:cNvSpPr txBox="1"/>
            <p:nvPr/>
          </p:nvSpPr>
          <p:spPr>
            <a:xfrm>
              <a:off x="3283901" y="5574046"/>
              <a:ext cx="605049" cy="246221"/>
            </a:xfrm>
            <a:prstGeom prst="rect">
              <a:avLst/>
            </a:prstGeom>
            <a:noFill/>
          </p:spPr>
          <p:txBody>
            <a:bodyPr wrap="square" rtlCol="0">
              <a:spAutoFit/>
            </a:bodyPr>
            <a:lstStyle/>
            <a:p>
              <a:pPr marL="85725" indent="-85725">
                <a:buFont typeface="Arial" panose="020B0604020202020204" pitchFamily="34" charset="0"/>
                <a:buChar char="•"/>
              </a:pPr>
              <a:r>
                <a:rPr lang="zh-CN" altLang="en-US" sz="10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rPr>
                <a:t>物流</a:t>
              </a:r>
            </a:p>
          </p:txBody>
        </p:sp>
        <p:sp>
          <p:nvSpPr>
            <p:cNvPr id="316" name="TextBox 315"/>
            <p:cNvSpPr txBox="1"/>
            <p:nvPr/>
          </p:nvSpPr>
          <p:spPr>
            <a:xfrm>
              <a:off x="3841108" y="5535946"/>
              <a:ext cx="1622211" cy="400110"/>
            </a:xfrm>
            <a:prstGeom prst="rect">
              <a:avLst/>
            </a:prstGeom>
            <a:noFill/>
          </p:spPr>
          <p:txBody>
            <a:bodyPr wrap="square" rtlCol="0">
              <a:spAutoFit/>
            </a:bodyPr>
            <a:lstStyle/>
            <a:p>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电池使用后 </a:t>
              </a:r>
              <a:r>
                <a:rPr lang="en-US" altLang="zh-CN"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W&amp;D</a:t>
              </a:r>
            </a:p>
            <a:p>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电池专用专利容器租赁</a:t>
              </a:r>
              <a:endParaRPr lang="ko-KR"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7" name="TextBox 316"/>
            <p:cNvSpPr txBox="1"/>
            <p:nvPr/>
          </p:nvSpPr>
          <p:spPr>
            <a:xfrm>
              <a:off x="3283901" y="5954231"/>
              <a:ext cx="605049" cy="400110"/>
            </a:xfrm>
            <a:prstGeom prst="rect">
              <a:avLst/>
            </a:prstGeom>
            <a:noFill/>
          </p:spPr>
          <p:txBody>
            <a:bodyPr wrap="square" rtlCol="0">
              <a:spAutoFit/>
            </a:bodyPr>
            <a:lstStyle/>
            <a:p>
              <a:pPr marL="85725" indent="-85725">
                <a:buFont typeface="Arial" panose="020B0604020202020204" pitchFamily="34" charset="0"/>
                <a:buChar char="•"/>
              </a:pPr>
              <a:r>
                <a:rPr lang="zh-CN" altLang="en-US" sz="10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rPr>
                <a:t>信息服务</a:t>
              </a:r>
            </a:p>
          </p:txBody>
        </p:sp>
        <p:sp>
          <p:nvSpPr>
            <p:cNvPr id="318" name="TextBox 317"/>
            <p:cNvSpPr txBox="1"/>
            <p:nvPr/>
          </p:nvSpPr>
          <p:spPr>
            <a:xfrm>
              <a:off x="3841108" y="5952707"/>
              <a:ext cx="1856667" cy="400110"/>
            </a:xfrm>
            <a:prstGeom prst="rect">
              <a:avLst/>
            </a:prstGeom>
            <a:noFill/>
          </p:spPr>
          <p:txBody>
            <a:bodyPr wrap="square" rtlCol="0">
              <a:spAutoFit/>
            </a:bodyPr>
            <a:lstStyle/>
            <a:p>
              <a:r>
                <a:rPr lang="en-US" altLang="ko-KR"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EV </a:t>
              </a:r>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二手车状况</a:t>
              </a:r>
              <a:r>
                <a:rPr lang="en-US" altLang="zh-CN"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p>
            <a:p>
              <a:r>
                <a:rPr lang="zh-CN"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性能检测服务</a:t>
              </a:r>
              <a:endParaRPr lang="ko-KR" altLang="en-US" sz="1000" spc="-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19" name="TextBox 318"/>
          <p:cNvSpPr txBox="1"/>
          <p:nvPr/>
        </p:nvSpPr>
        <p:spPr>
          <a:xfrm>
            <a:off x="4117766" y="4738547"/>
            <a:ext cx="1126022" cy="307777"/>
          </a:xfrm>
          <a:prstGeom prst="rect">
            <a:avLst/>
          </a:prstGeom>
          <a:noFill/>
        </p:spPr>
        <p:txBody>
          <a:bodyPr wrap="square" rtlCol="0">
            <a:spAutoFit/>
          </a:bodyPr>
          <a:lstStyle/>
          <a:p>
            <a:pPr algn="ctr"/>
            <a:r>
              <a:rPr lang="zh-CN" altLang="en-US" sz="1400" dirty="0">
                <a:ln>
                  <a:solidFill>
                    <a:schemeClr val="bg1">
                      <a:lumMod val="85000"/>
                      <a:alpha val="0"/>
                    </a:schemeClr>
                  </a:solidFill>
                </a:ln>
                <a:solidFill>
                  <a:srgbClr val="02458C"/>
                </a:solidFill>
                <a:latin typeface="微软雅黑" panose="020B0503020204020204" pitchFamily="34" charset="-122"/>
                <a:ea typeface="微软雅黑" panose="020B0503020204020204" pitchFamily="34" charset="-122"/>
              </a:rPr>
              <a:t>二手车</a:t>
            </a:r>
          </a:p>
        </p:txBody>
      </p:sp>
      <p:pic>
        <p:nvPicPr>
          <p:cNvPr id="6" name="그림 5"/>
          <p:cNvPicPr>
            <a:picLocks noChangeAspect="1"/>
          </p:cNvPicPr>
          <p:nvPr/>
        </p:nvPicPr>
        <p:blipFill>
          <a:blip r:embed="rId2"/>
          <a:stretch>
            <a:fillRect/>
          </a:stretch>
        </p:blipFill>
        <p:spPr>
          <a:xfrm>
            <a:off x="4731999" y="1522819"/>
            <a:ext cx="1072989" cy="859611"/>
          </a:xfrm>
          <a:prstGeom prst="rect">
            <a:avLst/>
          </a:prstGeom>
        </p:spPr>
      </p:pic>
      <p:pic>
        <p:nvPicPr>
          <p:cNvPr id="7" name="그림 6"/>
          <p:cNvPicPr>
            <a:picLocks noChangeAspect="1"/>
          </p:cNvPicPr>
          <p:nvPr/>
        </p:nvPicPr>
        <p:blipFill>
          <a:blip r:embed="rId3"/>
          <a:stretch>
            <a:fillRect/>
          </a:stretch>
        </p:blipFill>
        <p:spPr>
          <a:xfrm>
            <a:off x="10145002" y="1489376"/>
            <a:ext cx="1420491" cy="951058"/>
          </a:xfrm>
          <a:prstGeom prst="rect">
            <a:avLst/>
          </a:prstGeom>
        </p:spPr>
      </p:pic>
      <p:pic>
        <p:nvPicPr>
          <p:cNvPr id="104" name="그림 10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16237" y="5564300"/>
            <a:ext cx="1267707" cy="713084"/>
          </a:xfrm>
          <a:prstGeom prst="rect">
            <a:avLst/>
          </a:prstGeom>
        </p:spPr>
      </p:pic>
      <p:sp>
        <p:nvSpPr>
          <p:cNvPr id="106" name="사각형: 둥근 모서리 105"/>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sp>
        <p:nvSpPr>
          <p:cNvPr id="107" name="사각형: 둥근 모서리 106"/>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endParaRPr lang="ko-KR" altLang="en-US" sz="1000" dirty="0">
              <a:ln>
                <a:solidFill>
                  <a:schemeClr val="bg1">
                    <a:lumMod val="85000"/>
                    <a:alpha val="0"/>
                  </a:schemeClr>
                </a:solidFill>
              </a:ln>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08" name="사각형: 둥근 모서리 107"/>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endParaRPr>
          </a:p>
        </p:txBody>
      </p:sp>
      <p:pic>
        <p:nvPicPr>
          <p:cNvPr id="103" name="그림 102"/>
          <p:cNvPicPr>
            <a:picLocks noChangeAspect="1"/>
          </p:cNvPicPr>
          <p:nvPr/>
        </p:nvPicPr>
        <p:blipFill>
          <a:blip r:embed="rId5" cstate="screen"/>
          <a:stretch>
            <a:fillRect/>
          </a:stretch>
        </p:blipFill>
        <p:spPr>
          <a:xfrm>
            <a:off x="10433035" y="280490"/>
            <a:ext cx="1257299" cy="103719"/>
          </a:xfrm>
          <a:prstGeom prst="rect">
            <a:avLst/>
          </a:prstGeom>
        </p:spPr>
      </p:pic>
      <p:sp>
        <p:nvSpPr>
          <p:cNvPr id="110" name="평행 사변형 109"/>
          <p:cNvSpPr/>
          <p:nvPr/>
        </p:nvSpPr>
        <p:spPr>
          <a:xfrm>
            <a:off x="502241" y="1595853"/>
            <a:ext cx="1731372"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112" name="TextBox 111"/>
          <p:cNvSpPr txBox="1"/>
          <p:nvPr/>
        </p:nvSpPr>
        <p:spPr>
          <a:xfrm>
            <a:off x="435286" y="1415212"/>
            <a:ext cx="2065822" cy="307777"/>
          </a:xfrm>
          <a:prstGeom prst="rect">
            <a:avLst/>
          </a:prstGeom>
          <a:noFill/>
        </p:spPr>
        <p:txBody>
          <a:bodyPr wrap="square" rtlCol="0">
            <a:spAutoFit/>
          </a:bodyPr>
          <a:lstStyle/>
          <a:p>
            <a:r>
              <a:rPr lang="en-US" altLang="ko-KR" sz="14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EV</a:t>
            </a:r>
            <a:r>
              <a:rPr lang="zh-CN" altLang="en-US" sz="14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事业</a:t>
            </a:r>
            <a:r>
              <a:rPr lang="ko-KR" altLang="en-US" sz="14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4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(EV Business)</a:t>
            </a:r>
            <a:endParaRPr lang="ko-KR" altLang="en-US" sz="14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5" name="평행 사변형 114"/>
          <p:cNvSpPr/>
          <p:nvPr/>
        </p:nvSpPr>
        <p:spPr>
          <a:xfrm>
            <a:off x="6288679" y="1595853"/>
            <a:ext cx="2460034"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116" name="TextBox 115"/>
          <p:cNvSpPr txBox="1"/>
          <p:nvPr/>
        </p:nvSpPr>
        <p:spPr>
          <a:xfrm>
            <a:off x="6196965" y="1424940"/>
            <a:ext cx="2905125" cy="306705"/>
          </a:xfrm>
          <a:prstGeom prst="rect">
            <a:avLst/>
          </a:prstGeom>
          <a:noFill/>
        </p:spPr>
        <p:txBody>
          <a:bodyPr wrap="square" rtlCol="0">
            <a:spAutoFit/>
          </a:bodyPr>
          <a:lstStyle/>
          <a:p>
            <a:r>
              <a:rPr lang="zh-CN" altLang="en-US" sz="14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氢气 业务</a:t>
            </a:r>
            <a:r>
              <a:rPr lang="ko-KR" altLang="en-US" sz="14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4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(Hydrogen Business)</a:t>
            </a:r>
            <a:endParaRPr lang="ko-KR" altLang="en-US" sz="140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그림 3"/>
          <p:cNvPicPr>
            <a:picLocks noChangeAspect="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12000" contrast="28000"/>
                    </a14:imgEffect>
                  </a14:imgLayer>
                </a14:imgProps>
              </a:ext>
              <a:ext uri="{28A0092B-C50C-407E-A947-70E740481C1C}">
                <a14:useLocalDpi xmlns:a14="http://schemas.microsoft.com/office/drawing/2010/main" val="0"/>
              </a:ext>
            </a:extLst>
          </a:blip>
          <a:stretch>
            <a:fillRect/>
          </a:stretch>
        </p:blipFill>
        <p:spPr>
          <a:xfrm>
            <a:off x="7147640" y="2912535"/>
            <a:ext cx="570785" cy="550676"/>
          </a:xfrm>
          <a:prstGeom prst="rect">
            <a:avLst/>
          </a:prstGeom>
        </p:spPr>
      </p:pic>
      <p:sp>
        <p:nvSpPr>
          <p:cNvPr id="267" name="TextBox 266"/>
          <p:cNvSpPr txBox="1"/>
          <p:nvPr/>
        </p:nvSpPr>
        <p:spPr>
          <a:xfrm>
            <a:off x="8273641" y="4700456"/>
            <a:ext cx="1270789" cy="338554"/>
          </a:xfrm>
          <a:prstGeom prst="rect">
            <a:avLst/>
          </a:prstGeom>
          <a:noFill/>
        </p:spPr>
        <p:txBody>
          <a:bodyPr wrap="square">
            <a:spAutoFit/>
          </a:bodyPr>
          <a:lstStyle/>
          <a:p>
            <a:pPr algn="ctr"/>
            <a:r>
              <a:rPr lang="en-US" altLang="ko-KR" sz="800" spc="-50" dirty="0">
                <a:ln>
                  <a:solidFill>
                    <a:schemeClr val="bg1">
                      <a:lumMod val="85000"/>
                      <a:alpha val="0"/>
                    </a:schemeClr>
                  </a:solidFill>
                </a:ln>
                <a:solidFill>
                  <a:schemeClr val="tx1">
                    <a:lumMod val="85000"/>
                    <a:lumOff val="15000"/>
                  </a:schemeClr>
                </a:solidFill>
                <a:latin typeface="微软雅黑" panose="020B0503020204020204" pitchFamily="34" charset="-122"/>
                <a:ea typeface="微软雅黑" panose="020B0503020204020204" pitchFamily="34" charset="-122"/>
                <a:cs typeface="KoPubWorld돋움체 Medium" panose="00000600000000000000" pitchFamily="2" charset="-127"/>
              </a:rPr>
              <a:t>Logistics &amp; Distribution </a:t>
            </a:r>
          </a:p>
          <a:p>
            <a:pPr algn="ctr"/>
            <a:r>
              <a:rPr lang="en-US" altLang="ko-KR" sz="800" spc="-50" dirty="0">
                <a:ln>
                  <a:solidFill>
                    <a:schemeClr val="bg1">
                      <a:lumMod val="85000"/>
                      <a:alpha val="0"/>
                    </a:schemeClr>
                  </a:solidFill>
                </a:ln>
                <a:solidFill>
                  <a:schemeClr val="tx1">
                    <a:lumMod val="85000"/>
                    <a:lumOff val="15000"/>
                  </a:schemeClr>
                </a:solidFill>
                <a:latin typeface="微软雅黑" panose="020B0503020204020204" pitchFamily="34" charset="-122"/>
                <a:ea typeface="微软雅黑" panose="020B0503020204020204" pitchFamily="34" charset="-122"/>
                <a:cs typeface="KoPubWorld돋움체 Medium" panose="00000600000000000000" pitchFamily="2" charset="-127"/>
              </a:rPr>
              <a:t>Service</a:t>
            </a:r>
            <a:endParaRPr lang="ko-KR" altLang="en-US" sz="800" spc="-50" dirty="0">
              <a:ln>
                <a:solidFill>
                  <a:schemeClr val="bg1">
                    <a:lumMod val="85000"/>
                    <a:alpha val="0"/>
                  </a:schemeClr>
                </a:solidFill>
              </a:ln>
              <a:solidFill>
                <a:schemeClr val="tx1">
                  <a:lumMod val="85000"/>
                  <a:lumOff val="15000"/>
                </a:schemeClr>
              </a:solidFill>
              <a:latin typeface="微软雅黑" panose="020B0503020204020204" pitchFamily="34" charset="-122"/>
              <a:ea typeface="微软雅黑" panose="020B0503020204020204" pitchFamily="34" charset="-122"/>
              <a:cs typeface="KoPubWorld돋움체 Medium" panose="00000600000000000000" pitchFamily="2" charset="-127"/>
            </a:endParaRPr>
          </a:p>
        </p:txBody>
      </p:sp>
      <p:pic>
        <p:nvPicPr>
          <p:cNvPr id="3" name="그림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3949" y="2995573"/>
            <a:ext cx="752251" cy="394325"/>
          </a:xfrm>
          <a:prstGeom prst="rect">
            <a:avLst/>
          </a:prstGeom>
        </p:spPr>
      </p:pic>
      <p:sp>
        <p:nvSpPr>
          <p:cNvPr id="105" name="TextBox 104"/>
          <p:cNvSpPr txBox="1"/>
          <p:nvPr/>
        </p:nvSpPr>
        <p:spPr>
          <a:xfrm>
            <a:off x="6103620" y="3424555"/>
            <a:ext cx="1158875" cy="398780"/>
          </a:xfrm>
          <a:prstGeom prst="rect">
            <a:avLst/>
          </a:prstGeom>
          <a:noFill/>
        </p:spPr>
        <p:txBody>
          <a:bodyPr wrap="square" rtlCol="0">
            <a:spAutoFit/>
          </a:bodyPr>
          <a:lstStyle/>
          <a:p>
            <a:pPr algn="ctr"/>
            <a: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获取国内氢气来源</a:t>
            </a:r>
            <a:b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海外氢气进口</a:t>
            </a:r>
          </a:p>
        </p:txBody>
      </p:sp>
      <p:sp>
        <p:nvSpPr>
          <p:cNvPr id="109" name="TextBox 108"/>
          <p:cNvSpPr txBox="1"/>
          <p:nvPr/>
        </p:nvSpPr>
        <p:spPr>
          <a:xfrm>
            <a:off x="10690860" y="3405505"/>
            <a:ext cx="1141730" cy="398780"/>
          </a:xfrm>
          <a:prstGeom prst="rect">
            <a:avLst/>
          </a:prstGeom>
          <a:noFill/>
        </p:spPr>
        <p:txBody>
          <a:bodyPr wrap="square" rtlCol="0">
            <a:spAutoFit/>
          </a:bodyPr>
          <a:lstStyle/>
          <a:p>
            <a:pPr algn="ctr"/>
            <a: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高压</a:t>
            </a:r>
            <a:r>
              <a:rPr lang="en-US" altLang="zh-CN"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液氢供应的基础设施运营</a:t>
            </a:r>
          </a:p>
        </p:txBody>
      </p:sp>
      <p:sp>
        <p:nvSpPr>
          <p:cNvPr id="113" name="TextBox 112"/>
          <p:cNvSpPr txBox="1"/>
          <p:nvPr/>
        </p:nvSpPr>
        <p:spPr>
          <a:xfrm>
            <a:off x="10691058" y="5435763"/>
            <a:ext cx="1070924" cy="400110"/>
          </a:xfrm>
          <a:prstGeom prst="rect">
            <a:avLst/>
          </a:prstGeom>
          <a:noFill/>
        </p:spPr>
        <p:txBody>
          <a:bodyPr wrap="square" rtlCol="0">
            <a:spAutoFit/>
          </a:bodyPr>
          <a:lstStyle/>
          <a:p>
            <a:pPr algn="ctr"/>
            <a: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充电站、燃料电池</a:t>
            </a:r>
            <a:b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发电用氢气供应</a:t>
            </a:r>
          </a:p>
        </p:txBody>
      </p:sp>
      <p:pic>
        <p:nvPicPr>
          <p:cNvPr id="117" name="그림 116"/>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1576" y="5669034"/>
            <a:ext cx="1049291" cy="590226"/>
          </a:xfrm>
          <a:prstGeom prst="rect">
            <a:avLst/>
          </a:prstGeom>
        </p:spPr>
      </p:pic>
      <p:sp>
        <p:nvSpPr>
          <p:cNvPr id="118" name="TextBox 117"/>
          <p:cNvSpPr txBox="1"/>
          <p:nvPr/>
        </p:nvSpPr>
        <p:spPr>
          <a:xfrm>
            <a:off x="6169696" y="5358819"/>
            <a:ext cx="1141167" cy="553998"/>
          </a:xfrm>
          <a:prstGeom prst="rect">
            <a:avLst/>
          </a:prstGeom>
          <a:noFill/>
        </p:spPr>
        <p:txBody>
          <a:bodyPr wrap="square" rtlCol="0">
            <a:spAutoFit/>
          </a:bodyPr>
          <a:lstStyle/>
          <a:p>
            <a:pPr algn="ctr"/>
            <a: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商用</a:t>
            </a:r>
            <a:r>
              <a:rPr lang="en-US" altLang="zh-CN"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移动充电站，</a:t>
            </a:r>
            <a:b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独立燃料电池</a:t>
            </a:r>
            <a:b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000" spc="-5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发电厂业务</a:t>
            </a:r>
          </a:p>
        </p:txBody>
      </p:sp>
      <p:sp>
        <p:nvSpPr>
          <p:cNvPr id="2" name="流程图: 终止 1"/>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事业领域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직사각형 213"/>
          <p:cNvSpPr/>
          <p:nvPr/>
        </p:nvSpPr>
        <p:spPr>
          <a:xfrm>
            <a:off x="643211" y="5892000"/>
            <a:ext cx="5136559" cy="654977"/>
          </a:xfrm>
          <a:prstGeom prst="rect">
            <a:avLst/>
          </a:prstGeom>
          <a:solidFill>
            <a:schemeClr val="bg1">
              <a:lumMod val="95000"/>
            </a:schemeClr>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en-US" altLang="ko-KR"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8" name="그룹 7"/>
          <p:cNvGrpSpPr/>
          <p:nvPr/>
        </p:nvGrpSpPr>
        <p:grpSpPr>
          <a:xfrm>
            <a:off x="502240" y="5892002"/>
            <a:ext cx="1038352" cy="414706"/>
            <a:chOff x="502240" y="5892002"/>
            <a:chExt cx="1038352" cy="414706"/>
          </a:xfrm>
        </p:grpSpPr>
        <p:grpSp>
          <p:nvGrpSpPr>
            <p:cNvPr id="215" name="그룹 214"/>
            <p:cNvGrpSpPr/>
            <p:nvPr/>
          </p:nvGrpSpPr>
          <p:grpSpPr>
            <a:xfrm>
              <a:off x="512093" y="5892002"/>
              <a:ext cx="1028499" cy="319801"/>
              <a:chOff x="371123" y="2144107"/>
              <a:chExt cx="1028499" cy="319801"/>
            </a:xfrm>
          </p:grpSpPr>
          <p:sp>
            <p:nvSpPr>
              <p:cNvPr id="216" name="직사각형 215"/>
              <p:cNvSpPr/>
              <p:nvPr/>
            </p:nvSpPr>
            <p:spPr>
              <a:xfrm>
                <a:off x="371123" y="2144108"/>
                <a:ext cx="884018"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221" name="직각 삼각형 220"/>
              <p:cNvSpPr/>
              <p:nvPr/>
            </p:nvSpPr>
            <p:spPr>
              <a:xfrm flipV="1">
                <a:off x="1255140" y="2144107"/>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mn-cs"/>
                </a:endParaRPr>
              </a:p>
            </p:txBody>
          </p:sp>
        </p:grpSp>
        <p:sp>
          <p:nvSpPr>
            <p:cNvPr id="222" name="TextBox 221"/>
            <p:cNvSpPr txBox="1"/>
            <p:nvPr/>
          </p:nvSpPr>
          <p:spPr>
            <a:xfrm>
              <a:off x="502240" y="5930572"/>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03.</a:t>
              </a:r>
            </a:p>
          </p:txBody>
        </p:sp>
        <p:sp>
          <p:nvSpPr>
            <p:cNvPr id="227" name="직각 삼각형 226"/>
            <p:cNvSpPr/>
            <p:nvPr/>
          </p:nvSpPr>
          <p:spPr>
            <a:xfrm rot="10800000">
              <a:off x="512089" y="6211802"/>
              <a:ext cx="131117" cy="9490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24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51" name="TextBox 150"/>
          <p:cNvSpPr txBox="1"/>
          <p:nvPr/>
        </p:nvSpPr>
        <p:spPr>
          <a:xfrm>
            <a:off x="1527229" y="5883683"/>
            <a:ext cx="3951288" cy="325089"/>
          </a:xfrm>
          <a:prstGeom prst="rect">
            <a:avLst/>
          </a:prstGeom>
          <a:noFill/>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提供综合物流服务</a:t>
            </a:r>
          </a:p>
        </p:txBody>
      </p:sp>
      <p:pic>
        <p:nvPicPr>
          <p:cNvPr id="260" name="그림 259" descr="하늘, 실외, 도로포장이(가) 표시된 사진&#10;&#10;자동 생성된 설명"/>
          <p:cNvPicPr>
            <a:picLocks noChangeAspect="1"/>
          </p:cNvPicPr>
          <p:nvPr/>
        </p:nvPicPr>
        <p:blipFill rotWithShape="1">
          <a:blip r:embed="rId2">
            <a:extLst>
              <a:ext uri="{28A0092B-C50C-407E-A947-70E740481C1C}">
                <a14:useLocalDpi xmlns:a14="http://schemas.microsoft.com/office/drawing/2010/main" val="0"/>
              </a:ext>
            </a:extLst>
          </a:blip>
          <a:srcRect l="9141" t="16543" r="-4573" b="13092"/>
          <a:stretch>
            <a:fillRect/>
          </a:stretch>
        </p:blipFill>
        <p:spPr>
          <a:xfrm>
            <a:off x="515937" y="2079215"/>
            <a:ext cx="2930409" cy="1237995"/>
          </a:xfrm>
          <a:custGeom>
            <a:avLst/>
            <a:gdLst>
              <a:gd name="connsiteX0" fmla="*/ 0 w 2930409"/>
              <a:gd name="connsiteY0" fmla="*/ 0 h 1544520"/>
              <a:gd name="connsiteX1" fmla="*/ 2930409 w 2930409"/>
              <a:gd name="connsiteY1" fmla="*/ 0 h 1544520"/>
              <a:gd name="connsiteX2" fmla="*/ 2259592 w 2930409"/>
              <a:gd name="connsiteY2" fmla="*/ 1544520 h 1544520"/>
              <a:gd name="connsiteX3" fmla="*/ 0 w 2930409"/>
              <a:gd name="connsiteY3" fmla="*/ 1544520 h 1544520"/>
            </a:gdLst>
            <a:ahLst/>
            <a:cxnLst>
              <a:cxn ang="0">
                <a:pos x="connsiteX0" y="connsiteY0"/>
              </a:cxn>
              <a:cxn ang="0">
                <a:pos x="connsiteX1" y="connsiteY1"/>
              </a:cxn>
              <a:cxn ang="0">
                <a:pos x="connsiteX2" y="connsiteY2"/>
              </a:cxn>
              <a:cxn ang="0">
                <a:pos x="connsiteX3" y="connsiteY3"/>
              </a:cxn>
            </a:cxnLst>
            <a:rect l="l" t="t" r="r" b="b"/>
            <a:pathLst>
              <a:path w="2930409" h="1544520">
                <a:moveTo>
                  <a:pt x="0" y="0"/>
                </a:moveTo>
                <a:lnTo>
                  <a:pt x="2930409" y="0"/>
                </a:lnTo>
                <a:lnTo>
                  <a:pt x="2259592" y="1544520"/>
                </a:lnTo>
                <a:lnTo>
                  <a:pt x="0" y="1544520"/>
                </a:lnTo>
                <a:close/>
              </a:path>
            </a:pathLst>
          </a:custGeom>
          <a:ln>
            <a:solidFill>
              <a:schemeClr val="bg1">
                <a:lumMod val="65000"/>
              </a:schemeClr>
            </a:solidFill>
          </a:ln>
        </p:spPr>
      </p:pic>
      <p:pic>
        <p:nvPicPr>
          <p:cNvPr id="116" name="그림 115"/>
          <p:cNvPicPr>
            <a:picLocks noChangeAspect="1"/>
          </p:cNvPicPr>
          <p:nvPr/>
        </p:nvPicPr>
        <p:blipFill rotWithShape="1">
          <a:blip r:embed="rId3">
            <a:extLst>
              <a:ext uri="{28A0092B-C50C-407E-A947-70E740481C1C}">
                <a14:useLocalDpi xmlns:a14="http://schemas.microsoft.com/office/drawing/2010/main" val="0"/>
              </a:ext>
            </a:extLst>
          </a:blip>
          <a:srcRect l="4421" t="30030" r="3867" b="15263"/>
          <a:stretch>
            <a:fillRect/>
          </a:stretch>
        </p:blipFill>
        <p:spPr>
          <a:xfrm>
            <a:off x="2853094" y="2075417"/>
            <a:ext cx="2930409" cy="1245634"/>
          </a:xfrm>
          <a:custGeom>
            <a:avLst/>
            <a:gdLst>
              <a:gd name="connsiteX0" fmla="*/ 670816 w 2930409"/>
              <a:gd name="connsiteY0" fmla="*/ 0 h 1544520"/>
              <a:gd name="connsiteX1" fmla="*/ 2930409 w 2930409"/>
              <a:gd name="connsiteY1" fmla="*/ 0 h 1544520"/>
              <a:gd name="connsiteX2" fmla="*/ 2930409 w 2930409"/>
              <a:gd name="connsiteY2" fmla="*/ 1544520 h 1544520"/>
              <a:gd name="connsiteX3" fmla="*/ 0 w 2930409"/>
              <a:gd name="connsiteY3" fmla="*/ 1544520 h 1544520"/>
            </a:gdLst>
            <a:ahLst/>
            <a:cxnLst>
              <a:cxn ang="0">
                <a:pos x="connsiteX0" y="connsiteY0"/>
              </a:cxn>
              <a:cxn ang="0">
                <a:pos x="connsiteX1" y="connsiteY1"/>
              </a:cxn>
              <a:cxn ang="0">
                <a:pos x="connsiteX2" y="connsiteY2"/>
              </a:cxn>
              <a:cxn ang="0">
                <a:pos x="connsiteX3" y="connsiteY3"/>
              </a:cxn>
            </a:cxnLst>
            <a:rect l="l" t="t" r="r" b="b"/>
            <a:pathLst>
              <a:path w="2930409" h="1544520">
                <a:moveTo>
                  <a:pt x="670816" y="0"/>
                </a:moveTo>
                <a:lnTo>
                  <a:pt x="2930409" y="0"/>
                </a:lnTo>
                <a:lnTo>
                  <a:pt x="2930409" y="1544520"/>
                </a:lnTo>
                <a:lnTo>
                  <a:pt x="0" y="1544520"/>
                </a:lnTo>
                <a:close/>
              </a:path>
            </a:pathLst>
          </a:custGeom>
          <a:ln>
            <a:solidFill>
              <a:schemeClr val="bg1">
                <a:lumMod val="65000"/>
              </a:schemeClr>
            </a:solidFill>
          </a:ln>
        </p:spPr>
      </p:pic>
      <p:sp>
        <p:nvSpPr>
          <p:cNvPr id="144" name="직사각형 143"/>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5" name="직사각형 144"/>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TextBox 145"/>
          <p:cNvSpPr txBox="1"/>
          <p:nvPr/>
        </p:nvSpPr>
        <p:spPr>
          <a:xfrm>
            <a:off x="502241" y="496967"/>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海上</a:t>
            </a:r>
            <a:r>
              <a:rPr kumimoji="0" lang="en-US" altLang="ko-KR"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航空</a:t>
            </a:r>
            <a:r>
              <a:rPr kumimoji="0" lang="ko-KR"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运输</a:t>
            </a:r>
            <a:r>
              <a:rPr kumimoji="0" lang="en-US" altLang="zh-CN"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p>
        </p:txBody>
      </p:sp>
      <p:cxnSp>
        <p:nvCxnSpPr>
          <p:cNvPr id="148" name="직선 연결선 147"/>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609019" y="840641"/>
            <a:ext cx="8973962" cy="307777"/>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5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提供一站式物流服务，包括出口、进口、包装和储存全球网络和基于信息系统的产品</a:t>
            </a:r>
          </a:p>
        </p:txBody>
      </p:sp>
      <p:pic>
        <p:nvPicPr>
          <p:cNvPr id="168" name="그림 167" descr="gray airplane on parking"/>
          <p:cNvPicPr>
            <a:picLocks noChangeAspect="1" noChangeArrowheads="1"/>
          </p:cNvPicPr>
          <p:nvPr/>
        </p:nvPicPr>
        <p:blipFill rotWithShape="1">
          <a:blip r:embed="rId4">
            <a:extLst>
              <a:ext uri="{28A0092B-C50C-407E-A947-70E740481C1C}">
                <a14:useLocalDpi xmlns:a14="http://schemas.microsoft.com/office/drawing/2010/main" val="0"/>
              </a:ext>
            </a:extLst>
          </a:blip>
          <a:srcRect l="1821" t="9799" b="52491"/>
          <a:stretch>
            <a:fillRect/>
          </a:stretch>
        </p:blipFill>
        <p:spPr bwMode="auto">
          <a:xfrm>
            <a:off x="6429375" y="2089680"/>
            <a:ext cx="5246688" cy="1223536"/>
          </a:xfrm>
          <a:custGeom>
            <a:avLst/>
            <a:gdLst>
              <a:gd name="connsiteX0" fmla="*/ 0 w 5246688"/>
              <a:gd name="connsiteY0" fmla="*/ 0 h 1522942"/>
              <a:gd name="connsiteX1" fmla="*/ 5246688 w 5246688"/>
              <a:gd name="connsiteY1" fmla="*/ 0 h 1522942"/>
              <a:gd name="connsiteX2" fmla="*/ 5246688 w 5246688"/>
              <a:gd name="connsiteY2" fmla="*/ 1522942 h 1522942"/>
              <a:gd name="connsiteX3" fmla="*/ 0 w 5246688"/>
              <a:gd name="connsiteY3" fmla="*/ 1522942 h 1522942"/>
            </a:gdLst>
            <a:ahLst/>
            <a:cxnLst>
              <a:cxn ang="0">
                <a:pos x="connsiteX0" y="connsiteY0"/>
              </a:cxn>
              <a:cxn ang="0">
                <a:pos x="connsiteX1" y="connsiteY1"/>
              </a:cxn>
              <a:cxn ang="0">
                <a:pos x="connsiteX2" y="connsiteY2"/>
              </a:cxn>
              <a:cxn ang="0">
                <a:pos x="connsiteX3" y="connsiteY3"/>
              </a:cxn>
            </a:cxnLst>
            <a:rect l="l" t="t" r="r" b="b"/>
            <a:pathLst>
              <a:path w="5246688" h="1522942">
                <a:moveTo>
                  <a:pt x="0" y="0"/>
                </a:moveTo>
                <a:lnTo>
                  <a:pt x="5246688" y="0"/>
                </a:lnTo>
                <a:lnTo>
                  <a:pt x="5246688" y="1522942"/>
                </a:lnTo>
                <a:lnTo>
                  <a:pt x="0" y="1522942"/>
                </a:lnTo>
                <a:close/>
              </a:path>
            </a:pathLst>
          </a:cu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91" name="TextBox 190"/>
          <p:cNvSpPr txBox="1"/>
          <p:nvPr/>
        </p:nvSpPr>
        <p:spPr>
          <a:xfrm>
            <a:off x="405289" y="1723387"/>
            <a:ext cx="2363152"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操作集装箱、散装和项目货物运输</a:t>
            </a:r>
          </a:p>
        </p:txBody>
      </p:sp>
      <p:sp>
        <p:nvSpPr>
          <p:cNvPr id="118" name="TextBox 117"/>
          <p:cNvSpPr txBox="1"/>
          <p:nvPr/>
        </p:nvSpPr>
        <p:spPr>
          <a:xfrm>
            <a:off x="6223635" y="1723390"/>
            <a:ext cx="3952240" cy="2527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承运工业品和消费品，包括汽车零部件</a:t>
            </a:r>
            <a:r>
              <a:rPr kumimoji="0" lang="en-US" altLang="zh-CN" sz="1050" b="1" i="0" u="none" strike="noStrike" kern="1200" cap="none" spc="0" normalizeH="0" baseline="0" noProof="0" dirty="0">
                <a:ln>
                  <a:solidFill>
                    <a:prstClr val="white">
                      <a:lumMod val="85000"/>
                      <a:alpha val="0"/>
                    </a:prstClr>
                  </a:solidFill>
                </a:ln>
                <a:solidFill>
                  <a:srgbClr val="0050F5"/>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a:t>
            </a:r>
            <a:r>
              <a:rPr kumimoji="0" lang="zh-CN" altLang="en-US" sz="1050" b="1" i="0" u="none" strike="noStrike" kern="1200" cap="none" spc="0" normalizeH="0" baseline="0" noProof="0" dirty="0">
                <a:ln>
                  <a:solidFill>
                    <a:prstClr val="white">
                      <a:lumMod val="85000"/>
                      <a:alpha val="0"/>
                    </a:prstClr>
                  </a:solidFill>
                </a:ln>
                <a:solidFill>
                  <a:srgbClr val="0050F5"/>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筹备与航空公司联手</a:t>
            </a:r>
            <a:r>
              <a:rPr kumimoji="0" lang="en-US" altLang="zh-CN" sz="1050" b="1" i="0" u="none" strike="noStrike" kern="1200" cap="none" spc="0" normalizeH="0" baseline="0" noProof="0" dirty="0">
                <a:ln>
                  <a:solidFill>
                    <a:prstClr val="white">
                      <a:lumMod val="85000"/>
                      <a:alpha val="0"/>
                    </a:prstClr>
                  </a:solidFill>
                </a:ln>
                <a:solidFill>
                  <a:srgbClr val="0050F5"/>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t>
            </a:r>
          </a:p>
        </p:txBody>
      </p:sp>
      <p:sp>
        <p:nvSpPr>
          <p:cNvPr id="257" name="직사각형 256"/>
          <p:cNvSpPr/>
          <p:nvPr/>
        </p:nvSpPr>
        <p:spPr>
          <a:xfrm>
            <a:off x="643211" y="3407578"/>
            <a:ext cx="5136559" cy="460948"/>
          </a:xfrm>
          <a:prstGeom prst="rect">
            <a:avLst/>
          </a:prstGeom>
          <a:solidFill>
            <a:schemeClr val="bg1">
              <a:lumMod val="95000"/>
            </a:schemeClr>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en-US" altLang="ko-KR"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258" name="TextBox 257"/>
          <p:cNvSpPr txBox="1"/>
          <p:nvPr/>
        </p:nvSpPr>
        <p:spPr>
          <a:xfrm>
            <a:off x="1396110" y="3417271"/>
            <a:ext cx="4222059" cy="42989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基于我们的全球网络，尖端的信息系统和差异化的物流流程</a:t>
            </a: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的产品清关和运输</a:t>
            </a:r>
          </a:p>
        </p:txBody>
      </p:sp>
      <p:grpSp>
        <p:nvGrpSpPr>
          <p:cNvPr id="7" name="그룹 6"/>
          <p:cNvGrpSpPr/>
          <p:nvPr/>
        </p:nvGrpSpPr>
        <p:grpSpPr>
          <a:xfrm>
            <a:off x="502240" y="3407580"/>
            <a:ext cx="1038352" cy="411558"/>
            <a:chOff x="502240" y="3407580"/>
            <a:chExt cx="1038352" cy="411558"/>
          </a:xfrm>
        </p:grpSpPr>
        <p:grpSp>
          <p:nvGrpSpPr>
            <p:cNvPr id="251" name="그룹 250"/>
            <p:cNvGrpSpPr/>
            <p:nvPr/>
          </p:nvGrpSpPr>
          <p:grpSpPr>
            <a:xfrm>
              <a:off x="512093" y="3407580"/>
              <a:ext cx="1028499" cy="319801"/>
              <a:chOff x="371123" y="2144107"/>
              <a:chExt cx="1028499" cy="319801"/>
            </a:xfrm>
          </p:grpSpPr>
          <p:sp>
            <p:nvSpPr>
              <p:cNvPr id="254" name="직사각형 253"/>
              <p:cNvSpPr/>
              <p:nvPr/>
            </p:nvSpPr>
            <p:spPr>
              <a:xfrm>
                <a:off x="371123" y="2144108"/>
                <a:ext cx="884018"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255" name="직각 삼각형 254"/>
              <p:cNvSpPr/>
              <p:nvPr/>
            </p:nvSpPr>
            <p:spPr>
              <a:xfrm flipV="1">
                <a:off x="1255140" y="2144107"/>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52" name="TextBox 251"/>
            <p:cNvSpPr txBox="1"/>
            <p:nvPr/>
          </p:nvSpPr>
          <p:spPr>
            <a:xfrm>
              <a:off x="502240" y="3446150"/>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01.</a:t>
              </a:r>
            </a:p>
          </p:txBody>
        </p:sp>
        <p:sp>
          <p:nvSpPr>
            <p:cNvPr id="253" name="직각 삼각형 252"/>
            <p:cNvSpPr/>
            <p:nvPr/>
          </p:nvSpPr>
          <p:spPr>
            <a:xfrm rot="10800000">
              <a:off x="515938" y="3724232"/>
              <a:ext cx="131117" cy="9490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68" name="직사각형 267"/>
          <p:cNvSpPr/>
          <p:nvPr/>
        </p:nvSpPr>
        <p:spPr>
          <a:xfrm>
            <a:off x="6548427" y="3382177"/>
            <a:ext cx="5136559" cy="482057"/>
          </a:xfrm>
          <a:prstGeom prst="rect">
            <a:avLst/>
          </a:prstGeom>
          <a:solidFill>
            <a:schemeClr val="bg1">
              <a:lumMod val="95000"/>
            </a:schemeClr>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en-US" altLang="ko-KR"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10" name="그룹 9"/>
          <p:cNvGrpSpPr/>
          <p:nvPr/>
        </p:nvGrpSpPr>
        <p:grpSpPr>
          <a:xfrm>
            <a:off x="6407456" y="3382178"/>
            <a:ext cx="1038352" cy="417282"/>
            <a:chOff x="6407456" y="3382178"/>
            <a:chExt cx="1038352" cy="417282"/>
          </a:xfrm>
        </p:grpSpPr>
        <p:grpSp>
          <p:nvGrpSpPr>
            <p:cNvPr id="269" name="그룹 268"/>
            <p:cNvGrpSpPr/>
            <p:nvPr/>
          </p:nvGrpSpPr>
          <p:grpSpPr>
            <a:xfrm>
              <a:off x="6417309" y="3382178"/>
              <a:ext cx="1028499" cy="319801"/>
              <a:chOff x="371123" y="2144107"/>
              <a:chExt cx="1028499" cy="319801"/>
            </a:xfrm>
          </p:grpSpPr>
          <p:sp>
            <p:nvSpPr>
              <p:cNvPr id="273" name="직사각형 272"/>
              <p:cNvSpPr/>
              <p:nvPr/>
            </p:nvSpPr>
            <p:spPr>
              <a:xfrm>
                <a:off x="371123" y="2144108"/>
                <a:ext cx="884018" cy="319800"/>
              </a:xfrm>
              <a:prstGeom prst="rect">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274" name="직각 삼각형 273"/>
              <p:cNvSpPr/>
              <p:nvPr/>
            </p:nvSpPr>
            <p:spPr>
              <a:xfrm flipV="1">
                <a:off x="1255140" y="2144107"/>
                <a:ext cx="144482" cy="319800"/>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70" name="TextBox 269"/>
            <p:cNvSpPr txBox="1"/>
            <p:nvPr/>
          </p:nvSpPr>
          <p:spPr>
            <a:xfrm>
              <a:off x="6407456" y="3420748"/>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01.</a:t>
              </a:r>
            </a:p>
          </p:txBody>
        </p:sp>
        <p:sp>
          <p:nvSpPr>
            <p:cNvPr id="271" name="직각 삼각형 270"/>
            <p:cNvSpPr/>
            <p:nvPr/>
          </p:nvSpPr>
          <p:spPr>
            <a:xfrm rot="10800000">
              <a:off x="6417308" y="3701977"/>
              <a:ext cx="131117" cy="97483"/>
            </a:xfrm>
            <a:prstGeom prst="rtTriangle">
              <a:avLst/>
            </a:prstGeom>
            <a:solidFill>
              <a:srgbClr val="1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72" name="TextBox 271"/>
          <p:cNvSpPr txBox="1"/>
          <p:nvPr/>
        </p:nvSpPr>
        <p:spPr>
          <a:xfrm>
            <a:off x="7579229" y="3417271"/>
            <a:ext cx="3074954"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基于全球网络</a:t>
            </a: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提供一站式服务，直至航空运输、仓储和清关</a:t>
            </a:r>
          </a:p>
        </p:txBody>
      </p:sp>
      <p:sp>
        <p:nvSpPr>
          <p:cNvPr id="275" name="직사각형 274"/>
          <p:cNvSpPr/>
          <p:nvPr/>
        </p:nvSpPr>
        <p:spPr>
          <a:xfrm>
            <a:off x="6548427" y="5892799"/>
            <a:ext cx="5136559" cy="654977"/>
          </a:xfrm>
          <a:prstGeom prst="rect">
            <a:avLst/>
          </a:prstGeom>
          <a:solidFill>
            <a:schemeClr val="bg1">
              <a:lumMod val="95000"/>
            </a:schemeClr>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en-US" altLang="ko-KR"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277" name="그룹 276"/>
          <p:cNvGrpSpPr/>
          <p:nvPr/>
        </p:nvGrpSpPr>
        <p:grpSpPr>
          <a:xfrm>
            <a:off x="6407456" y="5893426"/>
            <a:ext cx="1038352" cy="434770"/>
            <a:chOff x="6331256" y="5918827"/>
            <a:chExt cx="1038352" cy="434770"/>
          </a:xfrm>
        </p:grpSpPr>
        <p:grpSp>
          <p:nvGrpSpPr>
            <p:cNvPr id="279" name="그룹 278"/>
            <p:cNvGrpSpPr/>
            <p:nvPr/>
          </p:nvGrpSpPr>
          <p:grpSpPr>
            <a:xfrm>
              <a:off x="6331256" y="5918827"/>
              <a:ext cx="1038352" cy="319801"/>
              <a:chOff x="6331256" y="5077079"/>
              <a:chExt cx="1038352" cy="319801"/>
            </a:xfrm>
          </p:grpSpPr>
          <p:grpSp>
            <p:nvGrpSpPr>
              <p:cNvPr id="281" name="그룹 280"/>
              <p:cNvGrpSpPr/>
              <p:nvPr/>
            </p:nvGrpSpPr>
            <p:grpSpPr>
              <a:xfrm>
                <a:off x="6341109" y="5077079"/>
                <a:ext cx="1028499" cy="319801"/>
                <a:chOff x="371123" y="2144107"/>
                <a:chExt cx="1028499" cy="319801"/>
              </a:xfrm>
            </p:grpSpPr>
            <p:sp>
              <p:nvSpPr>
                <p:cNvPr id="283" name="직사각형 282"/>
                <p:cNvSpPr/>
                <p:nvPr/>
              </p:nvSpPr>
              <p:spPr>
                <a:xfrm>
                  <a:off x="371123" y="2144108"/>
                  <a:ext cx="884018" cy="319800"/>
                </a:xfrm>
                <a:prstGeom prst="rect">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284" name="직각 삼각형 283"/>
                <p:cNvSpPr/>
                <p:nvPr/>
              </p:nvSpPr>
              <p:spPr>
                <a:xfrm flipV="1">
                  <a:off x="1255140" y="2144107"/>
                  <a:ext cx="144482" cy="319800"/>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2" name="TextBox 281"/>
              <p:cNvSpPr txBox="1"/>
              <p:nvPr/>
            </p:nvSpPr>
            <p:spPr>
              <a:xfrm>
                <a:off x="6331256" y="5115649"/>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03.</a:t>
                </a:r>
              </a:p>
            </p:txBody>
          </p:sp>
        </p:grpSp>
        <p:sp>
          <p:nvSpPr>
            <p:cNvPr id="280" name="직각 삼각형 279"/>
            <p:cNvSpPr/>
            <p:nvPr/>
          </p:nvSpPr>
          <p:spPr>
            <a:xfrm rot="10800000">
              <a:off x="6341107" y="6238626"/>
              <a:ext cx="131117" cy="114971"/>
            </a:xfrm>
            <a:prstGeom prst="rtTriangle">
              <a:avLst/>
            </a:prstGeom>
            <a:solidFill>
              <a:srgbClr val="1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6" name="직사각형 285"/>
          <p:cNvSpPr/>
          <p:nvPr/>
        </p:nvSpPr>
        <p:spPr>
          <a:xfrm>
            <a:off x="6548427" y="3924553"/>
            <a:ext cx="5136559" cy="1899488"/>
          </a:xfrm>
          <a:prstGeom prst="rect">
            <a:avLst/>
          </a:prstGeom>
          <a:solidFill>
            <a:schemeClr val="bg1">
              <a:lumMod val="95000"/>
            </a:schemeClr>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en-US" altLang="ko-KR"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11" name="그룹 10"/>
          <p:cNvGrpSpPr/>
          <p:nvPr/>
        </p:nvGrpSpPr>
        <p:grpSpPr>
          <a:xfrm>
            <a:off x="6407456" y="3924554"/>
            <a:ext cx="1038352" cy="417282"/>
            <a:chOff x="6407456" y="3924554"/>
            <a:chExt cx="1038352" cy="417282"/>
          </a:xfrm>
        </p:grpSpPr>
        <p:grpSp>
          <p:nvGrpSpPr>
            <p:cNvPr id="287" name="그룹 286"/>
            <p:cNvGrpSpPr/>
            <p:nvPr/>
          </p:nvGrpSpPr>
          <p:grpSpPr>
            <a:xfrm>
              <a:off x="6417309" y="3924554"/>
              <a:ext cx="1028499" cy="319801"/>
              <a:chOff x="371123" y="2144107"/>
              <a:chExt cx="1028499" cy="319801"/>
            </a:xfrm>
          </p:grpSpPr>
          <p:sp>
            <p:nvSpPr>
              <p:cNvPr id="305" name="직사각형 304"/>
              <p:cNvSpPr/>
              <p:nvPr/>
            </p:nvSpPr>
            <p:spPr>
              <a:xfrm>
                <a:off x="371123" y="2144108"/>
                <a:ext cx="884018" cy="319800"/>
              </a:xfrm>
              <a:prstGeom prst="rect">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306" name="직각 삼각형 305"/>
              <p:cNvSpPr/>
              <p:nvPr/>
            </p:nvSpPr>
            <p:spPr>
              <a:xfrm flipV="1">
                <a:off x="1255140" y="2144107"/>
                <a:ext cx="144482" cy="319800"/>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8" name="TextBox 287"/>
            <p:cNvSpPr txBox="1"/>
            <p:nvPr/>
          </p:nvSpPr>
          <p:spPr>
            <a:xfrm>
              <a:off x="6407456" y="3963124"/>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02.</a:t>
              </a:r>
            </a:p>
          </p:txBody>
        </p:sp>
        <p:sp>
          <p:nvSpPr>
            <p:cNvPr id="289" name="직각 삼각형 288"/>
            <p:cNvSpPr/>
            <p:nvPr/>
          </p:nvSpPr>
          <p:spPr>
            <a:xfrm rot="10800000">
              <a:off x="6417308" y="4244353"/>
              <a:ext cx="131117" cy="97483"/>
            </a:xfrm>
            <a:prstGeom prst="rtTriangle">
              <a:avLst/>
            </a:prstGeom>
            <a:solidFill>
              <a:srgbClr val="1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90" name="TextBox 289"/>
          <p:cNvSpPr txBox="1"/>
          <p:nvPr/>
        </p:nvSpPr>
        <p:spPr>
          <a:xfrm>
            <a:off x="7383420" y="3940428"/>
            <a:ext cx="4038449" cy="346249"/>
          </a:xfrm>
          <a:prstGeom prst="rect">
            <a:avLst/>
          </a:prstGeom>
          <a:noFill/>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韩国</a:t>
            </a:r>
            <a:r>
              <a:rPr kumimoji="0" lang="ko-KR" altLang="en-US" sz="12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12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n>
                  <a:solidFill>
                    <a:prstClr val="white">
                      <a:lumMod val="85000"/>
                      <a:alpha val="0"/>
                    </a:prstClr>
                  </a:solidFill>
                </a:ln>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欧洲</a:t>
            </a:r>
            <a:r>
              <a:rPr kumimoji="0" lang="en-US" altLang="ko-KR" sz="12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 </a:t>
            </a:r>
            <a:r>
              <a:rPr kumimoji="0" lang="zh-CN" altLang="en-US" sz="12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美洲</a:t>
            </a:r>
            <a:r>
              <a:rPr kumimoji="0" lang="en-US" altLang="ko-KR" sz="12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2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亚太地区全球航空运输服务提供</a:t>
            </a:r>
            <a:endParaRPr kumimoji="0" lang="en-US" altLang="ko-KR" sz="12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7" name="TextBox 306"/>
          <p:cNvSpPr txBox="1"/>
          <p:nvPr/>
        </p:nvSpPr>
        <p:spPr>
          <a:xfrm>
            <a:off x="7442200" y="5883683"/>
            <a:ext cx="3951288" cy="325089"/>
          </a:xfrm>
          <a:prstGeom prst="rect">
            <a:avLst/>
          </a:prstGeom>
          <a:noFill/>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通过全球货代系统 （</a:t>
            </a:r>
            <a:r>
              <a:rPr kumimoji="0" lang="en-US" altLang="zh-CN" sz="11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GLOVE</a:t>
            </a:r>
            <a:r>
              <a:rPr kumimoji="0" lang="zh-CN" altLang="en-US" sz="11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链接实现可视性</a:t>
            </a:r>
          </a:p>
        </p:txBody>
      </p:sp>
      <p:grpSp>
        <p:nvGrpSpPr>
          <p:cNvPr id="308" name="그룹 307"/>
          <p:cNvGrpSpPr/>
          <p:nvPr/>
        </p:nvGrpSpPr>
        <p:grpSpPr>
          <a:xfrm>
            <a:off x="6724026" y="6253672"/>
            <a:ext cx="4850755" cy="229870"/>
            <a:chOff x="6710680" y="6279073"/>
            <a:chExt cx="4850755" cy="229870"/>
          </a:xfrm>
        </p:grpSpPr>
        <p:sp>
          <p:nvSpPr>
            <p:cNvPr id="309" name="모서리가 둥근 직사각형 308"/>
            <p:cNvSpPr/>
            <p:nvPr/>
          </p:nvSpPr>
          <p:spPr>
            <a:xfrm>
              <a:off x="6710680" y="6283960"/>
              <a:ext cx="4785360" cy="205740"/>
            </a:xfrm>
            <a:prstGeom prst="roundRect">
              <a:avLst>
                <a:gd name="adj" fmla="val 50000"/>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10" name="그룹 309"/>
            <p:cNvGrpSpPr/>
            <p:nvPr/>
          </p:nvGrpSpPr>
          <p:grpSpPr>
            <a:xfrm>
              <a:off x="6811635" y="6279073"/>
              <a:ext cx="4749800" cy="229870"/>
              <a:chOff x="6812280" y="6266374"/>
              <a:chExt cx="4749800" cy="229870"/>
            </a:xfrm>
          </p:grpSpPr>
          <p:sp>
            <p:nvSpPr>
              <p:cNvPr id="311" name="TextBox 310"/>
              <p:cNvSpPr txBox="1"/>
              <p:nvPr/>
            </p:nvSpPr>
            <p:spPr>
              <a:xfrm>
                <a:off x="6812280" y="6266374"/>
                <a:ext cx="1116753" cy="22987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9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接收</a:t>
                </a:r>
                <a:r>
                  <a:rPr kumimoji="0" lang="en-US" altLang="zh-CN" sz="9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9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共享船运文件</a:t>
                </a:r>
                <a:endParaRPr kumimoji="0" lang="ko-KR" altLang="en-US" sz="9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2" name="TextBox 311"/>
              <p:cNvSpPr txBox="1"/>
              <p:nvPr/>
            </p:nvSpPr>
            <p:spPr>
              <a:xfrm>
                <a:off x="8095543" y="6266374"/>
                <a:ext cx="804333" cy="22987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9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连接航空司</a:t>
                </a:r>
              </a:p>
            </p:txBody>
          </p:sp>
          <p:sp>
            <p:nvSpPr>
              <p:cNvPr id="313" name="TextBox 312"/>
              <p:cNvSpPr txBox="1"/>
              <p:nvPr/>
            </p:nvSpPr>
            <p:spPr>
              <a:xfrm>
                <a:off x="9066388" y="6266374"/>
                <a:ext cx="918633" cy="22987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900" spc="-100" dirty="0">
                    <a:ln>
                      <a:solidFill>
                        <a:prstClr val="white">
                          <a:lumMod val="85000"/>
                          <a:alpha val="0"/>
                        </a:prstClr>
                      </a:solidFill>
                    </a:ln>
                    <a:solidFill>
                      <a:srgbClr val="13C388"/>
                    </a:solidFill>
                    <a:latin typeface="微软雅黑" panose="020B0503020204020204" pitchFamily="34" charset="-122"/>
                    <a:ea typeface="微软雅黑" panose="020B0503020204020204" pitchFamily="34" charset="-122"/>
                    <a:cs typeface="KoPubWorld돋움체 Bold" panose="00000800000000000000" pitchFamily="2" charset="-127"/>
                  </a:rPr>
                  <a:t>追踪货物位置</a:t>
                </a:r>
                <a:endParaRPr kumimoji="0" lang="zh-CN" altLang="en-US" sz="9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314" name="TextBox 313"/>
              <p:cNvSpPr txBox="1"/>
              <p:nvPr/>
            </p:nvSpPr>
            <p:spPr>
              <a:xfrm>
                <a:off x="10151745" y="6266374"/>
                <a:ext cx="1410335" cy="22987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提供预计的运输时间表等</a:t>
                </a:r>
              </a:p>
            </p:txBody>
          </p:sp>
          <p:grpSp>
            <p:nvGrpSpPr>
              <p:cNvPr id="315" name="그룹 314"/>
              <p:cNvGrpSpPr/>
              <p:nvPr/>
            </p:nvGrpSpPr>
            <p:grpSpPr>
              <a:xfrm>
                <a:off x="7947292" y="6307873"/>
                <a:ext cx="129992" cy="129992"/>
                <a:chOff x="7953559" y="6307873"/>
                <a:chExt cx="129992" cy="129992"/>
              </a:xfrm>
            </p:grpSpPr>
            <p:sp>
              <p:nvSpPr>
                <p:cNvPr id="322" name="도넛 321"/>
                <p:cNvSpPr/>
                <p:nvPr/>
              </p:nvSpPr>
              <p:spPr>
                <a:xfrm>
                  <a:off x="7953559" y="6307873"/>
                  <a:ext cx="129992" cy="129992"/>
                </a:xfrm>
                <a:prstGeom prst="donut">
                  <a:avLst>
                    <a:gd name="adj" fmla="val 147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3" name="이등변 삼각형 322"/>
                <p:cNvSpPr/>
                <p:nvPr/>
              </p:nvSpPr>
              <p:spPr>
                <a:xfrm rot="5400000">
                  <a:off x="7998296" y="6350010"/>
                  <a:ext cx="53034" cy="45719"/>
                </a:xfrm>
                <a:prstGeom prst="triangle">
                  <a:avLst/>
                </a:prstGeom>
                <a:solidFill>
                  <a:srgbClr val="23C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16" name="그룹 315"/>
              <p:cNvGrpSpPr/>
              <p:nvPr/>
            </p:nvGrpSpPr>
            <p:grpSpPr>
              <a:xfrm>
                <a:off x="8918136" y="6307873"/>
                <a:ext cx="129992" cy="129992"/>
                <a:chOff x="7953559" y="6307873"/>
                <a:chExt cx="129992" cy="129992"/>
              </a:xfrm>
            </p:grpSpPr>
            <p:sp>
              <p:nvSpPr>
                <p:cNvPr id="320" name="도넛 319"/>
                <p:cNvSpPr/>
                <p:nvPr/>
              </p:nvSpPr>
              <p:spPr>
                <a:xfrm>
                  <a:off x="7953559" y="6307873"/>
                  <a:ext cx="129992" cy="129992"/>
                </a:xfrm>
                <a:prstGeom prst="donut">
                  <a:avLst>
                    <a:gd name="adj" fmla="val 147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1" name="이등변 삼각형 320"/>
                <p:cNvSpPr/>
                <p:nvPr/>
              </p:nvSpPr>
              <p:spPr>
                <a:xfrm rot="5400000">
                  <a:off x="7998296" y="6350010"/>
                  <a:ext cx="53034" cy="45719"/>
                </a:xfrm>
                <a:prstGeom prst="triangle">
                  <a:avLst/>
                </a:prstGeom>
                <a:solidFill>
                  <a:srgbClr val="23C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17" name="그룹 316"/>
              <p:cNvGrpSpPr/>
              <p:nvPr/>
            </p:nvGrpSpPr>
            <p:grpSpPr>
              <a:xfrm>
                <a:off x="10003281" y="6307873"/>
                <a:ext cx="129992" cy="129992"/>
                <a:chOff x="7953559" y="6307873"/>
                <a:chExt cx="129992" cy="129992"/>
              </a:xfrm>
            </p:grpSpPr>
            <p:sp>
              <p:nvSpPr>
                <p:cNvPr id="318" name="도넛 317"/>
                <p:cNvSpPr/>
                <p:nvPr/>
              </p:nvSpPr>
              <p:spPr>
                <a:xfrm>
                  <a:off x="7953559" y="6307873"/>
                  <a:ext cx="129992" cy="129992"/>
                </a:xfrm>
                <a:prstGeom prst="donut">
                  <a:avLst>
                    <a:gd name="adj" fmla="val 147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9" name="이등변 삼각형 318"/>
                <p:cNvSpPr/>
                <p:nvPr/>
              </p:nvSpPr>
              <p:spPr>
                <a:xfrm rot="5400000">
                  <a:off x="7998296" y="6350010"/>
                  <a:ext cx="53034" cy="45719"/>
                </a:xfrm>
                <a:prstGeom prst="triangle">
                  <a:avLst/>
                </a:prstGeom>
                <a:solidFill>
                  <a:srgbClr val="23C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9" name="그룹 8"/>
          <p:cNvGrpSpPr/>
          <p:nvPr/>
        </p:nvGrpSpPr>
        <p:grpSpPr>
          <a:xfrm>
            <a:off x="818810" y="6263775"/>
            <a:ext cx="4785360" cy="229870"/>
            <a:chOff x="818810" y="6233467"/>
            <a:chExt cx="4785360" cy="229870"/>
          </a:xfrm>
        </p:grpSpPr>
        <p:sp>
          <p:nvSpPr>
            <p:cNvPr id="124" name="모서리가 둥근 직사각형 308"/>
            <p:cNvSpPr/>
            <p:nvPr/>
          </p:nvSpPr>
          <p:spPr>
            <a:xfrm>
              <a:off x="818810" y="6238354"/>
              <a:ext cx="4785360" cy="205740"/>
            </a:xfrm>
            <a:prstGeom prst="roundRect">
              <a:avLst>
                <a:gd name="adj" fmla="val 50000"/>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6" name="TextBox 125"/>
            <p:cNvSpPr txBox="1"/>
            <p:nvPr/>
          </p:nvSpPr>
          <p:spPr>
            <a:xfrm>
              <a:off x="919765" y="6233467"/>
              <a:ext cx="1116753" cy="22987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9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制定运输计划</a:t>
              </a:r>
            </a:p>
          </p:txBody>
        </p:sp>
        <p:sp>
          <p:nvSpPr>
            <p:cNvPr id="127" name="TextBox 126"/>
            <p:cNvSpPr txBox="1"/>
            <p:nvPr/>
          </p:nvSpPr>
          <p:spPr>
            <a:xfrm>
              <a:off x="2379196" y="6233467"/>
              <a:ext cx="869891" cy="22987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9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内陆</a:t>
              </a:r>
              <a:r>
                <a:rPr kumimoji="0" lang="en-US" altLang="ko-KR" sz="9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spc="-10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海上运输</a:t>
              </a:r>
              <a:endParaRPr kumimoji="0" lang="ko-KR" altLang="en-US" sz="9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8" name="TextBox 127"/>
            <p:cNvSpPr txBox="1"/>
            <p:nvPr/>
          </p:nvSpPr>
          <p:spPr>
            <a:xfrm>
              <a:off x="3591765" y="6233467"/>
              <a:ext cx="627439" cy="22987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当地通关</a:t>
              </a:r>
            </a:p>
          </p:txBody>
        </p:sp>
        <p:sp>
          <p:nvSpPr>
            <p:cNvPr id="129" name="TextBox 128"/>
            <p:cNvSpPr txBox="1"/>
            <p:nvPr/>
          </p:nvSpPr>
          <p:spPr>
            <a:xfrm>
              <a:off x="4561881" y="6233467"/>
              <a:ext cx="638471" cy="22987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后期管理</a:t>
              </a:r>
            </a:p>
          </p:txBody>
        </p:sp>
        <p:grpSp>
          <p:nvGrpSpPr>
            <p:cNvPr id="130" name="그룹 129"/>
            <p:cNvGrpSpPr/>
            <p:nvPr/>
          </p:nvGrpSpPr>
          <p:grpSpPr>
            <a:xfrm>
              <a:off x="2142861" y="6274966"/>
              <a:ext cx="129992" cy="129992"/>
              <a:chOff x="7953559" y="6307873"/>
              <a:chExt cx="129992" cy="129992"/>
            </a:xfrm>
          </p:grpSpPr>
          <p:sp>
            <p:nvSpPr>
              <p:cNvPr id="140" name="도넛 321"/>
              <p:cNvSpPr/>
              <p:nvPr/>
            </p:nvSpPr>
            <p:spPr>
              <a:xfrm>
                <a:off x="7953559" y="6307873"/>
                <a:ext cx="129992" cy="129992"/>
              </a:xfrm>
              <a:prstGeom prst="donut">
                <a:avLst>
                  <a:gd name="adj" fmla="val 147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1" name="이등변 삼각형 140"/>
              <p:cNvSpPr/>
              <p:nvPr/>
            </p:nvSpPr>
            <p:spPr>
              <a:xfrm rot="5400000">
                <a:off x="7998296" y="6350010"/>
                <a:ext cx="53034" cy="45719"/>
              </a:xfrm>
              <a:prstGeom prst="triangle">
                <a:avLst/>
              </a:prstGeom>
              <a:solidFill>
                <a:srgbClr val="144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31" name="그룹 130"/>
            <p:cNvGrpSpPr/>
            <p:nvPr/>
          </p:nvGrpSpPr>
          <p:grpSpPr>
            <a:xfrm>
              <a:off x="3355430" y="6274966"/>
              <a:ext cx="129992" cy="129992"/>
              <a:chOff x="7953559" y="6307873"/>
              <a:chExt cx="129992" cy="129992"/>
            </a:xfrm>
          </p:grpSpPr>
          <p:sp>
            <p:nvSpPr>
              <p:cNvPr id="135" name="도넛 319"/>
              <p:cNvSpPr/>
              <p:nvPr/>
            </p:nvSpPr>
            <p:spPr>
              <a:xfrm>
                <a:off x="7953559" y="6307873"/>
                <a:ext cx="129992" cy="129992"/>
              </a:xfrm>
              <a:prstGeom prst="donut">
                <a:avLst>
                  <a:gd name="adj" fmla="val 147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8" name="이등변 삼각형 137"/>
              <p:cNvSpPr/>
              <p:nvPr/>
            </p:nvSpPr>
            <p:spPr>
              <a:xfrm rot="5400000">
                <a:off x="7998296" y="6350010"/>
                <a:ext cx="53034" cy="45719"/>
              </a:xfrm>
              <a:prstGeom prst="triangle">
                <a:avLst/>
              </a:prstGeom>
              <a:solidFill>
                <a:srgbClr val="144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32" name="그룹 131"/>
            <p:cNvGrpSpPr/>
            <p:nvPr/>
          </p:nvGrpSpPr>
          <p:grpSpPr>
            <a:xfrm>
              <a:off x="4325547" y="6274966"/>
              <a:ext cx="129992" cy="129992"/>
              <a:chOff x="7953559" y="6307873"/>
              <a:chExt cx="129992" cy="129992"/>
            </a:xfrm>
          </p:grpSpPr>
          <p:sp>
            <p:nvSpPr>
              <p:cNvPr id="133" name="도넛 317"/>
              <p:cNvSpPr/>
              <p:nvPr/>
            </p:nvSpPr>
            <p:spPr>
              <a:xfrm>
                <a:off x="7953559" y="6307873"/>
                <a:ext cx="129992" cy="129992"/>
              </a:xfrm>
              <a:prstGeom prst="donut">
                <a:avLst>
                  <a:gd name="adj" fmla="val 147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4" name="이등변 삼각형 133"/>
              <p:cNvSpPr/>
              <p:nvPr/>
            </p:nvSpPr>
            <p:spPr>
              <a:xfrm rot="5400000">
                <a:off x="7998296" y="6350010"/>
                <a:ext cx="53034" cy="45719"/>
              </a:xfrm>
              <a:prstGeom prst="triangle">
                <a:avLst/>
              </a:prstGeom>
              <a:solidFill>
                <a:srgbClr val="144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9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125" name="그림 124"/>
          <p:cNvPicPr>
            <a:picLocks noChangeAspect="1"/>
          </p:cNvPicPr>
          <p:nvPr/>
        </p:nvPicPr>
        <p:blipFill>
          <a:blip r:embed="rId5"/>
          <a:stretch>
            <a:fillRect/>
          </a:stretch>
        </p:blipFill>
        <p:spPr>
          <a:xfrm>
            <a:off x="10044854" y="1407178"/>
            <a:ext cx="1496865" cy="639260"/>
          </a:xfrm>
          <a:prstGeom prst="rect">
            <a:avLst/>
          </a:prstGeom>
        </p:spPr>
      </p:pic>
      <p:pic>
        <p:nvPicPr>
          <p:cNvPr id="142" name="그림 141"/>
          <p:cNvPicPr>
            <a:picLocks noChangeAspect="1"/>
          </p:cNvPicPr>
          <p:nvPr/>
        </p:nvPicPr>
        <p:blipFill>
          <a:blip r:embed="rId6">
            <a:duotone>
              <a:schemeClr val="bg2">
                <a:shade val="45000"/>
                <a:satMod val="135000"/>
              </a:schemeClr>
              <a:prstClr val="white"/>
            </a:duotone>
          </a:blip>
          <a:stretch>
            <a:fillRect/>
          </a:stretch>
        </p:blipFill>
        <p:spPr>
          <a:xfrm>
            <a:off x="4406274" y="1413143"/>
            <a:ext cx="1410502" cy="590957"/>
          </a:xfrm>
          <a:prstGeom prst="rect">
            <a:avLst/>
          </a:prstGeom>
        </p:spPr>
      </p:pic>
      <p:sp>
        <p:nvSpPr>
          <p:cNvPr id="143" name="직사각형 142"/>
          <p:cNvSpPr/>
          <p:nvPr/>
        </p:nvSpPr>
        <p:spPr>
          <a:xfrm>
            <a:off x="4318975" y="1379146"/>
            <a:ext cx="1655063" cy="65143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7" name="직사각형 146"/>
          <p:cNvSpPr/>
          <p:nvPr/>
        </p:nvSpPr>
        <p:spPr>
          <a:xfrm>
            <a:off x="9958800" y="1379146"/>
            <a:ext cx="1655063" cy="65143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6" name="직사각형 195"/>
          <p:cNvSpPr/>
          <p:nvPr/>
        </p:nvSpPr>
        <p:spPr>
          <a:xfrm>
            <a:off x="643211" y="3943130"/>
            <a:ext cx="5136559" cy="1876293"/>
          </a:xfrm>
          <a:prstGeom prst="rect">
            <a:avLst/>
          </a:prstGeom>
          <a:solidFill>
            <a:schemeClr val="bg1">
              <a:lumMod val="95000"/>
            </a:schemeClr>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en-US" altLang="ko-KR"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241" name="그룹 240"/>
          <p:cNvGrpSpPr/>
          <p:nvPr/>
        </p:nvGrpSpPr>
        <p:grpSpPr>
          <a:xfrm>
            <a:off x="502240" y="3948098"/>
            <a:ext cx="1038352" cy="414513"/>
            <a:chOff x="502240" y="4802023"/>
            <a:chExt cx="1038352" cy="414513"/>
          </a:xfrm>
        </p:grpSpPr>
        <p:grpSp>
          <p:nvGrpSpPr>
            <p:cNvPr id="242" name="그룹 241"/>
            <p:cNvGrpSpPr/>
            <p:nvPr/>
          </p:nvGrpSpPr>
          <p:grpSpPr>
            <a:xfrm>
              <a:off x="512093" y="4802023"/>
              <a:ext cx="1028499" cy="319801"/>
              <a:chOff x="371123" y="2144107"/>
              <a:chExt cx="1028499" cy="319801"/>
            </a:xfrm>
          </p:grpSpPr>
          <p:sp>
            <p:nvSpPr>
              <p:cNvPr id="247" name="직사각형 246"/>
              <p:cNvSpPr/>
              <p:nvPr/>
            </p:nvSpPr>
            <p:spPr>
              <a:xfrm>
                <a:off x="371123" y="2144108"/>
                <a:ext cx="884018"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248" name="직각 삼각형 247"/>
              <p:cNvSpPr/>
              <p:nvPr/>
            </p:nvSpPr>
            <p:spPr>
              <a:xfrm flipV="1">
                <a:off x="1255140" y="2144107"/>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45" name="TextBox 244"/>
            <p:cNvSpPr txBox="1"/>
            <p:nvPr/>
          </p:nvSpPr>
          <p:spPr>
            <a:xfrm>
              <a:off x="502240" y="4840593"/>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02.</a:t>
              </a:r>
            </a:p>
          </p:txBody>
        </p:sp>
        <p:sp>
          <p:nvSpPr>
            <p:cNvPr id="246" name="직각 삼각형 245"/>
            <p:cNvSpPr/>
            <p:nvPr/>
          </p:nvSpPr>
          <p:spPr>
            <a:xfrm rot="10800000">
              <a:off x="515938" y="5121630"/>
              <a:ext cx="131117" cy="9490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49" name="TextBox 148"/>
          <p:cNvSpPr txBox="1"/>
          <p:nvPr/>
        </p:nvSpPr>
        <p:spPr>
          <a:xfrm>
            <a:off x="1485323" y="3940428"/>
            <a:ext cx="4038449" cy="368300"/>
          </a:xfrm>
          <a:prstGeom prst="rect">
            <a:avLst/>
          </a:prstGeom>
          <a:noFill/>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以年货量为基础，确保具有</a:t>
            </a:r>
            <a:r>
              <a:rPr kumimoji="0" lang="zh-CN" altLang="en-US" sz="1200" b="1" i="0" u="none" strike="noStrike" kern="1200" cap="none" spc="0" normalizeH="0" baseline="0" noProof="0" dirty="0">
                <a:ln>
                  <a:solidFill>
                    <a:prstClr val="white">
                      <a:lumMod val="85000"/>
                      <a:alpha val="0"/>
                    </a:prstClr>
                  </a:solidFill>
                </a:ln>
                <a:solidFill>
                  <a:srgbClr val="0050F5"/>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竞争力的运价</a:t>
            </a:r>
          </a:p>
        </p:txBody>
      </p:sp>
      <p:grpSp>
        <p:nvGrpSpPr>
          <p:cNvPr id="5" name="그룹 4"/>
          <p:cNvGrpSpPr/>
          <p:nvPr/>
        </p:nvGrpSpPr>
        <p:grpSpPr>
          <a:xfrm>
            <a:off x="3242520" y="4437575"/>
            <a:ext cx="2143977" cy="1154193"/>
            <a:chOff x="3242520" y="4437575"/>
            <a:chExt cx="2143977" cy="1154193"/>
          </a:xfrm>
        </p:grpSpPr>
        <p:sp>
          <p:nvSpPr>
            <p:cNvPr id="210" name="TextBox 209"/>
            <p:cNvSpPr txBox="1"/>
            <p:nvPr/>
          </p:nvSpPr>
          <p:spPr>
            <a:xfrm>
              <a:off x="3242520" y="5258151"/>
              <a:ext cx="2143977" cy="333617"/>
            </a:xfrm>
            <a:prstGeom prst="rect">
              <a:avLst/>
            </a:prstGeom>
            <a:noFill/>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散货</a:t>
              </a:r>
            </a:p>
          </p:txBody>
        </p:sp>
        <p:pic>
          <p:nvPicPr>
            <p:cNvPr id="169" name="그림 168"/>
            <p:cNvPicPr>
              <a:picLocks noChangeAspect="1"/>
            </p:cNvPicPr>
            <p:nvPr/>
          </p:nvPicPr>
          <p:blipFill rotWithShape="1">
            <a:blip r:embed="rId7" cstate="print">
              <a:extLst>
                <a:ext uri="{28A0092B-C50C-407E-A947-70E740481C1C}">
                  <a14:useLocalDpi xmlns:a14="http://schemas.microsoft.com/office/drawing/2010/main" val="0"/>
                </a:ext>
              </a:extLst>
            </a:blip>
            <a:srcRect t="26797" b="23578"/>
            <a:stretch>
              <a:fillRect/>
            </a:stretch>
          </p:blipFill>
          <p:spPr>
            <a:xfrm>
              <a:off x="3339450" y="4437575"/>
              <a:ext cx="1966753" cy="962833"/>
            </a:xfrm>
            <a:prstGeom prst="rect">
              <a:avLst/>
            </a:prstGeom>
          </p:spPr>
        </p:pic>
      </p:grpSp>
      <p:grpSp>
        <p:nvGrpSpPr>
          <p:cNvPr id="4" name="그룹 3"/>
          <p:cNvGrpSpPr/>
          <p:nvPr/>
        </p:nvGrpSpPr>
        <p:grpSpPr>
          <a:xfrm>
            <a:off x="1116778" y="4437576"/>
            <a:ext cx="1966749" cy="1159701"/>
            <a:chOff x="1116778" y="4437576"/>
            <a:chExt cx="1966749" cy="1159701"/>
          </a:xfrm>
        </p:grpSpPr>
        <p:sp>
          <p:nvSpPr>
            <p:cNvPr id="212" name="TextBox 211"/>
            <p:cNvSpPr txBox="1"/>
            <p:nvPr/>
          </p:nvSpPr>
          <p:spPr>
            <a:xfrm>
              <a:off x="1430998" y="5263660"/>
              <a:ext cx="1551883" cy="333617"/>
            </a:xfrm>
            <a:prstGeom prst="rect">
              <a:avLst/>
            </a:prstGeom>
            <a:noFill/>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集装箱</a:t>
              </a:r>
            </a:p>
          </p:txBody>
        </p:sp>
        <p:pic>
          <p:nvPicPr>
            <p:cNvPr id="170" name="그림 169"/>
            <p:cNvPicPr>
              <a:picLocks noChangeAspect="1"/>
            </p:cNvPicPr>
            <p:nvPr/>
          </p:nvPicPr>
          <p:blipFill rotWithShape="1">
            <a:blip r:embed="rId8" cstate="print">
              <a:extLst>
                <a:ext uri="{28A0092B-C50C-407E-A947-70E740481C1C}">
                  <a14:useLocalDpi xmlns:a14="http://schemas.microsoft.com/office/drawing/2010/main" val="0"/>
                </a:ext>
              </a:extLst>
            </a:blip>
            <a:srcRect t="25988" b="24388"/>
            <a:stretch>
              <a:fillRect/>
            </a:stretch>
          </p:blipFill>
          <p:spPr>
            <a:xfrm>
              <a:off x="1116778" y="4437576"/>
              <a:ext cx="1966749" cy="962833"/>
            </a:xfrm>
            <a:prstGeom prst="rect">
              <a:avLst/>
            </a:prstGeom>
          </p:spPr>
        </p:pic>
      </p:grpSp>
      <p:grpSp>
        <p:nvGrpSpPr>
          <p:cNvPr id="14" name="그룹 13"/>
          <p:cNvGrpSpPr/>
          <p:nvPr/>
        </p:nvGrpSpPr>
        <p:grpSpPr>
          <a:xfrm>
            <a:off x="6407150" y="4301490"/>
            <a:ext cx="5828665" cy="1499069"/>
            <a:chOff x="6557432" y="4301558"/>
            <a:chExt cx="5678037" cy="1499220"/>
          </a:xfrm>
        </p:grpSpPr>
        <p:sp>
          <p:nvSpPr>
            <p:cNvPr id="303" name="TextBox 302"/>
            <p:cNvSpPr txBox="1"/>
            <p:nvPr/>
          </p:nvSpPr>
          <p:spPr>
            <a:xfrm>
              <a:off x="9024951" y="4563908"/>
              <a:ext cx="3210518" cy="423588"/>
            </a:xfrm>
            <a:prstGeom prst="rect">
              <a:avLst/>
            </a:prstGeom>
            <a:noFill/>
          </p:spPr>
          <p:txBody>
            <a:bodyPr wrap="square">
              <a:spAutoFit/>
            </a:bodyPr>
            <a:lstStyle/>
            <a:p>
              <a:pPr marL="0" marR="0" lvl="0" indent="0" algn="l" defTabSz="914400" rtl="0" eaLnBrk="1" fontAlgn="auto" latinLnBrk="1" hangingPunct="1">
                <a:lnSpc>
                  <a:spcPct val="120000"/>
                </a:lnSpc>
                <a:spcBef>
                  <a:spcPts val="0"/>
                </a:spcBef>
                <a:spcAft>
                  <a:spcPts val="0"/>
                </a:spcAft>
                <a:buClrTx/>
                <a:buSzTx/>
                <a:buFontTx/>
                <a:buNone/>
                <a:defRPr/>
              </a:pP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通过扩大法兰克福和维也纳的非附属航空业务</a:t>
              </a:r>
              <a:endParaRPr kumimoji="0" lang="en-US" altLang="zh-CN"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1" hangingPunct="1">
                <a:lnSpc>
                  <a:spcPct val="120000"/>
                </a:lnSpc>
                <a:spcBef>
                  <a:spcPts val="0"/>
                </a:spcBef>
                <a:spcAft>
                  <a:spcPts val="0"/>
                </a:spcAft>
                <a:buClrTx/>
                <a:buSzTx/>
                <a:buFontTx/>
                <a:buNone/>
                <a:defRPr/>
              </a:pPr>
              <a:r>
                <a:rPr lang="en-US" altLang="zh-CN"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欧洲枢纽机场），促进</a:t>
              </a:r>
              <a:r>
                <a:rPr kumimoji="0" lang="en-US" altLang="zh-CN" sz="900" b="0" i="0" u="none" strike="noStrike" kern="1200" cap="none" spc="0" normalizeH="0" baseline="0" noProof="0" dirty="0" err="1">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CBeC</a:t>
              </a: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公司等新航空业务</a:t>
              </a:r>
            </a:p>
          </p:txBody>
        </p:sp>
        <p:grpSp>
          <p:nvGrpSpPr>
            <p:cNvPr id="13" name="그룹 12"/>
            <p:cNvGrpSpPr/>
            <p:nvPr/>
          </p:nvGrpSpPr>
          <p:grpSpPr>
            <a:xfrm>
              <a:off x="6557432" y="4301558"/>
              <a:ext cx="5146049" cy="1499220"/>
              <a:chOff x="6557432" y="4301558"/>
              <a:chExt cx="5146049" cy="1499220"/>
            </a:xfrm>
          </p:grpSpPr>
          <p:sp>
            <p:nvSpPr>
              <p:cNvPr id="304" name="TextBox 303"/>
              <p:cNvSpPr txBox="1"/>
              <p:nvPr/>
            </p:nvSpPr>
            <p:spPr>
              <a:xfrm>
                <a:off x="6707420" y="4659132"/>
                <a:ext cx="2308526" cy="22989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ko-KR" sz="9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‘21</a:t>
                </a:r>
                <a:r>
                  <a:rPr kumimoji="0" lang="zh-CN" altLang="en-US" sz="9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r>
                  <a:rPr kumimoji="0" lang="ko-KR" altLang="en-US" sz="9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欧洲</a:t>
                </a:r>
                <a:r>
                  <a:rPr kumimoji="0" lang="ko-KR"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FRA, VIE </a:t>
                </a:r>
                <a:r>
                  <a:rPr lang="zh-CN" altLang="en-US" sz="900" dirty="0">
                    <a:ln>
                      <a:solidFill>
                        <a:prstClr val="white">
                          <a:lumMod val="85000"/>
                          <a:alpha val="0"/>
                        </a:prstClr>
                      </a:solidFill>
                    </a:ln>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办事处开始运营</a:t>
                </a:r>
                <a:endParaRPr kumimoji="0" lang="en-US" altLang="ko-KR"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9" name="TextBox 298"/>
              <p:cNvSpPr txBox="1"/>
              <p:nvPr/>
            </p:nvSpPr>
            <p:spPr>
              <a:xfrm>
                <a:off x="7040795" y="4987878"/>
                <a:ext cx="2271811" cy="368337"/>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altLang="zh-CN" sz="900" dirty="0">
                    <a:ln>
                      <a:solidFill>
                        <a:prstClr val="white">
                          <a:lumMod val="85000"/>
                          <a:alpha val="0"/>
                        </a:prstClr>
                      </a:solidFill>
                    </a:ln>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ln>
                      <a:solidFill>
                        <a:prstClr val="white">
                          <a:lumMod val="85000"/>
                          <a:alpha val="0"/>
                        </a:prstClr>
                      </a:solidFill>
                    </a:ln>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美国</a:t>
                </a:r>
                <a:r>
                  <a:rPr kumimoji="0" lang="ko-KR"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ATL, </a:t>
                </a:r>
              </a:p>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印度</a:t>
                </a:r>
                <a:r>
                  <a:rPr kumimoji="0" lang="ko-KR"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MAA </a:t>
                </a:r>
                <a:r>
                  <a:rPr kumimoji="0" lang="zh-CN"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航空运输开始</a:t>
                </a:r>
                <a:endParaRPr kumimoji="0" lang="ko-KR"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0" name="TextBox 299"/>
              <p:cNvSpPr txBox="1"/>
              <p:nvPr/>
            </p:nvSpPr>
            <p:spPr>
              <a:xfrm>
                <a:off x="9024951" y="4988183"/>
                <a:ext cx="2429271" cy="423588"/>
              </a:xfrm>
              <a:prstGeom prst="rect">
                <a:avLst/>
              </a:prstGeom>
              <a:noFill/>
            </p:spPr>
            <p:txBody>
              <a:bodyPr wrap="square">
                <a:spAutoFit/>
              </a:bodyPr>
              <a:lstStyle/>
              <a:p>
                <a:pPr marL="0" marR="0" lvl="0" indent="0" algn="l" defTabSz="914400" rtl="0" eaLnBrk="1" fontAlgn="auto" latinLnBrk="1" hangingPunct="1">
                  <a:lnSpc>
                    <a:spcPct val="120000"/>
                  </a:lnSpc>
                  <a:spcBef>
                    <a:spcPts val="0"/>
                  </a:spcBef>
                  <a:spcAft>
                    <a:spcPts val="0"/>
                  </a:spcAft>
                  <a:buClrTx/>
                  <a:buSzTx/>
                  <a:buFontTx/>
                  <a:buNone/>
                  <a:defRPr/>
                </a:pP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sym typeface="Wingdings" panose="05000000000000000000" pitchFamily="2" charset="2"/>
                  </a:rPr>
                  <a:t>美洲扩大亚太地区主要航空业务</a:t>
                </a:r>
              </a:p>
              <a:p>
                <a:pPr marL="0" marR="0" lvl="0" indent="0" algn="l" defTabSz="914400" rtl="0" eaLnBrk="1" fontAlgn="auto" latinLnBrk="1" hangingPunct="1">
                  <a:lnSpc>
                    <a:spcPct val="120000"/>
                  </a:lnSpc>
                  <a:spcBef>
                    <a:spcPts val="0"/>
                  </a:spcBef>
                  <a:spcAft>
                    <a:spcPts val="0"/>
                  </a:spcAft>
                  <a:buClrTx/>
                  <a:buSzTx/>
                  <a:buFontTx/>
                  <a:buNone/>
                  <a:defRPr/>
                </a:pP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sym typeface="Wingdings" panose="05000000000000000000" pitchFamily="2" charset="2"/>
                  </a:rPr>
                  <a:t>构建全球航空物流体系</a:t>
                </a:r>
              </a:p>
            </p:txBody>
          </p:sp>
          <p:sp>
            <p:nvSpPr>
              <p:cNvPr id="297" name="TextBox 296"/>
              <p:cNvSpPr txBox="1"/>
              <p:nvPr/>
            </p:nvSpPr>
            <p:spPr>
              <a:xfrm>
                <a:off x="9024951" y="4312556"/>
                <a:ext cx="2528596" cy="229893"/>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大韩航空</a:t>
                </a:r>
                <a:r>
                  <a:rPr kumimoji="0" lang="en-US" altLang="zh-CN"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韩亚货物代理合同签订</a:t>
                </a:r>
              </a:p>
            </p:txBody>
          </p:sp>
          <p:sp>
            <p:nvSpPr>
              <p:cNvPr id="298" name="TextBox 297"/>
              <p:cNvSpPr txBox="1"/>
              <p:nvPr/>
            </p:nvSpPr>
            <p:spPr>
              <a:xfrm>
                <a:off x="6707420" y="4301558"/>
                <a:ext cx="1590229" cy="22989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ko-KR" sz="9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a:t>
                </a:r>
                <a:r>
                  <a:rPr kumimoji="0" lang="zh-CN" altLang="en-US" sz="9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r>
                  <a:rPr kumimoji="0" lang="ko-KR" altLang="en-US" sz="9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IATA </a:t>
                </a:r>
                <a:r>
                  <a:rPr kumimoji="0" lang="zh-CN"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获得许可</a:t>
                </a:r>
                <a:endParaRPr kumimoji="0" lang="en-US" altLang="ko-KR"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5" name="직선 연결선 294"/>
              <p:cNvCxnSpPr/>
              <p:nvPr/>
            </p:nvCxnSpPr>
            <p:spPr>
              <a:xfrm>
                <a:off x="6557432" y="4579148"/>
                <a:ext cx="51223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p:cNvCxnSpPr/>
              <p:nvPr/>
            </p:nvCxnSpPr>
            <p:spPr>
              <a:xfrm>
                <a:off x="7143750" y="4970654"/>
                <a:ext cx="45360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18"/>
              <p:cNvCxnSpPr/>
              <p:nvPr/>
            </p:nvCxnSpPr>
            <p:spPr>
              <a:xfrm>
                <a:off x="6557432" y="5400260"/>
                <a:ext cx="51223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6707420" y="5432441"/>
                <a:ext cx="2371669" cy="368337"/>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9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’23</a:t>
                </a:r>
                <a:r>
                  <a:rPr kumimoji="0" lang="zh-CN" altLang="en-US" sz="9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r>
                  <a:rPr kumimoji="0" lang="ko-KR" altLang="en-US" sz="9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ko-KR"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仁川机场物流中心即将开业</a:t>
                </a:r>
              </a:p>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CEIV </a:t>
                </a:r>
                <a:r>
                  <a:rPr kumimoji="0" lang="ko-KR"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制药计划获得</a:t>
                </a:r>
                <a:r>
                  <a:rPr lang="zh-CN" altLang="en-US" sz="900" dirty="0">
                    <a:ln>
                      <a:solidFill>
                        <a:prstClr val="white">
                          <a:lumMod val="85000"/>
                          <a:alpha val="0"/>
                        </a:prstClr>
                      </a:solidFill>
                    </a:ln>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认证</a:t>
                </a:r>
                <a:endParaRPr kumimoji="0" lang="ko-KR"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1" name="TextBox 120"/>
              <p:cNvSpPr txBox="1"/>
              <p:nvPr/>
            </p:nvSpPr>
            <p:spPr>
              <a:xfrm>
                <a:off x="9024987" y="5513896"/>
                <a:ext cx="2678494" cy="257201"/>
              </a:xfrm>
              <a:prstGeom prst="rect">
                <a:avLst/>
              </a:prstGeom>
              <a:noFill/>
            </p:spPr>
            <p:txBody>
              <a:bodyPr wrap="square">
                <a:spAutoFit/>
              </a:bodyPr>
              <a:lstStyle/>
              <a:p>
                <a:pPr marL="0" marR="0" lvl="0" indent="0" algn="l" defTabSz="914400" rtl="0" eaLnBrk="1" fontAlgn="auto" latinLnBrk="1" hangingPunct="1">
                  <a:lnSpc>
                    <a:spcPct val="120000"/>
                  </a:lnSpc>
                  <a:spcBef>
                    <a:spcPts val="0"/>
                  </a:spcBef>
                  <a:spcAft>
                    <a:spcPts val="0"/>
                  </a:spcAft>
                  <a:buClrTx/>
                  <a:buSzTx/>
                  <a:buFontTx/>
                  <a:buNone/>
                  <a:defRPr/>
                </a:pP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sym typeface="Wingdings" panose="05000000000000000000" pitchFamily="2" charset="2"/>
                  </a:rPr>
                  <a:t>生物工业（医疗保健）和冷链货物的最佳航空运输</a:t>
                </a:r>
              </a:p>
            </p:txBody>
          </p:sp>
        </p:grpSp>
      </p:grpSp>
      <p:sp>
        <p:nvSpPr>
          <p:cNvPr id="114" name="사각형: 둥근 모서리 113"/>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5" name="사각형: 둥근 모서리 114"/>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17" name="사각형: 둥근 모서리 116"/>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2" name="그림 121"/>
          <p:cNvPicPr>
            <a:picLocks noChangeAspect="1"/>
          </p:cNvPicPr>
          <p:nvPr/>
        </p:nvPicPr>
        <p:blipFill>
          <a:blip r:embed="rId9" cstate="screen"/>
          <a:stretch>
            <a:fillRect/>
          </a:stretch>
        </p:blipFill>
        <p:spPr>
          <a:xfrm>
            <a:off x="10433035" y="280490"/>
            <a:ext cx="1257299" cy="103719"/>
          </a:xfrm>
          <a:prstGeom prst="rect">
            <a:avLst/>
          </a:prstGeom>
        </p:spPr>
      </p:pic>
      <p:sp>
        <p:nvSpPr>
          <p:cNvPr id="123" name="평행 사변형 122"/>
          <p:cNvSpPr/>
          <p:nvPr/>
        </p:nvSpPr>
        <p:spPr>
          <a:xfrm>
            <a:off x="502241" y="1595853"/>
            <a:ext cx="1084624"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7" name="TextBox 136"/>
          <p:cNvSpPr txBox="1"/>
          <p:nvPr/>
        </p:nvSpPr>
        <p:spPr>
          <a:xfrm>
            <a:off x="410677" y="1425028"/>
            <a:ext cx="1383289"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海上</a:t>
            </a:r>
            <a:r>
              <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运输</a:t>
            </a:r>
            <a:r>
              <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优势</a:t>
            </a:r>
            <a:endPar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0" name="평행 사변형 149"/>
          <p:cNvSpPr/>
          <p:nvPr/>
        </p:nvSpPr>
        <p:spPr>
          <a:xfrm>
            <a:off x="6288679" y="1595853"/>
            <a:ext cx="1112881"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2" name="TextBox 151"/>
          <p:cNvSpPr txBox="1"/>
          <p:nvPr/>
        </p:nvSpPr>
        <p:spPr>
          <a:xfrm>
            <a:off x="6197115" y="1425028"/>
            <a:ext cx="1382113"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航空</a:t>
            </a:r>
            <a:r>
              <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运输</a:t>
            </a:r>
            <a:r>
              <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优势</a:t>
            </a:r>
            <a:endPar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流程图: 终止 1"/>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业务介绍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직사각형 143"/>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45" name="직사각형 144"/>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146" name="TextBox 145"/>
          <p:cNvSpPr txBox="1"/>
          <p:nvPr/>
        </p:nvSpPr>
        <p:spPr>
          <a:xfrm>
            <a:off x="502241" y="496967"/>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仓库</a:t>
            </a:r>
            <a:r>
              <a:rPr lang="en-US" altLang="zh-CN"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清关，</a:t>
            </a:r>
            <a:r>
              <a:rPr lang="en-US" altLang="zh-CN"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SCM </a:t>
            </a:r>
            <a:r>
              <a:rPr lang="zh-CN" altLang="en-US"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解决方案</a:t>
            </a:r>
          </a:p>
        </p:txBody>
      </p:sp>
      <p:sp>
        <p:nvSpPr>
          <p:cNvPr id="136" name="TextBox 135"/>
          <p:cNvSpPr txBox="1"/>
          <p:nvPr/>
        </p:nvSpPr>
        <p:spPr>
          <a:xfrm>
            <a:off x="1609019" y="840641"/>
            <a:ext cx="8973962" cy="307777"/>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5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提供一站式物流服务，包括出口、进口、包装和储存全球网络和基于信息系统的产品</a:t>
            </a:r>
          </a:p>
        </p:txBody>
      </p:sp>
      <p:pic>
        <p:nvPicPr>
          <p:cNvPr id="122" name="그림 121"/>
          <p:cNvPicPr>
            <a:picLocks noChangeAspect="1"/>
          </p:cNvPicPr>
          <p:nvPr/>
        </p:nvPicPr>
        <p:blipFill>
          <a:blip r:embed="rId3" cstate="screen"/>
          <a:stretch>
            <a:fillRect/>
          </a:stretch>
        </p:blipFill>
        <p:spPr>
          <a:xfrm>
            <a:off x="10433035" y="280490"/>
            <a:ext cx="1257299" cy="103719"/>
          </a:xfrm>
          <a:prstGeom prst="rect">
            <a:avLst/>
          </a:prstGeom>
        </p:spPr>
      </p:pic>
      <p:pic>
        <p:nvPicPr>
          <p:cNvPr id="12" name="그림 11" descr="텍스트, 실내, 창고이(가) 표시된 사진&#10;&#10;자동 생성된 설명"/>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79" y="2150182"/>
            <a:ext cx="2627169" cy="1133015"/>
          </a:xfrm>
          <a:custGeom>
            <a:avLst/>
            <a:gdLst>
              <a:gd name="connsiteX0" fmla="*/ 0 w 5246688"/>
              <a:gd name="connsiteY0" fmla="*/ 0 h 1522942"/>
              <a:gd name="connsiteX1" fmla="*/ 5246688 w 5246688"/>
              <a:gd name="connsiteY1" fmla="*/ 0 h 1522942"/>
              <a:gd name="connsiteX2" fmla="*/ 5246688 w 5246688"/>
              <a:gd name="connsiteY2" fmla="*/ 1522942 h 1522942"/>
              <a:gd name="connsiteX3" fmla="*/ 0 w 5246688"/>
              <a:gd name="connsiteY3" fmla="*/ 1522942 h 1522942"/>
            </a:gdLst>
            <a:ahLst/>
            <a:cxnLst>
              <a:cxn ang="0">
                <a:pos x="connsiteX0" y="connsiteY0"/>
              </a:cxn>
              <a:cxn ang="0">
                <a:pos x="connsiteX1" y="connsiteY1"/>
              </a:cxn>
              <a:cxn ang="0">
                <a:pos x="connsiteX2" y="connsiteY2"/>
              </a:cxn>
              <a:cxn ang="0">
                <a:pos x="connsiteX3" y="connsiteY3"/>
              </a:cxn>
            </a:cxnLst>
            <a:rect l="l" t="t" r="r" b="b"/>
            <a:pathLst>
              <a:path w="5246688" h="1522942">
                <a:moveTo>
                  <a:pt x="0" y="0"/>
                </a:moveTo>
                <a:lnTo>
                  <a:pt x="5246688" y="0"/>
                </a:lnTo>
                <a:lnTo>
                  <a:pt x="5246688" y="1522942"/>
                </a:lnTo>
                <a:lnTo>
                  <a:pt x="0" y="1522942"/>
                </a:lnTo>
                <a:close/>
              </a:path>
            </a:pathLst>
          </a:custGeom>
          <a:noFill/>
          <a:ln>
            <a:solidFill>
              <a:schemeClr val="bg1">
                <a:lumMod val="65000"/>
              </a:schemeClr>
            </a:solidFill>
          </a:ln>
        </p:spPr>
      </p:pic>
      <p:pic>
        <p:nvPicPr>
          <p:cNvPr id="16" name="그림 15" descr="실내, 천장, 바닥, 노란색이(가) 표시된 사진&#10;&#10;자동 생성된 설명"/>
          <p:cNvPicPr>
            <a:picLocks noChangeAspect="1"/>
          </p:cNvPicPr>
          <p:nvPr/>
        </p:nvPicPr>
        <p:blipFill rotWithShape="1">
          <a:blip r:embed="rId5">
            <a:extLst>
              <a:ext uri="{28A0092B-C50C-407E-A947-70E740481C1C}">
                <a14:useLocalDpi xmlns:a14="http://schemas.microsoft.com/office/drawing/2010/main" val="0"/>
              </a:ext>
            </a:extLst>
          </a:blip>
          <a:srcRect t="6484" r="4914" b="10396"/>
          <a:stretch>
            <a:fillRect/>
          </a:stretch>
        </p:blipFill>
        <p:spPr>
          <a:xfrm>
            <a:off x="3217997" y="2150182"/>
            <a:ext cx="2627169" cy="1129785"/>
          </a:xfrm>
          <a:custGeom>
            <a:avLst/>
            <a:gdLst>
              <a:gd name="connsiteX0" fmla="*/ 0 w 5246688"/>
              <a:gd name="connsiteY0" fmla="*/ 0 h 1522942"/>
              <a:gd name="connsiteX1" fmla="*/ 5246688 w 5246688"/>
              <a:gd name="connsiteY1" fmla="*/ 0 h 1522942"/>
              <a:gd name="connsiteX2" fmla="*/ 5246688 w 5246688"/>
              <a:gd name="connsiteY2" fmla="*/ 1522942 h 1522942"/>
              <a:gd name="connsiteX3" fmla="*/ 0 w 5246688"/>
              <a:gd name="connsiteY3" fmla="*/ 1522942 h 1522942"/>
            </a:gdLst>
            <a:ahLst/>
            <a:cxnLst>
              <a:cxn ang="0">
                <a:pos x="connsiteX0" y="connsiteY0"/>
              </a:cxn>
              <a:cxn ang="0">
                <a:pos x="connsiteX1" y="connsiteY1"/>
              </a:cxn>
              <a:cxn ang="0">
                <a:pos x="connsiteX2" y="connsiteY2"/>
              </a:cxn>
              <a:cxn ang="0">
                <a:pos x="connsiteX3" y="connsiteY3"/>
              </a:cxn>
            </a:cxnLst>
            <a:rect l="l" t="t" r="r" b="b"/>
            <a:pathLst>
              <a:path w="5246688" h="1522942">
                <a:moveTo>
                  <a:pt x="0" y="0"/>
                </a:moveTo>
                <a:lnTo>
                  <a:pt x="5246688" y="0"/>
                </a:lnTo>
                <a:lnTo>
                  <a:pt x="5246688" y="1522942"/>
                </a:lnTo>
                <a:lnTo>
                  <a:pt x="0" y="1522942"/>
                </a:lnTo>
                <a:close/>
              </a:path>
            </a:pathLst>
          </a:custGeom>
          <a:noFill/>
          <a:ln>
            <a:solidFill>
              <a:schemeClr val="bg1">
                <a:lumMod val="65000"/>
              </a:schemeClr>
            </a:solidFill>
          </a:ln>
        </p:spPr>
      </p:pic>
      <p:cxnSp>
        <p:nvCxnSpPr>
          <p:cNvPr id="79" name="직선 연결선 78"/>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80" name="그룹 79"/>
          <p:cNvGrpSpPr/>
          <p:nvPr/>
        </p:nvGrpSpPr>
        <p:grpSpPr>
          <a:xfrm>
            <a:off x="6192647" y="1472760"/>
            <a:ext cx="2178130" cy="306705"/>
            <a:chOff x="410677" y="1425028"/>
            <a:chExt cx="2178130" cy="306705"/>
          </a:xfrm>
        </p:grpSpPr>
        <p:sp>
          <p:nvSpPr>
            <p:cNvPr id="81" name="평행 사변형 80"/>
            <p:cNvSpPr/>
            <p:nvPr/>
          </p:nvSpPr>
          <p:spPr>
            <a:xfrm>
              <a:off x="502240" y="1595853"/>
              <a:ext cx="2012359"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1"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2" name="TextBox 81"/>
            <p:cNvSpPr txBox="1"/>
            <p:nvPr/>
          </p:nvSpPr>
          <p:spPr>
            <a:xfrm>
              <a:off x="410677" y="1425028"/>
              <a:ext cx="2178130"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altLang="ko-KR"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SCM</a:t>
              </a:r>
              <a:r>
                <a:rPr lang="ko-KR" altLang="en-US"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解决方案</a:t>
              </a:r>
              <a:r>
                <a:rPr lang="ko-KR" altLang="en-US"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优势</a:t>
              </a:r>
              <a:endPar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83" name="TextBox 82"/>
          <p:cNvSpPr txBox="1"/>
          <p:nvPr/>
        </p:nvSpPr>
        <p:spPr>
          <a:xfrm>
            <a:off x="457442" y="1836943"/>
            <a:ext cx="3764587" cy="2603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1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通过产品存储，分拣，库存管理等及时交付</a:t>
            </a:r>
          </a:p>
        </p:txBody>
      </p:sp>
      <p:grpSp>
        <p:nvGrpSpPr>
          <p:cNvPr id="85" name="그룹 84"/>
          <p:cNvGrpSpPr/>
          <p:nvPr/>
        </p:nvGrpSpPr>
        <p:grpSpPr>
          <a:xfrm>
            <a:off x="434459" y="1472478"/>
            <a:ext cx="2178130" cy="306705"/>
            <a:chOff x="410677" y="1425028"/>
            <a:chExt cx="2178130" cy="306705"/>
          </a:xfrm>
        </p:grpSpPr>
        <p:sp>
          <p:nvSpPr>
            <p:cNvPr id="86" name="평행 사변형 85"/>
            <p:cNvSpPr/>
            <p:nvPr/>
          </p:nvSpPr>
          <p:spPr>
            <a:xfrm>
              <a:off x="502240" y="1595853"/>
              <a:ext cx="2012359"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1"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TextBox 86"/>
            <p:cNvSpPr txBox="1"/>
            <p:nvPr/>
          </p:nvSpPr>
          <p:spPr>
            <a:xfrm>
              <a:off x="410677" y="1425028"/>
              <a:ext cx="2178130"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仓库</a:t>
              </a:r>
              <a:r>
                <a:rPr lang="en-US" altLang="ko-KR"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通关</a:t>
              </a:r>
              <a:r>
                <a:rPr lang="ko-KR" altLang="en-US"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优势</a:t>
              </a:r>
              <a:endPar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90" name="사각형: 둥근 모서리 89"/>
          <p:cNvSpPr/>
          <p:nvPr/>
        </p:nvSpPr>
        <p:spPr bwMode="auto">
          <a:xfrm>
            <a:off x="10513295" y="2146926"/>
            <a:ext cx="806940" cy="872398"/>
          </a:xfrm>
          <a:prstGeom prst="roundRect">
            <a:avLst>
              <a:gd name="adj" fmla="val 7224"/>
            </a:avLst>
          </a:prstGeom>
          <a:solidFill>
            <a:schemeClr val="bg1"/>
          </a:solidFill>
          <a:ln w="6350">
            <a:solidFill>
              <a:schemeClr val="bg1">
                <a:lumMod val="75000"/>
              </a:schemeClr>
            </a:solidFill>
            <a:miter lim="800000"/>
          </a:ln>
        </p:spPr>
        <p:txBody>
          <a:bodyPr rot="0" spcFirstLastPara="0" vertOverflow="overflow" horzOverflow="overflow" vert="horz" wrap="square" lIns="0" tIns="0" rIns="0" bIns="0" numCol="1" spcCol="0" rtlCol="0" fromWordArt="0" anchor="ctr" anchorCtr="0" forceAA="0" compatLnSpc="1">
            <a:noAutofit/>
          </a:bodyPr>
          <a:lstStyle/>
          <a:p>
            <a:pPr algn="ctr" defTabSz="457200" latinLnBrk="0">
              <a:defRPr/>
            </a:pPr>
            <a:endParaRPr lang="ko-KR" altLang="en-US" sz="800">
              <a:solidFill>
                <a:srgbClr val="000000"/>
              </a:solidFill>
              <a:latin typeface="현대하모니 L" panose="02020603020101020101" pitchFamily="18" charset="-127"/>
              <a:ea typeface="현대하모니 L" panose="02020603020101020101" pitchFamily="18" charset="-127"/>
            </a:endParaRPr>
          </a:p>
        </p:txBody>
      </p:sp>
      <p:sp>
        <p:nvSpPr>
          <p:cNvPr id="91" name="모서리가 둥근 직사각형 148"/>
          <p:cNvSpPr/>
          <p:nvPr/>
        </p:nvSpPr>
        <p:spPr>
          <a:xfrm>
            <a:off x="6374389" y="3207175"/>
            <a:ext cx="4887289" cy="215663"/>
          </a:xfrm>
          <a:prstGeom prst="roundRect">
            <a:avLst>
              <a:gd name="adj" fmla="val 1322"/>
            </a:avLst>
          </a:prstGeom>
          <a:noFill/>
        </p:spPr>
        <p:txBody>
          <a:bodyPr wrap="square">
            <a:spAutoFit/>
          </a:bodyPr>
          <a:lstStyle/>
          <a:p>
            <a:r>
              <a:rPr lang="zh-CN" altLang="en-US" sz="8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现代起亚海外工厂</a:t>
            </a:r>
            <a:r>
              <a:rPr lang="en-US" altLang="zh-CN" sz="8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8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家，摩比斯海外工厂</a:t>
            </a:r>
            <a:r>
              <a:rPr lang="en-US" altLang="zh-CN" sz="8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8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家，创世海外工厂</a:t>
            </a:r>
            <a:r>
              <a:rPr lang="en-US" altLang="zh-CN" sz="8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8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家，威亚海外工厂</a:t>
            </a:r>
            <a:r>
              <a:rPr lang="en-US" altLang="zh-CN" sz="8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8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家 在运营中</a:t>
            </a:r>
          </a:p>
        </p:txBody>
      </p:sp>
      <p:sp>
        <p:nvSpPr>
          <p:cNvPr id="93" name="화살표: 오른쪽 92"/>
          <p:cNvSpPr/>
          <p:nvPr/>
        </p:nvSpPr>
        <p:spPr bwMode="auto">
          <a:xfrm>
            <a:off x="6358255" y="2400300"/>
            <a:ext cx="4154805" cy="186055"/>
          </a:xfrm>
          <a:prstGeom prst="rightArrow">
            <a:avLst/>
          </a:prstGeom>
          <a:solidFill>
            <a:srgbClr val="13C388"/>
          </a:solidFill>
          <a:ln w="6350">
            <a:noFill/>
            <a:miter lim="800000"/>
          </a:ln>
        </p:spPr>
        <p:txBody>
          <a:bodyPr rot="0" spcFirstLastPara="0" vertOverflow="overflow" horzOverflow="overflow" vert="horz" wrap="square" lIns="0" tIns="0" rIns="0" bIns="0" numCol="1" spcCol="0" rtlCol="0" fromWordArt="0" anchor="ctr" anchorCtr="0" forceAA="0" compatLnSpc="1">
            <a:noAutofit/>
          </a:bodyPr>
          <a:lstStyle/>
          <a:p>
            <a:pPr algn="ctr" defTabSz="457200" latinLnBrk="0">
              <a:defRPr/>
            </a:pPr>
            <a:endParaRPr lang="ko-KR" altLang="en-US" sz="800">
              <a:solidFill>
                <a:srgbClr val="000000"/>
              </a:solidFill>
              <a:latin typeface="현대하모니 L" panose="02020603020101020101" pitchFamily="18" charset="-127"/>
              <a:ea typeface="현대하모니 L" panose="02020603020101020101" pitchFamily="18" charset="-127"/>
            </a:endParaRPr>
          </a:p>
        </p:txBody>
      </p:sp>
      <p:pic>
        <p:nvPicPr>
          <p:cNvPr id="94" name="그림 93"/>
          <p:cNvPicPr>
            <a:picLocks noChangeAspect="1"/>
          </p:cNvPicPr>
          <p:nvPr/>
        </p:nvPicPr>
        <p:blipFill>
          <a:blip r:embed="rId6">
            <a:clrChange>
              <a:clrFrom>
                <a:srgbClr val="FFFFFF"/>
              </a:clrFrom>
              <a:clrTo>
                <a:srgbClr val="FFFFFF">
                  <a:alpha val="0"/>
                </a:srgbClr>
              </a:clrTo>
            </a:clrChange>
          </a:blip>
          <a:stretch>
            <a:fillRect/>
          </a:stretch>
        </p:blipFill>
        <p:spPr>
          <a:xfrm>
            <a:off x="10681372" y="2644038"/>
            <a:ext cx="506705" cy="254693"/>
          </a:xfrm>
          <a:prstGeom prst="rect">
            <a:avLst/>
          </a:prstGeom>
        </p:spPr>
      </p:pic>
      <p:pic>
        <p:nvPicPr>
          <p:cNvPr id="95" name="그림 94"/>
          <p:cNvPicPr>
            <a:picLocks noChangeAspect="1"/>
          </p:cNvPicPr>
          <p:nvPr/>
        </p:nvPicPr>
        <p:blipFill>
          <a:blip r:embed="rId7">
            <a:clrChange>
              <a:clrFrom>
                <a:srgbClr val="FFFFFF"/>
              </a:clrFrom>
              <a:clrTo>
                <a:srgbClr val="FFFFFF">
                  <a:alpha val="0"/>
                </a:srgbClr>
              </a:clrTo>
            </a:clrChange>
          </a:blip>
          <a:stretch>
            <a:fillRect/>
          </a:stretch>
        </p:blipFill>
        <p:spPr>
          <a:xfrm>
            <a:off x="10687210" y="2329981"/>
            <a:ext cx="506705" cy="268981"/>
          </a:xfrm>
          <a:prstGeom prst="rect">
            <a:avLst/>
          </a:prstGeom>
        </p:spPr>
      </p:pic>
      <p:pic>
        <p:nvPicPr>
          <p:cNvPr id="96" name="그림 9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2001" y="2191535"/>
            <a:ext cx="709276" cy="699704"/>
          </a:xfrm>
          <a:prstGeom prst="rect">
            <a:avLst/>
          </a:prstGeom>
        </p:spPr>
      </p:pic>
      <p:grpSp>
        <p:nvGrpSpPr>
          <p:cNvPr id="97" name="그룹 96"/>
          <p:cNvGrpSpPr/>
          <p:nvPr/>
        </p:nvGrpSpPr>
        <p:grpSpPr>
          <a:xfrm>
            <a:off x="8535580" y="2266267"/>
            <a:ext cx="647965" cy="624970"/>
            <a:chOff x="5437367" y="2112380"/>
            <a:chExt cx="1342710" cy="1295062"/>
          </a:xfrm>
        </p:grpSpPr>
        <p:pic>
          <p:nvPicPr>
            <p:cNvPr id="98" name="그림 9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115001">
              <a:off x="5558363" y="2183066"/>
              <a:ext cx="1221714" cy="635369"/>
            </a:xfrm>
            <a:prstGeom prst="rect">
              <a:avLst/>
            </a:prstGeom>
          </p:spPr>
        </p:pic>
        <p:pic>
          <p:nvPicPr>
            <p:cNvPr id="99" name="그림 9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37367" y="2112380"/>
              <a:ext cx="1312779" cy="1295062"/>
            </a:xfrm>
            <a:prstGeom prst="rect">
              <a:avLst/>
            </a:prstGeom>
          </p:spPr>
        </p:pic>
      </p:grpSp>
      <p:pic>
        <p:nvPicPr>
          <p:cNvPr id="100" name="그림 9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3963" y="2078055"/>
            <a:ext cx="874915" cy="863108"/>
          </a:xfrm>
          <a:prstGeom prst="rect">
            <a:avLst/>
          </a:prstGeom>
        </p:spPr>
      </p:pic>
      <p:sp>
        <p:nvSpPr>
          <p:cNvPr id="101" name="사각형: 둥근 모서리 100"/>
          <p:cNvSpPr/>
          <p:nvPr/>
        </p:nvSpPr>
        <p:spPr bwMode="auto">
          <a:xfrm>
            <a:off x="6284693" y="2146926"/>
            <a:ext cx="806940" cy="872398"/>
          </a:xfrm>
          <a:prstGeom prst="roundRect">
            <a:avLst>
              <a:gd name="adj" fmla="val 7224"/>
            </a:avLst>
          </a:prstGeom>
          <a:solidFill>
            <a:schemeClr val="bg1"/>
          </a:solidFill>
          <a:ln w="6350">
            <a:solidFill>
              <a:schemeClr val="bg1">
                <a:lumMod val="75000"/>
              </a:schemeClr>
            </a:solidFill>
            <a:miter lim="800000"/>
          </a:ln>
        </p:spPr>
        <p:txBody>
          <a:bodyPr rot="0" spcFirstLastPara="0" vertOverflow="overflow" horzOverflow="overflow" vert="horz" wrap="square" lIns="0" tIns="0" rIns="0" bIns="0" numCol="1" spcCol="0" rtlCol="0" fromWordArt="0" anchor="ctr" anchorCtr="0" forceAA="0" compatLnSpc="1">
            <a:noAutofit/>
          </a:bodyPr>
          <a:lstStyle/>
          <a:p>
            <a:pPr algn="ctr" defTabSz="457200" latinLnBrk="0">
              <a:defRPr/>
            </a:pPr>
            <a:endParaRPr lang="ko-KR" altLang="en-US" sz="800">
              <a:solidFill>
                <a:srgbClr val="000000"/>
              </a:solidFill>
              <a:latin typeface="현대하모니 L" panose="02020603020101020101" pitchFamily="18" charset="-127"/>
              <a:ea typeface="현대하모니 L" panose="02020603020101020101" pitchFamily="18" charset="-127"/>
            </a:endParaRPr>
          </a:p>
        </p:txBody>
      </p:sp>
      <p:pic>
        <p:nvPicPr>
          <p:cNvPr id="102" name="그림 101"/>
          <p:cNvPicPr>
            <a:picLocks noChangeAspect="1"/>
          </p:cNvPicPr>
          <p:nvPr/>
        </p:nvPicPr>
        <p:blipFill>
          <a:blip r:embed="rId6">
            <a:clrChange>
              <a:clrFrom>
                <a:srgbClr val="FFFFFF"/>
              </a:clrFrom>
              <a:clrTo>
                <a:srgbClr val="FFFFFF">
                  <a:alpha val="0"/>
                </a:srgbClr>
              </a:clrTo>
            </a:clrChange>
          </a:blip>
          <a:stretch>
            <a:fillRect/>
          </a:stretch>
        </p:blipFill>
        <p:spPr>
          <a:xfrm>
            <a:off x="6431882" y="2587378"/>
            <a:ext cx="506705" cy="254693"/>
          </a:xfrm>
          <a:prstGeom prst="rect">
            <a:avLst/>
          </a:prstGeom>
        </p:spPr>
      </p:pic>
      <p:pic>
        <p:nvPicPr>
          <p:cNvPr id="103" name="그림 102"/>
          <p:cNvPicPr>
            <a:picLocks noChangeAspect="1"/>
          </p:cNvPicPr>
          <p:nvPr/>
        </p:nvPicPr>
        <p:blipFill>
          <a:blip r:embed="rId7">
            <a:clrChange>
              <a:clrFrom>
                <a:srgbClr val="FFFFFF"/>
              </a:clrFrom>
              <a:clrTo>
                <a:srgbClr val="FFFFFF">
                  <a:alpha val="0"/>
                </a:srgbClr>
              </a:clrTo>
            </a:clrChange>
          </a:blip>
          <a:stretch>
            <a:fillRect/>
          </a:stretch>
        </p:blipFill>
        <p:spPr>
          <a:xfrm>
            <a:off x="6409959" y="2317835"/>
            <a:ext cx="506705" cy="268981"/>
          </a:xfrm>
          <a:prstGeom prst="rect">
            <a:avLst/>
          </a:prstGeom>
        </p:spPr>
      </p:pic>
      <p:sp>
        <p:nvSpPr>
          <p:cNvPr id="106" name="TextBox 105"/>
          <p:cNvSpPr txBox="1"/>
          <p:nvPr/>
        </p:nvSpPr>
        <p:spPr>
          <a:xfrm>
            <a:off x="7180011" y="2722040"/>
            <a:ext cx="988216" cy="398780"/>
          </a:xfrm>
          <a:prstGeom prst="rect">
            <a:avLst/>
          </a:prstGeom>
          <a:noFill/>
        </p:spPr>
        <p:txBody>
          <a:bodyPr wrap="square">
            <a:spAutoFit/>
          </a:bodyPr>
          <a:lstStyle/>
          <a:p>
            <a:pPr algn="ctr" defTabSz="457200" latinLnBrk="0">
              <a:defRPr/>
            </a:pPr>
            <a:r>
              <a:rPr kumimoji="1" lang="ko-KR" altLang="en-US"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国内内陆运输</a:t>
            </a:r>
            <a:br>
              <a:rPr kumimoji="1" lang="en-US" altLang="ko-KR"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zh-CN" altLang="en-US"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包装</a:t>
            </a:r>
            <a:r>
              <a:rPr kumimoji="1" lang="en-US" altLang="zh-CN"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通关</a:t>
            </a:r>
            <a:endParaRPr lang="ko-KR"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 name="TextBox 106"/>
          <p:cNvSpPr txBox="1"/>
          <p:nvPr/>
        </p:nvSpPr>
        <p:spPr>
          <a:xfrm>
            <a:off x="8408618" y="2722040"/>
            <a:ext cx="988216" cy="398780"/>
          </a:xfrm>
          <a:prstGeom prst="rect">
            <a:avLst/>
          </a:prstGeom>
          <a:noFill/>
        </p:spPr>
        <p:txBody>
          <a:bodyPr wrap="square">
            <a:spAutoFit/>
          </a:bodyPr>
          <a:lstStyle/>
          <a:p>
            <a:pPr algn="ctr" defTabSz="457200" latinLnBrk="0">
              <a:defRPr/>
            </a:pPr>
            <a:r>
              <a:rPr kumimoji="1" lang="zh-CN" altLang="en-US"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海上</a:t>
            </a:r>
            <a:r>
              <a:rPr kumimoji="1" lang="en-US" altLang="ko-KR"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zh-CN" altLang="en-US"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航空</a:t>
            </a:r>
            <a:br>
              <a:rPr kumimoji="1" lang="en-US" altLang="ko-KR"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zh-CN" altLang="en-US"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运输</a:t>
            </a:r>
            <a:endParaRPr lang="ko-KR"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8" name="TextBox 107"/>
          <p:cNvSpPr txBox="1"/>
          <p:nvPr/>
        </p:nvSpPr>
        <p:spPr>
          <a:xfrm>
            <a:off x="9566501" y="2722040"/>
            <a:ext cx="988216" cy="398780"/>
          </a:xfrm>
          <a:prstGeom prst="rect">
            <a:avLst/>
          </a:prstGeom>
          <a:noFill/>
        </p:spPr>
        <p:txBody>
          <a:bodyPr wrap="square">
            <a:spAutoFit/>
          </a:bodyPr>
          <a:lstStyle/>
          <a:p>
            <a:pPr algn="ctr" defTabSz="457200" latinLnBrk="0">
              <a:defRPr/>
            </a:pPr>
            <a:r>
              <a:rPr kumimoji="1" lang="ko-KR" altLang="en-US"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当地</a:t>
            </a:r>
            <a:endParaRPr kumimoji="1" lang="en-US" altLang="zh-CN"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algn="ctr" defTabSz="457200" latinLnBrk="0">
              <a:defRPr/>
            </a:pPr>
            <a:r>
              <a:rPr kumimoji="1" lang="zh-CN" altLang="en-US" sz="1000" dirty="0">
                <a:ln>
                  <a:solidFill>
                    <a:srgbClr val="BBE0E3">
                      <a:alpha val="0"/>
                    </a:srgbClr>
                  </a:solidFill>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内陆运输</a:t>
            </a:r>
            <a:endParaRPr lang="ko-KR"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9" name="TextBox 108"/>
          <p:cNvSpPr txBox="1"/>
          <p:nvPr/>
        </p:nvSpPr>
        <p:spPr>
          <a:xfrm>
            <a:off x="6289808" y="3016208"/>
            <a:ext cx="853199" cy="253916"/>
          </a:xfrm>
          <a:prstGeom prst="rect">
            <a:avLst/>
          </a:prstGeom>
          <a:noFill/>
        </p:spPr>
        <p:txBody>
          <a:bodyPr wrap="square">
            <a:spAutoFit/>
          </a:bodyPr>
          <a:lstStyle/>
          <a:p>
            <a:pPr algn="ctr" defTabSz="457200" latinLnBrk="0">
              <a:defRPr/>
            </a:pPr>
            <a:r>
              <a:rPr kumimoji="1" lang="zh-CN" altLang="en-US" sz="1000" b="1" dirty="0">
                <a:ln>
                  <a:solidFill>
                    <a:srgbClr val="BBE0E3">
                      <a:alpha val="0"/>
                    </a:srgbClr>
                  </a:solidFill>
                </a:ln>
                <a:solidFill>
                  <a:srgbClr val="002060"/>
                </a:solidFill>
                <a:latin typeface="微软雅黑" panose="020B0503020204020204" pitchFamily="34" charset="-122"/>
                <a:ea typeface="微软雅黑" panose="020B0503020204020204" pitchFamily="34" charset="-122"/>
                <a:cs typeface="KoPubWorld돋움체 Medium" panose="00000600000000000000" pitchFamily="2" charset="-127"/>
                <a:sym typeface="Wingdings" panose="05000000000000000000"/>
              </a:rPr>
              <a:t>国内发货</a:t>
            </a:r>
          </a:p>
        </p:txBody>
      </p:sp>
      <p:sp>
        <p:nvSpPr>
          <p:cNvPr id="110" name="TextBox 109"/>
          <p:cNvSpPr txBox="1"/>
          <p:nvPr/>
        </p:nvSpPr>
        <p:spPr>
          <a:xfrm>
            <a:off x="10554328" y="3008588"/>
            <a:ext cx="853199" cy="246221"/>
          </a:xfrm>
          <a:prstGeom prst="rect">
            <a:avLst/>
          </a:prstGeom>
          <a:noFill/>
        </p:spPr>
        <p:txBody>
          <a:bodyPr wrap="square">
            <a:spAutoFit/>
          </a:bodyPr>
          <a:lstStyle/>
          <a:p>
            <a:pPr algn="ctr" defTabSz="457200" latinLnBrk="0">
              <a:defRPr/>
            </a:pPr>
            <a:r>
              <a:rPr kumimoji="1" lang="zh-CN" altLang="en-US" sz="1000" b="1" dirty="0">
                <a:ln>
                  <a:solidFill>
                    <a:srgbClr val="BBE0E3">
                      <a:alpha val="0"/>
                    </a:srgbClr>
                  </a:solidFill>
                </a:ln>
                <a:solidFill>
                  <a:srgbClr val="002060"/>
                </a:solidFill>
                <a:latin typeface="微软雅黑" panose="020B0503020204020204" pitchFamily="34" charset="-122"/>
                <a:ea typeface="微软雅黑" panose="020B0503020204020204" pitchFamily="34" charset="-122"/>
                <a:cs typeface="KoPubWorld돋움체 Medium" panose="00000600000000000000" pitchFamily="2" charset="-127"/>
                <a:sym typeface="Wingdings" panose="05000000000000000000"/>
              </a:rPr>
              <a:t>海外工厂</a:t>
            </a:r>
          </a:p>
        </p:txBody>
      </p:sp>
      <p:sp>
        <p:nvSpPr>
          <p:cNvPr id="118" name="TextBox 117"/>
          <p:cNvSpPr txBox="1"/>
          <p:nvPr/>
        </p:nvSpPr>
        <p:spPr>
          <a:xfrm>
            <a:off x="6186805" y="1836420"/>
            <a:ext cx="5299710" cy="252730"/>
          </a:xfrm>
          <a:prstGeom prst="rect">
            <a:avLst/>
          </a:prstGeom>
          <a:noFill/>
        </p:spPr>
        <p:txBody>
          <a:bodyPr wrap="square">
            <a:spAutoFit/>
          </a:bodyPr>
          <a:lstStyle/>
          <a:p>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基于我们的供应链管理数据</a:t>
            </a:r>
            <a:r>
              <a:rPr lang="en-US" altLang="zh-CN"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基础设施提供定制化的整体供应链管理解决方案</a:t>
            </a:r>
          </a:p>
        </p:txBody>
      </p:sp>
      <p:sp>
        <p:nvSpPr>
          <p:cNvPr id="76" name="직사각형 75"/>
          <p:cNvSpPr/>
          <p:nvPr/>
        </p:nvSpPr>
        <p:spPr>
          <a:xfrm>
            <a:off x="562229" y="3415236"/>
            <a:ext cx="5299851" cy="286557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ko-KR" altLang="en-US"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Malgun Gothic" panose="020B0503020000020004" charset="-127"/>
              <a:ea typeface="KoPubWorld돋움체 Light" panose="00000300000000000000" pitchFamily="2" charset="-127"/>
              <a:cs typeface="+mn-cs"/>
            </a:endParaRPr>
          </a:p>
        </p:txBody>
      </p:sp>
      <p:sp>
        <p:nvSpPr>
          <p:cNvPr id="77" name="직사각형 76"/>
          <p:cNvSpPr/>
          <p:nvPr/>
        </p:nvSpPr>
        <p:spPr>
          <a:xfrm>
            <a:off x="439972" y="3415236"/>
            <a:ext cx="886085"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04" name="TextBox 103"/>
          <p:cNvSpPr txBox="1"/>
          <p:nvPr/>
        </p:nvSpPr>
        <p:spPr>
          <a:xfrm>
            <a:off x="458647" y="3435358"/>
            <a:ext cx="917934" cy="276999"/>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120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主要</a:t>
            </a:r>
            <a:r>
              <a:rPr lang="ko-KR" altLang="en-US" sz="120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服务</a:t>
            </a:r>
            <a:endParaRPr kumimoji="0" lang="ko-KR" altLang="en-US" sz="12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직사각형 52"/>
          <p:cNvSpPr/>
          <p:nvPr/>
        </p:nvSpPr>
        <p:spPr>
          <a:xfrm>
            <a:off x="830167" y="3834483"/>
            <a:ext cx="4624849" cy="676130"/>
          </a:xfrm>
          <a:prstGeom prst="rect">
            <a:avLst/>
          </a:prstGeom>
          <a:solidFill>
            <a:schemeClr val="bg1">
              <a:lumMod val="95000"/>
            </a:schemeClr>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48" name="TextBox 147"/>
          <p:cNvSpPr txBox="1"/>
          <p:nvPr/>
        </p:nvSpPr>
        <p:spPr>
          <a:xfrm>
            <a:off x="930580" y="4063194"/>
            <a:ext cx="3959115" cy="261610"/>
          </a:xfrm>
          <a:prstGeom prst="rect">
            <a:avLst/>
          </a:prstGeom>
          <a:noFill/>
        </p:spPr>
        <p:txBody>
          <a:bodyPr wrap="square">
            <a:spAutoFit/>
          </a:bodyPr>
          <a:lstStyle/>
          <a:p>
            <a:pPr algn="l"/>
            <a:r>
              <a:rPr kumimoji="1" lang="zh-CN" altLang="en-US" sz="1100" b="1" dirty="0">
                <a:ln>
                  <a:solidFill>
                    <a:srgbClr val="BBE0E3">
                      <a:alpha val="0"/>
                    </a:srgbClr>
                  </a:solidFill>
                </a:ln>
                <a:solidFill>
                  <a:srgbClr val="002060"/>
                </a:solidFill>
                <a:latin typeface="微软雅黑" panose="020B0503020204020204" pitchFamily="34" charset="-122"/>
                <a:ea typeface="微软雅黑" panose="020B0503020204020204" pitchFamily="34" charset="-122"/>
                <a:cs typeface="KoPubWorld돋움체 Medium" panose="00000600000000000000" pitchFamily="2" charset="-127"/>
              </a:rPr>
              <a:t>基于行业专业知识的高效中心运营支持</a:t>
            </a:r>
          </a:p>
        </p:txBody>
      </p:sp>
      <p:sp>
        <p:nvSpPr>
          <p:cNvPr id="54" name="직사각형 53"/>
          <p:cNvSpPr/>
          <p:nvPr/>
        </p:nvSpPr>
        <p:spPr>
          <a:xfrm>
            <a:off x="846569" y="4600240"/>
            <a:ext cx="4624849" cy="676130"/>
          </a:xfrm>
          <a:prstGeom prst="rect">
            <a:avLst/>
          </a:prstGeom>
          <a:solidFill>
            <a:schemeClr val="bg1">
              <a:lumMod val="95000"/>
            </a:schemeClr>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21" name="TextBox 120"/>
          <p:cNvSpPr txBox="1"/>
          <p:nvPr/>
        </p:nvSpPr>
        <p:spPr>
          <a:xfrm>
            <a:off x="940837" y="4685447"/>
            <a:ext cx="3959115" cy="276999"/>
          </a:xfrm>
          <a:prstGeom prst="rect">
            <a:avLst/>
          </a:prstGeom>
          <a:noFill/>
        </p:spPr>
        <p:txBody>
          <a:bodyPr wrap="square">
            <a:spAutoFit/>
          </a:bodyPr>
          <a:lstStyle/>
          <a:p>
            <a:pPr algn="l"/>
            <a:r>
              <a:rPr lang="zh-CN" altLang="en-US" sz="12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实时提供基于信息系统的自动化库存管理服务</a:t>
            </a:r>
          </a:p>
        </p:txBody>
      </p:sp>
      <p:sp>
        <p:nvSpPr>
          <p:cNvPr id="119" name="TextBox 118"/>
          <p:cNvSpPr txBox="1"/>
          <p:nvPr/>
        </p:nvSpPr>
        <p:spPr>
          <a:xfrm>
            <a:off x="930580" y="4936731"/>
            <a:ext cx="4842271" cy="276999"/>
          </a:xfrm>
          <a:prstGeom prst="rect">
            <a:avLst/>
          </a:prstGeom>
          <a:noFill/>
        </p:spPr>
        <p:txBody>
          <a:bodyPr wrap="square">
            <a:spAutoFit/>
          </a:bodyPr>
          <a:lstStyle/>
          <a:p>
            <a:pPr algn="l"/>
            <a:r>
              <a:rPr lang="zh-CN" altLang="en-US" sz="12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根据产品特性提供最佳存储环境</a:t>
            </a:r>
          </a:p>
        </p:txBody>
      </p:sp>
      <p:sp>
        <p:nvSpPr>
          <p:cNvPr id="55" name="직사각형 54"/>
          <p:cNvSpPr/>
          <p:nvPr/>
        </p:nvSpPr>
        <p:spPr>
          <a:xfrm>
            <a:off x="866257" y="5353309"/>
            <a:ext cx="4624849" cy="676130"/>
          </a:xfrm>
          <a:prstGeom prst="rect">
            <a:avLst/>
          </a:prstGeom>
          <a:solidFill>
            <a:schemeClr val="bg1">
              <a:lumMod val="95000"/>
            </a:schemeClr>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43" name="TextBox 142"/>
          <p:cNvSpPr txBox="1"/>
          <p:nvPr/>
        </p:nvSpPr>
        <p:spPr>
          <a:xfrm>
            <a:off x="948383" y="5430311"/>
            <a:ext cx="3959115" cy="261610"/>
          </a:xfrm>
          <a:prstGeom prst="rect">
            <a:avLst/>
          </a:prstGeom>
          <a:noFill/>
        </p:spPr>
        <p:txBody>
          <a:bodyPr wrap="square">
            <a:spAutoFit/>
          </a:bodyPr>
          <a:lstStyle/>
          <a:p>
            <a:pPr algn="l"/>
            <a:r>
              <a:rPr kumimoji="1" lang="zh-CN" altLang="en-US" sz="1100" b="1" dirty="0">
                <a:ln>
                  <a:solidFill>
                    <a:srgbClr val="BBE0E3">
                      <a:alpha val="0"/>
                    </a:srgbClr>
                  </a:solidFill>
                </a:ln>
                <a:solidFill>
                  <a:srgbClr val="002060"/>
                </a:solidFill>
                <a:latin typeface="微软雅黑" panose="020B0503020204020204" pitchFamily="34" charset="-122"/>
                <a:ea typeface="微软雅黑" panose="020B0503020204020204" pitchFamily="34" charset="-122"/>
                <a:cs typeface="KoPubWorld돋움체 Medium" panose="00000600000000000000" pitchFamily="2" charset="-127"/>
              </a:rPr>
              <a:t>利用第三方物流基础网络提供全球服务</a:t>
            </a:r>
          </a:p>
        </p:txBody>
      </p:sp>
      <p:sp>
        <p:nvSpPr>
          <p:cNvPr id="127" name="TextBox 126"/>
          <p:cNvSpPr txBox="1"/>
          <p:nvPr/>
        </p:nvSpPr>
        <p:spPr>
          <a:xfrm>
            <a:off x="940836" y="5691374"/>
            <a:ext cx="3959115" cy="276999"/>
          </a:xfrm>
          <a:prstGeom prst="rect">
            <a:avLst/>
          </a:prstGeom>
          <a:noFill/>
        </p:spPr>
        <p:txBody>
          <a:bodyPr wrap="square">
            <a:spAutoFit/>
          </a:bodyPr>
          <a:lstStyle/>
          <a:p>
            <a:pPr algn="l"/>
            <a:r>
              <a:rPr lang="zh-CN" altLang="en-US" sz="12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通过我们差异化的能力提供专业的清关服务</a:t>
            </a:r>
          </a:p>
        </p:txBody>
      </p:sp>
      <p:sp>
        <p:nvSpPr>
          <p:cNvPr id="56" name="직각 삼각형 55"/>
          <p:cNvSpPr/>
          <p:nvPr/>
        </p:nvSpPr>
        <p:spPr>
          <a:xfrm flipV="1">
            <a:off x="1324220" y="3416923"/>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57" name="직각 삼각형 56"/>
          <p:cNvSpPr/>
          <p:nvPr/>
        </p:nvSpPr>
        <p:spPr>
          <a:xfrm rot="10800000">
            <a:off x="434095" y="3734403"/>
            <a:ext cx="131117" cy="9490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58" name="직사각형 57"/>
          <p:cNvSpPr/>
          <p:nvPr/>
        </p:nvSpPr>
        <p:spPr>
          <a:xfrm>
            <a:off x="6339734" y="3423134"/>
            <a:ext cx="5299851" cy="286557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ko-KR" altLang="en-US"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Malgun Gothic" panose="020B0503020000020004" charset="-127"/>
              <a:ea typeface="KoPubWorld돋움체 Light" panose="00000300000000000000" pitchFamily="2" charset="-127"/>
              <a:cs typeface="+mn-cs"/>
            </a:endParaRPr>
          </a:p>
        </p:txBody>
      </p:sp>
      <p:sp>
        <p:nvSpPr>
          <p:cNvPr id="59" name="직사각형 58"/>
          <p:cNvSpPr/>
          <p:nvPr/>
        </p:nvSpPr>
        <p:spPr>
          <a:xfrm>
            <a:off x="6217477" y="3423134"/>
            <a:ext cx="886085" cy="319800"/>
          </a:xfrm>
          <a:prstGeom prst="rect">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60" name="TextBox 59"/>
          <p:cNvSpPr txBox="1"/>
          <p:nvPr/>
        </p:nvSpPr>
        <p:spPr>
          <a:xfrm>
            <a:off x="6236152" y="3443256"/>
            <a:ext cx="917934" cy="276999"/>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120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主要</a:t>
            </a:r>
            <a:r>
              <a:rPr lang="ko-KR" altLang="en-US" sz="120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服务</a:t>
            </a:r>
            <a:endParaRPr kumimoji="0" lang="ko-KR" altLang="en-US" sz="12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직사각형 60"/>
          <p:cNvSpPr/>
          <p:nvPr/>
        </p:nvSpPr>
        <p:spPr>
          <a:xfrm>
            <a:off x="6607672" y="3842381"/>
            <a:ext cx="4624849" cy="676130"/>
          </a:xfrm>
          <a:prstGeom prst="rect">
            <a:avLst/>
          </a:prstGeom>
          <a:solidFill>
            <a:schemeClr val="bg1">
              <a:lumMod val="95000"/>
            </a:schemeClr>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64" name="직사각형 63"/>
          <p:cNvSpPr/>
          <p:nvPr/>
        </p:nvSpPr>
        <p:spPr>
          <a:xfrm>
            <a:off x="6624074" y="4608138"/>
            <a:ext cx="4624849" cy="676130"/>
          </a:xfrm>
          <a:prstGeom prst="rect">
            <a:avLst/>
          </a:prstGeom>
          <a:solidFill>
            <a:schemeClr val="bg1">
              <a:lumMod val="95000"/>
            </a:schemeClr>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67" name="직사각형 66"/>
          <p:cNvSpPr/>
          <p:nvPr/>
        </p:nvSpPr>
        <p:spPr>
          <a:xfrm>
            <a:off x="6643762" y="5361207"/>
            <a:ext cx="4624849" cy="676130"/>
          </a:xfrm>
          <a:prstGeom prst="rect">
            <a:avLst/>
          </a:prstGeom>
          <a:solidFill>
            <a:schemeClr val="bg1">
              <a:lumMod val="95000"/>
            </a:schemeClr>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algn="r"/>
            <a:endParaRPr lang="ko-KR" altLang="en-US" sz="1000" spc="-100" dirty="0">
              <a:ln>
                <a:solidFill>
                  <a:schemeClr val="bg1">
                    <a:lumMod val="85000"/>
                    <a:alpha val="0"/>
                  </a:schemeClr>
                </a:solidFill>
              </a:ln>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70" name="직각 삼각형 69"/>
          <p:cNvSpPr/>
          <p:nvPr/>
        </p:nvSpPr>
        <p:spPr>
          <a:xfrm flipV="1">
            <a:off x="7101725" y="3424821"/>
            <a:ext cx="144482" cy="319800"/>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71" name="직각 삼각형 70"/>
          <p:cNvSpPr/>
          <p:nvPr/>
        </p:nvSpPr>
        <p:spPr>
          <a:xfrm rot="10800000">
            <a:off x="6211600" y="3742301"/>
            <a:ext cx="131117" cy="94906"/>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88" name="TextBox 87"/>
          <p:cNvSpPr txBox="1"/>
          <p:nvPr/>
        </p:nvSpPr>
        <p:spPr>
          <a:xfrm>
            <a:off x="6619284" y="3827083"/>
            <a:ext cx="4936330" cy="699135"/>
          </a:xfrm>
          <a:prstGeom prst="rect">
            <a:avLst/>
          </a:prstGeom>
          <a:noFill/>
        </p:spPr>
        <p:txBody>
          <a:bodyPr wrap="square" rIns="0">
            <a:spAutoFit/>
          </a:bodyPr>
          <a:lstStyle/>
          <a:p>
            <a:pPr defTabSz="913130" fontAlgn="base">
              <a:lnSpc>
                <a:spcPct val="120000"/>
              </a:lnSpc>
              <a:spcBef>
                <a:spcPct val="0"/>
              </a:spcBef>
              <a:spcAft>
                <a:spcPct val="0"/>
              </a:spcAft>
              <a:defRPr/>
            </a:pPr>
            <a:r>
              <a:rPr kumimoji="1" lang="zh-CN" altLang="en-US" sz="1100" b="1" dirty="0">
                <a:ln>
                  <a:solidFill>
                    <a:srgbClr val="BBE0E3">
                      <a:alpha val="0"/>
                    </a:srgbClr>
                  </a:solidFill>
                </a:ln>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集团公司零件</a:t>
            </a:r>
            <a:r>
              <a:rPr kumimoji="1" lang="en-US" altLang="zh-CN" sz="1100" b="1" dirty="0">
                <a:ln>
                  <a:solidFill>
                    <a:srgbClr val="BBE0E3">
                      <a:alpha val="0"/>
                    </a:srgbClr>
                  </a:solidFill>
                </a:ln>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zh-CN" altLang="en-US" sz="1100" b="1" dirty="0">
                <a:ln>
                  <a:solidFill>
                    <a:srgbClr val="BBE0E3">
                      <a:alpha val="0"/>
                    </a:srgbClr>
                  </a:solidFill>
                </a:ln>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设备出口涵盖</a:t>
            </a:r>
            <a:endParaRPr kumimoji="1" lang="en-US" altLang="zh-CN" sz="1100" b="1" dirty="0">
              <a:ln>
                <a:solidFill>
                  <a:srgbClr val="BBE0E3">
                    <a:alpha val="0"/>
                  </a:srgbClr>
                </a:solidFill>
              </a:ln>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defTabSz="913130" fontAlgn="base">
              <a:lnSpc>
                <a:spcPct val="120000"/>
              </a:lnSpc>
              <a:spcBef>
                <a:spcPct val="0"/>
              </a:spcBef>
              <a:spcAft>
                <a:spcPct val="0"/>
              </a:spcAft>
              <a:defRPr/>
            </a:pPr>
            <a:r>
              <a:rPr kumimoji="1" lang="zh-CN" altLang="en-US" sz="1100" dirty="0">
                <a:ln>
                  <a:solidFill>
                    <a:srgbClr val="BBE0E3">
                      <a:alpha val="0"/>
                    </a:srgbClr>
                  </a:solidFill>
                </a:ln>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优化物流运输</a:t>
            </a:r>
            <a:r>
              <a:rPr kumimoji="1" lang="en-US" altLang="zh-CN"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zh-CN" altLang="en-US"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降低物流成本</a:t>
            </a:r>
            <a:br>
              <a:rPr kumimoji="1" lang="en-US" altLang="ko-KR"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en-US" altLang="ko-KR"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通过运营</a:t>
            </a:r>
            <a:r>
              <a:rPr kumimoji="1" lang="en-US" altLang="zh-CN"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zh-CN" altLang="en-US"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管理运输公司提供业务支持</a:t>
            </a:r>
            <a:endParaRPr kumimoji="1" lang="en-US" altLang="ko-KR"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p:txBody>
      </p:sp>
      <p:sp>
        <p:nvSpPr>
          <p:cNvPr id="92" name="TextBox 91"/>
          <p:cNvSpPr txBox="1"/>
          <p:nvPr/>
        </p:nvSpPr>
        <p:spPr>
          <a:xfrm>
            <a:off x="6676144" y="4604885"/>
            <a:ext cx="4457105" cy="699135"/>
          </a:xfrm>
          <a:prstGeom prst="rect">
            <a:avLst/>
          </a:prstGeom>
          <a:noFill/>
        </p:spPr>
        <p:txBody>
          <a:bodyPr wrap="square" rIns="0">
            <a:spAutoFit/>
          </a:bodyPr>
          <a:lstStyle/>
          <a:p>
            <a:pPr defTabSz="913130" fontAlgn="base" latinLnBrk="0">
              <a:lnSpc>
                <a:spcPct val="120000"/>
              </a:lnSpc>
              <a:spcBef>
                <a:spcPct val="0"/>
              </a:spcBef>
              <a:spcAft>
                <a:spcPct val="0"/>
              </a:spcAft>
              <a:defRPr/>
            </a:pPr>
            <a:r>
              <a:rPr kumimoji="1" lang="zh-CN" altLang="en-US" sz="1100" b="1" dirty="0">
                <a:ln>
                  <a:solidFill>
                    <a:srgbClr val="BBE0E3">
                      <a:alpha val="0"/>
                    </a:srgbClr>
                  </a:solidFill>
                </a:ln>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物流风险前期管理和问题应对</a:t>
            </a:r>
            <a:br>
              <a:rPr kumimoji="1" lang="en-US" altLang="ko-KR" sz="1100" b="1"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en-US" altLang="ko-KR"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协商装运计划并确保装船（基于数量统计）</a:t>
            </a:r>
            <a:br>
              <a:rPr kumimoji="1" lang="zh-CN" altLang="en-US"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zh-CN" altLang="en-US"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监控全球物流问题并应对紧急情况</a:t>
            </a:r>
            <a:endParaRPr kumimoji="1" lang="en-US" altLang="ko-KR"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p:txBody>
      </p:sp>
      <p:sp>
        <p:nvSpPr>
          <p:cNvPr id="89" name="TextBox 88"/>
          <p:cNvSpPr txBox="1"/>
          <p:nvPr/>
        </p:nvSpPr>
        <p:spPr>
          <a:xfrm>
            <a:off x="6676303" y="5340214"/>
            <a:ext cx="4457105" cy="699135"/>
          </a:xfrm>
          <a:prstGeom prst="rect">
            <a:avLst/>
          </a:prstGeom>
          <a:noFill/>
        </p:spPr>
        <p:txBody>
          <a:bodyPr wrap="square" rIns="0">
            <a:spAutoFit/>
          </a:bodyPr>
          <a:lstStyle/>
          <a:p>
            <a:pPr defTabSz="913130" fontAlgn="base">
              <a:lnSpc>
                <a:spcPct val="120000"/>
              </a:lnSpc>
              <a:spcBef>
                <a:spcPct val="0"/>
              </a:spcBef>
              <a:spcAft>
                <a:spcPct val="0"/>
              </a:spcAft>
              <a:defRPr/>
            </a:pPr>
            <a:r>
              <a:rPr kumimoji="1" lang="zh-CN" altLang="en-US" sz="1100" b="1" dirty="0">
                <a:ln>
                  <a:solidFill>
                    <a:srgbClr val="BBE0E3">
                      <a:alpha val="0"/>
                    </a:srgbClr>
                  </a:solidFill>
                </a:ln>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面向集团公司的销售活动</a:t>
            </a:r>
            <a:br>
              <a:rPr kumimoji="1" lang="en-US" altLang="ko-KR" sz="1100" b="1"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en-US" altLang="ko-KR"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按客户协商运费及报价</a:t>
            </a:r>
            <a:br>
              <a:rPr kumimoji="1" lang="en-US" altLang="ko-KR"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en-US" altLang="ko-KR"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新工厂、其他</a:t>
            </a:r>
            <a:r>
              <a:rPr kumimoji="1" lang="en-US" altLang="zh-CN"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OEM</a:t>
            </a:r>
            <a:r>
              <a:rPr kumimoji="1" lang="zh-CN" altLang="en-US"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供应等新业务拓展</a:t>
            </a:r>
            <a:endParaRPr kumimoji="1" lang="en-US" altLang="ko-KR" sz="1100" dirty="0">
              <a:ln>
                <a:solidFill>
                  <a:srgbClr val="BBE0E3">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p:txBody>
      </p:sp>
      <p:sp>
        <p:nvSpPr>
          <p:cNvPr id="2" name="流程图: 终止 1"/>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业务介绍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직사각형 19"/>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TextBox 20"/>
          <p:cNvSpPr txBox="1"/>
          <p:nvPr/>
        </p:nvSpPr>
        <p:spPr>
          <a:xfrm>
            <a:off x="502241" y="496967"/>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项目物流</a:t>
            </a:r>
            <a:r>
              <a:rPr kumimoji="0" lang="en-US" altLang="zh-CN"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咨询</a:t>
            </a:r>
            <a:r>
              <a:rPr kumimoji="0" lang="en-US" altLang="zh-CN"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业务</a:t>
            </a:r>
          </a:p>
        </p:txBody>
      </p:sp>
      <p:cxnSp>
        <p:nvCxnSpPr>
          <p:cNvPr id="22" name="직선 연결선 21"/>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609019" y="840641"/>
            <a:ext cx="8973962" cy="307777"/>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5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提供一站式物流服务，包括出口、进口、包装和储存全球网络和基于信息系统的产品</a:t>
            </a:r>
          </a:p>
        </p:txBody>
      </p:sp>
      <p:pic>
        <p:nvPicPr>
          <p:cNvPr id="25" name="그림 24"/>
          <p:cNvPicPr>
            <a:picLocks noChangeAspect="1"/>
          </p:cNvPicPr>
          <p:nvPr/>
        </p:nvPicPr>
        <p:blipFill>
          <a:blip r:embed="rId3" cstate="screen"/>
          <a:stretch>
            <a:fillRect/>
          </a:stretch>
        </p:blipFill>
        <p:spPr>
          <a:xfrm>
            <a:off x="10433035" y="280490"/>
            <a:ext cx="1257299" cy="103719"/>
          </a:xfrm>
          <a:prstGeom prst="rect">
            <a:avLst/>
          </a:prstGeom>
        </p:spPr>
      </p:pic>
      <p:sp>
        <p:nvSpPr>
          <p:cNvPr id="30" name="평행 사변형 29"/>
          <p:cNvSpPr/>
          <p:nvPr/>
        </p:nvSpPr>
        <p:spPr>
          <a:xfrm>
            <a:off x="531102" y="1562725"/>
            <a:ext cx="1084624"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TextBox 30"/>
          <p:cNvSpPr txBox="1"/>
          <p:nvPr/>
        </p:nvSpPr>
        <p:spPr>
          <a:xfrm>
            <a:off x="439538" y="1391900"/>
            <a:ext cx="2105318"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项目 物流 优势</a:t>
            </a:r>
            <a:endPar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그룹 5"/>
          <p:cNvGrpSpPr/>
          <p:nvPr/>
        </p:nvGrpSpPr>
        <p:grpSpPr>
          <a:xfrm>
            <a:off x="545120" y="2009295"/>
            <a:ext cx="5234649" cy="1238298"/>
            <a:chOff x="545120" y="2081213"/>
            <a:chExt cx="5837773" cy="1060566"/>
          </a:xfrm>
        </p:grpSpPr>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49797"/>
            <a:stretch>
              <a:fillRect/>
            </a:stretch>
          </p:blipFill>
          <p:spPr bwMode="auto">
            <a:xfrm>
              <a:off x="545120" y="2082946"/>
              <a:ext cx="2926357" cy="1058833"/>
            </a:xfrm>
            <a:custGeom>
              <a:avLst/>
              <a:gdLst>
                <a:gd name="connsiteX0" fmla="*/ 0 w 5246688"/>
                <a:gd name="connsiteY0" fmla="*/ 0 h 1522942"/>
                <a:gd name="connsiteX1" fmla="*/ 5246688 w 5246688"/>
                <a:gd name="connsiteY1" fmla="*/ 0 h 1522942"/>
                <a:gd name="connsiteX2" fmla="*/ 5246688 w 5246688"/>
                <a:gd name="connsiteY2" fmla="*/ 1522942 h 1522942"/>
                <a:gd name="connsiteX3" fmla="*/ 0 w 5246688"/>
                <a:gd name="connsiteY3" fmla="*/ 1522942 h 1522942"/>
              </a:gdLst>
              <a:ahLst/>
              <a:cxnLst>
                <a:cxn ang="0">
                  <a:pos x="connsiteX0" y="connsiteY0"/>
                </a:cxn>
                <a:cxn ang="0">
                  <a:pos x="connsiteX1" y="connsiteY1"/>
                </a:cxn>
                <a:cxn ang="0">
                  <a:pos x="connsiteX2" y="connsiteY2"/>
                </a:cxn>
                <a:cxn ang="0">
                  <a:pos x="connsiteX3" y="connsiteY3"/>
                </a:cxn>
              </a:cxnLst>
              <a:rect l="l" t="t" r="r" b="b"/>
              <a:pathLst>
                <a:path w="5246688" h="1522942">
                  <a:moveTo>
                    <a:pt x="0" y="0"/>
                  </a:moveTo>
                  <a:lnTo>
                    <a:pt x="5246688" y="0"/>
                  </a:lnTo>
                  <a:lnTo>
                    <a:pt x="5246688" y="1522942"/>
                  </a:lnTo>
                  <a:lnTo>
                    <a:pt x="0" y="1522942"/>
                  </a:lnTo>
                  <a:close/>
                </a:path>
              </a:pathLst>
            </a:cu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pic>
          <p:nvPicPr>
            <p:cNvPr id="3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49796" b="1"/>
            <a:stretch>
              <a:fillRect/>
            </a:stretch>
          </p:blipFill>
          <p:spPr bwMode="auto">
            <a:xfrm>
              <a:off x="3471094" y="2081213"/>
              <a:ext cx="2911799" cy="1058538"/>
            </a:xfrm>
            <a:custGeom>
              <a:avLst/>
              <a:gdLst>
                <a:gd name="connsiteX0" fmla="*/ 0 w 5246688"/>
                <a:gd name="connsiteY0" fmla="*/ 0 h 1522942"/>
                <a:gd name="connsiteX1" fmla="*/ 5246688 w 5246688"/>
                <a:gd name="connsiteY1" fmla="*/ 0 h 1522942"/>
                <a:gd name="connsiteX2" fmla="*/ 5246688 w 5246688"/>
                <a:gd name="connsiteY2" fmla="*/ 1522942 h 1522942"/>
                <a:gd name="connsiteX3" fmla="*/ 0 w 5246688"/>
                <a:gd name="connsiteY3" fmla="*/ 1522942 h 1522942"/>
              </a:gdLst>
              <a:ahLst/>
              <a:cxnLst>
                <a:cxn ang="0">
                  <a:pos x="connsiteX0" y="connsiteY0"/>
                </a:cxn>
                <a:cxn ang="0">
                  <a:pos x="connsiteX1" y="connsiteY1"/>
                </a:cxn>
                <a:cxn ang="0">
                  <a:pos x="connsiteX2" y="connsiteY2"/>
                </a:cxn>
                <a:cxn ang="0">
                  <a:pos x="connsiteX3" y="connsiteY3"/>
                </a:cxn>
              </a:cxnLst>
              <a:rect l="l" t="t" r="r" b="b"/>
              <a:pathLst>
                <a:path w="5246688" h="1522942">
                  <a:moveTo>
                    <a:pt x="0" y="0"/>
                  </a:moveTo>
                  <a:lnTo>
                    <a:pt x="5246688" y="0"/>
                  </a:lnTo>
                  <a:lnTo>
                    <a:pt x="5246688" y="1522942"/>
                  </a:lnTo>
                  <a:lnTo>
                    <a:pt x="0" y="1522942"/>
                  </a:lnTo>
                  <a:close/>
                </a:path>
              </a:pathLst>
            </a:cu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grpSp>
      <p:sp>
        <p:nvSpPr>
          <p:cNvPr id="153" name="직사각형 152"/>
          <p:cNvSpPr/>
          <p:nvPr/>
        </p:nvSpPr>
        <p:spPr>
          <a:xfrm>
            <a:off x="643211" y="5758650"/>
            <a:ext cx="5136559" cy="788987"/>
          </a:xfrm>
          <a:prstGeom prst="rect">
            <a:avLst/>
          </a:prstGeom>
          <a:solidFill>
            <a:schemeClr val="bg1">
              <a:lumMod val="95000"/>
            </a:schemeClr>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en-US" altLang="ko-KR"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154" name="그룹 153"/>
          <p:cNvGrpSpPr/>
          <p:nvPr/>
        </p:nvGrpSpPr>
        <p:grpSpPr>
          <a:xfrm>
            <a:off x="502240" y="5758652"/>
            <a:ext cx="1038352" cy="414706"/>
            <a:chOff x="502240" y="5892002"/>
            <a:chExt cx="1038352" cy="414706"/>
          </a:xfrm>
        </p:grpSpPr>
        <p:grpSp>
          <p:nvGrpSpPr>
            <p:cNvPr id="155" name="그룹 154"/>
            <p:cNvGrpSpPr/>
            <p:nvPr/>
          </p:nvGrpSpPr>
          <p:grpSpPr>
            <a:xfrm>
              <a:off x="512093" y="5892002"/>
              <a:ext cx="1028499" cy="319801"/>
              <a:chOff x="371123" y="2144107"/>
              <a:chExt cx="1028499" cy="319801"/>
            </a:xfrm>
          </p:grpSpPr>
          <p:sp>
            <p:nvSpPr>
              <p:cNvPr id="158" name="직사각형 157"/>
              <p:cNvSpPr/>
              <p:nvPr/>
            </p:nvSpPr>
            <p:spPr>
              <a:xfrm>
                <a:off x="371123" y="2144108"/>
                <a:ext cx="884018"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59" name="직각 삼각형 158"/>
              <p:cNvSpPr/>
              <p:nvPr/>
            </p:nvSpPr>
            <p:spPr>
              <a:xfrm flipV="1">
                <a:off x="1255140" y="2144107"/>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mn-cs"/>
                </a:endParaRPr>
              </a:p>
            </p:txBody>
          </p:sp>
        </p:grpSp>
        <p:sp>
          <p:nvSpPr>
            <p:cNvPr id="156" name="TextBox 155"/>
            <p:cNvSpPr txBox="1"/>
            <p:nvPr/>
          </p:nvSpPr>
          <p:spPr>
            <a:xfrm>
              <a:off x="502240" y="5930572"/>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03.</a:t>
              </a:r>
            </a:p>
          </p:txBody>
        </p:sp>
        <p:sp>
          <p:nvSpPr>
            <p:cNvPr id="157" name="직각 삼각형 156"/>
            <p:cNvSpPr/>
            <p:nvPr/>
          </p:nvSpPr>
          <p:spPr>
            <a:xfrm rot="10800000">
              <a:off x="512089" y="6211802"/>
              <a:ext cx="131117" cy="9490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24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60" name="TextBox 159"/>
          <p:cNvSpPr txBox="1"/>
          <p:nvPr/>
        </p:nvSpPr>
        <p:spPr>
          <a:xfrm>
            <a:off x="1509977" y="5915493"/>
            <a:ext cx="4090940" cy="509755"/>
          </a:xfrm>
          <a:prstGeom prst="rect">
            <a:avLst/>
          </a:prstGeom>
          <a:noFill/>
        </p:spPr>
        <p:txBody>
          <a:bodyPr wrap="square">
            <a:spAutoFit/>
          </a:bodyPr>
          <a:lstStyle>
            <a:defPPr>
              <a:defRPr lang="ko-KR"/>
            </a:defPPr>
            <a:lvl1pPr marR="0" lvl="0" indent="0" fontAlgn="auto">
              <a:lnSpc>
                <a:spcPct val="130000"/>
              </a:lnSpc>
              <a:spcBef>
                <a:spcPts val="0"/>
              </a:spcBef>
              <a:spcAft>
                <a:spcPts val="0"/>
              </a:spcAft>
              <a:buClrTx/>
              <a:buSzTx/>
              <a:buFontTx/>
              <a:buNone/>
              <a:defRPr sz="1050">
                <a:ln>
                  <a:solidFill>
                    <a:prstClr val="white">
                      <a:lumMod val="85000"/>
                      <a:alpha val="0"/>
                    </a:prstClr>
                  </a:solidFill>
                </a:ln>
                <a:solidFill>
                  <a:srgbClr val="02458C"/>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defRPr>
            </a:lvl1pPr>
          </a:lstStyle>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利用国内、海外法人（越南</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波兰）子公司，</a:t>
            </a:r>
          </a:p>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利用自己的船舶，汽车船和散货船的差异化物流</a:t>
            </a:r>
          </a:p>
        </p:txBody>
      </p:sp>
      <p:sp>
        <p:nvSpPr>
          <p:cNvPr id="161" name="직사각형 160"/>
          <p:cNvSpPr/>
          <p:nvPr/>
        </p:nvSpPr>
        <p:spPr>
          <a:xfrm>
            <a:off x="643211" y="3407578"/>
            <a:ext cx="5136559" cy="460948"/>
          </a:xfrm>
          <a:prstGeom prst="rect">
            <a:avLst/>
          </a:prstGeom>
          <a:solidFill>
            <a:schemeClr val="bg1">
              <a:lumMod val="95000"/>
            </a:schemeClr>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en-US" altLang="ko-KR"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162" name="TextBox 161"/>
          <p:cNvSpPr txBox="1"/>
          <p:nvPr/>
        </p:nvSpPr>
        <p:spPr>
          <a:xfrm>
            <a:off x="1396110" y="3417271"/>
            <a:ext cx="4222059" cy="430887"/>
          </a:xfrm>
          <a:prstGeom prst="rect">
            <a:avLst/>
          </a:prstGeom>
          <a:noFill/>
        </p:spPr>
        <p:txBody>
          <a:bodyPr wrap="square">
            <a:spAutoFit/>
          </a:bodyPr>
          <a:lstStyle/>
          <a:p>
            <a:pPr lvl="0" algn="ctr" defTabSz="457200" latinLnBrk="0">
              <a:defRPr/>
            </a:pPr>
            <a:r>
              <a:rPr lang="zh-CN" altLang="en-US" sz="1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与世界各地的船公司和运输公司建立合作伙伴关系</a:t>
            </a:r>
            <a:endParaRPr lang="en-US" altLang="zh-CN" sz="1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endParaRPr>
          </a:p>
          <a:p>
            <a:pPr lvl="0" algn="ctr" defTabSz="457200" latinLnBrk="0">
              <a:defRPr/>
            </a:pPr>
            <a:r>
              <a:rPr lang="zh-CN" altLang="en-US" sz="1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提供定制化项目物流服务</a:t>
            </a:r>
          </a:p>
        </p:txBody>
      </p:sp>
      <p:grpSp>
        <p:nvGrpSpPr>
          <p:cNvPr id="163" name="그룹 162"/>
          <p:cNvGrpSpPr/>
          <p:nvPr/>
        </p:nvGrpSpPr>
        <p:grpSpPr>
          <a:xfrm>
            <a:off x="502240" y="3407580"/>
            <a:ext cx="1038352" cy="411558"/>
            <a:chOff x="502240" y="3407580"/>
            <a:chExt cx="1038352" cy="411558"/>
          </a:xfrm>
        </p:grpSpPr>
        <p:grpSp>
          <p:nvGrpSpPr>
            <p:cNvPr id="164" name="그룹 163"/>
            <p:cNvGrpSpPr/>
            <p:nvPr/>
          </p:nvGrpSpPr>
          <p:grpSpPr>
            <a:xfrm>
              <a:off x="512093" y="3407580"/>
              <a:ext cx="1028499" cy="319801"/>
              <a:chOff x="371123" y="2144107"/>
              <a:chExt cx="1028499" cy="319801"/>
            </a:xfrm>
          </p:grpSpPr>
          <p:sp>
            <p:nvSpPr>
              <p:cNvPr id="167" name="직사각형 166"/>
              <p:cNvSpPr/>
              <p:nvPr/>
            </p:nvSpPr>
            <p:spPr>
              <a:xfrm>
                <a:off x="371123" y="2144108"/>
                <a:ext cx="884018"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68" name="직각 삼각형 167"/>
              <p:cNvSpPr/>
              <p:nvPr/>
            </p:nvSpPr>
            <p:spPr>
              <a:xfrm flipV="1">
                <a:off x="1255140" y="2144107"/>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65" name="TextBox 164"/>
            <p:cNvSpPr txBox="1"/>
            <p:nvPr/>
          </p:nvSpPr>
          <p:spPr>
            <a:xfrm>
              <a:off x="502240" y="3446150"/>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01.</a:t>
              </a:r>
            </a:p>
          </p:txBody>
        </p:sp>
        <p:sp>
          <p:nvSpPr>
            <p:cNvPr id="166" name="직각 삼각형 165"/>
            <p:cNvSpPr/>
            <p:nvPr/>
          </p:nvSpPr>
          <p:spPr>
            <a:xfrm rot="10800000">
              <a:off x="515938" y="3724232"/>
              <a:ext cx="131117" cy="9490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69" name="직사각형 168"/>
          <p:cNvSpPr/>
          <p:nvPr/>
        </p:nvSpPr>
        <p:spPr>
          <a:xfrm>
            <a:off x="6548427" y="3382177"/>
            <a:ext cx="5136559" cy="1654018"/>
          </a:xfrm>
          <a:prstGeom prst="rect">
            <a:avLst/>
          </a:prstGeom>
          <a:solidFill>
            <a:schemeClr val="bg1">
              <a:lumMod val="95000"/>
            </a:schemeClr>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en-US" altLang="ko-KR"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170" name="그룹 169"/>
          <p:cNvGrpSpPr/>
          <p:nvPr/>
        </p:nvGrpSpPr>
        <p:grpSpPr>
          <a:xfrm>
            <a:off x="6407456" y="3382178"/>
            <a:ext cx="1038352" cy="417282"/>
            <a:chOff x="6407456" y="3382178"/>
            <a:chExt cx="1038352" cy="417282"/>
          </a:xfrm>
        </p:grpSpPr>
        <p:grpSp>
          <p:nvGrpSpPr>
            <p:cNvPr id="171" name="그룹 170"/>
            <p:cNvGrpSpPr/>
            <p:nvPr/>
          </p:nvGrpSpPr>
          <p:grpSpPr>
            <a:xfrm>
              <a:off x="6417309" y="3382178"/>
              <a:ext cx="1028499" cy="319801"/>
              <a:chOff x="371123" y="2144107"/>
              <a:chExt cx="1028499" cy="319801"/>
            </a:xfrm>
          </p:grpSpPr>
          <p:sp>
            <p:nvSpPr>
              <p:cNvPr id="174" name="직사각형 173"/>
              <p:cNvSpPr/>
              <p:nvPr/>
            </p:nvSpPr>
            <p:spPr>
              <a:xfrm>
                <a:off x="371123" y="2144108"/>
                <a:ext cx="884018" cy="319800"/>
              </a:xfrm>
              <a:prstGeom prst="rect">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75" name="직각 삼각형 174"/>
              <p:cNvSpPr/>
              <p:nvPr/>
            </p:nvSpPr>
            <p:spPr>
              <a:xfrm flipV="1">
                <a:off x="1255140" y="2144107"/>
                <a:ext cx="144482" cy="319800"/>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72" name="TextBox 171"/>
            <p:cNvSpPr txBox="1"/>
            <p:nvPr/>
          </p:nvSpPr>
          <p:spPr>
            <a:xfrm>
              <a:off x="6407456" y="3420748"/>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01.</a:t>
              </a:r>
            </a:p>
          </p:txBody>
        </p:sp>
        <p:sp>
          <p:nvSpPr>
            <p:cNvPr id="173" name="직각 삼각형 172"/>
            <p:cNvSpPr/>
            <p:nvPr/>
          </p:nvSpPr>
          <p:spPr>
            <a:xfrm rot="10800000">
              <a:off x="6417308" y="3701977"/>
              <a:ext cx="131117" cy="97483"/>
            </a:xfrm>
            <a:prstGeom prst="rtTriangle">
              <a:avLst/>
            </a:prstGeom>
            <a:solidFill>
              <a:srgbClr val="1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76" name="TextBox 175"/>
          <p:cNvSpPr txBox="1"/>
          <p:nvPr/>
        </p:nvSpPr>
        <p:spPr>
          <a:xfrm>
            <a:off x="7208568" y="3484495"/>
            <a:ext cx="4105757" cy="430887"/>
          </a:xfrm>
          <a:prstGeom prst="rect">
            <a:avLst/>
          </a:prstGeom>
          <a:noFill/>
        </p:spPr>
        <p:txBody>
          <a:bodyPr wrap="square">
            <a:spAutoFit/>
          </a:bodyPr>
          <a:lstStyle/>
          <a:p>
            <a:pPr marR="0" lvl="0" algn="ctr" defTabSz="457200" rtl="0" eaLnBrk="1" fontAlgn="auto" latinLnBrk="0" hangingPunct="1">
              <a:lnSpc>
                <a:spcPct val="100000"/>
              </a:lnSpc>
              <a:spcBef>
                <a:spcPts val="0"/>
              </a:spcBef>
              <a:spcAft>
                <a:spcPts val="0"/>
              </a:spcAft>
              <a:buClrTx/>
              <a:buSzTx/>
              <a:defRPr/>
            </a:pPr>
            <a:r>
              <a:rPr kumimoji="0" lang="ko-KR" altLang="en-US"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提供基于数字的定制解决方案</a:t>
            </a:r>
          </a:p>
          <a:p>
            <a:pPr marR="0" lvl="0" algn="ctr" defTabSz="457200" rtl="0" eaLnBrk="1" fontAlgn="auto" latinLnBrk="0" hangingPunct="1">
              <a:lnSpc>
                <a:spcPct val="100000"/>
              </a:lnSpc>
              <a:spcBef>
                <a:spcPts val="0"/>
              </a:spcBef>
              <a:spcAft>
                <a:spcPts val="0"/>
              </a:spcAft>
              <a:buClrTx/>
              <a:buSzTx/>
              <a:defRPr/>
            </a:pPr>
            <a:r>
              <a:rPr kumimoji="0" lang="ko-KR" altLang="en-US"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提供基于 </a:t>
            </a:r>
            <a:r>
              <a:rPr kumimoji="0" lang="en-US" altLang="ko-KR"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DATA </a:t>
            </a:r>
            <a:r>
              <a:rPr kumimoji="0" lang="ko-KR" altLang="en-US"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的行业分析和大数据 </a:t>
            </a:r>
            <a:r>
              <a:rPr kumimoji="0" lang="en-US" altLang="ko-KR"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AI</a:t>
            </a:r>
            <a:endParaRPr lang="en-US" altLang="ko-KR" sz="1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5" name="직사각형 184"/>
          <p:cNvSpPr/>
          <p:nvPr/>
        </p:nvSpPr>
        <p:spPr>
          <a:xfrm>
            <a:off x="6548427" y="5100899"/>
            <a:ext cx="5136559" cy="1439524"/>
          </a:xfrm>
          <a:prstGeom prst="rect">
            <a:avLst/>
          </a:prstGeom>
          <a:solidFill>
            <a:schemeClr val="bg1">
              <a:lumMod val="95000"/>
            </a:schemeClr>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en-US" altLang="ko-KR"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186" name="그룹 185"/>
          <p:cNvGrpSpPr/>
          <p:nvPr/>
        </p:nvGrpSpPr>
        <p:grpSpPr>
          <a:xfrm>
            <a:off x="6407456" y="5100900"/>
            <a:ext cx="1038352" cy="417282"/>
            <a:chOff x="6407456" y="3924554"/>
            <a:chExt cx="1038352" cy="417282"/>
          </a:xfrm>
        </p:grpSpPr>
        <p:grpSp>
          <p:nvGrpSpPr>
            <p:cNvPr id="187" name="그룹 186"/>
            <p:cNvGrpSpPr/>
            <p:nvPr/>
          </p:nvGrpSpPr>
          <p:grpSpPr>
            <a:xfrm>
              <a:off x="6417309" y="3924554"/>
              <a:ext cx="1028499" cy="319801"/>
              <a:chOff x="371123" y="2144107"/>
              <a:chExt cx="1028499" cy="319801"/>
            </a:xfrm>
          </p:grpSpPr>
          <p:sp>
            <p:nvSpPr>
              <p:cNvPr id="190" name="직사각형 189"/>
              <p:cNvSpPr/>
              <p:nvPr/>
            </p:nvSpPr>
            <p:spPr>
              <a:xfrm>
                <a:off x="371123" y="2144108"/>
                <a:ext cx="884018" cy="319800"/>
              </a:xfrm>
              <a:prstGeom prst="rect">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91" name="직각 삼각형 190"/>
              <p:cNvSpPr/>
              <p:nvPr/>
            </p:nvSpPr>
            <p:spPr>
              <a:xfrm flipV="1">
                <a:off x="1255140" y="2144107"/>
                <a:ext cx="144482" cy="319800"/>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88" name="TextBox 187"/>
            <p:cNvSpPr txBox="1"/>
            <p:nvPr/>
          </p:nvSpPr>
          <p:spPr>
            <a:xfrm>
              <a:off x="6407456" y="3963124"/>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02.</a:t>
              </a:r>
            </a:p>
          </p:txBody>
        </p:sp>
        <p:sp>
          <p:nvSpPr>
            <p:cNvPr id="189" name="직각 삼각형 188"/>
            <p:cNvSpPr/>
            <p:nvPr/>
          </p:nvSpPr>
          <p:spPr>
            <a:xfrm rot="10800000">
              <a:off x="6417308" y="4244353"/>
              <a:ext cx="131117" cy="97483"/>
            </a:xfrm>
            <a:prstGeom prst="rtTriangle">
              <a:avLst/>
            </a:prstGeom>
            <a:solidFill>
              <a:srgbClr val="1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92" name="TextBox 191"/>
          <p:cNvSpPr txBox="1"/>
          <p:nvPr/>
        </p:nvSpPr>
        <p:spPr>
          <a:xfrm>
            <a:off x="7383420" y="5050099"/>
            <a:ext cx="4038449" cy="346249"/>
          </a:xfrm>
          <a:prstGeom prst="rect">
            <a:avLst/>
          </a:prstGeom>
          <a:noFill/>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主要咨询历史记录</a:t>
            </a:r>
          </a:p>
        </p:txBody>
      </p:sp>
      <p:sp>
        <p:nvSpPr>
          <p:cNvPr id="225" name="직사각형 224"/>
          <p:cNvSpPr/>
          <p:nvPr/>
        </p:nvSpPr>
        <p:spPr>
          <a:xfrm>
            <a:off x="643210" y="3934545"/>
            <a:ext cx="5136559" cy="1741622"/>
          </a:xfrm>
          <a:prstGeom prst="rect">
            <a:avLst/>
          </a:prstGeom>
          <a:solidFill>
            <a:schemeClr val="bg1">
              <a:lumMod val="95000"/>
            </a:schemeClr>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en-US" altLang="ko-KR"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226" name="그룹 225"/>
          <p:cNvGrpSpPr/>
          <p:nvPr/>
        </p:nvGrpSpPr>
        <p:grpSpPr>
          <a:xfrm>
            <a:off x="502240" y="3948098"/>
            <a:ext cx="1038352" cy="414513"/>
            <a:chOff x="502240" y="4802023"/>
            <a:chExt cx="1038352" cy="414513"/>
          </a:xfrm>
        </p:grpSpPr>
        <p:grpSp>
          <p:nvGrpSpPr>
            <p:cNvPr id="227" name="그룹 226"/>
            <p:cNvGrpSpPr/>
            <p:nvPr/>
          </p:nvGrpSpPr>
          <p:grpSpPr>
            <a:xfrm>
              <a:off x="512093" y="4802023"/>
              <a:ext cx="1028499" cy="319801"/>
              <a:chOff x="371123" y="2144107"/>
              <a:chExt cx="1028499" cy="319801"/>
            </a:xfrm>
          </p:grpSpPr>
          <p:sp>
            <p:nvSpPr>
              <p:cNvPr id="230" name="직사각형 229"/>
              <p:cNvSpPr/>
              <p:nvPr/>
            </p:nvSpPr>
            <p:spPr>
              <a:xfrm>
                <a:off x="371123" y="2144108"/>
                <a:ext cx="884018"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231" name="직각 삼각형 230"/>
              <p:cNvSpPr/>
              <p:nvPr/>
            </p:nvSpPr>
            <p:spPr>
              <a:xfrm flipV="1">
                <a:off x="1255140" y="2144107"/>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28" name="TextBox 227"/>
            <p:cNvSpPr txBox="1"/>
            <p:nvPr/>
          </p:nvSpPr>
          <p:spPr>
            <a:xfrm>
              <a:off x="502240" y="4840593"/>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02.</a:t>
              </a:r>
            </a:p>
          </p:txBody>
        </p:sp>
        <p:sp>
          <p:nvSpPr>
            <p:cNvPr id="229" name="직각 삼각형 228"/>
            <p:cNvSpPr/>
            <p:nvPr/>
          </p:nvSpPr>
          <p:spPr>
            <a:xfrm rot="10800000">
              <a:off x="515938" y="5121630"/>
              <a:ext cx="131117" cy="9490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2" name="TextBox 231"/>
          <p:cNvSpPr txBox="1"/>
          <p:nvPr/>
        </p:nvSpPr>
        <p:spPr>
          <a:xfrm>
            <a:off x="1523384" y="4029303"/>
            <a:ext cx="4177714" cy="600164"/>
          </a:xfrm>
          <a:prstGeom prst="rect">
            <a:avLst/>
          </a:prstGeom>
          <a:noFill/>
        </p:spPr>
        <p:txBody>
          <a:bodyPr wrap="square">
            <a:spAutoFit/>
          </a:bodyPr>
          <a:lstStyle>
            <a:defPPr>
              <a:defRPr lang="ko-KR"/>
            </a:defPPr>
            <a:lvl1pPr lvl="0" algn="ctr" defTabSz="457200" latinLnBrk="0">
              <a:defRPr sz="1100">
                <a:ln>
                  <a:solidFill>
                    <a:prstClr val="white">
                      <a:lumMod val="85000"/>
                      <a:alpha val="0"/>
                    </a:prstClr>
                  </a:solidFill>
                </a:ln>
                <a:solidFill>
                  <a:prstClr val="black">
                    <a:lumMod val="75000"/>
                    <a:lumOff val="25000"/>
                  </a:prst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lvl1p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通过安全及时地运输用于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EPC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建设的各种重型材料</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成功建造大型工厂</a:t>
            </a:r>
          </a:p>
          <a:p>
            <a:endParaRPr lang="en-US" altLang="ko-KR"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39" name="그룹 238"/>
          <p:cNvGrpSpPr/>
          <p:nvPr/>
        </p:nvGrpSpPr>
        <p:grpSpPr>
          <a:xfrm>
            <a:off x="6618745" y="5405439"/>
            <a:ext cx="5161915" cy="1099790"/>
            <a:chOff x="6705808" y="4248420"/>
            <a:chExt cx="5161915" cy="1099790"/>
          </a:xfrm>
        </p:grpSpPr>
        <p:sp>
          <p:nvSpPr>
            <p:cNvPr id="240" name="TextBox 239"/>
            <p:cNvSpPr txBox="1"/>
            <p:nvPr/>
          </p:nvSpPr>
          <p:spPr>
            <a:xfrm>
              <a:off x="7573853" y="4564015"/>
              <a:ext cx="4105910" cy="423545"/>
            </a:xfrm>
            <a:prstGeom prst="rect">
              <a:avLst/>
            </a:prstGeom>
            <a:noFill/>
          </p:spPr>
          <p:txBody>
            <a:bodyPr wrap="square">
              <a:spAutoFit/>
            </a:bodyPr>
            <a:lstStyle/>
            <a:p>
              <a:pPr marL="0" marR="0" lvl="0" indent="0" algn="l" defTabSz="914400" rtl="0" eaLnBrk="1" fontAlgn="auto" latinLnBrk="1" hangingPunct="1">
                <a:lnSpc>
                  <a:spcPct val="120000"/>
                </a:lnSpc>
                <a:spcBef>
                  <a:spcPts val="0"/>
                </a:spcBef>
                <a:spcAft>
                  <a:spcPts val="0"/>
                </a:spcAft>
                <a:buClrTx/>
                <a:buSzTx/>
                <a:buFontTx/>
                <a:buNone/>
                <a:defRPr/>
              </a:pPr>
              <a:r>
                <a:rPr kumimoji="0" lang="ko-KR"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四川休比斯、青岛</a:t>
              </a:r>
              <a:r>
                <a:rPr kumimoji="0" lang="en-US" altLang="ko-KR" sz="900" b="0" i="0" u="none" strike="noStrike" kern="1200" cap="none" spc="0" normalizeH="0" baseline="0" noProof="0" dirty="0" err="1">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a:t>
              </a:r>
              <a:r>
                <a:rPr kumimoji="0" lang="ko-KR"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中心、福耀玻璃、斗山</a:t>
              </a:r>
              <a:r>
                <a:rPr kumimoji="0" lang="en-US" altLang="ko-KR" sz="900" b="0" i="0" u="none" strike="noStrike" kern="1200" cap="none" spc="0" normalizeH="0" baseline="0" noProof="0" dirty="0" err="1">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Infracore</a:t>
              </a:r>
              <a:r>
                <a:rPr kumimoji="0" lang="ko-KR"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等</a:t>
              </a:r>
            </a:p>
            <a:p>
              <a:pPr marL="0" marR="0" lvl="0" indent="0" algn="l" defTabSz="914400" rtl="0" eaLnBrk="1" fontAlgn="auto" latinLnBrk="1" hangingPunct="1">
                <a:lnSpc>
                  <a:spcPct val="120000"/>
                </a:lnSpc>
                <a:spcBef>
                  <a:spcPts val="0"/>
                </a:spcBef>
                <a:spcAft>
                  <a:spcPts val="0"/>
                </a:spcAft>
                <a:buClrTx/>
                <a:buSzTx/>
                <a:buFontTx/>
                <a:buNone/>
                <a:defRPr/>
              </a:pPr>
              <a:endParaRPr kumimoji="0" lang="ko-KR"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41" name="그룹 240"/>
            <p:cNvGrpSpPr/>
            <p:nvPr/>
          </p:nvGrpSpPr>
          <p:grpSpPr>
            <a:xfrm>
              <a:off x="6705808" y="4248420"/>
              <a:ext cx="5161915" cy="1099790"/>
              <a:chOff x="6705808" y="4248420"/>
              <a:chExt cx="5161915" cy="1099790"/>
            </a:xfrm>
          </p:grpSpPr>
          <p:sp>
            <p:nvSpPr>
              <p:cNvPr id="242" name="TextBox 241"/>
              <p:cNvSpPr txBox="1"/>
              <p:nvPr/>
            </p:nvSpPr>
            <p:spPr>
              <a:xfrm>
                <a:off x="6707420" y="4574677"/>
                <a:ext cx="1021045"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中国</a:t>
                </a:r>
              </a:p>
            </p:txBody>
          </p:sp>
          <p:sp>
            <p:nvSpPr>
              <p:cNvPr id="243" name="TextBox 242"/>
              <p:cNvSpPr txBox="1"/>
              <p:nvPr/>
            </p:nvSpPr>
            <p:spPr>
              <a:xfrm>
                <a:off x="6705808" y="4836748"/>
                <a:ext cx="611164" cy="253916"/>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亚洲</a:t>
                </a:r>
              </a:p>
            </p:txBody>
          </p:sp>
          <p:sp>
            <p:nvSpPr>
              <p:cNvPr id="244" name="TextBox 243"/>
              <p:cNvSpPr txBox="1"/>
              <p:nvPr/>
            </p:nvSpPr>
            <p:spPr>
              <a:xfrm>
                <a:off x="7582743" y="4835795"/>
                <a:ext cx="4284980" cy="257175"/>
              </a:xfrm>
              <a:prstGeom prst="rect">
                <a:avLst/>
              </a:prstGeom>
              <a:noFill/>
            </p:spPr>
            <p:txBody>
              <a:bodyPr wrap="square">
                <a:spAutoFit/>
              </a:bodyPr>
              <a:lstStyle/>
              <a:p>
                <a:pPr marL="0" marR="0" lvl="0" indent="0" algn="l" defTabSz="914400" rtl="0" eaLnBrk="1" fontAlgn="auto" latinLnBrk="1" hangingPunct="1">
                  <a:lnSpc>
                    <a:spcPct val="120000"/>
                  </a:lnSpc>
                  <a:spcBef>
                    <a:spcPts val="0"/>
                  </a:spcBef>
                  <a:spcAft>
                    <a:spcPts val="0"/>
                  </a:spcAft>
                  <a:buClrTx/>
                  <a:buSzTx/>
                  <a:buFontTx/>
                  <a:buNone/>
                  <a:defRPr/>
                </a:pPr>
                <a:r>
                  <a:rPr lang="zh-CN" altLang="en-US"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起亚汽车</a:t>
                </a:r>
                <a:r>
                  <a:rPr lang="en-US" altLang="zh-CN"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zh-CN" altLang="en-US"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印度</a:t>
                </a:r>
                <a:r>
                  <a:rPr lang="en-US" altLang="zh-CN"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zh-CN" altLang="en-US"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现代汽车（印度尼西亚</a:t>
                </a:r>
                <a:r>
                  <a:rPr lang="en-US" altLang="zh-CN"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r>
                  <a:rPr lang="zh-CN" altLang="en-US"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华信（印度）</a:t>
                </a:r>
                <a:r>
                  <a:rPr lang="en-US" altLang="zh-CN"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zh-CN" altLang="en-US"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凯普科（越南）</a:t>
                </a:r>
                <a:r>
                  <a:rPr lang="en-US" altLang="zh-CN"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zh-CN" altLang="en-US" sz="9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清聪集团</a:t>
                </a:r>
              </a:p>
            </p:txBody>
          </p:sp>
          <p:sp>
            <p:nvSpPr>
              <p:cNvPr id="245" name="TextBox 244"/>
              <p:cNvSpPr txBox="1"/>
              <p:nvPr/>
            </p:nvSpPr>
            <p:spPr>
              <a:xfrm>
                <a:off x="7573853" y="4248420"/>
                <a:ext cx="4178300" cy="36830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现代</a:t>
                </a:r>
                <a:r>
                  <a:rPr kumimoji="0" lang="en-US" altLang="zh-CN" sz="900" b="0" i="0" u="none" strike="noStrike" kern="1200" cap="none" spc="0" normalizeH="0" baseline="0" noProof="0" dirty="0" err="1">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Translead</a:t>
                </a: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，现代</a:t>
                </a:r>
                <a:r>
                  <a:rPr kumimoji="0" lang="en-US" altLang="zh-CN"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L&amp;C</a:t>
                </a: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（北美），现代</a:t>
                </a:r>
                <a:r>
                  <a:rPr kumimoji="0" lang="en-US" altLang="zh-CN"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MOBIS</a:t>
                </a: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（采购物流），韩华索拉隆，温哥华港务局等</a:t>
                </a:r>
              </a:p>
            </p:txBody>
          </p:sp>
          <p:sp>
            <p:nvSpPr>
              <p:cNvPr id="246" name="TextBox 245"/>
              <p:cNvSpPr txBox="1"/>
              <p:nvPr/>
            </p:nvSpPr>
            <p:spPr>
              <a:xfrm>
                <a:off x="6707420" y="4302828"/>
                <a:ext cx="1590229" cy="253916"/>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美洲</a:t>
                </a:r>
              </a:p>
            </p:txBody>
          </p:sp>
          <p:cxnSp>
            <p:nvCxnSpPr>
              <p:cNvPr id="247" name="직선 연결선 246"/>
              <p:cNvCxnSpPr/>
              <p:nvPr/>
            </p:nvCxnSpPr>
            <p:spPr>
              <a:xfrm>
                <a:off x="6707420" y="4579148"/>
                <a:ext cx="49723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9" name="직선 연결선 248"/>
              <p:cNvCxnSpPr/>
              <p:nvPr/>
            </p:nvCxnSpPr>
            <p:spPr>
              <a:xfrm>
                <a:off x="6707420" y="5076410"/>
                <a:ext cx="49723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0" name="TextBox 249"/>
              <p:cNvSpPr txBox="1"/>
              <p:nvPr/>
            </p:nvSpPr>
            <p:spPr>
              <a:xfrm>
                <a:off x="6707420" y="5094294"/>
                <a:ext cx="875818" cy="253916"/>
              </a:xfrm>
              <a:prstGeom prst="rect">
                <a:avLst/>
              </a:prstGeom>
              <a:noFill/>
            </p:spPr>
            <p:txBody>
              <a:bodyPr wrap="square">
                <a:spAutoFit/>
              </a:bodyPr>
              <a:lstStyle/>
              <a:p>
                <a:pPr marL="0" marR="0" lvl="0" indent="0" defTabSz="914400" rtl="0" eaLnBrk="1" fontAlgn="auto" latinLnBrk="1"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欧洲</a:t>
                </a:r>
              </a:p>
            </p:txBody>
          </p:sp>
          <p:sp>
            <p:nvSpPr>
              <p:cNvPr id="251" name="TextBox 250"/>
              <p:cNvSpPr txBox="1"/>
              <p:nvPr/>
            </p:nvSpPr>
            <p:spPr>
              <a:xfrm>
                <a:off x="7584013" y="5089795"/>
                <a:ext cx="3799840" cy="257175"/>
              </a:xfrm>
              <a:prstGeom prst="rect">
                <a:avLst/>
              </a:prstGeom>
              <a:noFill/>
            </p:spPr>
            <p:txBody>
              <a:bodyPr wrap="square">
                <a:spAutoFit/>
              </a:bodyPr>
              <a:lstStyle/>
              <a:p>
                <a:pPr marL="0" marR="0" lvl="0" indent="0" algn="l" defTabSz="914400" rtl="0" eaLnBrk="1" fontAlgn="auto" latinLnBrk="1" hangingPunct="1">
                  <a:lnSpc>
                    <a:spcPct val="120000"/>
                  </a:lnSpc>
                  <a:spcBef>
                    <a:spcPts val="0"/>
                  </a:spcBef>
                  <a:spcAft>
                    <a:spcPts val="0"/>
                  </a:spcAft>
                  <a:buClrTx/>
                  <a:buSzTx/>
                  <a:buFontTx/>
                  <a:buNone/>
                  <a:defRPr/>
                </a:pPr>
                <a:r>
                  <a:rPr kumimoji="0" lang="zh-CN" altLang="en-US"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起亚汽车（欧洲）、现代汽车（欧洲）、韩华新能源等</a:t>
                </a:r>
              </a:p>
            </p:txBody>
          </p:sp>
        </p:grpSp>
      </p:grpSp>
      <p:sp>
        <p:nvSpPr>
          <p:cNvPr id="253" name="TextBox 252"/>
          <p:cNvSpPr txBox="1"/>
          <p:nvPr/>
        </p:nvSpPr>
        <p:spPr>
          <a:xfrm>
            <a:off x="443389" y="1680855"/>
            <a:ext cx="2577592"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开展大型项目</a:t>
            </a:r>
            <a:r>
              <a:rPr kumimoji="0" lang="en-US" altLang="zh-CN"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EPC</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综合物流</a:t>
            </a:r>
            <a:endPar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54" name="그룹 253"/>
          <p:cNvGrpSpPr/>
          <p:nvPr/>
        </p:nvGrpSpPr>
        <p:grpSpPr>
          <a:xfrm>
            <a:off x="837681" y="4583109"/>
            <a:ext cx="4785360" cy="851952"/>
            <a:chOff x="818810" y="6238354"/>
            <a:chExt cx="4785360" cy="205740"/>
          </a:xfrm>
        </p:grpSpPr>
        <p:sp>
          <p:nvSpPr>
            <p:cNvPr id="255" name="모서리가 둥근 직사각형 308"/>
            <p:cNvSpPr/>
            <p:nvPr/>
          </p:nvSpPr>
          <p:spPr>
            <a:xfrm>
              <a:off x="818810" y="6238354"/>
              <a:ext cx="4785360" cy="205740"/>
            </a:xfrm>
            <a:prstGeom prst="roundRect">
              <a:avLst>
                <a:gd name="adj" fmla="val 50000"/>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24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6" name="TextBox 255"/>
            <p:cNvSpPr txBox="1"/>
            <p:nvPr/>
          </p:nvSpPr>
          <p:spPr>
            <a:xfrm>
              <a:off x="1116837" y="6347774"/>
              <a:ext cx="1116753" cy="89191"/>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ko-KR" altLang="en-US" sz="900" spc="-10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沙特 </a:t>
              </a:r>
              <a:r>
                <a:rPr lang="en-US" altLang="ko-KR" sz="900" spc="-10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MARJAN /</a:t>
              </a:r>
            </a:p>
            <a:p>
              <a:pPr marL="0" marR="0" lvl="0" indent="0" algn="ctr" defTabSz="914400" rtl="0" eaLnBrk="1" fontAlgn="auto" latinLnBrk="1" hangingPunct="1">
                <a:lnSpc>
                  <a:spcPct val="100000"/>
                </a:lnSpc>
                <a:spcBef>
                  <a:spcPts val="0"/>
                </a:spcBef>
                <a:spcAft>
                  <a:spcPts val="0"/>
                </a:spcAft>
                <a:buClrTx/>
                <a:buSzTx/>
                <a:buFontTx/>
                <a:buNone/>
                <a:defRPr/>
              </a:pPr>
              <a:r>
                <a:rPr lang="ko-KR" altLang="en-US" sz="900" spc="-10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越南热电厂</a:t>
              </a:r>
              <a:endParaRPr kumimoji="0" lang="ko-KR" altLang="en-US" sz="9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7" name="TextBox 256"/>
            <p:cNvSpPr txBox="1"/>
            <p:nvPr/>
          </p:nvSpPr>
          <p:spPr>
            <a:xfrm>
              <a:off x="2796516" y="6349953"/>
              <a:ext cx="869891" cy="89191"/>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900" spc="-10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印度尼西亚</a:t>
              </a:r>
              <a:endParaRPr lang="en-US" altLang="zh-CN" sz="900" spc="-10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endParaRPr>
            </a:p>
            <a:p>
              <a:pPr marL="0" marR="0" lvl="0" indent="0" algn="ctr" defTabSz="914400" rtl="0" eaLnBrk="1" fontAlgn="auto" latinLnBrk="1" hangingPunct="1">
                <a:lnSpc>
                  <a:spcPct val="100000"/>
                </a:lnSpc>
                <a:spcBef>
                  <a:spcPts val="0"/>
                </a:spcBef>
                <a:spcAft>
                  <a:spcPts val="0"/>
                </a:spcAft>
                <a:buClrTx/>
                <a:buSzTx/>
                <a:buFontTx/>
                <a:buNone/>
                <a:defRPr/>
              </a:pPr>
              <a:r>
                <a:rPr lang="zh-CN" altLang="en-US" sz="900" spc="-10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石化厂</a:t>
              </a:r>
            </a:p>
          </p:txBody>
        </p:sp>
        <p:sp>
          <p:nvSpPr>
            <p:cNvPr id="259" name="TextBox 258"/>
            <p:cNvSpPr txBox="1"/>
            <p:nvPr/>
          </p:nvSpPr>
          <p:spPr>
            <a:xfrm>
              <a:off x="4222899" y="6359305"/>
              <a:ext cx="907697" cy="557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ko-KR" altLang="en-US" sz="9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波兰石化厂</a:t>
              </a:r>
            </a:p>
          </p:txBody>
        </p:sp>
      </p:grpSp>
      <p:sp>
        <p:nvSpPr>
          <p:cNvPr id="269" name="평행 사변형 268"/>
          <p:cNvSpPr/>
          <p:nvPr/>
        </p:nvSpPr>
        <p:spPr>
          <a:xfrm>
            <a:off x="6489000" y="1586435"/>
            <a:ext cx="1084624"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0" name="TextBox 269"/>
          <p:cNvSpPr txBox="1"/>
          <p:nvPr/>
        </p:nvSpPr>
        <p:spPr>
          <a:xfrm>
            <a:off x="6397436" y="1415610"/>
            <a:ext cx="2105318"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物流</a:t>
            </a:r>
            <a:r>
              <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咨询</a:t>
            </a:r>
            <a:r>
              <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优势</a:t>
            </a:r>
            <a:endPar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1" name="TextBox 270"/>
          <p:cNvSpPr txBox="1"/>
          <p:nvPr/>
        </p:nvSpPr>
        <p:spPr>
          <a:xfrm>
            <a:off x="6397436" y="1733600"/>
            <a:ext cx="511195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提供客户为导向的物流解决方案</a:t>
            </a:r>
          </a:p>
        </p:txBody>
      </p:sp>
      <p:grpSp>
        <p:nvGrpSpPr>
          <p:cNvPr id="9" name="그룹 8"/>
          <p:cNvGrpSpPr/>
          <p:nvPr/>
        </p:nvGrpSpPr>
        <p:grpSpPr>
          <a:xfrm>
            <a:off x="6494458" y="2216194"/>
            <a:ext cx="4833695" cy="352664"/>
            <a:chOff x="6422034" y="2077253"/>
            <a:chExt cx="4833695" cy="215192"/>
          </a:xfrm>
        </p:grpSpPr>
        <p:grpSp>
          <p:nvGrpSpPr>
            <p:cNvPr id="272" name="그룹 271"/>
            <p:cNvGrpSpPr/>
            <p:nvPr/>
          </p:nvGrpSpPr>
          <p:grpSpPr>
            <a:xfrm>
              <a:off x="6422034" y="2077253"/>
              <a:ext cx="4833695" cy="215192"/>
              <a:chOff x="6662345" y="6283960"/>
              <a:chExt cx="4833695" cy="215192"/>
            </a:xfrm>
            <a:solidFill>
              <a:schemeClr val="bg1">
                <a:lumMod val="95000"/>
              </a:schemeClr>
            </a:solidFill>
          </p:grpSpPr>
          <p:sp>
            <p:nvSpPr>
              <p:cNvPr id="273" name="모서리가 둥근 직사각형 308"/>
              <p:cNvSpPr/>
              <p:nvPr/>
            </p:nvSpPr>
            <p:spPr>
              <a:xfrm>
                <a:off x="6710680" y="6283960"/>
                <a:ext cx="4785360" cy="20574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74" name="그룹 273"/>
              <p:cNvGrpSpPr/>
              <p:nvPr/>
            </p:nvGrpSpPr>
            <p:grpSpPr>
              <a:xfrm>
                <a:off x="6662345" y="6317817"/>
                <a:ext cx="4777192" cy="181335"/>
                <a:chOff x="6662990" y="6305118"/>
                <a:chExt cx="4777192" cy="181335"/>
              </a:xfrm>
              <a:grpFill/>
            </p:grpSpPr>
            <p:sp>
              <p:nvSpPr>
                <p:cNvPr id="275" name="TextBox 274"/>
                <p:cNvSpPr txBox="1"/>
                <p:nvPr/>
              </p:nvSpPr>
              <p:spPr>
                <a:xfrm>
                  <a:off x="6662990" y="6305125"/>
                  <a:ext cx="1266043" cy="15948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10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咨询委托，受理</a:t>
                  </a:r>
                </a:p>
              </p:txBody>
            </p:sp>
            <p:sp>
              <p:nvSpPr>
                <p:cNvPr id="276" name="TextBox 275"/>
                <p:cNvSpPr txBox="1"/>
                <p:nvPr/>
              </p:nvSpPr>
              <p:spPr>
                <a:xfrm>
                  <a:off x="7978494" y="6305126"/>
                  <a:ext cx="911858" cy="18132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10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联系客户商谈</a:t>
                  </a:r>
                </a:p>
              </p:txBody>
            </p:sp>
            <p:sp>
              <p:nvSpPr>
                <p:cNvPr id="277" name="TextBox 276"/>
                <p:cNvSpPr txBox="1"/>
                <p:nvPr/>
              </p:nvSpPr>
              <p:spPr>
                <a:xfrm>
                  <a:off x="8981684" y="6305123"/>
                  <a:ext cx="1041438" cy="14956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000" spc="-100" dirty="0">
                      <a:ln>
                        <a:solidFill>
                          <a:prstClr val="white">
                            <a:lumMod val="85000"/>
                            <a:alpha val="0"/>
                          </a:prstClr>
                        </a:solidFill>
                      </a:ln>
                      <a:solidFill>
                        <a:srgbClr val="13C388"/>
                      </a:solidFill>
                      <a:latin typeface="微软雅黑" panose="020B0503020204020204" pitchFamily="34" charset="-122"/>
                      <a:ea typeface="微软雅黑" panose="020B0503020204020204" pitchFamily="34" charset="-122"/>
                      <a:cs typeface="KoPubWorld돋움체 Bold" panose="00000800000000000000" pitchFamily="2" charset="-127"/>
                    </a:rPr>
                    <a:t>现场确认</a:t>
                  </a:r>
                  <a:endParaRPr kumimoji="0" lang="zh-CN" altLang="en-US" sz="10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278" name="TextBox 277"/>
                <p:cNvSpPr txBox="1"/>
                <p:nvPr/>
              </p:nvSpPr>
              <p:spPr>
                <a:xfrm>
                  <a:off x="10029656" y="6305118"/>
                  <a:ext cx="1410526" cy="14956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000" spc="-100" dirty="0">
                      <a:ln>
                        <a:solidFill>
                          <a:prstClr val="white">
                            <a:lumMod val="85000"/>
                            <a:alpha val="0"/>
                          </a:prstClr>
                        </a:solidFill>
                      </a:ln>
                      <a:solidFill>
                        <a:srgbClr val="13C388"/>
                      </a:solidFill>
                      <a:latin typeface="微软雅黑" panose="020B0503020204020204" pitchFamily="34" charset="-122"/>
                      <a:ea typeface="微软雅黑" panose="020B0503020204020204" pitchFamily="34" charset="-122"/>
                      <a:cs typeface="KoPubWorld돋움체 Bold" panose="00000800000000000000" pitchFamily="2" charset="-127"/>
                    </a:rPr>
                    <a:t>提案书撰写，提交</a:t>
                  </a:r>
                  <a:endParaRPr kumimoji="0" lang="zh-CN" altLang="en-US" sz="10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grpSp>
              <p:nvGrpSpPr>
                <p:cNvPr id="279" name="그룹 278"/>
                <p:cNvGrpSpPr/>
                <p:nvPr/>
              </p:nvGrpSpPr>
              <p:grpSpPr>
                <a:xfrm>
                  <a:off x="7947292" y="6307873"/>
                  <a:ext cx="129992" cy="129992"/>
                  <a:chOff x="7953559" y="6307873"/>
                  <a:chExt cx="129992" cy="129992"/>
                </a:xfrm>
                <a:grpFill/>
              </p:grpSpPr>
              <p:sp>
                <p:nvSpPr>
                  <p:cNvPr id="286" name="도넛 321"/>
                  <p:cNvSpPr/>
                  <p:nvPr/>
                </p:nvSpPr>
                <p:spPr>
                  <a:xfrm>
                    <a:off x="7953559" y="6307873"/>
                    <a:ext cx="129992" cy="129992"/>
                  </a:xfrm>
                  <a:prstGeom prst="donut">
                    <a:avLst>
                      <a:gd name="adj" fmla="val 147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7" name="이등변 삼각형 286"/>
                  <p:cNvSpPr/>
                  <p:nvPr/>
                </p:nvSpPr>
                <p:spPr>
                  <a:xfrm rot="5400000">
                    <a:off x="7998296" y="6350010"/>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80" name="그룹 279"/>
                <p:cNvGrpSpPr/>
                <p:nvPr/>
              </p:nvGrpSpPr>
              <p:grpSpPr>
                <a:xfrm>
                  <a:off x="8918136" y="6307873"/>
                  <a:ext cx="129992" cy="129992"/>
                  <a:chOff x="7953559" y="6307873"/>
                  <a:chExt cx="129992" cy="129992"/>
                </a:xfrm>
                <a:grpFill/>
              </p:grpSpPr>
              <p:sp>
                <p:nvSpPr>
                  <p:cNvPr id="284" name="도넛 319"/>
                  <p:cNvSpPr/>
                  <p:nvPr/>
                </p:nvSpPr>
                <p:spPr>
                  <a:xfrm>
                    <a:off x="7953559" y="6307873"/>
                    <a:ext cx="129992" cy="129992"/>
                  </a:xfrm>
                  <a:prstGeom prst="donut">
                    <a:avLst>
                      <a:gd name="adj" fmla="val 147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5" name="이등변 삼각형 284"/>
                  <p:cNvSpPr/>
                  <p:nvPr/>
                </p:nvSpPr>
                <p:spPr>
                  <a:xfrm rot="5400000">
                    <a:off x="7998296" y="6350010"/>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81" name="그룹 280"/>
                <p:cNvGrpSpPr/>
                <p:nvPr/>
              </p:nvGrpSpPr>
              <p:grpSpPr>
                <a:xfrm>
                  <a:off x="10003281" y="6307873"/>
                  <a:ext cx="129992" cy="129992"/>
                  <a:chOff x="7953559" y="6307873"/>
                  <a:chExt cx="129992" cy="129992"/>
                </a:xfrm>
                <a:grpFill/>
              </p:grpSpPr>
              <p:sp>
                <p:nvSpPr>
                  <p:cNvPr id="282" name="도넛 317"/>
                  <p:cNvSpPr/>
                  <p:nvPr/>
                </p:nvSpPr>
                <p:spPr>
                  <a:xfrm>
                    <a:off x="7953559" y="6307873"/>
                    <a:ext cx="129992" cy="129992"/>
                  </a:xfrm>
                  <a:prstGeom prst="donut">
                    <a:avLst>
                      <a:gd name="adj" fmla="val 147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3" name="이등변 삼각형 282"/>
                  <p:cNvSpPr/>
                  <p:nvPr/>
                </p:nvSpPr>
                <p:spPr>
                  <a:xfrm rot="5400000">
                    <a:off x="7998296" y="6350010"/>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sp>
          <p:nvSpPr>
            <p:cNvPr id="320" name="이등변 삼각형 319"/>
            <p:cNvSpPr/>
            <p:nvPr/>
          </p:nvSpPr>
          <p:spPr>
            <a:xfrm rot="5400000">
              <a:off x="7637745" y="2155476"/>
              <a:ext cx="53034" cy="45719"/>
            </a:xfrm>
            <a:prstGeom prst="triangle">
              <a:avLst/>
            </a:prstGeom>
            <a:solidFill>
              <a:srgbClr val="23C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1" name="이등변 삼각형 320"/>
            <p:cNvSpPr/>
            <p:nvPr/>
          </p:nvSpPr>
          <p:spPr>
            <a:xfrm rot="5400000">
              <a:off x="8731451" y="2158566"/>
              <a:ext cx="53034" cy="45719"/>
            </a:xfrm>
            <a:prstGeom prst="triangle">
              <a:avLst/>
            </a:prstGeom>
            <a:solidFill>
              <a:srgbClr val="23C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8" name="이등변 삼각형 337"/>
            <p:cNvSpPr/>
            <p:nvPr/>
          </p:nvSpPr>
          <p:spPr>
            <a:xfrm rot="5400000">
              <a:off x="9840217" y="2155477"/>
              <a:ext cx="53034" cy="45719"/>
            </a:xfrm>
            <a:prstGeom prst="triangle">
              <a:avLst/>
            </a:prstGeom>
            <a:solidFill>
              <a:srgbClr val="23C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그룹 7"/>
          <p:cNvGrpSpPr/>
          <p:nvPr/>
        </p:nvGrpSpPr>
        <p:grpSpPr>
          <a:xfrm>
            <a:off x="6542793" y="2632602"/>
            <a:ext cx="4785360" cy="352325"/>
            <a:chOff x="6407456" y="2645875"/>
            <a:chExt cx="4785360" cy="206821"/>
          </a:xfrm>
        </p:grpSpPr>
        <p:grpSp>
          <p:nvGrpSpPr>
            <p:cNvPr id="288" name="그룹 287"/>
            <p:cNvGrpSpPr/>
            <p:nvPr/>
          </p:nvGrpSpPr>
          <p:grpSpPr>
            <a:xfrm>
              <a:off x="6407456" y="2645875"/>
              <a:ext cx="4785360" cy="206821"/>
              <a:chOff x="6710680" y="6283960"/>
              <a:chExt cx="4785360" cy="206821"/>
            </a:xfrm>
            <a:solidFill>
              <a:schemeClr val="bg1">
                <a:lumMod val="95000"/>
              </a:schemeClr>
            </a:solidFill>
          </p:grpSpPr>
          <p:sp>
            <p:nvSpPr>
              <p:cNvPr id="289" name="모서리가 둥근 직사각형 308"/>
              <p:cNvSpPr/>
              <p:nvPr/>
            </p:nvSpPr>
            <p:spPr>
              <a:xfrm>
                <a:off x="6710680" y="6283960"/>
                <a:ext cx="4785360" cy="20574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90" name="그룹 289"/>
              <p:cNvGrpSpPr/>
              <p:nvPr/>
            </p:nvGrpSpPr>
            <p:grpSpPr>
              <a:xfrm>
                <a:off x="6738653" y="6316340"/>
                <a:ext cx="4599283" cy="174441"/>
                <a:chOff x="6739298" y="6303641"/>
                <a:chExt cx="4599283" cy="174441"/>
              </a:xfrm>
              <a:grpFill/>
            </p:grpSpPr>
            <p:sp>
              <p:nvSpPr>
                <p:cNvPr id="291" name="TextBox 290"/>
                <p:cNvSpPr txBox="1"/>
                <p:nvPr/>
              </p:nvSpPr>
              <p:spPr>
                <a:xfrm>
                  <a:off x="6739298" y="6303641"/>
                  <a:ext cx="1116753" cy="153423"/>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10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确认内容，签合约</a:t>
                  </a:r>
                </a:p>
              </p:txBody>
            </p:sp>
            <p:sp>
              <p:nvSpPr>
                <p:cNvPr id="292" name="TextBox 291"/>
                <p:cNvSpPr txBox="1"/>
                <p:nvPr/>
              </p:nvSpPr>
              <p:spPr>
                <a:xfrm>
                  <a:off x="8027318" y="6303641"/>
                  <a:ext cx="804333" cy="174441"/>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10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实施</a:t>
                  </a:r>
                </a:p>
              </p:txBody>
            </p:sp>
            <p:sp>
              <p:nvSpPr>
                <p:cNvPr id="293" name="TextBox 292"/>
                <p:cNvSpPr txBox="1"/>
                <p:nvPr/>
              </p:nvSpPr>
              <p:spPr>
                <a:xfrm>
                  <a:off x="9047338" y="6303641"/>
                  <a:ext cx="918633" cy="14388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最终报告完成</a:t>
                  </a:r>
                </a:p>
              </p:txBody>
            </p:sp>
            <p:sp>
              <p:nvSpPr>
                <p:cNvPr id="294" name="TextBox 293"/>
                <p:cNvSpPr txBox="1"/>
                <p:nvPr/>
              </p:nvSpPr>
              <p:spPr>
                <a:xfrm>
                  <a:off x="10094382" y="6303641"/>
                  <a:ext cx="1244199" cy="14388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000" spc="-100" dirty="0">
                      <a:ln>
                        <a:solidFill>
                          <a:prstClr val="white">
                            <a:lumMod val="85000"/>
                            <a:alpha val="0"/>
                          </a:prstClr>
                        </a:solidFill>
                      </a:ln>
                      <a:solidFill>
                        <a:srgbClr val="13C388"/>
                      </a:solidFill>
                      <a:latin typeface="微软雅黑" panose="020B0503020204020204" pitchFamily="34" charset="-122"/>
                      <a:ea typeface="微软雅黑" panose="020B0503020204020204" pitchFamily="34" charset="-122"/>
                      <a:cs typeface="KoPubWorld돋움체 Bold" panose="00000800000000000000" pitchFamily="2" charset="-127"/>
                    </a:rPr>
                    <a:t>评估，后期管理</a:t>
                  </a:r>
                  <a:endParaRPr kumimoji="0" lang="zh-CN" altLang="en-US" sz="1000" b="0" i="0" u="none" strike="noStrike" kern="1200" cap="none" spc="-10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grpSp>
              <p:nvGrpSpPr>
                <p:cNvPr id="295" name="그룹 294"/>
                <p:cNvGrpSpPr/>
                <p:nvPr/>
              </p:nvGrpSpPr>
              <p:grpSpPr>
                <a:xfrm>
                  <a:off x="7947292" y="6307873"/>
                  <a:ext cx="129992" cy="129992"/>
                  <a:chOff x="7953559" y="6307873"/>
                  <a:chExt cx="129992" cy="129992"/>
                </a:xfrm>
                <a:grpFill/>
              </p:grpSpPr>
              <p:sp>
                <p:nvSpPr>
                  <p:cNvPr id="302" name="도넛 321"/>
                  <p:cNvSpPr/>
                  <p:nvPr/>
                </p:nvSpPr>
                <p:spPr>
                  <a:xfrm>
                    <a:off x="7953559" y="6307873"/>
                    <a:ext cx="129992" cy="129992"/>
                  </a:xfrm>
                  <a:prstGeom prst="donut">
                    <a:avLst>
                      <a:gd name="adj" fmla="val 147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3" name="이등변 삼각형 302"/>
                  <p:cNvSpPr/>
                  <p:nvPr/>
                </p:nvSpPr>
                <p:spPr>
                  <a:xfrm rot="5400000">
                    <a:off x="7998296" y="6350010"/>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6" name="그룹 295"/>
                <p:cNvGrpSpPr/>
                <p:nvPr/>
              </p:nvGrpSpPr>
              <p:grpSpPr>
                <a:xfrm>
                  <a:off x="8911786" y="6307873"/>
                  <a:ext cx="129992" cy="129992"/>
                  <a:chOff x="7947209" y="6307873"/>
                  <a:chExt cx="129992" cy="129992"/>
                </a:xfrm>
                <a:grpFill/>
              </p:grpSpPr>
              <p:sp>
                <p:nvSpPr>
                  <p:cNvPr id="300" name="도넛 319"/>
                  <p:cNvSpPr/>
                  <p:nvPr/>
                </p:nvSpPr>
                <p:spPr>
                  <a:xfrm>
                    <a:off x="7947209" y="6307873"/>
                    <a:ext cx="129992" cy="129992"/>
                  </a:xfrm>
                  <a:prstGeom prst="donut">
                    <a:avLst>
                      <a:gd name="adj" fmla="val 147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1" name="이등변 삼각형 300"/>
                  <p:cNvSpPr/>
                  <p:nvPr/>
                </p:nvSpPr>
                <p:spPr>
                  <a:xfrm rot="5400000">
                    <a:off x="7998296" y="6350010"/>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7" name="그룹 296"/>
                <p:cNvGrpSpPr/>
                <p:nvPr/>
              </p:nvGrpSpPr>
              <p:grpSpPr>
                <a:xfrm>
                  <a:off x="10003281" y="6307873"/>
                  <a:ext cx="129992" cy="129992"/>
                  <a:chOff x="7953559" y="6307873"/>
                  <a:chExt cx="129992" cy="129992"/>
                </a:xfrm>
                <a:grpFill/>
              </p:grpSpPr>
              <p:sp>
                <p:nvSpPr>
                  <p:cNvPr id="298" name="도넛 317"/>
                  <p:cNvSpPr/>
                  <p:nvPr/>
                </p:nvSpPr>
                <p:spPr>
                  <a:xfrm>
                    <a:off x="7953559" y="6307873"/>
                    <a:ext cx="129992" cy="129992"/>
                  </a:xfrm>
                  <a:prstGeom prst="donut">
                    <a:avLst>
                      <a:gd name="adj" fmla="val 147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9" name="이등변 삼각형 298"/>
                  <p:cNvSpPr/>
                  <p:nvPr/>
                </p:nvSpPr>
                <p:spPr>
                  <a:xfrm rot="5400000">
                    <a:off x="7991946" y="6350010"/>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sp>
          <p:nvSpPr>
            <p:cNvPr id="339" name="이등변 삼각형 338"/>
            <p:cNvSpPr/>
            <p:nvPr/>
          </p:nvSpPr>
          <p:spPr>
            <a:xfrm rot="5400000">
              <a:off x="7576497" y="2723474"/>
              <a:ext cx="53034" cy="45719"/>
            </a:xfrm>
            <a:prstGeom prst="triangle">
              <a:avLst/>
            </a:prstGeom>
            <a:solidFill>
              <a:srgbClr val="23C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0" name="이등변 삼각형 339"/>
            <p:cNvSpPr/>
            <p:nvPr/>
          </p:nvSpPr>
          <p:spPr>
            <a:xfrm rot="5400000">
              <a:off x="8673522" y="2725143"/>
              <a:ext cx="53034" cy="45719"/>
            </a:xfrm>
            <a:prstGeom prst="triangle">
              <a:avLst/>
            </a:prstGeom>
            <a:solidFill>
              <a:srgbClr val="23C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1" name="이등변 삼각형 340"/>
            <p:cNvSpPr/>
            <p:nvPr/>
          </p:nvSpPr>
          <p:spPr>
            <a:xfrm rot="5400000">
              <a:off x="9781006" y="2722350"/>
              <a:ext cx="53034" cy="45719"/>
            </a:xfrm>
            <a:prstGeom prst="triangle">
              <a:avLst/>
            </a:prstGeom>
            <a:solidFill>
              <a:srgbClr val="23C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54" name="Picture 6" descr="컨설팅 - 무료 사업개 아이콘"/>
          <p:cNvPicPr>
            <a:picLocks noChangeAspect="1" noChangeArrowheads="1"/>
          </p:cNvPicPr>
          <p:nvPr/>
        </p:nvPicPr>
        <p:blipFill>
          <a:blip r:embed="rId5" cstate="print">
            <a:alphaModFix amt="20000"/>
            <a:extLst>
              <a:ext uri="{28A0092B-C50C-407E-A947-70E740481C1C}">
                <a14:useLocalDpi xmlns:a14="http://schemas.microsoft.com/office/drawing/2010/main" val="0"/>
              </a:ext>
            </a:extLst>
          </a:blip>
          <a:srcRect/>
          <a:stretch>
            <a:fillRect/>
          </a:stretch>
        </p:blipFill>
        <p:spPr bwMode="auto">
          <a:xfrm>
            <a:off x="11062580" y="1321978"/>
            <a:ext cx="791064" cy="7910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석유 플랜트 - 무료 건물개 아이콘"/>
          <p:cNvPicPr>
            <a:picLocks noChangeAspect="1" noChangeArrowheads="1"/>
          </p:cNvPicPr>
          <p:nvPr/>
        </p:nvPicPr>
        <p:blipFill>
          <a:blip r:embed="rId6" cstate="print">
            <a:alphaModFix amt="20000"/>
            <a:extLst>
              <a:ext uri="{28A0092B-C50C-407E-A947-70E740481C1C}">
                <a14:useLocalDpi xmlns:a14="http://schemas.microsoft.com/office/drawing/2010/main" val="0"/>
              </a:ext>
            </a:extLst>
          </a:blip>
          <a:srcRect/>
          <a:stretch>
            <a:fillRect/>
          </a:stretch>
        </p:blipFill>
        <p:spPr bwMode="auto">
          <a:xfrm>
            <a:off x="5110278" y="1338560"/>
            <a:ext cx="627063" cy="62706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현대건설, 신입사원 공채 실시 &lt; PRESS r &lt; 기사본문 - 프레스맨"/>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4666" t="30470" r="18565" b="39928"/>
          <a:stretch>
            <a:fillRect/>
          </a:stretch>
        </p:blipFill>
        <p:spPr bwMode="auto">
          <a:xfrm>
            <a:off x="1024360" y="4692072"/>
            <a:ext cx="1339447" cy="29989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롯데건설 로고"/>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9923" r="2237" b="9896"/>
          <a:stretch>
            <a:fillRect/>
          </a:stretch>
        </p:blipFill>
        <p:spPr bwMode="auto">
          <a:xfrm>
            <a:off x="2644487" y="4648629"/>
            <a:ext cx="1145177" cy="42265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2.협력업체 선정(등록)/운용 가이드라인"/>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54211" y="4656705"/>
            <a:ext cx="907697" cy="352015"/>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직선 연결선 128"/>
          <p:cNvCxnSpPr/>
          <p:nvPr/>
        </p:nvCxnSpPr>
        <p:spPr>
          <a:xfrm>
            <a:off x="6622769" y="6004829"/>
            <a:ext cx="4969933" cy="70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3" name="그림 132"/>
          <p:cNvPicPr>
            <a:picLocks noChangeAspect="1"/>
          </p:cNvPicPr>
          <p:nvPr/>
        </p:nvPicPr>
        <p:blipFill rotWithShape="1">
          <a:blip r:embed="rId10"/>
          <a:srcRect l="4391" t="36483" r="16294" b="35494"/>
          <a:stretch>
            <a:fillRect/>
          </a:stretch>
        </p:blipFill>
        <p:spPr>
          <a:xfrm>
            <a:off x="9135247" y="3948037"/>
            <a:ext cx="1863307" cy="1051614"/>
          </a:xfrm>
          <a:prstGeom prst="rect">
            <a:avLst/>
          </a:prstGeom>
        </p:spPr>
      </p:pic>
      <p:pic>
        <p:nvPicPr>
          <p:cNvPr id="134" name="그림 133"/>
          <p:cNvPicPr>
            <a:picLocks noChangeAspect="1"/>
          </p:cNvPicPr>
          <p:nvPr/>
        </p:nvPicPr>
        <p:blipFill rotWithShape="1">
          <a:blip r:embed="rId11"/>
          <a:srcRect l="16275" t="72890" r="14556" b="62"/>
          <a:stretch>
            <a:fillRect/>
          </a:stretch>
        </p:blipFill>
        <p:spPr>
          <a:xfrm>
            <a:off x="7171935" y="3954710"/>
            <a:ext cx="1856534" cy="1050852"/>
          </a:xfrm>
          <a:prstGeom prst="rect">
            <a:avLst/>
          </a:prstGeom>
        </p:spPr>
      </p:pic>
      <p:sp>
        <p:nvSpPr>
          <p:cNvPr id="2" name="流程图: 终止 1"/>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业务介绍</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그림 161"/>
          <p:cNvPicPr>
            <a:picLocks noChangeAspect="1"/>
          </p:cNvPicPr>
          <p:nvPr/>
        </p:nvPicPr>
        <p:blipFill rotWithShape="1">
          <a:blip r:embed="rId3">
            <a:extLst>
              <a:ext uri="{28A0092B-C50C-407E-A947-70E740481C1C}">
                <a14:useLocalDpi xmlns:a14="http://schemas.microsoft.com/office/drawing/2010/main" val="0"/>
              </a:ext>
            </a:extLst>
          </a:blip>
          <a:srcRect r="23997" b="28994"/>
          <a:stretch>
            <a:fillRect/>
          </a:stretch>
        </p:blipFill>
        <p:spPr>
          <a:xfrm>
            <a:off x="1411838" y="-615735"/>
            <a:ext cx="10781518" cy="7473918"/>
          </a:xfrm>
          <a:prstGeom prst="rect">
            <a:avLst/>
          </a:prstGeom>
        </p:spPr>
      </p:pic>
      <p:sp>
        <p:nvSpPr>
          <p:cNvPr id="143" name="자유형 195"/>
          <p:cNvSpPr/>
          <p:nvPr/>
        </p:nvSpPr>
        <p:spPr>
          <a:xfrm>
            <a:off x="4886426" y="1910852"/>
            <a:ext cx="6985793" cy="2688176"/>
          </a:xfrm>
          <a:custGeom>
            <a:avLst/>
            <a:gdLst>
              <a:gd name="connsiteX0" fmla="*/ 277436 w 6985793"/>
              <a:gd name="connsiteY0" fmla="*/ 0 h 2688176"/>
              <a:gd name="connsiteX1" fmla="*/ 473613 w 6985793"/>
              <a:gd name="connsiteY1" fmla="*/ 81259 h 2688176"/>
              <a:gd name="connsiteX2" fmla="*/ 502430 w 6985793"/>
              <a:gd name="connsiteY2" fmla="*/ 124000 h 2688176"/>
              <a:gd name="connsiteX3" fmla="*/ 6535410 w 6985793"/>
              <a:gd name="connsiteY3" fmla="*/ 958316 h 2688176"/>
              <a:gd name="connsiteX4" fmla="*/ 6553240 w 6985793"/>
              <a:gd name="connsiteY4" fmla="*/ 943605 h 2688176"/>
              <a:gd name="connsiteX5" fmla="*/ 6708357 w 6985793"/>
              <a:gd name="connsiteY5" fmla="*/ 896223 h 2688176"/>
              <a:gd name="connsiteX6" fmla="*/ 6985793 w 6985793"/>
              <a:gd name="connsiteY6" fmla="*/ 1173659 h 2688176"/>
              <a:gd name="connsiteX7" fmla="*/ 6708357 w 6985793"/>
              <a:gd name="connsiteY7" fmla="*/ 1451095 h 2688176"/>
              <a:gd name="connsiteX8" fmla="*/ 6512180 w 6985793"/>
              <a:gd name="connsiteY8" fmla="*/ 1369836 h 2688176"/>
              <a:gd name="connsiteX9" fmla="*/ 6480176 w 6985793"/>
              <a:gd name="connsiteY9" fmla="*/ 1322368 h 2688176"/>
              <a:gd name="connsiteX10" fmla="*/ 1860499 w 6985793"/>
              <a:gd name="connsiteY10" fmla="*/ 683502 h 2688176"/>
              <a:gd name="connsiteX11" fmla="*/ 5705891 w 6985793"/>
              <a:gd name="connsiteY11" fmla="*/ 2165451 h 2688176"/>
              <a:gd name="connsiteX12" fmla="*/ 5724949 w 6985793"/>
              <a:gd name="connsiteY12" fmla="*/ 2155106 h 2688176"/>
              <a:gd name="connsiteX13" fmla="*/ 5832940 w 6985793"/>
              <a:gd name="connsiteY13" fmla="*/ 2133304 h 2688176"/>
              <a:gd name="connsiteX14" fmla="*/ 6110376 w 6985793"/>
              <a:gd name="connsiteY14" fmla="*/ 2410740 h 2688176"/>
              <a:gd name="connsiteX15" fmla="*/ 5832940 w 6985793"/>
              <a:gd name="connsiteY15" fmla="*/ 2688176 h 2688176"/>
              <a:gd name="connsiteX16" fmla="*/ 5577306 w 6985793"/>
              <a:gd name="connsiteY16" fmla="*/ 2518731 h 2688176"/>
              <a:gd name="connsiteX17" fmla="*/ 5572871 w 6985793"/>
              <a:gd name="connsiteY17" fmla="*/ 2496763 h 2688176"/>
              <a:gd name="connsiteX18" fmla="*/ 422992 w 6985793"/>
              <a:gd name="connsiteY18" fmla="*/ 512087 h 2688176"/>
              <a:gd name="connsiteX19" fmla="*/ 359938 w 6985793"/>
              <a:gd name="connsiteY19" fmla="*/ 542399 h 2688176"/>
              <a:gd name="connsiteX20" fmla="*/ 277436 w 6985793"/>
              <a:gd name="connsiteY20" fmla="*/ 554872 h 2688176"/>
              <a:gd name="connsiteX21" fmla="*/ 0 w 6985793"/>
              <a:gd name="connsiteY21" fmla="*/ 277436 h 2688176"/>
              <a:gd name="connsiteX22" fmla="*/ 277436 w 6985793"/>
              <a:gd name="connsiteY22" fmla="*/ 0 h 268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85793" h="2688176">
                <a:moveTo>
                  <a:pt x="277436" y="0"/>
                </a:moveTo>
                <a:cubicBezTo>
                  <a:pt x="354048" y="0"/>
                  <a:pt x="423407" y="31053"/>
                  <a:pt x="473613" y="81259"/>
                </a:cubicBezTo>
                <a:lnTo>
                  <a:pt x="502430" y="124000"/>
                </a:lnTo>
                <a:lnTo>
                  <a:pt x="6535410" y="958316"/>
                </a:lnTo>
                <a:lnTo>
                  <a:pt x="6553240" y="943605"/>
                </a:lnTo>
                <a:cubicBezTo>
                  <a:pt x="6597519" y="913690"/>
                  <a:pt x="6650898" y="896223"/>
                  <a:pt x="6708357" y="896223"/>
                </a:cubicBezTo>
                <a:cubicBezTo>
                  <a:pt x="6861581" y="896223"/>
                  <a:pt x="6985793" y="1020435"/>
                  <a:pt x="6985793" y="1173659"/>
                </a:cubicBezTo>
                <a:cubicBezTo>
                  <a:pt x="6985793" y="1326883"/>
                  <a:pt x="6861581" y="1451095"/>
                  <a:pt x="6708357" y="1451095"/>
                </a:cubicBezTo>
                <a:cubicBezTo>
                  <a:pt x="6631745" y="1451095"/>
                  <a:pt x="6562386" y="1420042"/>
                  <a:pt x="6512180" y="1369836"/>
                </a:cubicBezTo>
                <a:lnTo>
                  <a:pt x="6480176" y="1322368"/>
                </a:lnTo>
                <a:lnTo>
                  <a:pt x="1860499" y="683502"/>
                </a:lnTo>
                <a:lnTo>
                  <a:pt x="5705891" y="2165451"/>
                </a:lnTo>
                <a:lnTo>
                  <a:pt x="5724949" y="2155106"/>
                </a:lnTo>
                <a:cubicBezTo>
                  <a:pt x="5758141" y="2141068"/>
                  <a:pt x="5794634" y="2133304"/>
                  <a:pt x="5832940" y="2133304"/>
                </a:cubicBezTo>
                <a:cubicBezTo>
                  <a:pt x="5986164" y="2133304"/>
                  <a:pt x="6110376" y="2257516"/>
                  <a:pt x="6110376" y="2410740"/>
                </a:cubicBezTo>
                <a:cubicBezTo>
                  <a:pt x="6110376" y="2563964"/>
                  <a:pt x="5986164" y="2688176"/>
                  <a:pt x="5832940" y="2688176"/>
                </a:cubicBezTo>
                <a:cubicBezTo>
                  <a:pt x="5718022" y="2688176"/>
                  <a:pt x="5619423" y="2618307"/>
                  <a:pt x="5577306" y="2518731"/>
                </a:cubicBezTo>
                <a:lnTo>
                  <a:pt x="5572871" y="2496763"/>
                </a:lnTo>
                <a:lnTo>
                  <a:pt x="422992" y="512087"/>
                </a:lnTo>
                <a:lnTo>
                  <a:pt x="359938" y="542399"/>
                </a:lnTo>
                <a:cubicBezTo>
                  <a:pt x="333875" y="550505"/>
                  <a:pt x="306166" y="554872"/>
                  <a:pt x="277436" y="554872"/>
                </a:cubicBezTo>
                <a:cubicBezTo>
                  <a:pt x="124212" y="554872"/>
                  <a:pt x="0" y="430660"/>
                  <a:pt x="0" y="277436"/>
                </a:cubicBezTo>
                <a:cubicBezTo>
                  <a:pt x="0" y="124212"/>
                  <a:pt x="124212" y="0"/>
                  <a:pt x="277436" y="0"/>
                </a:cubicBezTo>
                <a:close/>
              </a:path>
            </a:pathLst>
          </a:cu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그룹 17"/>
          <p:cNvGrpSpPr/>
          <p:nvPr/>
        </p:nvGrpSpPr>
        <p:grpSpPr>
          <a:xfrm>
            <a:off x="5107295" y="2562601"/>
            <a:ext cx="6537256" cy="778209"/>
            <a:chOff x="5107295" y="2562601"/>
            <a:chExt cx="6537256" cy="778209"/>
          </a:xfrm>
        </p:grpSpPr>
        <p:sp>
          <p:nvSpPr>
            <p:cNvPr id="174" name="직사각형 173"/>
            <p:cNvSpPr/>
            <p:nvPr/>
          </p:nvSpPr>
          <p:spPr>
            <a:xfrm rot="472418">
              <a:off x="5128514" y="2562601"/>
              <a:ext cx="6516037" cy="147110"/>
            </a:xfrm>
            <a:prstGeom prst="rect">
              <a:avLst/>
            </a:prstGeom>
            <a:gradFill flip="none" rotWithShape="1">
              <a:gsLst>
                <a:gs pos="0">
                  <a:srgbClr val="0E9669"/>
                </a:gs>
                <a:gs pos="100000">
                  <a:srgbClr val="13C388"/>
                </a:gs>
              </a:gsLst>
              <a:lin ang="0" scaled="0"/>
              <a:tileRect/>
            </a:gra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223" name="직사각형 222"/>
            <p:cNvSpPr/>
            <p:nvPr/>
          </p:nvSpPr>
          <p:spPr>
            <a:xfrm rot="1264549">
              <a:off x="5107295" y="3193700"/>
              <a:ext cx="5772904" cy="147110"/>
            </a:xfrm>
            <a:prstGeom prst="rect">
              <a:avLst/>
            </a:prstGeom>
            <a:gradFill flip="none" rotWithShape="1">
              <a:gsLst>
                <a:gs pos="0">
                  <a:srgbClr val="002060"/>
                </a:gs>
                <a:gs pos="100000">
                  <a:srgbClr val="144AD2"/>
                </a:gs>
              </a:gsLst>
              <a:lin ang="0" scaled="0"/>
              <a:tileRect/>
            </a:gra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grpSp>
      <p:sp>
        <p:nvSpPr>
          <p:cNvPr id="151" name="자유형: 도형 150"/>
          <p:cNvSpPr/>
          <p:nvPr/>
        </p:nvSpPr>
        <p:spPr>
          <a:xfrm rot="1103724">
            <a:off x="3934354" y="3317456"/>
            <a:ext cx="6531709" cy="569414"/>
          </a:xfrm>
          <a:custGeom>
            <a:avLst/>
            <a:gdLst>
              <a:gd name="connsiteX0" fmla="*/ 284707 w 6531709"/>
              <a:gd name="connsiteY0" fmla="*/ 0 h 569414"/>
              <a:gd name="connsiteX1" fmla="*/ 486025 w 6531709"/>
              <a:gd name="connsiteY1" fmla="*/ 83389 h 569414"/>
              <a:gd name="connsiteX2" fmla="*/ 500788 w 6531709"/>
              <a:gd name="connsiteY2" fmla="*/ 105286 h 569414"/>
              <a:gd name="connsiteX3" fmla="*/ 6030920 w 6531709"/>
              <a:gd name="connsiteY3" fmla="*/ 105286 h 569414"/>
              <a:gd name="connsiteX4" fmla="*/ 6045684 w 6531709"/>
              <a:gd name="connsiteY4" fmla="*/ 83389 h 569414"/>
              <a:gd name="connsiteX5" fmla="*/ 6247002 w 6531709"/>
              <a:gd name="connsiteY5" fmla="*/ 0 h 569414"/>
              <a:gd name="connsiteX6" fmla="*/ 6531709 w 6531709"/>
              <a:gd name="connsiteY6" fmla="*/ 284707 h 569414"/>
              <a:gd name="connsiteX7" fmla="*/ 6247002 w 6531709"/>
              <a:gd name="connsiteY7" fmla="*/ 569414 h 569414"/>
              <a:gd name="connsiteX8" fmla="*/ 6045684 w 6531709"/>
              <a:gd name="connsiteY8" fmla="*/ 486025 h 569414"/>
              <a:gd name="connsiteX9" fmla="*/ 6032750 w 6531709"/>
              <a:gd name="connsiteY9" fmla="*/ 466842 h 569414"/>
              <a:gd name="connsiteX10" fmla="*/ 498959 w 6531709"/>
              <a:gd name="connsiteY10" fmla="*/ 466842 h 569414"/>
              <a:gd name="connsiteX11" fmla="*/ 486025 w 6531709"/>
              <a:gd name="connsiteY11" fmla="*/ 486025 h 569414"/>
              <a:gd name="connsiteX12" fmla="*/ 284707 w 6531709"/>
              <a:gd name="connsiteY12" fmla="*/ 569414 h 569414"/>
              <a:gd name="connsiteX13" fmla="*/ 0 w 6531709"/>
              <a:gd name="connsiteY13" fmla="*/ 284707 h 569414"/>
              <a:gd name="connsiteX14" fmla="*/ 284707 w 6531709"/>
              <a:gd name="connsiteY14" fmla="*/ 0 h 56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31709" h="569414">
                <a:moveTo>
                  <a:pt x="284707" y="0"/>
                </a:moveTo>
                <a:cubicBezTo>
                  <a:pt x="363326" y="0"/>
                  <a:pt x="434503" y="31867"/>
                  <a:pt x="486025" y="83389"/>
                </a:cubicBezTo>
                <a:lnTo>
                  <a:pt x="500788" y="105286"/>
                </a:lnTo>
                <a:lnTo>
                  <a:pt x="6030920" y="105286"/>
                </a:lnTo>
                <a:lnTo>
                  <a:pt x="6045684" y="83389"/>
                </a:lnTo>
                <a:cubicBezTo>
                  <a:pt x="6097206" y="31867"/>
                  <a:pt x="6168382" y="0"/>
                  <a:pt x="6247002" y="0"/>
                </a:cubicBezTo>
                <a:cubicBezTo>
                  <a:pt x="6404241" y="0"/>
                  <a:pt x="6531709" y="127468"/>
                  <a:pt x="6531709" y="284707"/>
                </a:cubicBezTo>
                <a:cubicBezTo>
                  <a:pt x="6531709" y="441946"/>
                  <a:pt x="6404241" y="569414"/>
                  <a:pt x="6247002" y="569414"/>
                </a:cubicBezTo>
                <a:cubicBezTo>
                  <a:pt x="6168382" y="569414"/>
                  <a:pt x="6097206" y="537547"/>
                  <a:pt x="6045684" y="486025"/>
                </a:cubicBezTo>
                <a:lnTo>
                  <a:pt x="6032750" y="466842"/>
                </a:lnTo>
                <a:lnTo>
                  <a:pt x="498959" y="466842"/>
                </a:lnTo>
                <a:lnTo>
                  <a:pt x="486025" y="486025"/>
                </a:lnTo>
                <a:cubicBezTo>
                  <a:pt x="434503" y="537547"/>
                  <a:pt x="363326" y="569414"/>
                  <a:pt x="284707" y="569414"/>
                </a:cubicBezTo>
                <a:cubicBezTo>
                  <a:pt x="127468" y="569414"/>
                  <a:pt x="0" y="441946"/>
                  <a:pt x="0" y="284707"/>
                </a:cubicBezTo>
                <a:cubicBezTo>
                  <a:pt x="0" y="127468"/>
                  <a:pt x="127468" y="0"/>
                  <a:pt x="284707" y="0"/>
                </a:cubicBezTo>
                <a:close/>
              </a:path>
            </a:pathLst>
          </a:cu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2" name="직사각형 151"/>
          <p:cNvSpPr/>
          <p:nvPr/>
        </p:nvSpPr>
        <p:spPr>
          <a:xfrm rot="1104610">
            <a:off x="4206112" y="3527791"/>
            <a:ext cx="6002049" cy="147110"/>
          </a:xfrm>
          <a:prstGeom prst="rect">
            <a:avLst/>
          </a:prstGeom>
          <a:gradFill flip="none" rotWithShape="1">
            <a:gsLst>
              <a:gs pos="0">
                <a:srgbClr val="002060"/>
              </a:gs>
              <a:gs pos="100000">
                <a:srgbClr val="144AD2"/>
              </a:gs>
            </a:gsLst>
            <a:lin ang="0" scaled="0"/>
            <a:tileRect/>
          </a:gra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grpSp>
        <p:nvGrpSpPr>
          <p:cNvPr id="157" name="그룹 156"/>
          <p:cNvGrpSpPr/>
          <p:nvPr/>
        </p:nvGrpSpPr>
        <p:grpSpPr>
          <a:xfrm rot="1106627">
            <a:off x="5426086" y="3024517"/>
            <a:ext cx="257649" cy="53034"/>
            <a:chOff x="6423507" y="3269835"/>
            <a:chExt cx="257649" cy="53034"/>
          </a:xfrm>
          <a:solidFill>
            <a:schemeClr val="bg1">
              <a:alpha val="60000"/>
            </a:schemeClr>
          </a:solidFill>
        </p:grpSpPr>
        <p:sp>
          <p:nvSpPr>
            <p:cNvPr id="171" name="이등변 삼각형 170"/>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2" name="이등변 삼각형 171"/>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3" name="이등변 삼각형 172"/>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58" name="그룹 157"/>
          <p:cNvGrpSpPr/>
          <p:nvPr/>
        </p:nvGrpSpPr>
        <p:grpSpPr>
          <a:xfrm rot="1106627">
            <a:off x="6598381" y="3415483"/>
            <a:ext cx="257649" cy="53034"/>
            <a:chOff x="6423507" y="3269835"/>
            <a:chExt cx="257649" cy="53034"/>
          </a:xfrm>
          <a:solidFill>
            <a:schemeClr val="bg1">
              <a:alpha val="60000"/>
            </a:schemeClr>
          </a:solidFill>
        </p:grpSpPr>
        <p:sp>
          <p:nvSpPr>
            <p:cNvPr id="168" name="이등변 삼각형 167"/>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9" name="이등변 삼각형 168"/>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0" name="이등변 삼각형 169"/>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59" name="그룹 158"/>
          <p:cNvGrpSpPr/>
          <p:nvPr/>
        </p:nvGrpSpPr>
        <p:grpSpPr>
          <a:xfrm rot="1106627">
            <a:off x="7770676" y="3806449"/>
            <a:ext cx="257649" cy="53034"/>
            <a:chOff x="6423507" y="3269835"/>
            <a:chExt cx="257649" cy="53034"/>
          </a:xfrm>
          <a:solidFill>
            <a:schemeClr val="bg1">
              <a:alpha val="60000"/>
            </a:schemeClr>
          </a:solidFill>
        </p:grpSpPr>
        <p:sp>
          <p:nvSpPr>
            <p:cNvPr id="165" name="이등변 삼각형 164"/>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6" name="이등변 삼각형 165"/>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7" name="이등변 삼각형 166"/>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60" name="그룹 159"/>
          <p:cNvGrpSpPr/>
          <p:nvPr/>
        </p:nvGrpSpPr>
        <p:grpSpPr>
          <a:xfrm rot="1106627">
            <a:off x="8942972" y="4197415"/>
            <a:ext cx="257649" cy="53034"/>
            <a:chOff x="6423507" y="3269835"/>
            <a:chExt cx="257649" cy="53034"/>
          </a:xfrm>
          <a:solidFill>
            <a:schemeClr val="bg1">
              <a:alpha val="60000"/>
            </a:schemeClr>
          </a:solidFill>
        </p:grpSpPr>
        <p:sp>
          <p:nvSpPr>
            <p:cNvPr id="161" name="이등변 삼각형 160"/>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3" name="이등변 삼각형 162"/>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4" name="이등변 삼각형 163"/>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76" name="그룹 175"/>
          <p:cNvGrpSpPr/>
          <p:nvPr/>
        </p:nvGrpSpPr>
        <p:grpSpPr>
          <a:xfrm rot="474435">
            <a:off x="6628658" y="2388871"/>
            <a:ext cx="257649" cy="53034"/>
            <a:chOff x="6423507" y="3269835"/>
            <a:chExt cx="257649" cy="53034"/>
          </a:xfrm>
          <a:solidFill>
            <a:schemeClr val="bg1">
              <a:alpha val="60000"/>
            </a:schemeClr>
          </a:solidFill>
        </p:grpSpPr>
        <p:sp>
          <p:nvSpPr>
            <p:cNvPr id="193" name="이등변 삼각형 192"/>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7" name="이등변 삼각형 196"/>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8" name="이등변 삼각형 197"/>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77" name="그룹 176"/>
          <p:cNvGrpSpPr/>
          <p:nvPr/>
        </p:nvGrpSpPr>
        <p:grpSpPr>
          <a:xfrm rot="474435">
            <a:off x="7852680" y="2558875"/>
            <a:ext cx="257649" cy="53034"/>
            <a:chOff x="6423507" y="3269835"/>
            <a:chExt cx="257649" cy="53034"/>
          </a:xfrm>
          <a:solidFill>
            <a:schemeClr val="bg1">
              <a:alpha val="60000"/>
            </a:schemeClr>
          </a:solidFill>
        </p:grpSpPr>
        <p:sp>
          <p:nvSpPr>
            <p:cNvPr id="190" name="이등변 삼각형 189"/>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1" name="이등변 삼각형 190"/>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2" name="이등변 삼각형 191"/>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78" name="그룹 177"/>
          <p:cNvGrpSpPr/>
          <p:nvPr/>
        </p:nvGrpSpPr>
        <p:grpSpPr>
          <a:xfrm rot="474435">
            <a:off x="9076701" y="2728880"/>
            <a:ext cx="257649" cy="53034"/>
            <a:chOff x="6423507" y="3269835"/>
            <a:chExt cx="257649" cy="53034"/>
          </a:xfrm>
          <a:solidFill>
            <a:schemeClr val="bg1">
              <a:alpha val="60000"/>
            </a:schemeClr>
          </a:solidFill>
        </p:grpSpPr>
        <p:sp>
          <p:nvSpPr>
            <p:cNvPr id="185" name="이등변 삼각형 184"/>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6" name="이등변 삼각형 185"/>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8" name="이등변 삼각형 187"/>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79" name="그룹 178"/>
          <p:cNvGrpSpPr/>
          <p:nvPr/>
        </p:nvGrpSpPr>
        <p:grpSpPr>
          <a:xfrm rot="474435">
            <a:off x="10300724" y="2898885"/>
            <a:ext cx="257649" cy="53034"/>
            <a:chOff x="6423507" y="3269835"/>
            <a:chExt cx="257649" cy="53034"/>
          </a:xfrm>
          <a:solidFill>
            <a:schemeClr val="bg1">
              <a:alpha val="60000"/>
            </a:schemeClr>
          </a:solidFill>
        </p:grpSpPr>
        <p:sp>
          <p:nvSpPr>
            <p:cNvPr id="181" name="이등변 삼각형 180"/>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2" name="이등변 삼각형 181"/>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4" name="이등변 삼각형 183"/>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그룹 18"/>
          <p:cNvGrpSpPr/>
          <p:nvPr/>
        </p:nvGrpSpPr>
        <p:grpSpPr>
          <a:xfrm>
            <a:off x="4186179" y="2471137"/>
            <a:ext cx="6029262" cy="2259043"/>
            <a:chOff x="4186179" y="2471137"/>
            <a:chExt cx="6029262" cy="2259043"/>
          </a:xfrm>
        </p:grpSpPr>
        <p:grpSp>
          <p:nvGrpSpPr>
            <p:cNvPr id="11" name="그룹 10"/>
            <p:cNvGrpSpPr/>
            <p:nvPr/>
          </p:nvGrpSpPr>
          <p:grpSpPr>
            <a:xfrm>
              <a:off x="9850619" y="4365358"/>
              <a:ext cx="364822" cy="364822"/>
              <a:chOff x="9850619" y="4365358"/>
              <a:chExt cx="364822" cy="364822"/>
            </a:xfrm>
          </p:grpSpPr>
          <p:sp>
            <p:nvSpPr>
              <p:cNvPr id="154" name="타원 153"/>
              <p:cNvSpPr/>
              <p:nvPr/>
            </p:nvSpPr>
            <p:spPr>
              <a:xfrm>
                <a:off x="9850619" y="4365358"/>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155" name="타원 154"/>
              <p:cNvSpPr/>
              <p:nvPr/>
            </p:nvSpPr>
            <p:spPr>
              <a:xfrm>
                <a:off x="9933305" y="4448044"/>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0" name="그룹 9"/>
            <p:cNvGrpSpPr/>
            <p:nvPr/>
          </p:nvGrpSpPr>
          <p:grpSpPr>
            <a:xfrm>
              <a:off x="4186179" y="2471137"/>
              <a:ext cx="364822" cy="364822"/>
              <a:chOff x="4186179" y="2471137"/>
              <a:chExt cx="364822" cy="364822"/>
            </a:xfrm>
          </p:grpSpPr>
          <p:sp>
            <p:nvSpPr>
              <p:cNvPr id="199" name="타원 198"/>
              <p:cNvSpPr/>
              <p:nvPr/>
            </p:nvSpPr>
            <p:spPr>
              <a:xfrm>
                <a:off x="4186179" y="2471137"/>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200" name="타원 199"/>
              <p:cNvSpPr/>
              <p:nvPr/>
            </p:nvSpPr>
            <p:spPr>
              <a:xfrm>
                <a:off x="4268865" y="2553823"/>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8" name="그룹 7"/>
          <p:cNvGrpSpPr/>
          <p:nvPr/>
        </p:nvGrpSpPr>
        <p:grpSpPr>
          <a:xfrm>
            <a:off x="11420213" y="2887510"/>
            <a:ext cx="364822" cy="364822"/>
            <a:chOff x="11420213" y="2887510"/>
            <a:chExt cx="364822" cy="364822"/>
          </a:xfrm>
        </p:grpSpPr>
        <p:sp>
          <p:nvSpPr>
            <p:cNvPr id="202" name="타원 201"/>
            <p:cNvSpPr/>
            <p:nvPr/>
          </p:nvSpPr>
          <p:spPr>
            <a:xfrm rot="20967808">
              <a:off x="11420213" y="2887510"/>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203" name="타원 202"/>
            <p:cNvSpPr/>
            <p:nvPr/>
          </p:nvSpPr>
          <p:spPr>
            <a:xfrm rot="20967808">
              <a:off x="11502899" y="2970196"/>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25" name="그룹 224"/>
          <p:cNvGrpSpPr/>
          <p:nvPr/>
        </p:nvGrpSpPr>
        <p:grpSpPr>
          <a:xfrm rot="1256513">
            <a:off x="6198404" y="2596177"/>
            <a:ext cx="257649" cy="53034"/>
            <a:chOff x="6423507" y="3269835"/>
            <a:chExt cx="257649" cy="53034"/>
          </a:xfrm>
          <a:solidFill>
            <a:schemeClr val="bg1">
              <a:alpha val="60000"/>
            </a:schemeClr>
          </a:solidFill>
        </p:grpSpPr>
        <p:sp>
          <p:nvSpPr>
            <p:cNvPr id="238" name="이등변 삼각형 237"/>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9" name="이등변 삼각형 238"/>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0" name="이등변 삼각형 239"/>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26" name="그룹 225"/>
          <p:cNvGrpSpPr/>
          <p:nvPr/>
        </p:nvGrpSpPr>
        <p:grpSpPr>
          <a:xfrm rot="1256513">
            <a:off x="7352544" y="3037868"/>
            <a:ext cx="257649" cy="53034"/>
            <a:chOff x="6423507" y="3269835"/>
            <a:chExt cx="257649" cy="53034"/>
          </a:xfrm>
          <a:solidFill>
            <a:schemeClr val="bg1">
              <a:alpha val="60000"/>
            </a:schemeClr>
          </a:solidFill>
        </p:grpSpPr>
        <p:sp>
          <p:nvSpPr>
            <p:cNvPr id="235" name="이등변 삼각형 234"/>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6" name="이등변 삼각형 235"/>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7" name="이등변 삼각형 236"/>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27" name="그룹 226"/>
          <p:cNvGrpSpPr/>
          <p:nvPr/>
        </p:nvGrpSpPr>
        <p:grpSpPr>
          <a:xfrm rot="1256513">
            <a:off x="8506685" y="3479558"/>
            <a:ext cx="257649" cy="53034"/>
            <a:chOff x="6423507" y="3269835"/>
            <a:chExt cx="257649" cy="53034"/>
          </a:xfrm>
          <a:solidFill>
            <a:schemeClr val="bg1">
              <a:alpha val="60000"/>
            </a:schemeClr>
          </a:solidFill>
        </p:grpSpPr>
        <p:sp>
          <p:nvSpPr>
            <p:cNvPr id="232" name="이등변 삼각형 231"/>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3" name="이등변 삼각형 232"/>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4" name="이등변 삼각형 233"/>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28" name="그룹 227"/>
          <p:cNvGrpSpPr/>
          <p:nvPr/>
        </p:nvGrpSpPr>
        <p:grpSpPr>
          <a:xfrm rot="1256513">
            <a:off x="9660826" y="3921249"/>
            <a:ext cx="257649" cy="53034"/>
            <a:chOff x="6423507" y="3269835"/>
            <a:chExt cx="257649" cy="53034"/>
          </a:xfrm>
          <a:solidFill>
            <a:schemeClr val="bg1">
              <a:alpha val="60000"/>
            </a:schemeClr>
          </a:solidFill>
        </p:grpSpPr>
        <p:sp>
          <p:nvSpPr>
            <p:cNvPr id="229" name="이등변 삼각형 228"/>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0" name="이등변 삼각형 229"/>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1" name="이등변 삼각형 230"/>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2" name="그룹 11"/>
          <p:cNvGrpSpPr/>
          <p:nvPr/>
        </p:nvGrpSpPr>
        <p:grpSpPr>
          <a:xfrm>
            <a:off x="10543302" y="4128998"/>
            <a:ext cx="364822" cy="364822"/>
            <a:chOff x="10543302" y="4128998"/>
            <a:chExt cx="364822" cy="364822"/>
          </a:xfrm>
        </p:grpSpPr>
        <p:sp>
          <p:nvSpPr>
            <p:cNvPr id="242" name="타원 241"/>
            <p:cNvSpPr/>
            <p:nvPr/>
          </p:nvSpPr>
          <p:spPr>
            <a:xfrm>
              <a:off x="10543302" y="4128998"/>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243" name="타원 242"/>
            <p:cNvSpPr/>
            <p:nvPr/>
          </p:nvSpPr>
          <p:spPr>
            <a:xfrm>
              <a:off x="10625988" y="4211684"/>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그룹 8"/>
          <p:cNvGrpSpPr/>
          <p:nvPr/>
        </p:nvGrpSpPr>
        <p:grpSpPr>
          <a:xfrm>
            <a:off x="4985550" y="2005786"/>
            <a:ext cx="364822" cy="364822"/>
            <a:chOff x="4985550" y="2005786"/>
            <a:chExt cx="364822" cy="364822"/>
          </a:xfrm>
        </p:grpSpPr>
        <p:sp>
          <p:nvSpPr>
            <p:cNvPr id="245" name="타원 244"/>
            <p:cNvSpPr/>
            <p:nvPr/>
          </p:nvSpPr>
          <p:spPr>
            <a:xfrm rot="20967808">
              <a:off x="4985550" y="2005786"/>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246" name="타원 245"/>
            <p:cNvSpPr/>
            <p:nvPr/>
          </p:nvSpPr>
          <p:spPr>
            <a:xfrm rot="20967808">
              <a:off x="5068236" y="2088472"/>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그룹 5"/>
          <p:cNvGrpSpPr/>
          <p:nvPr/>
        </p:nvGrpSpPr>
        <p:grpSpPr>
          <a:xfrm>
            <a:off x="5914265" y="3517904"/>
            <a:ext cx="1996453" cy="581010"/>
            <a:chOff x="5882586" y="3458963"/>
            <a:chExt cx="1996453" cy="581010"/>
          </a:xfrm>
        </p:grpSpPr>
        <p:sp>
          <p:nvSpPr>
            <p:cNvPr id="248" name="TextBox 247"/>
            <p:cNvSpPr txBox="1"/>
            <p:nvPr/>
          </p:nvSpPr>
          <p:spPr>
            <a:xfrm rot="1059032">
              <a:off x="5958939" y="3458963"/>
              <a:ext cx="707232"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ko-KR" sz="14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rPr>
                <a:t>TCR</a:t>
              </a:r>
            </a:p>
          </p:txBody>
        </p:sp>
        <p:sp>
          <p:nvSpPr>
            <p:cNvPr id="249" name="TextBox 248"/>
            <p:cNvSpPr txBox="1"/>
            <p:nvPr/>
          </p:nvSpPr>
          <p:spPr>
            <a:xfrm rot="1059032">
              <a:off x="6247396" y="3779688"/>
              <a:ext cx="1631643" cy="2308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ko-KR"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Trans China Railway</a:t>
              </a:r>
            </a:p>
          </p:txBody>
        </p:sp>
        <p:sp>
          <p:nvSpPr>
            <p:cNvPr id="250" name="TextBox 249"/>
            <p:cNvSpPr txBox="1"/>
            <p:nvPr/>
          </p:nvSpPr>
          <p:spPr>
            <a:xfrm rot="1059032">
              <a:off x="5882586" y="3793752"/>
              <a:ext cx="1631643"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zh-CN" altLang="en-US" sz="10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横贯中国铁路</a:t>
              </a:r>
            </a:p>
          </p:txBody>
        </p:sp>
      </p:grpSp>
      <p:sp>
        <p:nvSpPr>
          <p:cNvPr id="251" name="원호 250"/>
          <p:cNvSpPr/>
          <p:nvPr/>
        </p:nvSpPr>
        <p:spPr>
          <a:xfrm rot="6229353">
            <a:off x="9953727" y="3381933"/>
            <a:ext cx="1378137" cy="1378137"/>
          </a:xfrm>
          <a:prstGeom prst="arc">
            <a:avLst>
              <a:gd name="adj1" fmla="val 15788485"/>
              <a:gd name="adj2" fmla="val 1121729"/>
            </a:avLst>
          </a:prstGeom>
          <a:ln>
            <a:solidFill>
              <a:srgbClr val="144AD2"/>
            </a:solidFill>
            <a:prstDash val="dash"/>
            <a:tailEnd type="triangle"/>
          </a:ln>
          <a:effectLst>
            <a:outerShdw blurRad="50800" dist="25400" dir="10800000" algn="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1" name="그룹 20"/>
          <p:cNvGrpSpPr/>
          <p:nvPr/>
        </p:nvGrpSpPr>
        <p:grpSpPr>
          <a:xfrm>
            <a:off x="10763713" y="3061653"/>
            <a:ext cx="1429734" cy="1569920"/>
            <a:chOff x="10763713" y="3061653"/>
            <a:chExt cx="1429734" cy="1569920"/>
          </a:xfrm>
        </p:grpSpPr>
        <p:sp>
          <p:nvSpPr>
            <p:cNvPr id="252" name="원호 251"/>
            <p:cNvSpPr/>
            <p:nvPr/>
          </p:nvSpPr>
          <p:spPr>
            <a:xfrm rot="16200000">
              <a:off x="10796303" y="3234429"/>
              <a:ext cx="1397144" cy="1397144"/>
            </a:xfrm>
            <a:prstGeom prst="arc">
              <a:avLst>
                <a:gd name="adj1" fmla="val 15788485"/>
                <a:gd name="adj2" fmla="val 20872812"/>
              </a:avLst>
            </a:prstGeom>
            <a:ln>
              <a:solidFill>
                <a:srgbClr val="144AD2"/>
              </a:solidFill>
              <a:prstDash val="dash"/>
              <a:tailEnd type="triangle"/>
            </a:ln>
            <a:effectLst>
              <a:outerShdw blurRad="50800" dist="25400" dir="10800000" algn="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3" name="원호 252"/>
            <p:cNvSpPr/>
            <p:nvPr/>
          </p:nvSpPr>
          <p:spPr>
            <a:xfrm rot="15511101" flipH="1" flipV="1">
              <a:off x="10763713" y="3061653"/>
              <a:ext cx="933550" cy="933550"/>
            </a:xfrm>
            <a:prstGeom prst="arc">
              <a:avLst>
                <a:gd name="adj1" fmla="val 15788485"/>
                <a:gd name="adj2" fmla="val 20872812"/>
              </a:avLst>
            </a:prstGeom>
            <a:ln>
              <a:solidFill>
                <a:srgbClr val="144AD2"/>
              </a:solidFill>
              <a:prstDash val="dash"/>
              <a:headEnd type="triangle"/>
              <a:tailEnd type="none"/>
            </a:ln>
            <a:effectLst>
              <a:outerShdw blurRad="50800" dist="25400" dir="10800000" algn="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57" name="TextBox 256"/>
          <p:cNvSpPr txBox="1"/>
          <p:nvPr/>
        </p:nvSpPr>
        <p:spPr>
          <a:xfrm>
            <a:off x="7705292" y="4829379"/>
            <a:ext cx="2655878" cy="477054"/>
          </a:xfrm>
          <a:prstGeom prst="rect">
            <a:avLst/>
          </a:prstGeom>
          <a:noFill/>
        </p:spPr>
        <p:txBody>
          <a:bodyPr wrap="square">
            <a:spAutoFit/>
          </a:bodyPr>
          <a:lstStyle/>
          <a:p>
            <a:pPr marL="0" marR="0" lvl="0" indent="0" algn="r" defTabSz="457200" rtl="0" eaLnBrk="1" fontAlgn="auto" latinLnBrk="0" hangingPunct="1">
              <a:lnSpc>
                <a:spcPct val="100000"/>
              </a:lnSpc>
              <a:spcBef>
                <a:spcPct val="50000"/>
              </a:spcBef>
              <a:spcAft>
                <a:spcPts val="0"/>
              </a:spcAft>
              <a:buClrTx/>
              <a:buSzTx/>
              <a:buFontTx/>
              <a:buNone/>
              <a:defRPr/>
            </a:pPr>
            <a:r>
              <a:rPr kumimoji="1"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青岛</a:t>
            </a:r>
            <a:r>
              <a:rPr kumimoji="1" lang="en-US" altLang="ko-KR"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西安</a:t>
            </a:r>
            <a:r>
              <a:rPr kumimoji="1" lang="en-US" altLang="ko-KR"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重庆</a:t>
            </a:r>
            <a:endParaRPr kumimoji="1" lang="en-US" altLang="ko-KR"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r" defTabSz="457200" rtl="0" eaLnBrk="1" fontAlgn="auto" latinLnBrk="0" hangingPunct="1">
              <a:lnSpc>
                <a:spcPct val="100000"/>
              </a:lnSpc>
              <a:spcBef>
                <a:spcPct val="50000"/>
              </a:spcBef>
              <a:spcAft>
                <a:spcPts val="0"/>
              </a:spcAft>
              <a:buClrTx/>
              <a:buSzTx/>
              <a:buFontTx/>
              <a:buNone/>
              <a:defRPr/>
            </a:pPr>
            <a:r>
              <a:rPr kumimoji="1" lang="en-US" altLang="ko-KR" sz="10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BLOCK TRAIN</a:t>
            </a:r>
            <a:r>
              <a:rPr kumimoji="1" lang="en-US" altLang="ko-KR" sz="1000" b="0" i="0" u="none" strike="noStrike" kern="1200" cap="none" spc="0" normalizeH="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SERVICE</a:t>
            </a:r>
            <a:r>
              <a:rPr kumimoji="1" lang="ko-KR" altLang="en-US" sz="10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예정</a:t>
            </a:r>
            <a:endParaRPr kumimoji="1" lang="en-US" altLang="ko-KR" sz="10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그룹 1"/>
          <p:cNvGrpSpPr/>
          <p:nvPr/>
        </p:nvGrpSpPr>
        <p:grpSpPr>
          <a:xfrm>
            <a:off x="7159101" y="1869991"/>
            <a:ext cx="1981052" cy="506769"/>
            <a:chOff x="7165500" y="1928718"/>
            <a:chExt cx="1981052" cy="506769"/>
          </a:xfrm>
        </p:grpSpPr>
        <p:sp>
          <p:nvSpPr>
            <p:cNvPr id="286" name="TextBox 285"/>
            <p:cNvSpPr txBox="1"/>
            <p:nvPr/>
          </p:nvSpPr>
          <p:spPr>
            <a:xfrm rot="420000">
              <a:off x="7188978" y="1928718"/>
              <a:ext cx="707232"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ko-KR" sz="14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TSR</a:t>
              </a:r>
            </a:p>
          </p:txBody>
        </p:sp>
        <p:sp>
          <p:nvSpPr>
            <p:cNvPr id="287" name="TextBox 286"/>
            <p:cNvSpPr txBox="1"/>
            <p:nvPr/>
          </p:nvSpPr>
          <p:spPr>
            <a:xfrm rot="420000">
              <a:off x="7514909" y="2112278"/>
              <a:ext cx="1631643" cy="2308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ko-KR" sz="9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Trans Siberian Railway</a:t>
              </a:r>
            </a:p>
          </p:txBody>
        </p:sp>
        <p:sp>
          <p:nvSpPr>
            <p:cNvPr id="288" name="TextBox 287"/>
            <p:cNvSpPr txBox="1"/>
            <p:nvPr/>
          </p:nvSpPr>
          <p:spPr>
            <a:xfrm rot="418624">
              <a:off x="7165500" y="2204655"/>
              <a:ext cx="1631643" cy="2308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西伯利亚转运铁路</a:t>
              </a:r>
            </a:p>
          </p:txBody>
        </p:sp>
      </p:grpSp>
      <p:grpSp>
        <p:nvGrpSpPr>
          <p:cNvPr id="17" name="그룹 16"/>
          <p:cNvGrpSpPr/>
          <p:nvPr/>
        </p:nvGrpSpPr>
        <p:grpSpPr>
          <a:xfrm>
            <a:off x="2482236" y="1500557"/>
            <a:ext cx="9347390" cy="2651932"/>
            <a:chOff x="2482236" y="1500557"/>
            <a:chExt cx="9347390" cy="2651932"/>
          </a:xfrm>
        </p:grpSpPr>
        <p:grpSp>
          <p:nvGrpSpPr>
            <p:cNvPr id="7" name="그룹 6"/>
            <p:cNvGrpSpPr/>
            <p:nvPr/>
          </p:nvGrpSpPr>
          <p:grpSpPr>
            <a:xfrm>
              <a:off x="11163271" y="3887799"/>
              <a:ext cx="261328" cy="261328"/>
              <a:chOff x="11163271" y="3887799"/>
              <a:chExt cx="261328" cy="261328"/>
            </a:xfrm>
          </p:grpSpPr>
          <p:sp>
            <p:nvSpPr>
              <p:cNvPr id="206" name="타원 205"/>
              <p:cNvSpPr/>
              <p:nvPr/>
            </p:nvSpPr>
            <p:spPr>
              <a:xfrm>
                <a:off x="11163271" y="3887799"/>
                <a:ext cx="261328" cy="261328"/>
              </a:xfrm>
              <a:prstGeom prst="ellipse">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7" name="타원 206"/>
              <p:cNvSpPr/>
              <p:nvPr/>
            </p:nvSpPr>
            <p:spPr>
              <a:xfrm>
                <a:off x="11222500" y="3947028"/>
                <a:ext cx="142869" cy="142869"/>
              </a:xfrm>
              <a:prstGeom prst="ellipse">
                <a:avLst/>
              </a:prstGeom>
              <a:solidFill>
                <a:schemeClr val="bg1">
                  <a:lumMod val="8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70" name="Text Box 331"/>
            <p:cNvSpPr txBox="1">
              <a:spLocks noChangeArrowheads="1"/>
            </p:cNvSpPr>
            <p:nvPr/>
          </p:nvSpPr>
          <p:spPr bwMode="auto">
            <a:xfrm>
              <a:off x="11479137" y="3890109"/>
              <a:ext cx="350489" cy="262380"/>
            </a:xfrm>
            <a:prstGeom prst="rect">
              <a:avLst/>
            </a:prstGeom>
            <a:noFill/>
            <a:ln>
              <a:noFill/>
            </a:ln>
          </p:spPr>
          <p:txBody>
            <a:bodyPr wrap="square" lIns="0" rIns="0">
              <a:spAutoFit/>
            </a:bodyPr>
            <a:lstStyle>
              <a:lvl1pPr eaLnBrk="0" hangingPunct="0">
                <a:defRPr kumimoji="1" sz="1400">
                  <a:solidFill>
                    <a:schemeClr val="tx1"/>
                  </a:solidFill>
                  <a:latin typeface="HYMyeongJo-Extra" panose="02030600000101010101" pitchFamily="18" charset="-127"/>
                  <a:ea typeface="Gulim" panose="020B0600000101010101" charset="-127"/>
                </a:defRPr>
              </a:lvl1pPr>
              <a:lvl2pPr marL="742950" indent="-285750" eaLnBrk="0" hangingPunct="0">
                <a:defRPr kumimoji="1" sz="1400">
                  <a:solidFill>
                    <a:schemeClr val="tx1"/>
                  </a:solidFill>
                  <a:latin typeface="HYMyeongJo-Extra" panose="02030600000101010101" pitchFamily="18" charset="-127"/>
                  <a:ea typeface="Gulim" panose="020B0600000101010101" charset="-127"/>
                </a:defRPr>
              </a:lvl2pPr>
              <a:lvl3pPr marL="1143000" indent="-228600" eaLnBrk="0" hangingPunct="0">
                <a:defRPr kumimoji="1" sz="1400">
                  <a:solidFill>
                    <a:schemeClr val="tx1"/>
                  </a:solidFill>
                  <a:latin typeface="HYMyeongJo-Extra" panose="02030600000101010101" pitchFamily="18" charset="-127"/>
                  <a:ea typeface="Gulim" panose="020B0600000101010101" charset="-127"/>
                </a:defRPr>
              </a:lvl3pPr>
              <a:lvl4pPr marL="1600200" indent="-228600" eaLnBrk="0" hangingPunct="0">
                <a:defRPr kumimoji="1" sz="1400">
                  <a:solidFill>
                    <a:schemeClr val="tx1"/>
                  </a:solidFill>
                  <a:latin typeface="HYMyeongJo-Extra" panose="02030600000101010101" pitchFamily="18" charset="-127"/>
                  <a:ea typeface="Gulim" panose="020B0600000101010101" charset="-127"/>
                </a:defRPr>
              </a:lvl4pPr>
              <a:lvl5pPr marL="2057400" indent="-228600" eaLnBrk="0" hangingPunct="0">
                <a:defRPr kumimoji="1" sz="1400">
                  <a:solidFill>
                    <a:schemeClr val="tx1"/>
                  </a:solidFill>
                  <a:latin typeface="HYMyeongJo-Extra" panose="02030600000101010101" pitchFamily="18" charset="-127"/>
                  <a:ea typeface="Gulim" panose="020B0600000101010101" charset="-127"/>
                </a:defRPr>
              </a:lvl5pPr>
              <a:lvl6pPr marL="25146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6pPr>
              <a:lvl7pPr marL="29718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7pPr>
              <a:lvl8pPr marL="34290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8pPr>
              <a:lvl9pPr marL="38862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9pPr>
            </a:lstStyle>
            <a:p>
              <a:pPr marL="0" marR="0" lvl="0" indent="0" algn="l" defTabSz="457200" rtl="0" eaLnBrk="1" fontAlgn="auto" latinLnBrk="0" hangingPunct="1">
                <a:lnSpc>
                  <a:spcPct val="114000"/>
                </a:lnSpc>
                <a:spcBef>
                  <a:spcPct val="50000"/>
                </a:spcBef>
                <a:spcAft>
                  <a:spcPts val="0"/>
                </a:spcAft>
                <a:buClrTx/>
                <a:buSzTx/>
                <a:buFontTx/>
                <a:buNone/>
                <a:defRPr/>
              </a:pPr>
              <a:r>
                <a:rPr kumimoji="1"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韩国</a:t>
              </a:r>
            </a:p>
          </p:txBody>
        </p:sp>
        <p:grpSp>
          <p:nvGrpSpPr>
            <p:cNvPr id="16" name="그룹 15"/>
            <p:cNvGrpSpPr/>
            <p:nvPr/>
          </p:nvGrpSpPr>
          <p:grpSpPr>
            <a:xfrm>
              <a:off x="2482236" y="1500557"/>
              <a:ext cx="6262951" cy="1903164"/>
              <a:chOff x="2482236" y="1500557"/>
              <a:chExt cx="6262951" cy="1903164"/>
            </a:xfrm>
          </p:grpSpPr>
          <p:sp>
            <p:nvSpPr>
              <p:cNvPr id="187" name="Text Box 331"/>
              <p:cNvSpPr txBox="1">
                <a:spLocks noChangeArrowheads="1"/>
              </p:cNvSpPr>
              <p:nvPr/>
            </p:nvSpPr>
            <p:spPr bwMode="auto">
              <a:xfrm>
                <a:off x="2482236" y="2490081"/>
                <a:ext cx="1563972" cy="223138"/>
              </a:xfrm>
              <a:prstGeom prst="rect">
                <a:avLst/>
              </a:prstGeom>
              <a:noFill/>
              <a:ln>
                <a:noFill/>
              </a:ln>
            </p:spPr>
            <p:txBody>
              <a:bodyPr wrap="square" lIns="0" rIns="0">
                <a:spAutoFit/>
              </a:bodyPr>
              <a:lstStyle>
                <a:lvl1pPr eaLnBrk="0" hangingPunct="0">
                  <a:defRPr kumimoji="1" sz="1400">
                    <a:solidFill>
                      <a:schemeClr val="tx1"/>
                    </a:solidFill>
                    <a:latin typeface="HYMyeongJo-Extra" panose="02030600000101010101" pitchFamily="18" charset="-127"/>
                    <a:ea typeface="Gulim" panose="020B0600000101010101" charset="-127"/>
                  </a:defRPr>
                </a:lvl1pPr>
                <a:lvl2pPr marL="742950" indent="-285750" eaLnBrk="0" hangingPunct="0">
                  <a:defRPr kumimoji="1" sz="1400">
                    <a:solidFill>
                      <a:schemeClr val="tx1"/>
                    </a:solidFill>
                    <a:latin typeface="HYMyeongJo-Extra" panose="02030600000101010101" pitchFamily="18" charset="-127"/>
                    <a:ea typeface="Gulim" panose="020B0600000101010101" charset="-127"/>
                  </a:defRPr>
                </a:lvl2pPr>
                <a:lvl3pPr marL="1143000" indent="-228600" eaLnBrk="0" hangingPunct="0">
                  <a:defRPr kumimoji="1" sz="1400">
                    <a:solidFill>
                      <a:schemeClr val="tx1"/>
                    </a:solidFill>
                    <a:latin typeface="HYMyeongJo-Extra" panose="02030600000101010101" pitchFamily="18" charset="-127"/>
                    <a:ea typeface="Gulim" panose="020B0600000101010101" charset="-127"/>
                  </a:defRPr>
                </a:lvl3pPr>
                <a:lvl4pPr marL="1600200" indent="-228600" eaLnBrk="0" hangingPunct="0">
                  <a:defRPr kumimoji="1" sz="1400">
                    <a:solidFill>
                      <a:schemeClr val="tx1"/>
                    </a:solidFill>
                    <a:latin typeface="HYMyeongJo-Extra" panose="02030600000101010101" pitchFamily="18" charset="-127"/>
                    <a:ea typeface="Gulim" panose="020B0600000101010101" charset="-127"/>
                  </a:defRPr>
                </a:lvl4pPr>
                <a:lvl5pPr marL="2057400" indent="-228600" eaLnBrk="0" hangingPunct="0">
                  <a:defRPr kumimoji="1" sz="1400">
                    <a:solidFill>
                      <a:schemeClr val="tx1"/>
                    </a:solidFill>
                    <a:latin typeface="HYMyeongJo-Extra" panose="02030600000101010101" pitchFamily="18" charset="-127"/>
                    <a:ea typeface="Gulim" panose="020B0600000101010101" charset="-127"/>
                  </a:defRPr>
                </a:lvl5pPr>
                <a:lvl6pPr marL="25146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6pPr>
                <a:lvl7pPr marL="29718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7pPr>
                <a:lvl8pPr marL="34290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8pPr>
                <a:lvl9pPr marL="38862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9pPr>
              </a:lstStyle>
              <a:p>
                <a:pPr marL="0" marR="0" lvl="0" indent="0" algn="r" defTabSz="457200" rtl="0" eaLnBrk="1" fontAlgn="auto" latinLnBrk="0" hangingPunct="1">
                  <a:lnSpc>
                    <a:spcPct val="80000"/>
                  </a:lnSpc>
                  <a:spcBef>
                    <a:spcPct val="50000"/>
                  </a:spcBef>
                  <a:spcAft>
                    <a:spcPts val="0"/>
                  </a:spcAft>
                  <a:buClrTx/>
                  <a:buSzTx/>
                  <a:buFontTx/>
                  <a:buNone/>
                  <a:defRPr/>
                </a:pPr>
                <a:r>
                  <a:rPr kumimoji="1" lang="ko-KR"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马拉舍维采</a:t>
                </a:r>
              </a:p>
            </p:txBody>
          </p:sp>
          <p:sp>
            <p:nvSpPr>
              <p:cNvPr id="213" name="타원 212"/>
              <p:cNvSpPr/>
              <p:nvPr/>
            </p:nvSpPr>
            <p:spPr>
              <a:xfrm>
                <a:off x="5277186" y="2559728"/>
                <a:ext cx="142869" cy="142869"/>
              </a:xfrm>
              <a:prstGeom prst="ellipse">
                <a:avLst/>
              </a:prstGeom>
              <a:solidFill>
                <a:schemeClr val="bg1">
                  <a:lumMod val="8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5" name="그룹 14"/>
              <p:cNvGrpSpPr/>
              <p:nvPr/>
            </p:nvGrpSpPr>
            <p:grpSpPr>
              <a:xfrm>
                <a:off x="3555064" y="1500557"/>
                <a:ext cx="5190123" cy="1903164"/>
                <a:chOff x="3555064" y="1500557"/>
                <a:chExt cx="5190123" cy="1903164"/>
              </a:xfrm>
            </p:grpSpPr>
            <p:sp>
              <p:nvSpPr>
                <p:cNvPr id="212" name="타원 211"/>
                <p:cNvSpPr/>
                <p:nvPr/>
              </p:nvSpPr>
              <p:spPr>
                <a:xfrm>
                  <a:off x="5217957" y="2500499"/>
                  <a:ext cx="261328" cy="261328"/>
                </a:xfrm>
                <a:prstGeom prst="ellipse">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7" name="타원 216"/>
                <p:cNvSpPr/>
                <p:nvPr/>
              </p:nvSpPr>
              <p:spPr>
                <a:xfrm>
                  <a:off x="4420337" y="1503588"/>
                  <a:ext cx="261328" cy="261328"/>
                </a:xfrm>
                <a:prstGeom prst="ellipse">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8" name="타원 217"/>
                <p:cNvSpPr/>
                <p:nvPr/>
              </p:nvSpPr>
              <p:spPr>
                <a:xfrm>
                  <a:off x="4479566" y="1562817"/>
                  <a:ext cx="142869" cy="142869"/>
                </a:xfrm>
                <a:prstGeom prst="ellipse">
                  <a:avLst/>
                </a:prstGeom>
                <a:solidFill>
                  <a:schemeClr val="bg1">
                    <a:lumMod val="8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1" name="타원 220"/>
                <p:cNvSpPr/>
                <p:nvPr/>
              </p:nvSpPr>
              <p:spPr>
                <a:xfrm>
                  <a:off x="3555064" y="2845725"/>
                  <a:ext cx="261328" cy="261328"/>
                </a:xfrm>
                <a:prstGeom prst="ellipse">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2" name="타원 221"/>
                <p:cNvSpPr/>
                <p:nvPr/>
              </p:nvSpPr>
              <p:spPr>
                <a:xfrm>
                  <a:off x="3614293" y="2904954"/>
                  <a:ext cx="142869" cy="142869"/>
                </a:xfrm>
                <a:prstGeom prst="ellipse">
                  <a:avLst/>
                </a:prstGeom>
                <a:solidFill>
                  <a:schemeClr val="bg1">
                    <a:lumMod val="8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4" name="Text Box 331"/>
                <p:cNvSpPr txBox="1">
                  <a:spLocks noChangeArrowheads="1"/>
                </p:cNvSpPr>
                <p:nvPr/>
              </p:nvSpPr>
              <p:spPr bwMode="auto">
                <a:xfrm>
                  <a:off x="3589512" y="3085147"/>
                  <a:ext cx="427236" cy="267766"/>
                </a:xfrm>
                <a:prstGeom prst="rect">
                  <a:avLst/>
                </a:prstGeom>
                <a:noFill/>
                <a:ln>
                  <a:noFill/>
                </a:ln>
              </p:spPr>
              <p:txBody>
                <a:bodyPr wrap="square" lIns="0" rIns="0">
                  <a:spAutoFit/>
                </a:bodyPr>
                <a:lstStyle>
                  <a:lvl1pPr eaLnBrk="0" hangingPunct="0">
                    <a:defRPr kumimoji="1" sz="1400">
                      <a:solidFill>
                        <a:schemeClr val="tx1"/>
                      </a:solidFill>
                      <a:latin typeface="HYMyeongJo-Extra" panose="02030600000101010101" pitchFamily="18" charset="-127"/>
                      <a:ea typeface="Gulim" panose="020B0600000101010101" charset="-127"/>
                    </a:defRPr>
                  </a:lvl1pPr>
                  <a:lvl2pPr marL="742950" indent="-285750" eaLnBrk="0" hangingPunct="0">
                    <a:defRPr kumimoji="1" sz="1400">
                      <a:solidFill>
                        <a:schemeClr val="tx1"/>
                      </a:solidFill>
                      <a:latin typeface="HYMyeongJo-Extra" panose="02030600000101010101" pitchFamily="18" charset="-127"/>
                      <a:ea typeface="Gulim" panose="020B0600000101010101" charset="-127"/>
                    </a:defRPr>
                  </a:lvl2pPr>
                  <a:lvl3pPr marL="1143000" indent="-228600" eaLnBrk="0" hangingPunct="0">
                    <a:defRPr kumimoji="1" sz="1400">
                      <a:solidFill>
                        <a:schemeClr val="tx1"/>
                      </a:solidFill>
                      <a:latin typeface="HYMyeongJo-Extra" panose="02030600000101010101" pitchFamily="18" charset="-127"/>
                      <a:ea typeface="Gulim" panose="020B0600000101010101" charset="-127"/>
                    </a:defRPr>
                  </a:lvl3pPr>
                  <a:lvl4pPr marL="1600200" indent="-228600" eaLnBrk="0" hangingPunct="0">
                    <a:defRPr kumimoji="1" sz="1400">
                      <a:solidFill>
                        <a:schemeClr val="tx1"/>
                      </a:solidFill>
                      <a:latin typeface="HYMyeongJo-Extra" panose="02030600000101010101" pitchFamily="18" charset="-127"/>
                      <a:ea typeface="Gulim" panose="020B0600000101010101" charset="-127"/>
                    </a:defRPr>
                  </a:lvl4pPr>
                  <a:lvl5pPr marL="2057400" indent="-228600" eaLnBrk="0" hangingPunct="0">
                    <a:defRPr kumimoji="1" sz="1400">
                      <a:solidFill>
                        <a:schemeClr val="tx1"/>
                      </a:solidFill>
                      <a:latin typeface="HYMyeongJo-Extra" panose="02030600000101010101" pitchFamily="18" charset="-127"/>
                      <a:ea typeface="Gulim" panose="020B0600000101010101" charset="-127"/>
                    </a:defRPr>
                  </a:lvl5pPr>
                  <a:lvl6pPr marL="25146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6pPr>
                  <a:lvl7pPr marL="29718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7pPr>
                  <a:lvl8pPr marL="34290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8pPr>
                  <a:lvl9pPr marL="38862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9pPr>
                </a:lstStyle>
                <a:p>
                  <a:pPr marL="0" marR="0" lvl="0" indent="0" algn="l" defTabSz="457200" rtl="0" eaLnBrk="1" fontAlgn="auto" latinLnBrk="0" hangingPunct="1">
                    <a:lnSpc>
                      <a:spcPct val="114000"/>
                    </a:lnSpc>
                    <a:spcBef>
                      <a:spcPct val="50000"/>
                    </a:spcBef>
                    <a:spcAft>
                      <a:spcPts val="0"/>
                    </a:spcAft>
                    <a:buClrTx/>
                    <a:buSzTx/>
                    <a:buFontTx/>
                    <a:buNone/>
                    <a:defRPr/>
                  </a:pPr>
                  <a:r>
                    <a:rPr kumimoji="1"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捷克</a:t>
                  </a:r>
                </a:p>
              </p:txBody>
            </p:sp>
            <p:sp>
              <p:nvSpPr>
                <p:cNvPr id="255" name="Text Box 331"/>
                <p:cNvSpPr txBox="1">
                  <a:spLocks noChangeArrowheads="1"/>
                </p:cNvSpPr>
                <p:nvPr/>
              </p:nvSpPr>
              <p:spPr bwMode="auto">
                <a:xfrm rot="1151447">
                  <a:off x="5433692" y="3157500"/>
                  <a:ext cx="3311495" cy="246221"/>
                </a:xfrm>
                <a:prstGeom prst="rect">
                  <a:avLst/>
                </a:prstGeom>
                <a:noFill/>
                <a:ln>
                  <a:noFill/>
                </a:ln>
              </p:spPr>
              <p:txBody>
                <a:bodyPr wrap="square" lIns="0" rIns="0">
                  <a:spAutoFit/>
                </a:bodyPr>
                <a:lstStyle>
                  <a:lvl1pPr eaLnBrk="0" hangingPunct="0">
                    <a:defRPr kumimoji="1" sz="1400">
                      <a:solidFill>
                        <a:schemeClr val="tx1"/>
                      </a:solidFill>
                      <a:latin typeface="HYMyeongJo-Extra" panose="02030600000101010101" pitchFamily="18" charset="-127"/>
                      <a:ea typeface="Gulim" panose="020B0600000101010101" charset="-127"/>
                    </a:defRPr>
                  </a:lvl1pPr>
                  <a:lvl2pPr marL="742950" indent="-285750" eaLnBrk="0" hangingPunct="0">
                    <a:defRPr kumimoji="1" sz="1400">
                      <a:solidFill>
                        <a:schemeClr val="tx1"/>
                      </a:solidFill>
                      <a:latin typeface="HYMyeongJo-Extra" panose="02030600000101010101" pitchFamily="18" charset="-127"/>
                      <a:ea typeface="Gulim" panose="020B0600000101010101" charset="-127"/>
                    </a:defRPr>
                  </a:lvl2pPr>
                  <a:lvl3pPr marL="1143000" indent="-228600" eaLnBrk="0" hangingPunct="0">
                    <a:defRPr kumimoji="1" sz="1400">
                      <a:solidFill>
                        <a:schemeClr val="tx1"/>
                      </a:solidFill>
                      <a:latin typeface="HYMyeongJo-Extra" panose="02030600000101010101" pitchFamily="18" charset="-127"/>
                      <a:ea typeface="Gulim" panose="020B0600000101010101" charset="-127"/>
                    </a:defRPr>
                  </a:lvl3pPr>
                  <a:lvl4pPr marL="1600200" indent="-228600" eaLnBrk="0" hangingPunct="0">
                    <a:defRPr kumimoji="1" sz="1400">
                      <a:solidFill>
                        <a:schemeClr val="tx1"/>
                      </a:solidFill>
                      <a:latin typeface="HYMyeongJo-Extra" panose="02030600000101010101" pitchFamily="18" charset="-127"/>
                      <a:ea typeface="Gulim" panose="020B0600000101010101" charset="-127"/>
                    </a:defRPr>
                  </a:lvl4pPr>
                  <a:lvl5pPr marL="2057400" indent="-228600" eaLnBrk="0" hangingPunct="0">
                    <a:defRPr kumimoji="1" sz="1400">
                      <a:solidFill>
                        <a:schemeClr val="tx1"/>
                      </a:solidFill>
                      <a:latin typeface="HYMyeongJo-Extra" panose="02030600000101010101" pitchFamily="18" charset="-127"/>
                      <a:ea typeface="Gulim" panose="020B0600000101010101" charset="-127"/>
                    </a:defRPr>
                  </a:lvl5pPr>
                  <a:lvl6pPr marL="25146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6pPr>
                  <a:lvl7pPr marL="29718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7pPr>
                  <a:lvl8pPr marL="34290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8pPr>
                  <a:lvl9pPr marL="38862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9pPr>
                </a:lstStyle>
                <a:p>
                  <a:pPr marL="0" marR="0" lvl="0" indent="0" defTabSz="457200" rtl="0" eaLnBrk="1" fontAlgn="auto" latinLnBrk="0" hangingPunct="1">
                    <a:lnSpc>
                      <a:spcPct val="100000"/>
                    </a:lnSpc>
                    <a:spcBef>
                      <a:spcPct val="50000"/>
                    </a:spcBef>
                    <a:spcAft>
                      <a:spcPts val="0"/>
                    </a:spcAft>
                    <a:buClrTx/>
                    <a:buSzTx/>
                    <a:buFontTx/>
                    <a:buNone/>
                    <a:defRPr/>
                  </a:pPr>
                  <a:r>
                    <a:rPr kumimoji="1" lang="ko-KR"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哈萨克斯坦</a:t>
                  </a:r>
                </a:p>
              </p:txBody>
            </p:sp>
            <p:sp>
              <p:nvSpPr>
                <p:cNvPr id="289" name="Text Box 331"/>
                <p:cNvSpPr txBox="1">
                  <a:spLocks noChangeArrowheads="1"/>
                </p:cNvSpPr>
                <p:nvPr/>
              </p:nvSpPr>
              <p:spPr bwMode="auto">
                <a:xfrm>
                  <a:off x="4744539" y="1500557"/>
                  <a:ext cx="1563972" cy="267766"/>
                </a:xfrm>
                <a:prstGeom prst="rect">
                  <a:avLst/>
                </a:prstGeom>
                <a:noFill/>
                <a:ln>
                  <a:noFill/>
                </a:ln>
              </p:spPr>
              <p:txBody>
                <a:bodyPr wrap="square" lIns="0" rIns="0">
                  <a:spAutoFit/>
                </a:bodyPr>
                <a:lstStyle>
                  <a:lvl1pPr eaLnBrk="0" hangingPunct="0">
                    <a:defRPr kumimoji="1" sz="1400">
                      <a:solidFill>
                        <a:schemeClr val="tx1"/>
                      </a:solidFill>
                      <a:latin typeface="HYMyeongJo-Extra" panose="02030600000101010101" pitchFamily="18" charset="-127"/>
                      <a:ea typeface="Gulim" panose="020B0600000101010101" charset="-127"/>
                    </a:defRPr>
                  </a:lvl1pPr>
                  <a:lvl2pPr marL="742950" indent="-285750" eaLnBrk="0" hangingPunct="0">
                    <a:defRPr kumimoji="1" sz="1400">
                      <a:solidFill>
                        <a:schemeClr val="tx1"/>
                      </a:solidFill>
                      <a:latin typeface="HYMyeongJo-Extra" panose="02030600000101010101" pitchFamily="18" charset="-127"/>
                      <a:ea typeface="Gulim" panose="020B0600000101010101" charset="-127"/>
                    </a:defRPr>
                  </a:lvl2pPr>
                  <a:lvl3pPr marL="1143000" indent="-228600" eaLnBrk="0" hangingPunct="0">
                    <a:defRPr kumimoji="1" sz="1400">
                      <a:solidFill>
                        <a:schemeClr val="tx1"/>
                      </a:solidFill>
                      <a:latin typeface="HYMyeongJo-Extra" panose="02030600000101010101" pitchFamily="18" charset="-127"/>
                      <a:ea typeface="Gulim" panose="020B0600000101010101" charset="-127"/>
                    </a:defRPr>
                  </a:lvl3pPr>
                  <a:lvl4pPr marL="1600200" indent="-228600" eaLnBrk="0" hangingPunct="0">
                    <a:defRPr kumimoji="1" sz="1400">
                      <a:solidFill>
                        <a:schemeClr val="tx1"/>
                      </a:solidFill>
                      <a:latin typeface="HYMyeongJo-Extra" panose="02030600000101010101" pitchFamily="18" charset="-127"/>
                      <a:ea typeface="Gulim" panose="020B0600000101010101" charset="-127"/>
                    </a:defRPr>
                  </a:lvl4pPr>
                  <a:lvl5pPr marL="2057400" indent="-228600" eaLnBrk="0" hangingPunct="0">
                    <a:defRPr kumimoji="1" sz="1400">
                      <a:solidFill>
                        <a:schemeClr val="tx1"/>
                      </a:solidFill>
                      <a:latin typeface="HYMyeongJo-Extra" panose="02030600000101010101" pitchFamily="18" charset="-127"/>
                      <a:ea typeface="Gulim" panose="020B0600000101010101" charset="-127"/>
                    </a:defRPr>
                  </a:lvl5pPr>
                  <a:lvl6pPr marL="25146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6pPr>
                  <a:lvl7pPr marL="29718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7pPr>
                  <a:lvl8pPr marL="34290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8pPr>
                  <a:lvl9pPr marL="38862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9pPr>
                </a:lstStyle>
                <a:p>
                  <a:pPr marL="0" marR="0" lvl="0" indent="0" algn="l" defTabSz="457200" rtl="0" eaLnBrk="1" fontAlgn="auto" latinLnBrk="0" hangingPunct="1">
                    <a:lnSpc>
                      <a:spcPct val="114000"/>
                    </a:lnSpc>
                    <a:spcBef>
                      <a:spcPct val="50000"/>
                    </a:spcBef>
                    <a:spcAft>
                      <a:spcPts val="0"/>
                    </a:spcAft>
                    <a:buClrTx/>
                    <a:buSzTx/>
                    <a:buFontTx/>
                    <a:buNone/>
                    <a:defRPr/>
                  </a:pPr>
                  <a:r>
                    <a:rPr kumimoji="1" lang="en-US" altLang="ko-KR"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SPB</a:t>
                  </a:r>
                </a:p>
              </p:txBody>
            </p:sp>
          </p:grpSp>
        </p:grpSp>
      </p:grpSp>
      <p:grpSp>
        <p:nvGrpSpPr>
          <p:cNvPr id="20" name="그룹 19"/>
          <p:cNvGrpSpPr/>
          <p:nvPr/>
        </p:nvGrpSpPr>
        <p:grpSpPr>
          <a:xfrm>
            <a:off x="9620968" y="2159576"/>
            <a:ext cx="2202635" cy="2531964"/>
            <a:chOff x="9620968" y="2159576"/>
            <a:chExt cx="2202635" cy="2531964"/>
          </a:xfrm>
        </p:grpSpPr>
        <p:sp>
          <p:nvSpPr>
            <p:cNvPr id="271" name="Text Box 331"/>
            <p:cNvSpPr txBox="1">
              <a:spLocks noChangeArrowheads="1"/>
            </p:cNvSpPr>
            <p:nvPr/>
          </p:nvSpPr>
          <p:spPr bwMode="auto">
            <a:xfrm>
              <a:off x="10908701" y="4423774"/>
              <a:ext cx="350489" cy="267766"/>
            </a:xfrm>
            <a:prstGeom prst="rect">
              <a:avLst/>
            </a:prstGeom>
            <a:noFill/>
            <a:ln>
              <a:noFill/>
            </a:ln>
          </p:spPr>
          <p:txBody>
            <a:bodyPr wrap="square" lIns="0" rIns="0">
              <a:spAutoFit/>
            </a:bodyPr>
            <a:lstStyle>
              <a:lvl1pPr eaLnBrk="0" hangingPunct="0">
                <a:defRPr kumimoji="1" sz="1400">
                  <a:solidFill>
                    <a:schemeClr val="tx1"/>
                  </a:solidFill>
                  <a:latin typeface="HYMyeongJo-Extra" panose="02030600000101010101" pitchFamily="18" charset="-127"/>
                  <a:ea typeface="Gulim" panose="020B0600000101010101" charset="-127"/>
                </a:defRPr>
              </a:lvl1pPr>
              <a:lvl2pPr marL="742950" indent="-285750" eaLnBrk="0" hangingPunct="0">
                <a:defRPr kumimoji="1" sz="1400">
                  <a:solidFill>
                    <a:schemeClr val="tx1"/>
                  </a:solidFill>
                  <a:latin typeface="HYMyeongJo-Extra" panose="02030600000101010101" pitchFamily="18" charset="-127"/>
                  <a:ea typeface="Gulim" panose="020B0600000101010101" charset="-127"/>
                </a:defRPr>
              </a:lvl2pPr>
              <a:lvl3pPr marL="1143000" indent="-228600" eaLnBrk="0" hangingPunct="0">
                <a:defRPr kumimoji="1" sz="1400">
                  <a:solidFill>
                    <a:schemeClr val="tx1"/>
                  </a:solidFill>
                  <a:latin typeface="HYMyeongJo-Extra" panose="02030600000101010101" pitchFamily="18" charset="-127"/>
                  <a:ea typeface="Gulim" panose="020B0600000101010101" charset="-127"/>
                </a:defRPr>
              </a:lvl3pPr>
              <a:lvl4pPr marL="1600200" indent="-228600" eaLnBrk="0" hangingPunct="0">
                <a:defRPr kumimoji="1" sz="1400">
                  <a:solidFill>
                    <a:schemeClr val="tx1"/>
                  </a:solidFill>
                  <a:latin typeface="HYMyeongJo-Extra" panose="02030600000101010101" pitchFamily="18" charset="-127"/>
                  <a:ea typeface="Gulim" panose="020B0600000101010101" charset="-127"/>
                </a:defRPr>
              </a:lvl4pPr>
              <a:lvl5pPr marL="2057400" indent="-228600" eaLnBrk="0" hangingPunct="0">
                <a:defRPr kumimoji="1" sz="1400">
                  <a:solidFill>
                    <a:schemeClr val="tx1"/>
                  </a:solidFill>
                  <a:latin typeface="HYMyeongJo-Extra" panose="02030600000101010101" pitchFamily="18" charset="-127"/>
                  <a:ea typeface="Gulim" panose="020B0600000101010101" charset="-127"/>
                </a:defRPr>
              </a:lvl5pPr>
              <a:lvl6pPr marL="25146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6pPr>
              <a:lvl7pPr marL="29718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7pPr>
              <a:lvl8pPr marL="34290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8pPr>
              <a:lvl9pPr marL="3886200" indent="-228600" eaLnBrk="0" fontAlgn="base" hangingPunct="0">
                <a:spcBef>
                  <a:spcPct val="0"/>
                </a:spcBef>
                <a:spcAft>
                  <a:spcPct val="0"/>
                </a:spcAft>
                <a:defRPr kumimoji="1" sz="1400">
                  <a:solidFill>
                    <a:schemeClr val="tx1"/>
                  </a:solidFill>
                  <a:latin typeface="HYMyeongJo-Extra" panose="02030600000101010101" pitchFamily="18" charset="-127"/>
                  <a:ea typeface="Gulim" panose="020B0600000101010101" charset="-127"/>
                </a:defRPr>
              </a:lvl9pPr>
            </a:lstStyle>
            <a:p>
              <a:pPr marL="0" marR="0" lvl="0" indent="0" algn="l" defTabSz="457200" rtl="0" eaLnBrk="1" fontAlgn="auto" latinLnBrk="0" hangingPunct="1">
                <a:lnSpc>
                  <a:spcPct val="114000"/>
                </a:lnSpc>
                <a:spcBef>
                  <a:spcPct val="50000"/>
                </a:spcBef>
                <a:spcAft>
                  <a:spcPts val="0"/>
                </a:spcAft>
                <a:buClrTx/>
                <a:buSzTx/>
                <a:buFontTx/>
                <a:buNone/>
                <a:defRPr/>
              </a:pPr>
              <a:r>
                <a:rPr kumimoji="1"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上海</a:t>
              </a:r>
            </a:p>
          </p:txBody>
        </p:sp>
        <p:sp>
          <p:nvSpPr>
            <p:cNvPr id="256" name="TextBox 255"/>
            <p:cNvSpPr txBox="1"/>
            <p:nvPr/>
          </p:nvSpPr>
          <p:spPr>
            <a:xfrm>
              <a:off x="9620968" y="2159576"/>
              <a:ext cx="2202635" cy="475615"/>
            </a:xfrm>
            <a:prstGeom prst="rect">
              <a:avLst/>
            </a:prstGeom>
            <a:noFill/>
          </p:spPr>
          <p:txBody>
            <a:bodyPr wrap="square">
              <a:spAutoFit/>
            </a:bodyPr>
            <a:lstStyle/>
            <a:p>
              <a:pPr marL="0" marR="0" lvl="0" indent="0" algn="r" defTabSz="457200" rtl="0" eaLnBrk="1" fontAlgn="auto" latinLnBrk="0" hangingPunct="1">
                <a:lnSpc>
                  <a:spcPct val="100000"/>
                </a:lnSpc>
                <a:spcBef>
                  <a:spcPct val="50000"/>
                </a:spcBef>
                <a:spcAft>
                  <a:spcPts val="0"/>
                </a:spcAft>
                <a:buClrTx/>
                <a:buSzTx/>
                <a:buFontTx/>
                <a:buNone/>
                <a:defRPr/>
              </a:pPr>
              <a:r>
                <a:rPr kumimoji="1" lang="ko-KR"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符拉迪沃斯托克，沃斯托奇尼</a:t>
              </a:r>
            </a:p>
            <a:p>
              <a:pPr marL="0" marR="0" lvl="0" indent="0" algn="r" defTabSz="457200" rtl="0" eaLnBrk="1" fontAlgn="auto" latinLnBrk="0" hangingPunct="1">
                <a:lnSpc>
                  <a:spcPct val="100000"/>
                </a:lnSpc>
                <a:spcBef>
                  <a:spcPct val="50000"/>
                </a:spcBef>
                <a:spcAft>
                  <a:spcPts val="0"/>
                </a:spcAft>
                <a:buClrTx/>
                <a:buSzTx/>
                <a:buFontTx/>
                <a:buNone/>
                <a:defRPr/>
              </a:pPr>
              <a:r>
                <a:rPr kumimoji="1" lang="en-US" altLang="ko-KR" sz="10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BLOCK TRAIN SERVICE </a:t>
              </a:r>
              <a:r>
                <a:rPr kumimoji="1" lang="zh-CN" altLang="en-US" sz="10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运营中</a:t>
              </a:r>
              <a:endParaRPr kumimoji="1" lang="ko-KR" altLang="en-US" sz="10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3" name="그룹 22"/>
          <p:cNvGrpSpPr/>
          <p:nvPr/>
        </p:nvGrpSpPr>
        <p:grpSpPr>
          <a:xfrm>
            <a:off x="502240" y="4802021"/>
            <a:ext cx="4948015" cy="759630"/>
            <a:chOff x="502240" y="4802021"/>
            <a:chExt cx="4948015" cy="759630"/>
          </a:xfrm>
        </p:grpSpPr>
        <p:sp>
          <p:nvSpPr>
            <p:cNvPr id="196" name="직사각형 195"/>
            <p:cNvSpPr/>
            <p:nvPr/>
          </p:nvSpPr>
          <p:spPr>
            <a:xfrm>
              <a:off x="643212" y="4802021"/>
              <a:ext cx="4647514" cy="759630"/>
            </a:xfrm>
            <a:prstGeom prst="rect">
              <a:avLst/>
            </a:prstGeom>
            <a:solidFill>
              <a:schemeClr val="bg1">
                <a:lumMod val="95000"/>
                <a:alpha val="7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en-US" altLang="ko-KR"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204" name="그룹 203"/>
            <p:cNvGrpSpPr/>
            <p:nvPr/>
          </p:nvGrpSpPr>
          <p:grpSpPr>
            <a:xfrm>
              <a:off x="512093" y="4802023"/>
              <a:ext cx="1028499" cy="319801"/>
              <a:chOff x="371123" y="2144107"/>
              <a:chExt cx="1028499" cy="319801"/>
            </a:xfrm>
            <a:solidFill>
              <a:srgbClr val="02458C"/>
            </a:solidFill>
          </p:grpSpPr>
          <p:sp>
            <p:nvSpPr>
              <p:cNvPr id="390" name="직사각형 389"/>
              <p:cNvSpPr/>
              <p:nvPr/>
            </p:nvSpPr>
            <p:spPr>
              <a:xfrm>
                <a:off x="371123" y="2144108"/>
                <a:ext cx="884018" cy="319800"/>
              </a:xfrm>
              <a:prstGeom prst="rect">
                <a:avLst/>
              </a:prstGeom>
              <a:grp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391" name="직각 삼각형 390"/>
              <p:cNvSpPr/>
              <p:nvPr/>
            </p:nvSpPr>
            <p:spPr>
              <a:xfrm flipV="1">
                <a:off x="1255140" y="2144107"/>
                <a:ext cx="144482" cy="31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08" name="TextBox 207"/>
            <p:cNvSpPr txBox="1"/>
            <p:nvPr/>
          </p:nvSpPr>
          <p:spPr>
            <a:xfrm>
              <a:off x="502240" y="4840593"/>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02.</a:t>
              </a:r>
            </a:p>
          </p:txBody>
        </p:sp>
        <p:sp>
          <p:nvSpPr>
            <p:cNvPr id="220" name="직각 삼각형 219"/>
            <p:cNvSpPr/>
            <p:nvPr/>
          </p:nvSpPr>
          <p:spPr>
            <a:xfrm rot="10800000">
              <a:off x="515938" y="5121630"/>
              <a:ext cx="131117" cy="9490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9" name="TextBox 258"/>
            <p:cNvSpPr txBox="1"/>
            <p:nvPr/>
          </p:nvSpPr>
          <p:spPr>
            <a:xfrm>
              <a:off x="811082" y="4881896"/>
              <a:ext cx="4639173" cy="6232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按主要运输地点划分的法人</a:t>
              </a:r>
              <a:r>
                <a:rPr kumimoji="0" lang="en-US" altLang="zh-CN" sz="12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2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办事处和</a:t>
              </a: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运营带货运转运系统的火车站</a:t>
              </a:r>
              <a:endParaRPr kumimoji="0" lang="en-US" altLang="zh-CN" sz="12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波兰</a:t>
              </a:r>
              <a:r>
                <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捷克</a:t>
              </a:r>
              <a:r>
                <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俄罗斯</a:t>
              </a:r>
              <a:r>
                <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成都</a:t>
              </a:r>
              <a:r>
                <a:rPr lang="en-US" altLang="ko-KR"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青岛</a:t>
              </a:r>
              <a:r>
                <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上海</a:t>
              </a:r>
              <a:r>
                <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重庆</a:t>
              </a:r>
              <a:r>
                <a:rPr kumimoji="0" lang="ko-KR"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等</a:t>
              </a:r>
              <a:r>
                <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p:txBody>
        </p:sp>
      </p:grpSp>
      <p:grpSp>
        <p:nvGrpSpPr>
          <p:cNvPr id="24" name="그룹 23"/>
          <p:cNvGrpSpPr/>
          <p:nvPr/>
        </p:nvGrpSpPr>
        <p:grpSpPr>
          <a:xfrm>
            <a:off x="502240" y="5691989"/>
            <a:ext cx="4788486" cy="848588"/>
            <a:chOff x="502240" y="5691989"/>
            <a:chExt cx="4788486" cy="848588"/>
          </a:xfrm>
        </p:grpSpPr>
        <p:sp>
          <p:nvSpPr>
            <p:cNvPr id="209" name="직사각형 208"/>
            <p:cNvSpPr/>
            <p:nvPr/>
          </p:nvSpPr>
          <p:spPr>
            <a:xfrm>
              <a:off x="643212" y="5691989"/>
              <a:ext cx="4647514" cy="848588"/>
            </a:xfrm>
            <a:prstGeom prst="rect">
              <a:avLst/>
            </a:prstGeom>
            <a:solidFill>
              <a:schemeClr val="bg1">
                <a:lumMod val="95000"/>
                <a:alpha val="7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en-US" altLang="ko-KR"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210" name="그룹 209"/>
            <p:cNvGrpSpPr/>
            <p:nvPr/>
          </p:nvGrpSpPr>
          <p:grpSpPr>
            <a:xfrm>
              <a:off x="512093" y="5691991"/>
              <a:ext cx="1028499" cy="319801"/>
              <a:chOff x="371123" y="2144107"/>
              <a:chExt cx="1028499" cy="319801"/>
            </a:xfrm>
            <a:solidFill>
              <a:srgbClr val="02458C"/>
            </a:solidFill>
          </p:grpSpPr>
          <p:sp>
            <p:nvSpPr>
              <p:cNvPr id="388" name="직사각형 387"/>
              <p:cNvSpPr/>
              <p:nvPr/>
            </p:nvSpPr>
            <p:spPr>
              <a:xfrm>
                <a:off x="371123" y="2144108"/>
                <a:ext cx="884018" cy="319800"/>
              </a:xfrm>
              <a:prstGeom prst="rect">
                <a:avLst/>
              </a:prstGeom>
              <a:grp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389" name="직각 삼각형 388"/>
              <p:cNvSpPr/>
              <p:nvPr/>
            </p:nvSpPr>
            <p:spPr>
              <a:xfrm flipV="1">
                <a:off x="1255140" y="2144107"/>
                <a:ext cx="144482" cy="31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15" name="TextBox 214"/>
            <p:cNvSpPr txBox="1"/>
            <p:nvPr/>
          </p:nvSpPr>
          <p:spPr>
            <a:xfrm>
              <a:off x="502240" y="5730561"/>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03.</a:t>
              </a:r>
            </a:p>
          </p:txBody>
        </p:sp>
        <p:sp>
          <p:nvSpPr>
            <p:cNvPr id="216" name="직각 삼각형 215"/>
            <p:cNvSpPr/>
            <p:nvPr/>
          </p:nvSpPr>
          <p:spPr>
            <a:xfrm rot="10800000">
              <a:off x="512089" y="6011791"/>
              <a:ext cx="131117" cy="9490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0" name="TextBox 259"/>
            <p:cNvSpPr txBox="1"/>
            <p:nvPr/>
          </p:nvSpPr>
          <p:spPr>
            <a:xfrm>
              <a:off x="637861" y="5839084"/>
              <a:ext cx="4639173" cy="577081"/>
            </a:xfrm>
            <a:prstGeom prst="rect">
              <a:avLst/>
            </a:prstGeom>
            <a:noFill/>
          </p:spPr>
          <p:txBody>
            <a:bodyPr wrap="square">
              <a:spAutoFit/>
            </a:bodyPr>
            <a:lstStyle/>
            <a:p>
              <a:pPr marL="0" marR="0" lvl="0" indent="0" algn="ctr" defTabSz="457200" rtl="0" eaLnBrk="1" fontAlgn="auto" latinLnBrk="0" hangingPunct="1">
                <a:lnSpc>
                  <a:spcPct val="140000"/>
                </a:lnSpc>
                <a:spcBef>
                  <a:spcPts val="0"/>
                </a:spcBef>
                <a:spcAft>
                  <a:spcPts val="0"/>
                </a:spcAft>
                <a:buClrTx/>
                <a:buSzTx/>
                <a:buFontTx/>
                <a:buNone/>
                <a:defRPr/>
              </a:pPr>
              <a:r>
                <a:rPr kumimoji="0" lang="zh-CN" altLang="en-US" sz="12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按行业类别掌握铁路运输专业知识</a:t>
              </a:r>
              <a:endParaRPr lang="en-US" altLang="zh-CN" sz="1200" dirty="0">
                <a:ln>
                  <a:solidFill>
                    <a:prstClr val="white">
                      <a:lumMod val="85000"/>
                      <a:alpha val="0"/>
                    </a:prstClr>
                  </a:solidFill>
                </a:ln>
                <a:solidFill>
                  <a:srgbClr val="1349CF"/>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457200" rtl="0" eaLnBrk="1" fontAlgn="auto" latinLnBrk="0" hangingPunct="1">
                <a:lnSpc>
                  <a:spcPct val="14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执行</a:t>
              </a:r>
              <a:r>
                <a:rPr kumimoji="0" lang="en-US" altLang="zh-CN"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LG</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能源解决方案、</a:t>
              </a:r>
              <a:r>
                <a:rPr kumimoji="0" lang="en-US" altLang="zh-CN" sz="1050" b="0" i="0" u="none" strike="noStrike" kern="1200" cap="none" spc="0" normalizeH="0" baseline="0" noProof="0" dirty="0" err="1">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Tenergy</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、灵山格洛内特等多个产品系列客户</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的运输</a:t>
              </a:r>
              <a:endParaRPr kumimoji="0" lang="en-US" altLang="ko-KR" sz="12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82" name="TextBox 381"/>
          <p:cNvSpPr txBox="1"/>
          <p:nvPr/>
        </p:nvSpPr>
        <p:spPr>
          <a:xfrm>
            <a:off x="405288" y="1723387"/>
            <a:ext cx="3682225"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使用 </a:t>
            </a:r>
            <a:r>
              <a:rPr kumimoji="0" lang="en-US" altLang="zh-CN"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TSR </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和 </a:t>
            </a:r>
            <a:r>
              <a:rPr kumimoji="0" lang="en-US" altLang="zh-CN"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TCR </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提供欧亚区域物流服务</a:t>
            </a:r>
          </a:p>
        </p:txBody>
      </p:sp>
      <p:sp>
        <p:nvSpPr>
          <p:cNvPr id="144" name="직사각형 143"/>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5" name="직사각형 144"/>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TextBox 145"/>
          <p:cNvSpPr txBox="1"/>
          <p:nvPr/>
        </p:nvSpPr>
        <p:spPr>
          <a:xfrm>
            <a:off x="502241" y="496967"/>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ko-KR"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ECT </a:t>
            </a: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中欧</a:t>
            </a:r>
            <a:r>
              <a:rPr kumimoji="0" lang="en-US" altLang="zh-CN"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铁路运输业务</a:t>
            </a:r>
          </a:p>
        </p:txBody>
      </p:sp>
      <p:cxnSp>
        <p:nvCxnSpPr>
          <p:cNvPr id="148" name="직선 연결선 147"/>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4" name="TextBox 193"/>
          <p:cNvSpPr txBox="1"/>
          <p:nvPr/>
        </p:nvSpPr>
        <p:spPr>
          <a:xfrm>
            <a:off x="1609019" y="890171"/>
            <a:ext cx="8973962" cy="323165"/>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5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提供一站式物流服务，包括出口、进口、包装和储存全球网络和基于信息系统的产品</a:t>
            </a:r>
          </a:p>
        </p:txBody>
      </p:sp>
      <p:grpSp>
        <p:nvGrpSpPr>
          <p:cNvPr id="4" name="그룹 3"/>
          <p:cNvGrpSpPr/>
          <p:nvPr/>
        </p:nvGrpSpPr>
        <p:grpSpPr>
          <a:xfrm>
            <a:off x="352982" y="2505076"/>
            <a:ext cx="2872436" cy="1445850"/>
            <a:chOff x="8989175" y="1224262"/>
            <a:chExt cx="2830665" cy="1424824"/>
          </a:xfrm>
        </p:grpSpPr>
        <p:pic>
          <p:nvPicPr>
            <p:cNvPr id="3" name="그림 2"/>
            <p:cNvPicPr>
              <a:picLocks noChangeAspect="1"/>
            </p:cNvPicPr>
            <p:nvPr/>
          </p:nvPicPr>
          <p:blipFill>
            <a:blip r:embed="rId4"/>
            <a:stretch>
              <a:fillRect/>
            </a:stretch>
          </p:blipFill>
          <p:spPr>
            <a:xfrm>
              <a:off x="8989175" y="1224262"/>
              <a:ext cx="2525823" cy="1424824"/>
            </a:xfrm>
            <a:prstGeom prst="rect">
              <a:avLst/>
            </a:prstGeom>
          </p:spPr>
        </p:pic>
        <p:sp>
          <p:nvSpPr>
            <p:cNvPr id="183" name="직사각형 182"/>
            <p:cNvSpPr/>
            <p:nvPr/>
          </p:nvSpPr>
          <p:spPr>
            <a:xfrm>
              <a:off x="8989175" y="1224262"/>
              <a:ext cx="2830665" cy="134864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41" name="사각형: 둥근 모서리 140"/>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2" name="사각형: 둥근 모서리 141"/>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47" name="사각형: 둥근 모서리 146"/>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2" name="그룹 21"/>
          <p:cNvGrpSpPr/>
          <p:nvPr/>
        </p:nvGrpSpPr>
        <p:grpSpPr>
          <a:xfrm>
            <a:off x="502240" y="3895269"/>
            <a:ext cx="4788486" cy="759630"/>
            <a:chOff x="502240" y="3895269"/>
            <a:chExt cx="4788486" cy="759630"/>
          </a:xfrm>
        </p:grpSpPr>
        <p:sp>
          <p:nvSpPr>
            <p:cNvPr id="189" name="직사각형 188"/>
            <p:cNvSpPr/>
            <p:nvPr/>
          </p:nvSpPr>
          <p:spPr>
            <a:xfrm>
              <a:off x="643212" y="3895269"/>
              <a:ext cx="4647514" cy="759630"/>
            </a:xfrm>
            <a:prstGeom prst="rect">
              <a:avLst/>
            </a:prstGeom>
            <a:solidFill>
              <a:schemeClr val="bg1">
                <a:lumMod val="95000"/>
                <a:alpha val="7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en-US" altLang="ko-KR"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5" name="TextBox 194"/>
            <p:cNvSpPr txBox="1"/>
            <p:nvPr/>
          </p:nvSpPr>
          <p:spPr>
            <a:xfrm>
              <a:off x="637861" y="3986878"/>
              <a:ext cx="4639173" cy="577081"/>
            </a:xfrm>
            <a:prstGeom prst="rect">
              <a:avLst/>
            </a:prstGeom>
            <a:noFill/>
          </p:spPr>
          <p:txBody>
            <a:bodyPr wrap="square">
              <a:spAutoFit/>
            </a:bodyPr>
            <a:lstStyle/>
            <a:p>
              <a:pPr marL="0" marR="0" lvl="0" indent="0" algn="ctr" defTabSz="457200" rtl="0" eaLnBrk="1" fontAlgn="auto" latinLnBrk="0" hangingPunct="1">
                <a:lnSpc>
                  <a:spcPct val="140000"/>
                </a:lnSpc>
                <a:spcBef>
                  <a:spcPts val="0"/>
                </a:spcBef>
                <a:spcAft>
                  <a:spcPts val="0"/>
                </a:spcAft>
                <a:buClrTx/>
                <a:buSzTx/>
                <a:buFontTx/>
                <a:buNone/>
                <a:defRPr/>
              </a:pPr>
              <a:r>
                <a:rPr kumimoji="0" lang="zh-CN" altLang="en-US" sz="12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欧亚区域物流</a:t>
              </a:r>
              <a:endParaRPr kumimoji="0" lang="en-US" altLang="zh-CN" sz="12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457200" rtl="0" eaLnBrk="1" fontAlgn="auto" latinLnBrk="0" hangingPunct="1">
                <a:lnSpc>
                  <a:spcPct val="14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欧洲</a:t>
              </a:r>
              <a:r>
                <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俄罗斯</a:t>
              </a:r>
              <a:r>
                <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CIS, </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中国</a:t>
              </a:r>
              <a:r>
                <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p:txBody>
        </p:sp>
        <p:grpSp>
          <p:nvGrpSpPr>
            <p:cNvPr id="258" name="그룹 257"/>
            <p:cNvGrpSpPr/>
            <p:nvPr/>
          </p:nvGrpSpPr>
          <p:grpSpPr>
            <a:xfrm>
              <a:off x="502240" y="3895271"/>
              <a:ext cx="1038352" cy="416638"/>
              <a:chOff x="502240" y="3895271"/>
              <a:chExt cx="1038352" cy="416638"/>
            </a:xfrm>
          </p:grpSpPr>
          <p:grpSp>
            <p:nvGrpSpPr>
              <p:cNvPr id="383" name="그룹 382"/>
              <p:cNvGrpSpPr/>
              <p:nvPr/>
            </p:nvGrpSpPr>
            <p:grpSpPr>
              <a:xfrm>
                <a:off x="512093" y="3895271"/>
                <a:ext cx="1028499" cy="319801"/>
                <a:chOff x="371123" y="2144107"/>
                <a:chExt cx="1028499" cy="319801"/>
              </a:xfrm>
            </p:grpSpPr>
            <p:sp>
              <p:nvSpPr>
                <p:cNvPr id="386" name="직사각형 385"/>
                <p:cNvSpPr/>
                <p:nvPr/>
              </p:nvSpPr>
              <p:spPr>
                <a:xfrm>
                  <a:off x="371123" y="2144108"/>
                  <a:ext cx="884018"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387" name="직각 삼각형 386"/>
                <p:cNvSpPr/>
                <p:nvPr/>
              </p:nvSpPr>
              <p:spPr>
                <a:xfrm flipV="1">
                  <a:off x="1255140" y="2144107"/>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384" name="TextBox 383"/>
              <p:cNvSpPr txBox="1"/>
              <p:nvPr/>
            </p:nvSpPr>
            <p:spPr>
              <a:xfrm>
                <a:off x="502240" y="3933841"/>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01.</a:t>
                </a:r>
              </a:p>
            </p:txBody>
          </p:sp>
          <p:sp>
            <p:nvSpPr>
              <p:cNvPr id="385" name="직각 삼각형 384"/>
              <p:cNvSpPr/>
              <p:nvPr/>
            </p:nvSpPr>
            <p:spPr>
              <a:xfrm rot="10800000">
                <a:off x="515938" y="4217003"/>
                <a:ext cx="131117" cy="9490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grpSp>
      <p:pic>
        <p:nvPicPr>
          <p:cNvPr id="149" name="그림 148"/>
          <p:cNvPicPr>
            <a:picLocks noChangeAspect="1"/>
          </p:cNvPicPr>
          <p:nvPr/>
        </p:nvPicPr>
        <p:blipFill>
          <a:blip r:embed="rId5" cstate="screen"/>
          <a:stretch>
            <a:fillRect/>
          </a:stretch>
        </p:blipFill>
        <p:spPr>
          <a:xfrm>
            <a:off x="10433035" y="280490"/>
            <a:ext cx="1257299" cy="103719"/>
          </a:xfrm>
          <a:prstGeom prst="rect">
            <a:avLst/>
          </a:prstGeom>
        </p:spPr>
      </p:pic>
      <p:sp>
        <p:nvSpPr>
          <p:cNvPr id="150" name="평행 사변형 149"/>
          <p:cNvSpPr/>
          <p:nvPr/>
        </p:nvSpPr>
        <p:spPr>
          <a:xfrm>
            <a:off x="502241" y="1595853"/>
            <a:ext cx="1084624"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0" name="TextBox 179"/>
          <p:cNvSpPr txBox="1"/>
          <p:nvPr/>
        </p:nvSpPr>
        <p:spPr>
          <a:xfrm>
            <a:off x="410677" y="1425028"/>
            <a:ext cx="1563972"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铁路</a:t>
            </a:r>
            <a:r>
              <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运输</a:t>
            </a:r>
            <a:r>
              <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优势</a:t>
            </a:r>
            <a:endPar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6" name="TextBox 155"/>
          <p:cNvSpPr txBox="1"/>
          <p:nvPr/>
        </p:nvSpPr>
        <p:spPr>
          <a:xfrm>
            <a:off x="434340" y="2351405"/>
            <a:ext cx="1624330" cy="213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ko-KR" sz="8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https://eurochinatrain.com/</a:t>
            </a:r>
          </a:p>
        </p:txBody>
      </p:sp>
      <p:pic>
        <p:nvPicPr>
          <p:cNvPr id="1026" name="Picture 2" descr="Adampol Euro China Train (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265" y="1974269"/>
            <a:ext cx="971550" cy="571500"/>
          </a:xfrm>
          <a:prstGeom prst="rect">
            <a:avLst/>
          </a:prstGeom>
          <a:noFill/>
          <a:extLst>
            <a:ext uri="{909E8E84-426E-40DD-AFC4-6F175D3DCCD1}">
              <a14:hiddenFill xmlns:a14="http://schemas.microsoft.com/office/drawing/2010/main">
                <a:solidFill>
                  <a:srgbClr val="FFFFFF"/>
                </a:solidFill>
              </a14:hiddenFill>
            </a:ext>
          </a:extLst>
        </p:spPr>
      </p:pic>
      <p:sp>
        <p:nvSpPr>
          <p:cNvPr id="5" name="流程图: 终止 4"/>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业务介绍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직사각형 143"/>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45" name="직사각형 144"/>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146" name="TextBox 145"/>
          <p:cNvSpPr txBox="1"/>
          <p:nvPr/>
        </p:nvSpPr>
        <p:spPr>
          <a:xfrm>
            <a:off x="502241" y="472202"/>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欧洲</a:t>
            </a:r>
            <a:r>
              <a:rPr kumimoji="0" lang="en-US" altLang="zh-CN"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a:t>
            </a: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内陆运输</a:t>
            </a:r>
          </a:p>
        </p:txBody>
      </p:sp>
      <p:cxnSp>
        <p:nvCxnSpPr>
          <p:cNvPr id="413" name="직선 연결선 412"/>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609019" y="848896"/>
            <a:ext cx="8973962" cy="323165"/>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5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提供一站式物流服务，包括出口、进口、包装和储存全球网络和基于信息系统的产品</a:t>
            </a:r>
          </a:p>
        </p:txBody>
      </p:sp>
      <p:pic>
        <p:nvPicPr>
          <p:cNvPr id="87" name="그림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377" y="4569292"/>
            <a:ext cx="3228550" cy="1923107"/>
          </a:xfrm>
          <a:prstGeom prst="rect">
            <a:avLst/>
          </a:prstGeom>
        </p:spPr>
      </p:pic>
      <p:sp>
        <p:nvSpPr>
          <p:cNvPr id="90" name="모서리가 둥근 직사각형 148"/>
          <p:cNvSpPr/>
          <p:nvPr/>
        </p:nvSpPr>
        <p:spPr>
          <a:xfrm>
            <a:off x="423377" y="1840057"/>
            <a:ext cx="6424459" cy="2203623"/>
          </a:xfrm>
          <a:prstGeom prst="roundRect">
            <a:avLst>
              <a:gd name="adj" fmla="val 2560"/>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285" name="직사각형 284"/>
          <p:cNvSpPr/>
          <p:nvPr/>
        </p:nvSpPr>
        <p:spPr>
          <a:xfrm>
            <a:off x="519122" y="1958762"/>
            <a:ext cx="3436519" cy="1952441"/>
          </a:xfrm>
          <a:prstGeom prst="rect">
            <a:avLst/>
          </a:prstGeom>
          <a:solidFill>
            <a:schemeClr val="bg1"/>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ko-KR" altLang="en-US"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Malgun Gothic" panose="020B0503020000020004" charset="-127"/>
              <a:ea typeface="KoPubWorld돋움체 Light" panose="00000300000000000000" pitchFamily="2" charset="-127"/>
              <a:cs typeface="+mn-cs"/>
            </a:endParaRPr>
          </a:p>
        </p:txBody>
      </p:sp>
      <p:sp>
        <p:nvSpPr>
          <p:cNvPr id="295" name="직사각형 294"/>
          <p:cNvSpPr/>
          <p:nvPr/>
        </p:nvSpPr>
        <p:spPr>
          <a:xfrm>
            <a:off x="528976" y="1958762"/>
            <a:ext cx="884018"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96" name="직각 삼각형 295"/>
          <p:cNvSpPr/>
          <p:nvPr/>
        </p:nvSpPr>
        <p:spPr>
          <a:xfrm flipV="1">
            <a:off x="1412993" y="1958761"/>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294" name="TextBox 293"/>
          <p:cNvSpPr txBox="1"/>
          <p:nvPr/>
        </p:nvSpPr>
        <p:spPr>
          <a:xfrm>
            <a:off x="519123" y="1997331"/>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rPr>
              <a:t>ADAMPOL</a:t>
            </a:r>
            <a:endParaRPr kumimoji="0" lang="ko-KR" altLang="en-US" sz="105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87" name="TextBox 286"/>
          <p:cNvSpPr txBox="1"/>
          <p:nvPr/>
        </p:nvSpPr>
        <p:spPr>
          <a:xfrm>
            <a:off x="572915" y="2323638"/>
            <a:ext cx="884018" cy="299697"/>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主要 服务</a:t>
            </a:r>
            <a:r>
              <a:rPr kumimoji="0" lang="en-US" altLang="ko-KR"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88" name="TextBox 287"/>
          <p:cNvSpPr txBox="1"/>
          <p:nvPr/>
        </p:nvSpPr>
        <p:spPr>
          <a:xfrm>
            <a:off x="572915" y="3208551"/>
            <a:ext cx="884018" cy="299697"/>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主要 客户</a:t>
            </a:r>
            <a:r>
              <a:rPr kumimoji="0" lang="en-US" altLang="ko-KR"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89" name="TextBox 288"/>
          <p:cNvSpPr txBox="1"/>
          <p:nvPr/>
        </p:nvSpPr>
        <p:spPr>
          <a:xfrm>
            <a:off x="572915" y="3555810"/>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基础设施</a:t>
            </a:r>
            <a:r>
              <a:rPr kumimoji="0" lang="ko-KR"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90" name="TextBox 289"/>
          <p:cNvSpPr txBox="1"/>
          <p:nvPr/>
        </p:nvSpPr>
        <p:spPr>
          <a:xfrm>
            <a:off x="1400550" y="2311504"/>
            <a:ext cx="2156016" cy="815351"/>
          </a:xfrm>
          <a:prstGeom prst="rect">
            <a:avLst/>
          </a:prstGeom>
          <a:noFill/>
        </p:spPr>
        <p:txBody>
          <a:bodyPr wrap="none" rIns="180000">
            <a:spAutoFit/>
          </a:bodyPr>
          <a:lstStyle/>
          <a:p>
            <a:pPr marL="0" marR="0" lvl="0" indent="0" algn="dist" defTabSz="914400" rtl="0" eaLnBrk="1" fontAlgn="auto" latinLnBrk="1" hangingPunct="1">
              <a:lnSpc>
                <a:spcPct val="120000"/>
              </a:lnSpc>
              <a:spcBef>
                <a:spcPts val="0"/>
              </a:spcBef>
              <a:spcAft>
                <a:spcPts val="0"/>
              </a:spcAft>
              <a:buClrTx/>
              <a:buSzTx/>
              <a:buFontTx/>
              <a:buNone/>
              <a:defRPr/>
            </a:pP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全欧洲整车</a:t>
            </a:r>
            <a:r>
              <a:rPr kumimoji="0" lang="en-US" altLang="zh-CN"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t>
            </a: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集装箱运输</a:t>
            </a:r>
          </a:p>
          <a:p>
            <a:pPr marL="0" marR="0" lvl="0" indent="0" algn="dist" defTabSz="914400" rtl="0" eaLnBrk="1" fontAlgn="auto" latinLnBrk="1" hangingPunct="1">
              <a:lnSpc>
                <a:spcPct val="120000"/>
              </a:lnSpc>
              <a:spcBef>
                <a:spcPts val="0"/>
              </a:spcBef>
              <a:spcAft>
                <a:spcPts val="0"/>
              </a:spcAft>
              <a:buClrTx/>
              <a:buSzTx/>
              <a:buFontTx/>
              <a:buNone/>
              <a:defRPr/>
            </a:pPr>
            <a:r>
              <a:rPr kumimoji="0" lang="en-US" altLang="zh-CN"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VPC (</a:t>
            </a: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车辆处理中心</a:t>
            </a:r>
            <a:r>
              <a:rPr kumimoji="0" lang="en-US" altLang="zh-CN"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t>
            </a:r>
          </a:p>
          <a:p>
            <a:pPr marL="0" marR="0" lvl="0" indent="0" algn="dist" defTabSz="914400" rtl="0" eaLnBrk="1" fontAlgn="auto" latinLnBrk="1" hangingPunct="1">
              <a:lnSpc>
                <a:spcPct val="120000"/>
              </a:lnSpc>
              <a:spcBef>
                <a:spcPts val="0"/>
              </a:spcBef>
              <a:spcAft>
                <a:spcPts val="0"/>
              </a:spcAft>
              <a:buClrTx/>
              <a:buSzTx/>
              <a:buFontTx/>
              <a:buNone/>
              <a:defRPr/>
            </a:pP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执行工厂附属汽车存储和</a:t>
            </a:r>
            <a:r>
              <a:rPr kumimoji="0" lang="en-US" altLang="zh-CN"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PDI</a:t>
            </a: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服务</a:t>
            </a:r>
          </a:p>
          <a:p>
            <a:pPr marL="0" marR="0" lvl="0" indent="0" algn="dist" defTabSz="914400" rtl="0" eaLnBrk="1" fontAlgn="auto" latinLnBrk="1" hangingPunct="1">
              <a:lnSpc>
                <a:spcPct val="120000"/>
              </a:lnSpc>
              <a:spcBef>
                <a:spcPts val="0"/>
              </a:spcBef>
              <a:spcAft>
                <a:spcPts val="0"/>
              </a:spcAft>
              <a:buClrTx/>
              <a:buSzTx/>
              <a:buFontTx/>
              <a:buNone/>
              <a:defRPr/>
            </a:pP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大院内的货物存储</a:t>
            </a:r>
            <a:r>
              <a:rPr kumimoji="0" lang="en-US" altLang="zh-CN"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t>
            </a: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卸载</a:t>
            </a:r>
            <a:r>
              <a:rPr kumimoji="0" lang="en-US" altLang="zh-CN"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t>
            </a: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物流</a:t>
            </a:r>
          </a:p>
        </p:txBody>
      </p:sp>
      <p:sp>
        <p:nvSpPr>
          <p:cNvPr id="291" name="TextBox 290"/>
          <p:cNvSpPr txBox="1"/>
          <p:nvPr/>
        </p:nvSpPr>
        <p:spPr>
          <a:xfrm>
            <a:off x="1497329" y="3256654"/>
            <a:ext cx="2205568" cy="24622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VW, BMW, SKODA, AUDI </a:t>
            </a: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等</a:t>
            </a:r>
            <a:endPar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92" name="TextBox 291"/>
          <p:cNvSpPr txBox="1"/>
          <p:nvPr/>
        </p:nvSpPr>
        <p:spPr>
          <a:xfrm>
            <a:off x="1497329" y="3591646"/>
            <a:ext cx="2205568" cy="24622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卡车</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247</a:t>
            </a: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台</a:t>
            </a:r>
            <a:endPar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92" name="직사각형 91"/>
          <p:cNvSpPr/>
          <p:nvPr/>
        </p:nvSpPr>
        <p:spPr>
          <a:xfrm>
            <a:off x="4119734" y="1958762"/>
            <a:ext cx="2639935" cy="1952441"/>
          </a:xfrm>
          <a:prstGeom prst="rect">
            <a:avLst/>
          </a:prstGeom>
          <a:solidFill>
            <a:schemeClr val="bg1"/>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ko-KR" altLang="en-US"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Malgun Gothic" panose="020B0503020000020004" charset="-127"/>
              <a:ea typeface="KoPubWorld돋움체 Light" panose="00000300000000000000" pitchFamily="2" charset="-127"/>
              <a:cs typeface="+mn-cs"/>
            </a:endParaRPr>
          </a:p>
        </p:txBody>
      </p:sp>
      <p:grpSp>
        <p:nvGrpSpPr>
          <p:cNvPr id="281" name="그룹 280"/>
          <p:cNvGrpSpPr/>
          <p:nvPr/>
        </p:nvGrpSpPr>
        <p:grpSpPr>
          <a:xfrm>
            <a:off x="4129588" y="1958761"/>
            <a:ext cx="1028499" cy="319801"/>
            <a:chOff x="371123" y="2144107"/>
            <a:chExt cx="1028499" cy="319801"/>
          </a:xfrm>
        </p:grpSpPr>
        <p:sp>
          <p:nvSpPr>
            <p:cNvPr id="283" name="직사각형 282"/>
            <p:cNvSpPr/>
            <p:nvPr/>
          </p:nvSpPr>
          <p:spPr>
            <a:xfrm>
              <a:off x="371123" y="2144108"/>
              <a:ext cx="884018"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84" name="직각 삼각형 283"/>
            <p:cNvSpPr/>
            <p:nvPr/>
          </p:nvSpPr>
          <p:spPr>
            <a:xfrm flipV="1">
              <a:off x="1255140" y="2144107"/>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grpSp>
      <p:sp>
        <p:nvSpPr>
          <p:cNvPr id="282" name="TextBox 281"/>
          <p:cNvSpPr txBox="1"/>
          <p:nvPr/>
        </p:nvSpPr>
        <p:spPr>
          <a:xfrm>
            <a:off x="4119735" y="1997331"/>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rPr>
              <a:t>VECTURA</a:t>
            </a:r>
            <a:endParaRPr kumimoji="0" lang="ko-KR" altLang="en-US" sz="105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94" name="TextBox 93"/>
          <p:cNvSpPr txBox="1"/>
          <p:nvPr/>
        </p:nvSpPr>
        <p:spPr>
          <a:xfrm>
            <a:off x="4173527" y="2323638"/>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5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主要</a:t>
            </a:r>
            <a:r>
              <a:rPr kumimoji="0" lang="ko-KR"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服务</a:t>
            </a:r>
            <a:r>
              <a:rPr kumimoji="0" lang="ko-KR"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95" name="TextBox 94"/>
          <p:cNvSpPr txBox="1"/>
          <p:nvPr/>
        </p:nvSpPr>
        <p:spPr>
          <a:xfrm>
            <a:off x="4173527" y="3208551"/>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5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主要</a:t>
            </a:r>
            <a:r>
              <a:rPr kumimoji="0" lang="ko-KR"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客户</a:t>
            </a:r>
            <a:r>
              <a:rPr kumimoji="0" lang="ko-KR"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96" name="TextBox 95"/>
          <p:cNvSpPr txBox="1"/>
          <p:nvPr/>
        </p:nvSpPr>
        <p:spPr>
          <a:xfrm>
            <a:off x="4173527" y="3555810"/>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5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基础设施</a:t>
            </a:r>
            <a:r>
              <a:rPr kumimoji="0" lang="ko-KR"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97" name="TextBox 96"/>
          <p:cNvSpPr txBox="1"/>
          <p:nvPr/>
        </p:nvSpPr>
        <p:spPr>
          <a:xfrm>
            <a:off x="5193423" y="2311504"/>
            <a:ext cx="2205568" cy="272895"/>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整车运输（俄罗斯）</a:t>
            </a:r>
          </a:p>
        </p:txBody>
      </p:sp>
      <p:sp>
        <p:nvSpPr>
          <p:cNvPr id="98" name="TextBox 97"/>
          <p:cNvSpPr txBox="1"/>
          <p:nvPr/>
        </p:nvSpPr>
        <p:spPr>
          <a:xfrm>
            <a:off x="5187609" y="3256654"/>
            <a:ext cx="2205568" cy="24622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BENZ,</a:t>
            </a:r>
            <a:r>
              <a:rPr kumimoji="0" lang="ko-KR"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BMW</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t>
            </a:r>
            <a:r>
              <a:rPr kumimoji="0" lang="ko-KR"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AUDI</a:t>
            </a:r>
            <a:r>
              <a:rPr kumimoji="0" lang="ko-KR"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등</a:t>
            </a:r>
          </a:p>
        </p:txBody>
      </p:sp>
      <p:sp>
        <p:nvSpPr>
          <p:cNvPr id="99" name="TextBox 98"/>
          <p:cNvSpPr txBox="1"/>
          <p:nvPr/>
        </p:nvSpPr>
        <p:spPr>
          <a:xfrm>
            <a:off x="5187609" y="3591646"/>
            <a:ext cx="2205568" cy="246221"/>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卡车</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140</a:t>
            </a: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台</a:t>
            </a:r>
            <a:endPar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39" name="모서리가 둥근 직사각형 148"/>
          <p:cNvSpPr/>
          <p:nvPr/>
        </p:nvSpPr>
        <p:spPr>
          <a:xfrm>
            <a:off x="3645646" y="4571841"/>
            <a:ext cx="8030417" cy="1923107"/>
          </a:xfrm>
          <a:prstGeom prst="roundRect">
            <a:avLst>
              <a:gd name="adj" fmla="val 2560"/>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272" name="직사각형 271"/>
          <p:cNvSpPr/>
          <p:nvPr/>
        </p:nvSpPr>
        <p:spPr>
          <a:xfrm>
            <a:off x="3741392" y="4690547"/>
            <a:ext cx="2633466" cy="1761800"/>
          </a:xfrm>
          <a:prstGeom prst="rect">
            <a:avLst/>
          </a:prstGeom>
          <a:solidFill>
            <a:schemeClr val="bg1"/>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ko-KR" altLang="en-US"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Malgun Gothic" panose="020B0503020000020004" charset="-127"/>
              <a:ea typeface="KoPubWorld돋움체 Light" panose="00000300000000000000" pitchFamily="2" charset="-127"/>
              <a:cs typeface="+mn-cs"/>
            </a:endParaRPr>
          </a:p>
        </p:txBody>
      </p:sp>
      <p:sp>
        <p:nvSpPr>
          <p:cNvPr id="279" name="직사각형 278"/>
          <p:cNvSpPr/>
          <p:nvPr/>
        </p:nvSpPr>
        <p:spPr>
          <a:xfrm>
            <a:off x="3751245" y="4690546"/>
            <a:ext cx="884018" cy="319800"/>
          </a:xfrm>
          <a:prstGeom prst="rect">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80" name="직각 삼각형 279"/>
          <p:cNvSpPr/>
          <p:nvPr/>
        </p:nvSpPr>
        <p:spPr>
          <a:xfrm flipV="1">
            <a:off x="4635262" y="4690545"/>
            <a:ext cx="144482" cy="319800"/>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278" name="TextBox 277"/>
          <p:cNvSpPr txBox="1"/>
          <p:nvPr/>
        </p:nvSpPr>
        <p:spPr>
          <a:xfrm>
            <a:off x="3741392" y="4729115"/>
            <a:ext cx="966111"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rPr>
              <a:t>Extreme</a:t>
            </a:r>
            <a:endParaRPr kumimoji="0" lang="ko-KR" altLang="en-US" sz="105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74" name="TextBox 273"/>
          <p:cNvSpPr txBox="1"/>
          <p:nvPr/>
        </p:nvSpPr>
        <p:spPr>
          <a:xfrm>
            <a:off x="3795184" y="5072354"/>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50" dirty="0">
                <a:ln>
                  <a:solidFill>
                    <a:prstClr val="white">
                      <a:lumMod val="85000"/>
                      <a:alpha val="0"/>
                    </a:prstClr>
                  </a:solidFill>
                </a:ln>
                <a:solidFill>
                  <a:srgbClr val="13C388"/>
                </a:solidFill>
                <a:latin typeface="微软雅黑" panose="020B0503020204020204" pitchFamily="34" charset="-122"/>
                <a:ea typeface="微软雅黑" panose="020B0503020204020204" pitchFamily="34" charset="-122"/>
                <a:cs typeface="KoPubWorld돋움체 Bold" panose="00000800000000000000" pitchFamily="2" charset="-127"/>
              </a:rPr>
              <a:t>主要</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zh-CN"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服务</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75" name="TextBox 274"/>
          <p:cNvSpPr txBox="1"/>
          <p:nvPr/>
        </p:nvSpPr>
        <p:spPr>
          <a:xfrm>
            <a:off x="3795184" y="5442653"/>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主要</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zh-CN"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客户</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76" name="TextBox 275"/>
          <p:cNvSpPr txBox="1"/>
          <p:nvPr/>
        </p:nvSpPr>
        <p:spPr>
          <a:xfrm>
            <a:off x="3795184" y="5966354"/>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基础设施</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41" name="TextBox 240"/>
          <p:cNvSpPr txBox="1"/>
          <p:nvPr/>
        </p:nvSpPr>
        <p:spPr>
          <a:xfrm>
            <a:off x="4636512" y="5089693"/>
            <a:ext cx="2205568" cy="272895"/>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整车运输（美国全境）</a:t>
            </a:r>
          </a:p>
        </p:txBody>
      </p:sp>
      <p:sp>
        <p:nvSpPr>
          <p:cNvPr id="242" name="TextBox 241"/>
          <p:cNvSpPr txBox="1"/>
          <p:nvPr/>
        </p:nvSpPr>
        <p:spPr>
          <a:xfrm>
            <a:off x="4630698" y="5432802"/>
            <a:ext cx="2205568" cy="47295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en-US" altLang="ko-KR"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Lucid, Tesla, </a:t>
            </a:r>
          </a:p>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现代</a:t>
            </a:r>
            <a:r>
              <a:rPr kumimoji="0" lang="en-US" altLang="ko-KR"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t>
            </a:r>
            <a:r>
              <a:rPr kumimoji="0" lang="zh-CN" altLang="en-US"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起亚汽车等</a:t>
            </a:r>
            <a:endParaRPr kumimoji="0" lang="en-US" altLang="ko-KR" sz="1000" b="0" i="0" u="none" strike="noStrike" kern="1200" cap="none"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43" name="TextBox 242"/>
          <p:cNvSpPr txBox="1"/>
          <p:nvPr/>
        </p:nvSpPr>
        <p:spPr>
          <a:xfrm>
            <a:off x="4630698" y="5967684"/>
            <a:ext cx="2205568" cy="292388"/>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卡车</a:t>
            </a:r>
            <a:r>
              <a:rPr kumimoji="0" lang="ko-KR" altLang="en-US"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80</a:t>
            </a:r>
            <a:r>
              <a:rPr lang="zh-CN" altLang="en-US" sz="10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台</a:t>
            </a:r>
            <a:r>
              <a:rPr kumimoji="0" lang="en-US" altLang="ko-KR"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*2025</a:t>
            </a:r>
            <a:r>
              <a:rPr lang="zh-CN" altLang="en-US" sz="10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年</a:t>
            </a:r>
            <a:r>
              <a:rPr kumimoji="0" lang="ko-KR" altLang="en-US"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148</a:t>
            </a:r>
            <a:r>
              <a:rPr lang="zh-CN" altLang="en-US" sz="10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台 运营</a:t>
            </a:r>
            <a:endParaRPr kumimoji="0" lang="en-US" altLang="ko-KR" sz="10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59" name="직사각형 258"/>
          <p:cNvSpPr/>
          <p:nvPr/>
        </p:nvSpPr>
        <p:spPr>
          <a:xfrm>
            <a:off x="6464936" y="4690547"/>
            <a:ext cx="2398479" cy="1761800"/>
          </a:xfrm>
          <a:prstGeom prst="rect">
            <a:avLst/>
          </a:prstGeom>
          <a:solidFill>
            <a:schemeClr val="bg1"/>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ko-KR" altLang="en-US"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Malgun Gothic" panose="020B0503020000020004" charset="-127"/>
              <a:ea typeface="KoPubWorld돋움체 Light" panose="00000300000000000000" pitchFamily="2" charset="-127"/>
              <a:cs typeface="+mn-cs"/>
            </a:endParaRPr>
          </a:p>
        </p:txBody>
      </p:sp>
      <p:sp>
        <p:nvSpPr>
          <p:cNvPr id="270" name="직사각형 269"/>
          <p:cNvSpPr/>
          <p:nvPr/>
        </p:nvSpPr>
        <p:spPr>
          <a:xfrm>
            <a:off x="6474789" y="4690546"/>
            <a:ext cx="884018" cy="319800"/>
          </a:xfrm>
          <a:prstGeom prst="rect">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71" name="직각 삼각형 270"/>
          <p:cNvSpPr/>
          <p:nvPr/>
        </p:nvSpPr>
        <p:spPr>
          <a:xfrm flipV="1">
            <a:off x="7358806" y="4690545"/>
            <a:ext cx="144482" cy="319800"/>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269" name="TextBox 268"/>
          <p:cNvSpPr txBox="1"/>
          <p:nvPr/>
        </p:nvSpPr>
        <p:spPr>
          <a:xfrm>
            <a:off x="6464936" y="4729115"/>
            <a:ext cx="966111" cy="253916"/>
          </a:xfrm>
          <a:prstGeom prst="rect">
            <a:avLst/>
          </a:prstGeom>
          <a:noFill/>
        </p:spPr>
        <p:txBody>
          <a:bodyPr wrap="square">
            <a:spAutoFit/>
          </a:bodyPr>
          <a:lstStyle/>
          <a:p>
            <a:pPr marL="0" marR="0" lvl="0" indent="0" algn="ctr" defTabSz="843915" rtl="0" eaLnBrk="1" fontAlgn="base" latinLnBrk="1" hangingPunct="1">
              <a:lnSpc>
                <a:spcPct val="100000"/>
              </a:lnSpc>
              <a:spcBef>
                <a:spcPct val="0"/>
              </a:spcBef>
              <a:spcAft>
                <a:spcPct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rPr>
              <a:t>GET express</a:t>
            </a:r>
          </a:p>
        </p:txBody>
      </p:sp>
      <p:sp>
        <p:nvSpPr>
          <p:cNvPr id="261" name="TextBox 260"/>
          <p:cNvSpPr txBox="1"/>
          <p:nvPr/>
        </p:nvSpPr>
        <p:spPr>
          <a:xfrm>
            <a:off x="6518728" y="5072354"/>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主要</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zh-CN"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服务</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62" name="TextBox 261"/>
          <p:cNvSpPr txBox="1"/>
          <p:nvPr/>
        </p:nvSpPr>
        <p:spPr>
          <a:xfrm>
            <a:off x="6518728" y="5442653"/>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主要</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zh-CN"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客户</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63" name="TextBox 262"/>
          <p:cNvSpPr txBox="1"/>
          <p:nvPr/>
        </p:nvSpPr>
        <p:spPr>
          <a:xfrm>
            <a:off x="6518728" y="5966354"/>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基础设施</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65" name="TextBox 264"/>
          <p:cNvSpPr txBox="1"/>
          <p:nvPr/>
        </p:nvSpPr>
        <p:spPr>
          <a:xfrm>
            <a:off x="7358077" y="5089693"/>
            <a:ext cx="1454764" cy="272895"/>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卡车队伍长途</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t>
            </a: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美西部</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t>
            </a:r>
            <a:endParaRPr kumimoji="0" lang="ko-KR"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endParaRPr>
          </a:p>
        </p:txBody>
      </p:sp>
      <p:sp>
        <p:nvSpPr>
          <p:cNvPr id="266" name="TextBox 265"/>
          <p:cNvSpPr txBox="1"/>
          <p:nvPr/>
        </p:nvSpPr>
        <p:spPr>
          <a:xfrm>
            <a:off x="7354242" y="5432802"/>
            <a:ext cx="1454764" cy="47295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现代汽车</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a:t>
            </a: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三星电子</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a:t>
            </a:r>
          </a:p>
          <a:p>
            <a:pPr marL="0" marR="0" lvl="0" indent="0" algn="l" defTabSz="914400" rtl="0" eaLnBrk="1" fontAlgn="auto" latinLnBrk="1" hangingPunct="1">
              <a:lnSpc>
                <a:spcPct val="130000"/>
              </a:lnSpc>
              <a:spcBef>
                <a:spcPts val="0"/>
              </a:spcBef>
              <a:spcAft>
                <a:spcPts val="0"/>
              </a:spcAft>
              <a:buClrTx/>
              <a:buSzTx/>
              <a:buFontTx/>
              <a:buNone/>
              <a:defRPr/>
            </a:pP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CJ</a:t>
            </a:r>
            <a:r>
              <a:rPr kumimoji="0" lang="zh-CN"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食品</a:t>
            </a:r>
            <a:r>
              <a:rPr kumimoji="0" lang="ko-KR"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等</a:t>
            </a:r>
            <a:endParaRPr kumimoji="0" lang="ko-KR"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endParaRPr>
          </a:p>
        </p:txBody>
      </p:sp>
      <p:sp>
        <p:nvSpPr>
          <p:cNvPr id="267" name="TextBox 266"/>
          <p:cNvSpPr txBox="1"/>
          <p:nvPr/>
        </p:nvSpPr>
        <p:spPr>
          <a:xfrm>
            <a:off x="7325360" y="5967730"/>
            <a:ext cx="1576705" cy="4914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00" spc="-50" dirty="0">
                <a:ln>
                  <a:solidFill>
                    <a:prstClr val="white">
                      <a:lumMod val="85000"/>
                      <a:alpha val="0"/>
                    </a:prstClr>
                  </a:solidFill>
                </a:ln>
                <a:solidFill>
                  <a:prstClr val="black">
                    <a:lumMod val="75000"/>
                    <a:lumOff val="25000"/>
                  </a:prstClr>
                </a:solidFill>
                <a:uFillTx/>
                <a:latin typeface="微软雅黑" panose="020B0503020204020204" pitchFamily="34" charset="-122"/>
                <a:ea typeface="微软雅黑" panose="020B0503020204020204" pitchFamily="34" charset="-122"/>
                <a:cs typeface="KoPubWorld돋움체 Medium" panose="00000600000000000000" pitchFamily="2" charset="-127"/>
              </a:rPr>
              <a:t>卡车</a:t>
            </a:r>
            <a:r>
              <a:rPr kumimoji="0" lang="ko-KR" altLang="en-US" sz="1000" b="0" i="0" spc="-5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spc="-5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41</a:t>
            </a:r>
            <a:r>
              <a:rPr lang="zh-CN" altLang="en-US" sz="1000" spc="-50" dirty="0">
                <a:ln>
                  <a:solidFill>
                    <a:prstClr val="white">
                      <a:lumMod val="85000"/>
                      <a:alpha val="0"/>
                    </a:prstClr>
                  </a:solidFill>
                </a:ln>
                <a:solidFill>
                  <a:prstClr val="black">
                    <a:lumMod val="75000"/>
                    <a:lumOff val="25000"/>
                  </a:prstClr>
                </a:solidFill>
                <a:uFillTx/>
                <a:latin typeface="微软雅黑" panose="020B0503020204020204" pitchFamily="34" charset="-122"/>
                <a:ea typeface="微软雅黑" panose="020B0503020204020204" pitchFamily="34" charset="-122"/>
                <a:cs typeface="KoPubWorld돋움체 Medium" panose="00000600000000000000" pitchFamily="2" charset="-127"/>
              </a:rPr>
              <a:t>台</a:t>
            </a:r>
            <a:r>
              <a:rPr kumimoji="0" lang="ko-KR" altLang="en-US" sz="1000" b="0" i="0" spc="-5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spc="-5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*2025</a:t>
            </a:r>
            <a:r>
              <a:rPr lang="zh-CN" altLang="en-US" sz="1000" spc="-50" dirty="0">
                <a:ln>
                  <a:solidFill>
                    <a:prstClr val="white">
                      <a:lumMod val="85000"/>
                      <a:alpha val="0"/>
                    </a:prstClr>
                  </a:solidFill>
                </a:ln>
                <a:solidFill>
                  <a:prstClr val="black">
                    <a:lumMod val="75000"/>
                    <a:lumOff val="25000"/>
                  </a:prstClr>
                </a:solidFill>
                <a:uFillTx/>
                <a:latin typeface="微软雅黑" panose="020B0503020204020204" pitchFamily="34" charset="-122"/>
                <a:ea typeface="微软雅黑" panose="020B0503020204020204" pitchFamily="34" charset="-122"/>
                <a:cs typeface="KoPubWorld돋움체 Medium" panose="00000600000000000000" pitchFamily="2" charset="-127"/>
              </a:rPr>
              <a:t>年</a:t>
            </a:r>
            <a:r>
              <a:rPr kumimoji="0" lang="ko-KR" altLang="en-US" sz="1000" b="0" i="0" spc="-5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spc="-5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60</a:t>
            </a:r>
            <a:r>
              <a:rPr lang="zh-CN" altLang="en-US" sz="1000" spc="-50" dirty="0">
                <a:ln>
                  <a:solidFill>
                    <a:prstClr val="white">
                      <a:lumMod val="85000"/>
                      <a:alpha val="0"/>
                    </a:prstClr>
                  </a:solidFill>
                </a:ln>
                <a:solidFill>
                  <a:prstClr val="black">
                    <a:lumMod val="75000"/>
                    <a:lumOff val="25000"/>
                  </a:prstClr>
                </a:solidFill>
                <a:uFillTx/>
                <a:latin typeface="微软雅黑" panose="020B0503020204020204" pitchFamily="34" charset="-122"/>
                <a:ea typeface="微软雅黑" panose="020B0503020204020204" pitchFamily="34" charset="-122"/>
                <a:cs typeface="KoPubWorld돋움체 Medium" panose="00000600000000000000" pitchFamily="2" charset="-127"/>
              </a:rPr>
              <a:t>台</a:t>
            </a:r>
            <a:r>
              <a:rPr kumimoji="0" lang="ko-KR" altLang="en-US" sz="1000" b="0" i="0" spc="-5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endParaRPr kumimoji="0" lang="en-US" altLang="ko-KR" sz="1000" b="0" i="0" spc="-5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a:p>
            <a:pPr marL="0" marR="0" lvl="0" indent="0" algn="l" defTabSz="914400" rtl="0" eaLnBrk="1" fontAlgn="auto" latinLnBrk="1" hangingPunct="1">
              <a:lnSpc>
                <a:spcPct val="130000"/>
              </a:lnSpc>
              <a:spcBef>
                <a:spcPts val="0"/>
              </a:spcBef>
              <a:spcAft>
                <a:spcPts val="0"/>
              </a:spcAft>
              <a:buClrTx/>
              <a:buSzTx/>
              <a:buFontTx/>
              <a:buNone/>
              <a:defRPr/>
            </a:pPr>
            <a:r>
              <a:rPr lang="en-US" altLang="ko-KR" sz="1000" spc="-50" dirty="0">
                <a:ln>
                  <a:solidFill>
                    <a:prstClr val="white">
                      <a:lumMod val="85000"/>
                      <a:alpha val="0"/>
                    </a:prstClr>
                  </a:solidFill>
                </a:ln>
                <a:solidFill>
                  <a:prstClr val="black">
                    <a:lumMod val="75000"/>
                    <a:lumOff val="25000"/>
                  </a:prstClr>
                </a:solidFill>
                <a:uFillTx/>
                <a:latin typeface="微软雅黑" panose="020B0503020204020204" pitchFamily="34" charset="-122"/>
                <a:ea typeface="微软雅黑" panose="020B0503020204020204" pitchFamily="34" charset="-122"/>
                <a:cs typeface="KoPubWorld돋움체 Medium" panose="00000600000000000000" pitchFamily="2" charset="-127"/>
              </a:rPr>
              <a:t>25Y</a:t>
            </a:r>
            <a:r>
              <a:rPr lang="en-US" altLang="zh-CN" sz="1000" spc="-50" dirty="0">
                <a:ln>
                  <a:solidFill>
                    <a:prstClr val="white">
                      <a:lumMod val="85000"/>
                      <a:alpha val="0"/>
                    </a:prstClr>
                  </a:solidFill>
                </a:ln>
                <a:solidFill>
                  <a:prstClr val="black">
                    <a:lumMod val="75000"/>
                    <a:lumOff val="25000"/>
                  </a:prstClr>
                </a:solidFill>
                <a:uFillTx/>
                <a:latin typeface="微软雅黑" panose="020B0503020204020204" pitchFamily="34" charset="-122"/>
                <a:ea typeface="微软雅黑" panose="020B0503020204020204" pitchFamily="34" charset="-122"/>
                <a:cs typeface="KoPubWorld돋움체 Medium" panose="00000600000000000000" pitchFamily="2" charset="-127"/>
              </a:rPr>
              <a:t>ard</a:t>
            </a:r>
            <a:r>
              <a:rPr kumimoji="0" lang="en-US" altLang="ko-KR" sz="1000" b="0" i="0" spc="-5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8,053m2</a:t>
            </a:r>
          </a:p>
        </p:txBody>
      </p:sp>
      <p:sp>
        <p:nvSpPr>
          <p:cNvPr id="246" name="직사각형 245"/>
          <p:cNvSpPr/>
          <p:nvPr/>
        </p:nvSpPr>
        <p:spPr>
          <a:xfrm>
            <a:off x="8951189" y="4690547"/>
            <a:ext cx="2620702" cy="1761800"/>
          </a:xfrm>
          <a:prstGeom prst="rect">
            <a:avLst/>
          </a:prstGeom>
          <a:solidFill>
            <a:schemeClr val="bg1"/>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ko-KR" altLang="en-US"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Malgun Gothic" panose="020B0503020000020004" charset="-127"/>
              <a:ea typeface="KoPubWorld돋움체 Light" panose="00000300000000000000" pitchFamily="2" charset="-127"/>
              <a:cs typeface="+mn-cs"/>
            </a:endParaRPr>
          </a:p>
        </p:txBody>
      </p:sp>
      <p:sp>
        <p:nvSpPr>
          <p:cNvPr id="257" name="직사각형 256"/>
          <p:cNvSpPr/>
          <p:nvPr/>
        </p:nvSpPr>
        <p:spPr>
          <a:xfrm>
            <a:off x="8961042" y="4690546"/>
            <a:ext cx="884018" cy="319800"/>
          </a:xfrm>
          <a:prstGeom prst="rect">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58" name="직각 삼각형 257"/>
          <p:cNvSpPr/>
          <p:nvPr/>
        </p:nvSpPr>
        <p:spPr>
          <a:xfrm flipV="1">
            <a:off x="9845059" y="4690545"/>
            <a:ext cx="144482" cy="319800"/>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256" name="TextBox 255"/>
          <p:cNvSpPr txBox="1"/>
          <p:nvPr/>
        </p:nvSpPr>
        <p:spPr>
          <a:xfrm>
            <a:off x="8930869" y="4729115"/>
            <a:ext cx="966111" cy="253916"/>
          </a:xfrm>
          <a:prstGeom prst="rect">
            <a:avLst/>
          </a:prstGeom>
          <a:noFill/>
        </p:spPr>
        <p:txBody>
          <a:bodyPr wrap="square">
            <a:spAutoFit/>
          </a:bodyPr>
          <a:lstStyle/>
          <a:p>
            <a:pPr marL="0" marR="0" lvl="0" indent="0" algn="ctr" defTabSz="843915" rtl="0" eaLnBrk="1" fontAlgn="base" latinLnBrk="1" hangingPunct="1">
              <a:lnSpc>
                <a:spcPct val="100000"/>
              </a:lnSpc>
              <a:spcBef>
                <a:spcPct val="0"/>
              </a:spcBef>
              <a:spcAft>
                <a:spcPct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rPr>
              <a:t>GET freight</a:t>
            </a:r>
          </a:p>
        </p:txBody>
      </p:sp>
      <p:sp>
        <p:nvSpPr>
          <p:cNvPr id="248" name="TextBox 247"/>
          <p:cNvSpPr txBox="1"/>
          <p:nvPr/>
        </p:nvSpPr>
        <p:spPr>
          <a:xfrm>
            <a:off x="9004981" y="5072354"/>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50" dirty="0">
                <a:ln>
                  <a:solidFill>
                    <a:prstClr val="white">
                      <a:lumMod val="85000"/>
                      <a:alpha val="0"/>
                    </a:prstClr>
                  </a:solidFill>
                </a:ln>
                <a:solidFill>
                  <a:srgbClr val="13C388"/>
                </a:solidFill>
                <a:latin typeface="微软雅黑" panose="020B0503020204020204" pitchFamily="34" charset="-122"/>
                <a:ea typeface="微软雅黑" panose="020B0503020204020204" pitchFamily="34" charset="-122"/>
                <a:cs typeface="KoPubWorld돋움체 Bold" panose="00000800000000000000" pitchFamily="2" charset="-127"/>
              </a:rPr>
              <a:t>主要</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zh-CN"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服务</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49" name="TextBox 248"/>
          <p:cNvSpPr txBox="1"/>
          <p:nvPr/>
        </p:nvSpPr>
        <p:spPr>
          <a:xfrm>
            <a:off x="9004981" y="5442653"/>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50" dirty="0">
                <a:ln>
                  <a:solidFill>
                    <a:prstClr val="white">
                      <a:lumMod val="85000"/>
                      <a:alpha val="0"/>
                    </a:prstClr>
                  </a:solidFill>
                </a:ln>
                <a:solidFill>
                  <a:srgbClr val="13C388"/>
                </a:solidFill>
                <a:latin typeface="微软雅黑" panose="020B0503020204020204" pitchFamily="34" charset="-122"/>
                <a:ea typeface="微软雅黑" panose="020B0503020204020204" pitchFamily="34" charset="-122"/>
                <a:cs typeface="KoPubWorld돋움체 Bold" panose="00000800000000000000" pitchFamily="2" charset="-127"/>
              </a:rPr>
              <a:t>主要</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zh-CN"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客户</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50" name="TextBox 249"/>
          <p:cNvSpPr txBox="1"/>
          <p:nvPr/>
        </p:nvSpPr>
        <p:spPr>
          <a:xfrm>
            <a:off x="9004981" y="5966354"/>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50" dirty="0">
                <a:ln>
                  <a:solidFill>
                    <a:prstClr val="white">
                      <a:lumMod val="85000"/>
                      <a:alpha val="0"/>
                    </a:prstClr>
                  </a:solidFill>
                </a:ln>
                <a:solidFill>
                  <a:srgbClr val="13C388"/>
                </a:solidFill>
                <a:latin typeface="微软雅黑" panose="020B0503020204020204" pitchFamily="34" charset="-122"/>
                <a:ea typeface="微软雅黑" panose="020B0503020204020204" pitchFamily="34" charset="-122"/>
                <a:cs typeface="KoPubWorld돋움체 Bold" panose="00000800000000000000" pitchFamily="2" charset="-127"/>
              </a:rPr>
              <a:t>基础设施</a:t>
            </a:r>
            <a:r>
              <a:rPr kumimoji="0" lang="ko-KR" altLang="en-US"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rPr>
              <a:t> </a:t>
            </a:r>
            <a:r>
              <a:rPr kumimoji="0" lang="en-US" altLang="ko-KR" sz="105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a:t>
            </a:r>
            <a:endParaRPr kumimoji="0" lang="en-US" altLang="ko-KR" sz="8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52" name="TextBox 251"/>
          <p:cNvSpPr txBox="1"/>
          <p:nvPr/>
        </p:nvSpPr>
        <p:spPr>
          <a:xfrm>
            <a:off x="9844329" y="5089693"/>
            <a:ext cx="1652346" cy="272895"/>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集装箱内陆运输</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t>
            </a: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美东部</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t>
            </a:r>
            <a:endParaRPr kumimoji="0" lang="ko-KR"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endParaRPr>
          </a:p>
        </p:txBody>
      </p:sp>
      <p:sp>
        <p:nvSpPr>
          <p:cNvPr id="253" name="TextBox 252"/>
          <p:cNvSpPr txBox="1"/>
          <p:nvPr/>
        </p:nvSpPr>
        <p:spPr>
          <a:xfrm>
            <a:off x="9840494" y="5432802"/>
            <a:ext cx="1454764" cy="47295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现代汽车</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a:t>
            </a: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起亚汽车</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a:t>
            </a:r>
          </a:p>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韩泰轮胎</a:t>
            </a:r>
            <a:r>
              <a:rPr kumimoji="0" lang="ko-KR" altLang="en-US"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u="none" strike="noStrike" kern="1200" cap="none"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MLB</a:t>
            </a:r>
          </a:p>
        </p:txBody>
      </p:sp>
      <p:sp>
        <p:nvSpPr>
          <p:cNvPr id="254" name="TextBox 253"/>
          <p:cNvSpPr txBox="1"/>
          <p:nvPr/>
        </p:nvSpPr>
        <p:spPr>
          <a:xfrm>
            <a:off x="9830968" y="5958159"/>
            <a:ext cx="1835570" cy="47295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00" spc="-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卡车</a:t>
            </a:r>
            <a:r>
              <a:rPr kumimoji="0" lang="ko-KR" altLang="en-US"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55</a:t>
            </a:r>
            <a:r>
              <a:rPr lang="zh-CN" altLang="en-US" sz="1000" spc="-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台</a:t>
            </a:r>
            <a:r>
              <a:rPr kumimoji="0" lang="ko-KR" altLang="en-US"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*2025</a:t>
            </a:r>
            <a:r>
              <a:rPr lang="zh-CN" altLang="en-US" sz="1000" spc="-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年</a:t>
            </a:r>
            <a:r>
              <a:rPr kumimoji="0" lang="ko-KR" altLang="en-US"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83</a:t>
            </a:r>
            <a:r>
              <a:rPr lang="zh-CN" altLang="en-US" sz="1000" spc="-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台</a:t>
            </a:r>
            <a:r>
              <a:rPr kumimoji="0" lang="ko-KR" altLang="en-US"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zh-CN" altLang="en-US"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运营</a:t>
            </a:r>
            <a:r>
              <a:rPr kumimoji="0" lang="ko-KR" altLang="en-US"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 </a:t>
            </a:r>
            <a:r>
              <a:rPr kumimoji="0" lang="en-US" altLang="ko-KR"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25Y</a:t>
            </a:r>
            <a:r>
              <a:rPr kumimoji="0" lang="en-US" altLang="zh-CN"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ard</a:t>
            </a:r>
            <a:r>
              <a:rPr kumimoji="0" lang="en-US" altLang="ko-KR" sz="1000" b="0" i="0" u="none" strike="noStrike" kern="1200" cap="none" spc="-5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63,250 square feet</a:t>
            </a:r>
          </a:p>
        </p:txBody>
      </p:sp>
      <p:grpSp>
        <p:nvGrpSpPr>
          <p:cNvPr id="7" name="그룹 6"/>
          <p:cNvGrpSpPr/>
          <p:nvPr/>
        </p:nvGrpSpPr>
        <p:grpSpPr>
          <a:xfrm>
            <a:off x="6962115" y="1840057"/>
            <a:ext cx="4727644" cy="2207834"/>
            <a:chOff x="6431280" y="1840057"/>
            <a:chExt cx="5258479" cy="2207834"/>
          </a:xfrm>
        </p:grpSpPr>
        <p:pic>
          <p:nvPicPr>
            <p:cNvPr id="86" name="그림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3472" y="1840057"/>
              <a:ext cx="5244783" cy="2207834"/>
            </a:xfrm>
            <a:prstGeom prst="rect">
              <a:avLst/>
            </a:prstGeom>
          </p:spPr>
        </p:pic>
        <p:sp>
          <p:nvSpPr>
            <p:cNvPr id="103" name="모서리가 둥근 직사각형 148"/>
            <p:cNvSpPr/>
            <p:nvPr/>
          </p:nvSpPr>
          <p:spPr>
            <a:xfrm>
              <a:off x="6431280" y="1840057"/>
              <a:ext cx="5258479" cy="2203623"/>
            </a:xfrm>
            <a:prstGeom prst="roundRect">
              <a:avLst>
                <a:gd name="adj" fmla="val 2560"/>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cxnSp>
          <p:nvCxnSpPr>
            <p:cNvPr id="233" name="직선 연결선 232"/>
            <p:cNvCxnSpPr/>
            <p:nvPr/>
          </p:nvCxnSpPr>
          <p:spPr>
            <a:xfrm flipV="1">
              <a:off x="9255760" y="2542540"/>
              <a:ext cx="284480" cy="330200"/>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grpSp>
          <p:nvGrpSpPr>
            <p:cNvPr id="15" name="그룹 14"/>
            <p:cNvGrpSpPr/>
            <p:nvPr/>
          </p:nvGrpSpPr>
          <p:grpSpPr>
            <a:xfrm>
              <a:off x="7105317" y="2306955"/>
              <a:ext cx="3966543" cy="1660525"/>
              <a:chOff x="7105317" y="2306955"/>
              <a:chExt cx="3966543" cy="1660525"/>
            </a:xfrm>
          </p:grpSpPr>
          <p:cxnSp>
            <p:nvCxnSpPr>
              <p:cNvPr id="230" name="직선 연결선 229"/>
              <p:cNvCxnSpPr/>
              <p:nvPr/>
            </p:nvCxnSpPr>
            <p:spPr>
              <a:xfrm>
                <a:off x="9018270" y="2306955"/>
                <a:ext cx="523875" cy="226695"/>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grpSp>
            <p:nvGrpSpPr>
              <p:cNvPr id="14" name="그룹 13"/>
              <p:cNvGrpSpPr/>
              <p:nvPr/>
            </p:nvGrpSpPr>
            <p:grpSpPr>
              <a:xfrm>
                <a:off x="7105317" y="2385920"/>
                <a:ext cx="3966543" cy="422050"/>
                <a:chOff x="7105317" y="2385920"/>
                <a:chExt cx="3966543" cy="422050"/>
              </a:xfrm>
            </p:grpSpPr>
            <p:cxnSp>
              <p:nvCxnSpPr>
                <p:cNvPr id="231" name="직선 연결선 230"/>
                <p:cNvCxnSpPr/>
                <p:nvPr/>
              </p:nvCxnSpPr>
              <p:spPr>
                <a:xfrm flipV="1">
                  <a:off x="9278620" y="2537460"/>
                  <a:ext cx="263525" cy="116840"/>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4" name="직선 연결선 233"/>
                <p:cNvCxnSpPr/>
                <p:nvPr/>
              </p:nvCxnSpPr>
              <p:spPr>
                <a:xfrm flipV="1">
                  <a:off x="9530080" y="2542541"/>
                  <a:ext cx="10160" cy="119379"/>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5" name="직선 연결선 234"/>
                <p:cNvCxnSpPr/>
                <p:nvPr/>
              </p:nvCxnSpPr>
              <p:spPr>
                <a:xfrm>
                  <a:off x="9555480" y="2533650"/>
                  <a:ext cx="1516380" cy="30480"/>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2" name="직선 연결선 231"/>
                <p:cNvCxnSpPr/>
                <p:nvPr/>
              </p:nvCxnSpPr>
              <p:spPr>
                <a:xfrm flipV="1">
                  <a:off x="9092565" y="2537461"/>
                  <a:ext cx="445136" cy="270509"/>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6" name="직선 연결선 235"/>
                <p:cNvCxnSpPr/>
                <p:nvPr/>
              </p:nvCxnSpPr>
              <p:spPr>
                <a:xfrm flipV="1">
                  <a:off x="7537442" y="2537460"/>
                  <a:ext cx="2005338" cy="197103"/>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7" name="직선 연결선 236"/>
                <p:cNvCxnSpPr/>
                <p:nvPr/>
              </p:nvCxnSpPr>
              <p:spPr>
                <a:xfrm>
                  <a:off x="7105317" y="2385920"/>
                  <a:ext cx="2440003" cy="154080"/>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grpSp>
          <p:cxnSp>
            <p:nvCxnSpPr>
              <p:cNvPr id="238" name="직선 연결선 237"/>
              <p:cNvCxnSpPr/>
              <p:nvPr/>
            </p:nvCxnSpPr>
            <p:spPr>
              <a:xfrm flipV="1">
                <a:off x="7490460" y="2535556"/>
                <a:ext cx="2053590" cy="1431924"/>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grpSp>
        <p:sp>
          <p:nvSpPr>
            <p:cNvPr id="228" name="타원 227"/>
            <p:cNvSpPr/>
            <p:nvPr/>
          </p:nvSpPr>
          <p:spPr>
            <a:xfrm rot="20967808">
              <a:off x="9486355" y="2622163"/>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229" name="타원 228"/>
            <p:cNvSpPr/>
            <p:nvPr/>
          </p:nvSpPr>
          <p:spPr>
            <a:xfrm rot="20967808">
              <a:off x="9499204" y="2635012"/>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226" name="타원 225"/>
            <p:cNvSpPr/>
            <p:nvPr/>
          </p:nvSpPr>
          <p:spPr>
            <a:xfrm rot="20967808">
              <a:off x="8969762" y="2261547"/>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227" name="타원 226"/>
            <p:cNvSpPr/>
            <p:nvPr/>
          </p:nvSpPr>
          <p:spPr>
            <a:xfrm rot="20967808">
              <a:off x="8982611" y="2274396"/>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224" name="타원 223"/>
            <p:cNvSpPr/>
            <p:nvPr/>
          </p:nvSpPr>
          <p:spPr>
            <a:xfrm rot="20967808">
              <a:off x="9216397" y="2828746"/>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225" name="타원 224"/>
            <p:cNvSpPr/>
            <p:nvPr/>
          </p:nvSpPr>
          <p:spPr>
            <a:xfrm rot="20967808">
              <a:off x="9229246" y="2841595"/>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222" name="타원 221"/>
            <p:cNvSpPr/>
            <p:nvPr/>
          </p:nvSpPr>
          <p:spPr>
            <a:xfrm rot="20967808">
              <a:off x="9046567" y="2763371"/>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223" name="타원 222"/>
            <p:cNvSpPr/>
            <p:nvPr/>
          </p:nvSpPr>
          <p:spPr>
            <a:xfrm rot="20967808">
              <a:off x="9059416" y="2776220"/>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214" name="타원 213"/>
            <p:cNvSpPr/>
            <p:nvPr/>
          </p:nvSpPr>
          <p:spPr>
            <a:xfrm rot="20967808">
              <a:off x="9235432" y="2608175"/>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215" name="타원 214"/>
            <p:cNvSpPr/>
            <p:nvPr/>
          </p:nvSpPr>
          <p:spPr>
            <a:xfrm rot="20967808">
              <a:off x="9248281" y="2621024"/>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212" name="타원 211"/>
            <p:cNvSpPr/>
            <p:nvPr/>
          </p:nvSpPr>
          <p:spPr>
            <a:xfrm rot="20967808">
              <a:off x="7450631" y="3918218"/>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213" name="타원 212"/>
            <p:cNvSpPr/>
            <p:nvPr/>
          </p:nvSpPr>
          <p:spPr>
            <a:xfrm rot="20967808">
              <a:off x="7463480" y="3931067"/>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210" name="타원 209"/>
            <p:cNvSpPr/>
            <p:nvPr/>
          </p:nvSpPr>
          <p:spPr>
            <a:xfrm rot="20967808">
              <a:off x="7499407" y="2691998"/>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211" name="타원 210"/>
            <p:cNvSpPr/>
            <p:nvPr/>
          </p:nvSpPr>
          <p:spPr>
            <a:xfrm rot="20967808">
              <a:off x="7512256" y="2704847"/>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208" name="타원 207"/>
            <p:cNvSpPr/>
            <p:nvPr/>
          </p:nvSpPr>
          <p:spPr>
            <a:xfrm rot="20967808">
              <a:off x="7054056" y="2341841"/>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209" name="타원 208"/>
            <p:cNvSpPr/>
            <p:nvPr/>
          </p:nvSpPr>
          <p:spPr>
            <a:xfrm rot="20967808">
              <a:off x="7066905" y="2354690"/>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206" name="타원 205"/>
            <p:cNvSpPr/>
            <p:nvPr/>
          </p:nvSpPr>
          <p:spPr>
            <a:xfrm rot="20967808">
              <a:off x="11022395" y="2519192"/>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207" name="타원 206"/>
            <p:cNvSpPr/>
            <p:nvPr/>
          </p:nvSpPr>
          <p:spPr>
            <a:xfrm rot="20967808">
              <a:off x="11035244" y="2532041"/>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121" name="TextBox 120"/>
            <p:cNvSpPr txBox="1"/>
            <p:nvPr/>
          </p:nvSpPr>
          <p:spPr>
            <a:xfrm>
              <a:off x="6970125" y="3791127"/>
              <a:ext cx="638079" cy="20005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Medium" panose="00000600000000000000" pitchFamily="2" charset="-127"/>
                  <a:cs typeface="KoPubWorld돋움체 Medium" panose="00000600000000000000" pitchFamily="2" charset="-127"/>
                </a:rPr>
                <a:t>巴塞罗那</a:t>
              </a:r>
            </a:p>
          </p:txBody>
        </p:sp>
        <p:sp>
          <p:nvSpPr>
            <p:cNvPr id="122" name="TextBox 121"/>
            <p:cNvSpPr txBox="1"/>
            <p:nvPr/>
          </p:nvSpPr>
          <p:spPr>
            <a:xfrm>
              <a:off x="7402601" y="2745142"/>
              <a:ext cx="638079" cy="1987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安特卫普</a:t>
              </a:r>
            </a:p>
          </p:txBody>
        </p:sp>
        <p:sp>
          <p:nvSpPr>
            <p:cNvPr id="123" name="TextBox 122"/>
            <p:cNvSpPr txBox="1"/>
            <p:nvPr/>
          </p:nvSpPr>
          <p:spPr>
            <a:xfrm>
              <a:off x="6952901" y="2206696"/>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曼彻斯特</a:t>
              </a:r>
            </a:p>
          </p:txBody>
        </p:sp>
        <p:sp>
          <p:nvSpPr>
            <p:cNvPr id="127" name="TextBox 126"/>
            <p:cNvSpPr txBox="1"/>
            <p:nvPr/>
          </p:nvSpPr>
          <p:spPr>
            <a:xfrm>
              <a:off x="9075620" y="2855075"/>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特赫</a:t>
              </a:r>
              <a:endParaRPr kumimoji="0" lang="en-US" altLang="ko-KR"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28" name="TextBox 127"/>
            <p:cNvSpPr txBox="1"/>
            <p:nvPr/>
          </p:nvSpPr>
          <p:spPr>
            <a:xfrm>
              <a:off x="8739278" y="2814013"/>
              <a:ext cx="527338" cy="307777"/>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格利维采</a:t>
              </a:r>
            </a:p>
          </p:txBody>
        </p:sp>
        <p:sp>
          <p:nvSpPr>
            <p:cNvPr id="129" name="TextBox 128"/>
            <p:cNvSpPr txBox="1"/>
            <p:nvPr/>
          </p:nvSpPr>
          <p:spPr>
            <a:xfrm>
              <a:off x="8727121" y="2561363"/>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华沙</a:t>
              </a:r>
            </a:p>
          </p:txBody>
        </p:sp>
        <p:sp>
          <p:nvSpPr>
            <p:cNvPr id="130" name="TextBox 129"/>
            <p:cNvSpPr txBox="1"/>
            <p:nvPr/>
          </p:nvSpPr>
          <p:spPr>
            <a:xfrm>
              <a:off x="9317971" y="2684438"/>
              <a:ext cx="638079" cy="307777"/>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马拉舍维采</a:t>
              </a:r>
            </a:p>
          </p:txBody>
        </p:sp>
        <p:sp>
          <p:nvSpPr>
            <p:cNvPr id="132" name="TextBox 131"/>
            <p:cNvSpPr txBox="1"/>
            <p:nvPr/>
          </p:nvSpPr>
          <p:spPr>
            <a:xfrm>
              <a:off x="8683908" y="2094834"/>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格但斯克</a:t>
              </a:r>
            </a:p>
          </p:txBody>
        </p:sp>
        <p:sp>
          <p:nvSpPr>
            <p:cNvPr id="133" name="TextBox 132"/>
            <p:cNvSpPr txBox="1"/>
            <p:nvPr/>
          </p:nvSpPr>
          <p:spPr>
            <a:xfrm>
              <a:off x="10747749" y="2584464"/>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en-US" altLang="ko-KR"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N.Chelny</a:t>
              </a:r>
            </a:p>
          </p:txBody>
        </p:sp>
        <p:sp>
          <p:nvSpPr>
            <p:cNvPr id="200" name="타원 199"/>
            <p:cNvSpPr/>
            <p:nvPr/>
          </p:nvSpPr>
          <p:spPr>
            <a:xfrm rot="20967808">
              <a:off x="9464071" y="2458341"/>
              <a:ext cx="154962" cy="15496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201" name="타원 200"/>
            <p:cNvSpPr/>
            <p:nvPr/>
          </p:nvSpPr>
          <p:spPr>
            <a:xfrm rot="20967808">
              <a:off x="9486176" y="2480446"/>
              <a:ext cx="110752" cy="110752"/>
            </a:xfrm>
            <a:prstGeom prst="ellipse">
              <a:avLst/>
            </a:prstGeom>
            <a:solidFill>
              <a:srgbClr val="02458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grpSp>
          <p:nvGrpSpPr>
            <p:cNvPr id="12" name="그룹 11"/>
            <p:cNvGrpSpPr/>
            <p:nvPr/>
          </p:nvGrpSpPr>
          <p:grpSpPr>
            <a:xfrm>
              <a:off x="8245772" y="1898600"/>
              <a:ext cx="3214076" cy="1457772"/>
              <a:chOff x="8245772" y="1898600"/>
              <a:chExt cx="3214076" cy="1457772"/>
            </a:xfrm>
          </p:grpSpPr>
          <p:sp>
            <p:nvSpPr>
              <p:cNvPr id="220" name="타원 219"/>
              <p:cNvSpPr/>
              <p:nvPr/>
            </p:nvSpPr>
            <p:spPr>
              <a:xfrm rot="20967808">
                <a:off x="9037606" y="3021438"/>
                <a:ext cx="154962" cy="15496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grpSp>
            <p:nvGrpSpPr>
              <p:cNvPr id="11" name="그룹 10"/>
              <p:cNvGrpSpPr/>
              <p:nvPr/>
            </p:nvGrpSpPr>
            <p:grpSpPr>
              <a:xfrm>
                <a:off x="8245772" y="1898600"/>
                <a:ext cx="3214076" cy="1457772"/>
                <a:chOff x="8245772" y="1898600"/>
                <a:chExt cx="3214076" cy="1457772"/>
              </a:xfrm>
            </p:grpSpPr>
            <p:sp>
              <p:nvSpPr>
                <p:cNvPr id="218" name="타원 217"/>
                <p:cNvSpPr/>
                <p:nvPr/>
              </p:nvSpPr>
              <p:spPr>
                <a:xfrm rot="20967808">
                  <a:off x="8675467" y="2883686"/>
                  <a:ext cx="154962" cy="15496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grpSp>
              <p:nvGrpSpPr>
                <p:cNvPr id="10" name="그룹 9"/>
                <p:cNvGrpSpPr/>
                <p:nvPr/>
              </p:nvGrpSpPr>
              <p:grpSpPr>
                <a:xfrm>
                  <a:off x="8245772" y="1898600"/>
                  <a:ext cx="3214076" cy="1457772"/>
                  <a:chOff x="8245772" y="1898600"/>
                  <a:chExt cx="3214076" cy="1457772"/>
                </a:xfrm>
              </p:grpSpPr>
              <p:sp>
                <p:nvSpPr>
                  <p:cNvPr id="204" name="타원 203"/>
                  <p:cNvSpPr/>
                  <p:nvPr/>
                </p:nvSpPr>
                <p:spPr>
                  <a:xfrm rot="20967808">
                    <a:off x="10745448" y="2002679"/>
                    <a:ext cx="154962" cy="15496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grpSp>
                <p:nvGrpSpPr>
                  <p:cNvPr id="9" name="그룹 8"/>
                  <p:cNvGrpSpPr/>
                  <p:nvPr/>
                </p:nvGrpSpPr>
                <p:grpSpPr>
                  <a:xfrm>
                    <a:off x="8245772" y="1898600"/>
                    <a:ext cx="3214076" cy="1457772"/>
                    <a:chOff x="8245772" y="1898600"/>
                    <a:chExt cx="3214076" cy="1457772"/>
                  </a:xfrm>
                </p:grpSpPr>
                <p:sp>
                  <p:nvSpPr>
                    <p:cNvPr id="125" name="TextBox 124"/>
                    <p:cNvSpPr txBox="1"/>
                    <p:nvPr/>
                  </p:nvSpPr>
                  <p:spPr>
                    <a:xfrm>
                      <a:off x="8245772" y="2869973"/>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捷克</a:t>
                      </a:r>
                    </a:p>
                  </p:txBody>
                </p:sp>
                <p:sp>
                  <p:nvSpPr>
                    <p:cNvPr id="221" name="타원 220"/>
                    <p:cNvSpPr/>
                    <p:nvPr/>
                  </p:nvSpPr>
                  <p:spPr>
                    <a:xfrm rot="20967808">
                      <a:off x="9059711" y="3043543"/>
                      <a:ext cx="110752" cy="110752"/>
                    </a:xfrm>
                    <a:prstGeom prst="ellipse">
                      <a:avLst/>
                    </a:prstGeom>
                    <a:solidFill>
                      <a:srgbClr val="02458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219" name="타원 218"/>
                    <p:cNvSpPr/>
                    <p:nvPr/>
                  </p:nvSpPr>
                  <p:spPr>
                    <a:xfrm rot="20967808">
                      <a:off x="8697572" y="2905791"/>
                      <a:ext cx="110752" cy="110752"/>
                    </a:xfrm>
                    <a:prstGeom prst="ellipse">
                      <a:avLst/>
                    </a:prstGeom>
                    <a:solidFill>
                      <a:srgbClr val="02458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205" name="타원 204"/>
                    <p:cNvSpPr/>
                    <p:nvPr/>
                  </p:nvSpPr>
                  <p:spPr>
                    <a:xfrm rot="20967808">
                      <a:off x="10767553" y="2024784"/>
                      <a:ext cx="110752" cy="110752"/>
                    </a:xfrm>
                    <a:prstGeom prst="ellipse">
                      <a:avLst/>
                    </a:prstGeom>
                    <a:solidFill>
                      <a:srgbClr val="02458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126" name="TextBox 125"/>
                    <p:cNvSpPr txBox="1"/>
                    <p:nvPr/>
                  </p:nvSpPr>
                  <p:spPr>
                    <a:xfrm>
                      <a:off x="8793133" y="3156317"/>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斯洛伐克</a:t>
                      </a:r>
                    </a:p>
                  </p:txBody>
                </p:sp>
                <p:sp>
                  <p:nvSpPr>
                    <p:cNvPr id="131" name="TextBox 130"/>
                    <p:cNvSpPr txBox="1"/>
                    <p:nvPr/>
                  </p:nvSpPr>
                  <p:spPr>
                    <a:xfrm>
                      <a:off x="9443370" y="2369703"/>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亚当波尔</a:t>
                      </a:r>
                    </a:p>
                  </p:txBody>
                </p:sp>
                <p:sp>
                  <p:nvSpPr>
                    <p:cNvPr id="134" name="TextBox 133"/>
                    <p:cNvSpPr txBox="1"/>
                    <p:nvPr/>
                  </p:nvSpPr>
                  <p:spPr>
                    <a:xfrm>
                      <a:off x="10821769" y="1898600"/>
                      <a:ext cx="638079" cy="200055"/>
                    </a:xfrm>
                    <a:prstGeom prst="rect">
                      <a:avLst/>
                    </a:prstGeom>
                    <a:noFill/>
                  </p:spPr>
                  <p:txBody>
                    <a:bodyPr wrap="square">
                      <a:spAutoFit/>
                    </a:bodyPr>
                    <a:lstStyle/>
                    <a:p>
                      <a:pPr marL="0" marR="0" lvl="0" indent="0" algn="l"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贝克图拉</a:t>
                      </a:r>
                    </a:p>
                  </p:txBody>
                </p:sp>
              </p:grpSp>
            </p:grpSp>
          </p:grpSp>
        </p:grpSp>
      </p:grpSp>
      <p:grpSp>
        <p:nvGrpSpPr>
          <p:cNvPr id="25" name="그룹 24"/>
          <p:cNvGrpSpPr/>
          <p:nvPr/>
        </p:nvGrpSpPr>
        <p:grpSpPr>
          <a:xfrm>
            <a:off x="731341" y="5234942"/>
            <a:ext cx="2716709" cy="1112518"/>
            <a:chOff x="731341" y="5234942"/>
            <a:chExt cx="2716709" cy="1112518"/>
          </a:xfrm>
        </p:grpSpPr>
        <p:cxnSp>
          <p:nvCxnSpPr>
            <p:cNvPr id="188" name="직선 연결선 187"/>
            <p:cNvCxnSpPr>
              <a:stCxn id="186" idx="6"/>
            </p:cNvCxnSpPr>
            <p:nvPr/>
          </p:nvCxnSpPr>
          <p:spPr>
            <a:xfrm flipV="1">
              <a:off x="753074" y="5234942"/>
              <a:ext cx="1921546" cy="897238"/>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직선 연결선 188"/>
            <p:cNvCxnSpPr>
              <a:stCxn id="187" idx="6"/>
            </p:cNvCxnSpPr>
            <p:nvPr/>
          </p:nvCxnSpPr>
          <p:spPr>
            <a:xfrm flipV="1">
              <a:off x="731341" y="5417822"/>
              <a:ext cx="2716709" cy="718400"/>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90" name="직선 연결선 189"/>
            <p:cNvCxnSpPr>
              <a:stCxn id="187" idx="6"/>
            </p:cNvCxnSpPr>
            <p:nvPr/>
          </p:nvCxnSpPr>
          <p:spPr>
            <a:xfrm flipV="1">
              <a:off x="731341" y="5657850"/>
              <a:ext cx="2495729" cy="478372"/>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p:cNvCxnSpPr>
              <a:stCxn id="186" idx="6"/>
            </p:cNvCxnSpPr>
            <p:nvPr/>
          </p:nvCxnSpPr>
          <p:spPr>
            <a:xfrm>
              <a:off x="753074" y="6132180"/>
              <a:ext cx="1148116" cy="146700"/>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p:cNvCxnSpPr>
              <a:stCxn id="187" idx="6"/>
            </p:cNvCxnSpPr>
            <p:nvPr/>
          </p:nvCxnSpPr>
          <p:spPr>
            <a:xfrm>
              <a:off x="731341" y="6136222"/>
              <a:ext cx="2530019" cy="211238"/>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p:cNvCxnSpPr>
              <a:stCxn id="187" idx="6"/>
            </p:cNvCxnSpPr>
            <p:nvPr/>
          </p:nvCxnSpPr>
          <p:spPr>
            <a:xfrm flipV="1">
              <a:off x="731341" y="6123940"/>
              <a:ext cx="2009319" cy="12282"/>
            </a:xfrm>
            <a:prstGeom prst="line">
              <a:avLst/>
            </a:prstGeom>
            <a:ln w="15875">
              <a:solidFill>
                <a:srgbClr val="6990F1">
                  <a:alpha val="40000"/>
                </a:srgb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그룹 23"/>
          <p:cNvGrpSpPr/>
          <p:nvPr/>
        </p:nvGrpSpPr>
        <p:grpSpPr>
          <a:xfrm>
            <a:off x="1583302" y="5187530"/>
            <a:ext cx="2183185" cy="1317013"/>
            <a:chOff x="1583302" y="5187530"/>
            <a:chExt cx="2183185" cy="1317013"/>
          </a:xfrm>
        </p:grpSpPr>
        <p:sp>
          <p:nvSpPr>
            <p:cNvPr id="158" name="TextBox 157"/>
            <p:cNvSpPr txBox="1"/>
            <p:nvPr/>
          </p:nvSpPr>
          <p:spPr>
            <a:xfrm>
              <a:off x="3128408" y="5437446"/>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zh-CN"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华盛顿</a:t>
              </a:r>
              <a:endParaRPr kumimoji="0" lang="en-US" altLang="ko-KR"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grpSp>
          <p:nvGrpSpPr>
            <p:cNvPr id="23" name="그룹 22"/>
            <p:cNvGrpSpPr/>
            <p:nvPr/>
          </p:nvGrpSpPr>
          <p:grpSpPr>
            <a:xfrm>
              <a:off x="1583302" y="5187530"/>
              <a:ext cx="2155066" cy="1317013"/>
              <a:chOff x="1583302" y="5187530"/>
              <a:chExt cx="2155066" cy="1317013"/>
            </a:xfrm>
          </p:grpSpPr>
          <p:sp>
            <p:nvSpPr>
              <p:cNvPr id="182" name="타원 181"/>
              <p:cNvSpPr/>
              <p:nvPr/>
            </p:nvSpPr>
            <p:spPr>
              <a:xfrm rot="20967808">
                <a:off x="1862315" y="6238693"/>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183" name="타원 182"/>
              <p:cNvSpPr/>
              <p:nvPr/>
            </p:nvSpPr>
            <p:spPr>
              <a:xfrm rot="20967808">
                <a:off x="1875164" y="6251542"/>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179" name="타원 178"/>
              <p:cNvSpPr/>
              <p:nvPr/>
            </p:nvSpPr>
            <p:spPr>
              <a:xfrm rot="20967808">
                <a:off x="3213959" y="6300606"/>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181" name="타원 180"/>
              <p:cNvSpPr/>
              <p:nvPr/>
            </p:nvSpPr>
            <p:spPr>
              <a:xfrm rot="20967808">
                <a:off x="3226808" y="6313455"/>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177" name="타원 176"/>
              <p:cNvSpPr/>
              <p:nvPr/>
            </p:nvSpPr>
            <p:spPr>
              <a:xfrm rot="20967808">
                <a:off x="3178379" y="5611185"/>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178" name="타원 177"/>
              <p:cNvSpPr/>
              <p:nvPr/>
            </p:nvSpPr>
            <p:spPr>
              <a:xfrm rot="20967808">
                <a:off x="3191228" y="5624034"/>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175" name="타원 174"/>
              <p:cNvSpPr/>
              <p:nvPr/>
            </p:nvSpPr>
            <p:spPr>
              <a:xfrm rot="20967808">
                <a:off x="3397338" y="5372051"/>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176" name="타원 175"/>
              <p:cNvSpPr/>
              <p:nvPr/>
            </p:nvSpPr>
            <p:spPr>
              <a:xfrm rot="20967808">
                <a:off x="3410187" y="5384900"/>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173" name="타원 172"/>
              <p:cNvSpPr/>
              <p:nvPr/>
            </p:nvSpPr>
            <p:spPr>
              <a:xfrm rot="20967808">
                <a:off x="2632740" y="5187530"/>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174" name="타원 173"/>
              <p:cNvSpPr/>
              <p:nvPr/>
            </p:nvSpPr>
            <p:spPr>
              <a:xfrm rot="20967808">
                <a:off x="2645589" y="5200379"/>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157" name="TextBox 156"/>
              <p:cNvSpPr txBox="1"/>
              <p:nvPr/>
            </p:nvSpPr>
            <p:spPr>
              <a:xfrm>
                <a:off x="2351249" y="5254566"/>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芝加哥</a:t>
                </a:r>
              </a:p>
            </p:txBody>
          </p:sp>
          <p:sp>
            <p:nvSpPr>
              <p:cNvPr id="159" name="TextBox 158"/>
              <p:cNvSpPr txBox="1"/>
              <p:nvPr/>
            </p:nvSpPr>
            <p:spPr>
              <a:xfrm>
                <a:off x="2905857" y="5681361"/>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纳什维尔</a:t>
                </a:r>
              </a:p>
            </p:txBody>
          </p:sp>
          <p:sp>
            <p:nvSpPr>
              <p:cNvPr id="160" name="TextBox 159"/>
              <p:cNvSpPr txBox="1"/>
              <p:nvPr/>
            </p:nvSpPr>
            <p:spPr>
              <a:xfrm>
                <a:off x="3100289" y="6131188"/>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奥兰多</a:t>
                </a:r>
              </a:p>
            </p:txBody>
          </p:sp>
          <p:sp>
            <p:nvSpPr>
              <p:cNvPr id="161" name="TextBox 160"/>
              <p:cNvSpPr txBox="1"/>
              <p:nvPr/>
            </p:nvSpPr>
            <p:spPr>
              <a:xfrm>
                <a:off x="1583302" y="6304488"/>
                <a:ext cx="638079" cy="200055"/>
              </a:xfrm>
              <a:prstGeom prst="rect">
                <a:avLst/>
              </a:prstGeom>
              <a:noFill/>
            </p:spPr>
            <p:txBody>
              <a:bodyPr wrap="squar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텍사스</a:t>
                </a:r>
                <a:endParaRPr kumimoji="0" lang="en-US" altLang="ko-KR"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71" name="타원 170"/>
              <p:cNvSpPr/>
              <p:nvPr/>
            </p:nvSpPr>
            <p:spPr>
              <a:xfrm rot="20967808">
                <a:off x="2691665" y="6077632"/>
                <a:ext cx="90074" cy="90074"/>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172" name="타원 171"/>
              <p:cNvSpPr/>
              <p:nvPr/>
            </p:nvSpPr>
            <p:spPr>
              <a:xfrm rot="20967808">
                <a:off x="2704514" y="6090481"/>
                <a:ext cx="64377" cy="64377"/>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164" name="직사각형 163"/>
              <p:cNvSpPr/>
              <p:nvPr/>
            </p:nvSpPr>
            <p:spPr>
              <a:xfrm>
                <a:off x="2705182" y="6078035"/>
                <a:ext cx="514886" cy="200055"/>
              </a:xfrm>
              <a:prstGeom prst="rect">
                <a:avLst/>
              </a:prstGeom>
            </p:spPr>
            <p:txBody>
              <a:bodyPr wrap="none">
                <a:spAutoFit/>
              </a:bodyPr>
              <a:lstStyle/>
              <a:p>
                <a:pPr marL="0" marR="0" lvl="0" indent="0" algn="ctr" defTabSz="957580" rtl="0" eaLnBrk="1" fontAlgn="ctr" latinLnBrk="1" hangingPunct="1">
                  <a:lnSpc>
                    <a:spcPct val="100000"/>
                  </a:lnSpc>
                  <a:spcBef>
                    <a:spcPts val="0"/>
                  </a:spcBef>
                  <a:spcAft>
                    <a:spcPts val="0"/>
                  </a:spcAft>
                  <a:buClrTx/>
                  <a:buSzTx/>
                  <a:buFontTx/>
                  <a:buNone/>
                  <a:defRPr/>
                </a:pPr>
                <a:r>
                  <a:rPr kumimoji="0" lang="ko-KR" altLang="en-US" sz="7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阿拉巴马</a:t>
                </a:r>
              </a:p>
            </p:txBody>
          </p:sp>
        </p:grpSp>
      </p:grpSp>
      <p:grpSp>
        <p:nvGrpSpPr>
          <p:cNvPr id="26" name="그룹 25"/>
          <p:cNvGrpSpPr/>
          <p:nvPr/>
        </p:nvGrpSpPr>
        <p:grpSpPr>
          <a:xfrm>
            <a:off x="481292" y="4637550"/>
            <a:ext cx="1857626" cy="594552"/>
            <a:chOff x="481292" y="4637550"/>
            <a:chExt cx="1857626" cy="594552"/>
          </a:xfrm>
        </p:grpSpPr>
        <p:sp>
          <p:nvSpPr>
            <p:cNvPr id="165" name="모서리가 둥근 직사각형 148"/>
            <p:cNvSpPr/>
            <p:nvPr/>
          </p:nvSpPr>
          <p:spPr>
            <a:xfrm>
              <a:off x="481292" y="4637550"/>
              <a:ext cx="1857626" cy="587251"/>
            </a:xfrm>
            <a:prstGeom prst="roundRect">
              <a:avLst>
                <a:gd name="adj" fmla="val 8548"/>
              </a:avLst>
            </a:prstGeom>
            <a:solidFill>
              <a:schemeClr val="bg1">
                <a:lumMod val="95000"/>
              </a:schemeClr>
            </a:solidFill>
            <a:ln w="3175">
              <a:solidFill>
                <a:schemeClr val="bg1">
                  <a:lumMod val="65000"/>
                </a:schemeClr>
              </a:solid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lumMod val="95000"/>
                  </a:prstClr>
                </a:solidFill>
                <a:effectLst/>
                <a:uLnTx/>
                <a:uFillTx/>
                <a:latin typeface="Malgun Gothic" panose="020B0503020000020004" charset="-127"/>
                <a:ea typeface="Malgun Gothic" panose="020B0503020000020004" charset="-127"/>
                <a:cs typeface="+mn-cs"/>
              </a:endParaRPr>
            </a:p>
          </p:txBody>
        </p:sp>
        <p:pic>
          <p:nvPicPr>
            <p:cNvPr id="166" name="그림 165"/>
            <p:cNvPicPr>
              <a:picLocks noChangeAspect="1"/>
            </p:cNvPicPr>
            <p:nvPr/>
          </p:nvPicPr>
          <p:blipFill>
            <a:blip r:embed="rId5"/>
            <a:stretch>
              <a:fillRect/>
            </a:stretch>
          </p:blipFill>
          <p:spPr>
            <a:xfrm>
              <a:off x="548315" y="4691635"/>
              <a:ext cx="592756" cy="372524"/>
            </a:xfrm>
            <a:prstGeom prst="rect">
              <a:avLst/>
            </a:prstGeom>
            <a:ln>
              <a:noFill/>
            </a:ln>
          </p:spPr>
        </p:pic>
        <p:sp>
          <p:nvSpPr>
            <p:cNvPr id="167" name="object 4"/>
            <p:cNvSpPr/>
            <p:nvPr/>
          </p:nvSpPr>
          <p:spPr>
            <a:xfrm>
              <a:off x="1767608" y="4691635"/>
              <a:ext cx="522224" cy="372523"/>
            </a:xfrm>
            <a:prstGeom prst="rect">
              <a:avLst/>
            </a:prstGeom>
            <a:blipFill>
              <a:blip r:embed="rId6" cstate="print"/>
              <a:stretch>
                <a:fillRect/>
              </a:stretch>
            </a:blipFill>
            <a:ln>
              <a:noFill/>
            </a:ln>
          </p:spPr>
          <p:txBody>
            <a:bodyPr wrap="square" lIns="0" tIns="0" rIns="0" bIns="0" rtlCol="0"/>
            <a:lstStyle/>
            <a:p>
              <a:pPr marL="0" marR="0" lvl="0" indent="0" algn="l" defTabSz="914400" rtl="0" eaLnBrk="1" fontAlgn="auto" latinLnBrk="1" hangingPunct="1">
                <a:lnSpc>
                  <a:spcPct val="100000"/>
                </a:lnSpc>
                <a:spcBef>
                  <a:spcPts val="0"/>
                </a:spcBef>
                <a:spcAft>
                  <a:spcPts val="0"/>
                </a:spcAft>
                <a:buClrTx/>
                <a:buSzTx/>
                <a:buFontTx/>
                <a:buNone/>
                <a:defRPr/>
              </a:pPr>
              <a:endParaRPr kumimoji="0" sz="1800" b="0" i="0" u="none" strike="noStrike" kern="1200" cap="none" spc="0" normalizeH="0" baseline="0" noProof="0" dirty="0">
                <a:ln>
                  <a:solidFill>
                    <a:prstClr val="white">
                      <a:lumMod val="85000"/>
                      <a:alpha val="0"/>
                    </a:prstClr>
                  </a:solidFill>
                </a:ln>
                <a:solidFill>
                  <a:prstClr val="black"/>
                </a:solidFill>
                <a:effectLst/>
                <a:uLnTx/>
                <a:uFillTx/>
                <a:latin typeface="Malgun Gothic" panose="020B0503020000020004" charset="-127"/>
                <a:ea typeface="Malgun Gothic" panose="020B0503020000020004" charset="-127"/>
                <a:cs typeface="+mn-cs"/>
              </a:endParaRPr>
            </a:p>
          </p:txBody>
        </p:sp>
        <p:sp>
          <p:nvSpPr>
            <p:cNvPr id="168" name="object 5"/>
            <p:cNvSpPr/>
            <p:nvPr/>
          </p:nvSpPr>
          <p:spPr>
            <a:xfrm>
              <a:off x="1201136" y="4694795"/>
              <a:ext cx="527363" cy="369363"/>
            </a:xfrm>
            <a:prstGeom prst="rect">
              <a:avLst/>
            </a:prstGeom>
            <a:blipFill>
              <a:blip r:embed="rId7" cstate="print"/>
              <a:stretch>
                <a:fillRect/>
              </a:stretch>
            </a:blipFill>
            <a:ln>
              <a:noFill/>
            </a:ln>
          </p:spPr>
          <p:txBody>
            <a:bodyPr wrap="square" lIns="0" tIns="0" rIns="0" bIns="0" rtlCol="0"/>
            <a:lstStyle/>
            <a:p>
              <a:pPr marL="0" marR="0" lvl="0" indent="0" algn="l" defTabSz="914400" rtl="0" eaLnBrk="1" fontAlgn="auto" latinLnBrk="1" hangingPunct="1">
                <a:lnSpc>
                  <a:spcPct val="100000"/>
                </a:lnSpc>
                <a:spcBef>
                  <a:spcPts val="0"/>
                </a:spcBef>
                <a:spcAft>
                  <a:spcPts val="0"/>
                </a:spcAft>
                <a:buClrTx/>
                <a:buSzTx/>
                <a:buFontTx/>
                <a:buNone/>
                <a:defRPr/>
              </a:pPr>
              <a:endParaRPr kumimoji="0" sz="1800" b="0" i="0" u="none" strike="noStrike" kern="1200" cap="none" spc="0" normalizeH="0" baseline="0" noProof="0" dirty="0">
                <a:ln>
                  <a:solidFill>
                    <a:prstClr val="white">
                      <a:lumMod val="85000"/>
                      <a:alpha val="0"/>
                    </a:prstClr>
                  </a:solidFill>
                </a:ln>
                <a:solidFill>
                  <a:prstClr val="black"/>
                </a:solidFill>
                <a:effectLst/>
                <a:uLnTx/>
                <a:uFillTx/>
                <a:latin typeface="Malgun Gothic" panose="020B0503020000020004" charset="-127"/>
                <a:ea typeface="Malgun Gothic" panose="020B0503020000020004" charset="-127"/>
                <a:cs typeface="+mn-cs"/>
              </a:endParaRPr>
            </a:p>
          </p:txBody>
        </p:sp>
        <p:sp>
          <p:nvSpPr>
            <p:cNvPr id="169" name="TextBox 168"/>
            <p:cNvSpPr txBox="1"/>
            <p:nvPr/>
          </p:nvSpPr>
          <p:spPr>
            <a:xfrm>
              <a:off x="515938" y="5047436"/>
              <a:ext cx="638079" cy="184666"/>
            </a:xfrm>
            <a:prstGeom prst="rect">
              <a:avLst/>
            </a:prstGeom>
            <a:noFill/>
          </p:spPr>
          <p:txBody>
            <a:bodyPr wrap="square">
              <a:spAutoFit/>
            </a:bodyPr>
            <a:lstStyle/>
            <a:p>
              <a:pPr marL="0" marR="0" lvl="0" indent="0" algn="ctr" defTabSz="843915" rtl="0" eaLnBrk="1" fontAlgn="base" latinLnBrk="1" hangingPunct="1">
                <a:lnSpc>
                  <a:spcPct val="100000"/>
                </a:lnSpc>
                <a:spcBef>
                  <a:spcPct val="0"/>
                </a:spcBef>
                <a:spcAft>
                  <a:spcPct val="0"/>
                </a:spcAft>
                <a:buClrTx/>
                <a:buSzTx/>
                <a:buFontTx/>
                <a:buNone/>
                <a:defRPr/>
              </a:pPr>
              <a:r>
                <a:rPr kumimoji="0" lang="en-US" altLang="ko-KR" sz="600" b="0" i="0" u="none" strike="noStrike" kern="1200" cap="none" spc="0" normalizeH="0" baseline="0" noProof="0" dirty="0">
                  <a:ln>
                    <a:solidFill>
                      <a:prstClr val="white">
                        <a:lumMod val="85000"/>
                        <a:alpha val="0"/>
                      </a:prstClr>
                    </a:solidFill>
                  </a:ln>
                  <a:solidFill>
                    <a:srgbClr val="02458C"/>
                  </a:solidFill>
                  <a:effectLst/>
                  <a:uLnTx/>
                  <a:uFillTx/>
                  <a:latin typeface="HDharmony M" panose="02020603020101020101" pitchFamily="18" charset="-127"/>
                  <a:ea typeface="HDharmony M" panose="02020603020101020101" pitchFamily="18" charset="-127"/>
                  <a:cs typeface="KoPubWorld돋움체 Medium" panose="00000600000000000000" pitchFamily="2" charset="-127"/>
                </a:rPr>
                <a:t>GET express</a:t>
              </a:r>
            </a:p>
          </p:txBody>
        </p:sp>
        <p:sp>
          <p:nvSpPr>
            <p:cNvPr id="170" name="TextBox 169"/>
            <p:cNvSpPr txBox="1"/>
            <p:nvPr/>
          </p:nvSpPr>
          <p:spPr>
            <a:xfrm>
              <a:off x="1257317" y="5047436"/>
              <a:ext cx="910282" cy="184666"/>
            </a:xfrm>
            <a:prstGeom prst="rect">
              <a:avLst/>
            </a:prstGeom>
            <a:noFill/>
          </p:spPr>
          <p:txBody>
            <a:bodyPr wrap="square">
              <a:spAutoFit/>
            </a:bodyPr>
            <a:lstStyle/>
            <a:p>
              <a:pPr marL="0" marR="0" lvl="0" indent="0" algn="ctr" defTabSz="843915" rtl="0" eaLnBrk="1" fontAlgn="base" latinLnBrk="1" hangingPunct="1">
                <a:lnSpc>
                  <a:spcPct val="100000"/>
                </a:lnSpc>
                <a:spcBef>
                  <a:spcPct val="0"/>
                </a:spcBef>
                <a:spcAft>
                  <a:spcPct val="0"/>
                </a:spcAft>
                <a:buClrTx/>
                <a:buSzTx/>
                <a:buFontTx/>
                <a:buNone/>
                <a:defRPr/>
              </a:pPr>
              <a:r>
                <a:rPr kumimoji="0" lang="en-US" altLang="ko-KR" sz="600" b="0" i="0" u="none" strike="noStrike" kern="1200" cap="none" spc="0" normalizeH="0" baseline="0" noProof="0" dirty="0">
                  <a:ln>
                    <a:solidFill>
                      <a:prstClr val="white">
                        <a:lumMod val="85000"/>
                        <a:alpha val="0"/>
                      </a:prstClr>
                    </a:solidFill>
                  </a:ln>
                  <a:solidFill>
                    <a:srgbClr val="02458C"/>
                  </a:solidFill>
                  <a:effectLst/>
                  <a:uLnTx/>
                  <a:uFillTx/>
                  <a:latin typeface="HDharmony M" panose="02020603020101020101" pitchFamily="18" charset="-127"/>
                  <a:ea typeface="HDharmony M" panose="02020603020101020101" pitchFamily="18" charset="-127"/>
                  <a:cs typeface="KoPubWorld돋움체 Medium" panose="00000600000000000000" pitchFamily="2" charset="-127"/>
                </a:rPr>
                <a:t>Trucking Permits</a:t>
              </a:r>
            </a:p>
          </p:txBody>
        </p:sp>
      </p:grpSp>
      <p:grpSp>
        <p:nvGrpSpPr>
          <p:cNvPr id="6" name="그룹 5"/>
          <p:cNvGrpSpPr/>
          <p:nvPr/>
        </p:nvGrpSpPr>
        <p:grpSpPr>
          <a:xfrm>
            <a:off x="4244740" y="3189262"/>
            <a:ext cx="2389923" cy="350304"/>
            <a:chOff x="3896577" y="3189262"/>
            <a:chExt cx="1912775" cy="350304"/>
          </a:xfrm>
        </p:grpSpPr>
        <p:cxnSp>
          <p:nvCxnSpPr>
            <p:cNvPr id="3" name="직선 연결선 2"/>
            <p:cNvCxnSpPr/>
            <p:nvPr/>
          </p:nvCxnSpPr>
          <p:spPr>
            <a:xfrm>
              <a:off x="3896577" y="3189262"/>
              <a:ext cx="191277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7" name="직선 연결선 296"/>
            <p:cNvCxnSpPr/>
            <p:nvPr/>
          </p:nvCxnSpPr>
          <p:spPr>
            <a:xfrm>
              <a:off x="3896577" y="3539566"/>
              <a:ext cx="191277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그룹 4"/>
          <p:cNvGrpSpPr/>
          <p:nvPr/>
        </p:nvGrpSpPr>
        <p:grpSpPr>
          <a:xfrm>
            <a:off x="622930" y="3189262"/>
            <a:ext cx="2923402" cy="350304"/>
            <a:chOff x="653765" y="3189262"/>
            <a:chExt cx="3204169" cy="350304"/>
          </a:xfrm>
        </p:grpSpPr>
        <p:cxnSp>
          <p:nvCxnSpPr>
            <p:cNvPr id="298" name="직선 연결선 297"/>
            <p:cNvCxnSpPr/>
            <p:nvPr/>
          </p:nvCxnSpPr>
          <p:spPr>
            <a:xfrm>
              <a:off x="653765" y="3189262"/>
              <a:ext cx="3204169"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9" name="직선 연결선 298"/>
            <p:cNvCxnSpPr/>
            <p:nvPr/>
          </p:nvCxnSpPr>
          <p:spPr>
            <a:xfrm>
              <a:off x="653765" y="3539566"/>
              <a:ext cx="3204169"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00" name="직선 연결선 299"/>
          <p:cNvCxnSpPr/>
          <p:nvPr/>
        </p:nvCxnSpPr>
        <p:spPr>
          <a:xfrm>
            <a:off x="3900196" y="5400618"/>
            <a:ext cx="2288107"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1" name="직선 연결선 300"/>
          <p:cNvCxnSpPr/>
          <p:nvPr/>
        </p:nvCxnSpPr>
        <p:spPr>
          <a:xfrm>
            <a:off x="3900196" y="5909542"/>
            <a:ext cx="2288107"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3" name="직선 연결선 302"/>
          <p:cNvCxnSpPr/>
          <p:nvPr/>
        </p:nvCxnSpPr>
        <p:spPr>
          <a:xfrm>
            <a:off x="6597122" y="5400618"/>
            <a:ext cx="2129999"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4" name="직선 연결선 303"/>
          <p:cNvCxnSpPr/>
          <p:nvPr/>
        </p:nvCxnSpPr>
        <p:spPr>
          <a:xfrm>
            <a:off x="6597122" y="5909542"/>
            <a:ext cx="2129999"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6" name="직선 연결선 305"/>
          <p:cNvCxnSpPr/>
          <p:nvPr/>
        </p:nvCxnSpPr>
        <p:spPr>
          <a:xfrm>
            <a:off x="9116008" y="5400618"/>
            <a:ext cx="226982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7" name="직선 연결선 306"/>
          <p:cNvCxnSpPr/>
          <p:nvPr/>
        </p:nvCxnSpPr>
        <p:spPr>
          <a:xfrm>
            <a:off x="9116008" y="5909542"/>
            <a:ext cx="226982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40" name="사각형: 둥근 모서리 239"/>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244" name="사각형: 둥근 모서리 243"/>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45" name="사각형: 둥근 모서리 244"/>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104" name="모서리가 둥근 직사각형 148"/>
          <p:cNvSpPr/>
          <p:nvPr/>
        </p:nvSpPr>
        <p:spPr>
          <a:xfrm>
            <a:off x="423377" y="4570735"/>
            <a:ext cx="3218983" cy="1923107"/>
          </a:xfrm>
          <a:prstGeom prst="roundRect">
            <a:avLst>
              <a:gd name="adj" fmla="val 2560"/>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pic>
        <p:nvPicPr>
          <p:cNvPr id="260" name="그림 259"/>
          <p:cNvPicPr>
            <a:picLocks noChangeAspect="1"/>
          </p:cNvPicPr>
          <p:nvPr/>
        </p:nvPicPr>
        <p:blipFill>
          <a:blip r:embed="rId8" cstate="screen"/>
          <a:stretch>
            <a:fillRect/>
          </a:stretch>
        </p:blipFill>
        <p:spPr>
          <a:xfrm>
            <a:off x="10433035" y="280490"/>
            <a:ext cx="1257299" cy="103719"/>
          </a:xfrm>
          <a:prstGeom prst="rect">
            <a:avLst/>
          </a:prstGeom>
        </p:spPr>
      </p:pic>
      <p:grpSp>
        <p:nvGrpSpPr>
          <p:cNvPr id="4" name="그룹 3"/>
          <p:cNvGrpSpPr/>
          <p:nvPr/>
        </p:nvGrpSpPr>
        <p:grpSpPr>
          <a:xfrm>
            <a:off x="410677" y="1425028"/>
            <a:ext cx="2601954" cy="307777"/>
            <a:chOff x="410677" y="1425028"/>
            <a:chExt cx="2178130" cy="307777"/>
          </a:xfrm>
        </p:grpSpPr>
        <p:sp>
          <p:nvSpPr>
            <p:cNvPr id="255" name="평행 사변형 254"/>
            <p:cNvSpPr/>
            <p:nvPr/>
          </p:nvSpPr>
          <p:spPr>
            <a:xfrm>
              <a:off x="502240" y="1595853"/>
              <a:ext cx="2012359"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64" name="TextBox 263"/>
            <p:cNvSpPr txBox="1"/>
            <p:nvPr/>
          </p:nvSpPr>
          <p:spPr>
            <a:xfrm>
              <a:off x="410677" y="1425028"/>
              <a:ext cx="2178130" cy="307777"/>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14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rPr>
                <a:t>内陆</a:t>
              </a:r>
              <a:r>
                <a:rPr kumimoji="0" lang="ko-KR" altLang="en-US"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HDharmony M" panose="02020603020101020101" pitchFamily="18" charset="-127"/>
                </a:rPr>
                <a:t> </a:t>
              </a:r>
              <a:r>
                <a:rPr kumimoji="0" lang="zh-CN" altLang="en-US"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运输</a:t>
              </a:r>
              <a:r>
                <a:rPr kumimoji="0" lang="ko-KR" altLang="en-US"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HDharmony M" panose="02020603020101020101" pitchFamily="18" charset="-127"/>
                </a:rPr>
                <a:t> </a:t>
              </a:r>
              <a:r>
                <a:rPr kumimoji="0" lang="zh-CN" altLang="en-US"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优势</a:t>
              </a:r>
              <a:r>
                <a:rPr kumimoji="0" lang="en-US" altLang="ko-KR"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_</a:t>
              </a:r>
              <a:r>
                <a:rPr lang="zh-CN" altLang="en-US" sz="14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rPr>
                <a:t>欧洲</a:t>
              </a:r>
              <a:endParaRPr kumimoji="0" lang="ko-KR" altLang="en-US"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HDharmony M" panose="02020603020101020101" pitchFamily="18" charset="-127"/>
              </a:endParaRPr>
            </a:p>
          </p:txBody>
        </p:sp>
      </p:grpSp>
      <p:grpSp>
        <p:nvGrpSpPr>
          <p:cNvPr id="268" name="그룹 267"/>
          <p:cNvGrpSpPr/>
          <p:nvPr/>
        </p:nvGrpSpPr>
        <p:grpSpPr>
          <a:xfrm>
            <a:off x="410676" y="4199948"/>
            <a:ext cx="3268327" cy="307777"/>
            <a:chOff x="410677" y="1425028"/>
            <a:chExt cx="2178130" cy="307777"/>
          </a:xfrm>
        </p:grpSpPr>
        <p:sp>
          <p:nvSpPr>
            <p:cNvPr id="273" name="평행 사변형 272"/>
            <p:cNvSpPr/>
            <p:nvPr/>
          </p:nvSpPr>
          <p:spPr>
            <a:xfrm>
              <a:off x="502240" y="1595853"/>
              <a:ext cx="2012359"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277" name="TextBox 276"/>
            <p:cNvSpPr txBox="1"/>
            <p:nvPr/>
          </p:nvSpPr>
          <p:spPr>
            <a:xfrm>
              <a:off x="410677" y="1425028"/>
              <a:ext cx="2178130" cy="307777"/>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内陆 运输</a:t>
              </a:r>
              <a:r>
                <a:rPr kumimoji="0" lang="zh-CN" altLang="en-US" sz="1400" b="0" i="0" u="none" strike="noStrike" kern="1200" cap="none" spc="0" normalizeH="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 </a:t>
              </a:r>
              <a:r>
                <a:rPr kumimoji="0" lang="zh-CN" altLang="en-US"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优势</a:t>
              </a:r>
              <a:r>
                <a:rPr lang="en-US" altLang="zh-CN" sz="14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rPr>
                <a:t>_</a:t>
              </a:r>
              <a:r>
                <a:rPr lang="zh-CN" altLang="en-US" sz="14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rPr>
                <a:t>美国分公司</a:t>
              </a:r>
              <a:endParaRPr kumimoji="0" lang="ko-KR" altLang="en-US"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HDharmony M" panose="02020603020101020101" pitchFamily="18" charset="-127"/>
              </a:endParaRPr>
            </a:p>
          </p:txBody>
        </p:sp>
      </p:grpSp>
      <p:grpSp>
        <p:nvGrpSpPr>
          <p:cNvPr id="20" name="그룹 19"/>
          <p:cNvGrpSpPr/>
          <p:nvPr/>
        </p:nvGrpSpPr>
        <p:grpSpPr>
          <a:xfrm>
            <a:off x="332710" y="5762958"/>
            <a:ext cx="2894176" cy="714531"/>
            <a:chOff x="332710" y="5762958"/>
            <a:chExt cx="2894176" cy="714531"/>
          </a:xfrm>
        </p:grpSpPr>
        <p:grpSp>
          <p:nvGrpSpPr>
            <p:cNvPr id="2" name="그룹 1"/>
            <p:cNvGrpSpPr/>
            <p:nvPr/>
          </p:nvGrpSpPr>
          <p:grpSpPr>
            <a:xfrm>
              <a:off x="824391" y="6274805"/>
              <a:ext cx="744179" cy="202684"/>
              <a:chOff x="454895" y="5322119"/>
              <a:chExt cx="744179" cy="202684"/>
            </a:xfrm>
          </p:grpSpPr>
          <p:sp>
            <p:nvSpPr>
              <p:cNvPr id="194" name="타원 193"/>
              <p:cNvSpPr/>
              <p:nvPr/>
            </p:nvSpPr>
            <p:spPr>
              <a:xfrm rot="20967808">
                <a:off x="454895" y="5322119"/>
                <a:ext cx="154962" cy="15496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195" name="타원 194"/>
              <p:cNvSpPr/>
              <p:nvPr/>
            </p:nvSpPr>
            <p:spPr>
              <a:xfrm rot="20967808">
                <a:off x="477000" y="5344224"/>
                <a:ext cx="110752" cy="110752"/>
              </a:xfrm>
              <a:prstGeom prst="ellipse">
                <a:avLst/>
              </a:prstGeom>
              <a:solidFill>
                <a:srgbClr val="02458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143" name="TextBox 142"/>
              <p:cNvSpPr txBox="1"/>
              <p:nvPr/>
            </p:nvSpPr>
            <p:spPr>
              <a:xfrm>
                <a:off x="560995" y="5324748"/>
                <a:ext cx="638079" cy="20005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700" b="0" i="0" u="none" strike="noStrike" kern="1200" cap="none" spc="0" normalizeH="0" baseline="0" noProof="0" dirty="0">
                    <a:ln>
                      <a:solidFill>
                        <a:prstClr val="white">
                          <a:lumMod val="85000"/>
                          <a:alpha val="0"/>
                        </a:prstClr>
                      </a:solidFill>
                    </a:ln>
                    <a:solidFill>
                      <a:srgbClr val="02458C"/>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rPr>
                  <a:t>Extreme</a:t>
                </a:r>
                <a:endParaRPr kumimoji="0" lang="ko-KR" altLang="en-US" sz="700" b="0" i="0" u="none" strike="noStrike" kern="1200" cap="none" spc="0" normalizeH="0" baseline="0" noProof="0" dirty="0">
                  <a:ln>
                    <a:solidFill>
                      <a:prstClr val="white">
                        <a:lumMod val="85000"/>
                        <a:alpha val="0"/>
                      </a:prstClr>
                    </a:solidFill>
                  </a:ln>
                  <a:solidFill>
                    <a:srgbClr val="02458C"/>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sp>
          <p:nvSpPr>
            <p:cNvPr id="186" name="타원 185"/>
            <p:cNvSpPr/>
            <p:nvPr/>
          </p:nvSpPr>
          <p:spPr>
            <a:xfrm rot="20967808">
              <a:off x="599418" y="6068867"/>
              <a:ext cx="154962" cy="15496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187" name="타원 186"/>
            <p:cNvSpPr/>
            <p:nvPr/>
          </p:nvSpPr>
          <p:spPr>
            <a:xfrm rot="20967808">
              <a:off x="621523" y="6090972"/>
              <a:ext cx="110752" cy="110752"/>
            </a:xfrm>
            <a:prstGeom prst="ellipse">
              <a:avLst/>
            </a:prstGeom>
            <a:solidFill>
              <a:srgbClr val="02458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149" name="TextBox 148"/>
            <p:cNvSpPr txBox="1"/>
            <p:nvPr/>
          </p:nvSpPr>
          <p:spPr>
            <a:xfrm>
              <a:off x="332710" y="5792640"/>
              <a:ext cx="638079" cy="307777"/>
            </a:xfrm>
            <a:prstGeom prst="rect">
              <a:avLst/>
            </a:prstGeom>
            <a:noFill/>
          </p:spPr>
          <p:txBody>
            <a:bodyPr wrap="square">
              <a:spAutoFit/>
            </a:bodyPr>
            <a:lstStyle/>
            <a:p>
              <a:pPr marL="0" marR="0" lvl="0" indent="0" algn="ctr" defTabSz="843915" rtl="0" eaLnBrk="1" fontAlgn="base" latinLnBrk="1" hangingPunct="1">
                <a:lnSpc>
                  <a:spcPct val="100000"/>
                </a:lnSpc>
                <a:spcBef>
                  <a:spcPct val="0"/>
                </a:spcBef>
                <a:spcAft>
                  <a:spcPct val="0"/>
                </a:spcAft>
                <a:buClrTx/>
                <a:buSzTx/>
                <a:buFontTx/>
                <a:buNone/>
                <a:defRPr/>
              </a:pPr>
              <a:r>
                <a:rPr kumimoji="0" lang="en-US" altLang="ko-KR" sz="700" b="0" i="0" u="none" strike="noStrike" kern="1200" cap="none" spc="0" normalizeH="0" baseline="0" noProof="0" dirty="0">
                  <a:ln>
                    <a:solidFill>
                      <a:prstClr val="white">
                        <a:lumMod val="85000"/>
                        <a:alpha val="0"/>
                      </a:prstClr>
                    </a:solidFill>
                  </a:ln>
                  <a:solidFill>
                    <a:srgbClr val="02458C"/>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rPr>
                <a:t>GET express</a:t>
              </a:r>
            </a:p>
          </p:txBody>
        </p:sp>
        <p:sp>
          <p:nvSpPr>
            <p:cNvPr id="184" name="타원 183"/>
            <p:cNvSpPr/>
            <p:nvPr/>
          </p:nvSpPr>
          <p:spPr>
            <a:xfrm rot="20967808">
              <a:off x="2844807" y="5762958"/>
              <a:ext cx="154962" cy="15496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Malgun Gothic" panose="020B0503020000020004" charset="-127"/>
                <a:ea typeface="Malgun Gothic" panose="020B0503020000020004" charset="-127"/>
                <a:cs typeface="+mn-cs"/>
              </a:endParaRPr>
            </a:p>
          </p:txBody>
        </p:sp>
        <p:sp>
          <p:nvSpPr>
            <p:cNvPr id="185" name="타원 184"/>
            <p:cNvSpPr/>
            <p:nvPr/>
          </p:nvSpPr>
          <p:spPr>
            <a:xfrm rot="20967808">
              <a:off x="2866912" y="5785063"/>
              <a:ext cx="110752" cy="110752"/>
            </a:xfrm>
            <a:prstGeom prst="ellipse">
              <a:avLst/>
            </a:prstGeom>
            <a:solidFill>
              <a:srgbClr val="02458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FF0000"/>
                </a:solidFill>
                <a:effectLst/>
                <a:uLnTx/>
                <a:uFillTx/>
                <a:latin typeface="Malgun Gothic" panose="020B0503020000020004" charset="-127"/>
                <a:ea typeface="Malgun Gothic" panose="020B0503020000020004" charset="-127"/>
                <a:cs typeface="+mn-cs"/>
              </a:endParaRPr>
            </a:p>
          </p:txBody>
        </p:sp>
        <p:sp>
          <p:nvSpPr>
            <p:cNvPr id="151" name="TextBox 150"/>
            <p:cNvSpPr txBox="1"/>
            <p:nvPr/>
          </p:nvSpPr>
          <p:spPr>
            <a:xfrm>
              <a:off x="2588807" y="5905307"/>
              <a:ext cx="638079" cy="200055"/>
            </a:xfrm>
            <a:prstGeom prst="rect">
              <a:avLst/>
            </a:prstGeom>
            <a:noFill/>
          </p:spPr>
          <p:txBody>
            <a:bodyPr wrap="square">
              <a:spAutoFit/>
            </a:bodyPr>
            <a:lstStyle/>
            <a:p>
              <a:pPr marL="0" marR="0" lvl="0" indent="0" algn="ctr" defTabSz="843915" rtl="0" eaLnBrk="1" fontAlgn="base" latinLnBrk="1" hangingPunct="1">
                <a:lnSpc>
                  <a:spcPct val="100000"/>
                </a:lnSpc>
                <a:spcBef>
                  <a:spcPct val="0"/>
                </a:spcBef>
                <a:spcAft>
                  <a:spcPct val="0"/>
                </a:spcAft>
                <a:buClrTx/>
                <a:buSzTx/>
                <a:buFontTx/>
                <a:buNone/>
                <a:defRPr/>
              </a:pPr>
              <a:r>
                <a:rPr kumimoji="0" lang="en-US" altLang="ko-KR" sz="700" b="0" i="0" u="none" strike="noStrike" kern="1200" cap="none" spc="0" normalizeH="0" baseline="0" noProof="0" dirty="0">
                  <a:ln>
                    <a:solidFill>
                      <a:prstClr val="white">
                        <a:lumMod val="85000"/>
                        <a:alpha val="0"/>
                      </a:prstClr>
                    </a:solidFill>
                  </a:ln>
                  <a:solidFill>
                    <a:srgbClr val="02458C"/>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rPr>
                <a:t>GET freight</a:t>
              </a:r>
            </a:p>
          </p:txBody>
        </p:sp>
      </p:grpSp>
      <p:sp>
        <p:nvSpPr>
          <p:cNvPr id="8" name="流程图: 终止 7"/>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业务介绍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2" descr="Map&#10;&#10;Description automatically generated"/>
          <p:cNvPicPr>
            <a:picLocks noChangeAspect="1"/>
          </p:cNvPicPr>
          <p:nvPr/>
        </p:nvPicPr>
        <p:blipFill rotWithShape="1">
          <a:blip r:embed="rId3">
            <a:alphaModFix amt="50000"/>
            <a:extLst>
              <a:ext uri="{28A0092B-C50C-407E-A947-70E740481C1C}">
                <a14:useLocalDpi xmlns:a14="http://schemas.microsoft.com/office/drawing/2010/main" val="0"/>
              </a:ext>
            </a:extLst>
          </a:blip>
          <a:srcRect t="13662" r="10654"/>
          <a:stretch>
            <a:fillRect/>
          </a:stretch>
        </p:blipFill>
        <p:spPr>
          <a:xfrm>
            <a:off x="6111461" y="2389897"/>
            <a:ext cx="6085156" cy="4929471"/>
          </a:xfrm>
          <a:prstGeom prst="rect">
            <a:avLst/>
          </a:prstGeom>
        </p:spPr>
      </p:pic>
      <p:sp>
        <p:nvSpPr>
          <p:cNvPr id="133" name="직사각형 132"/>
          <p:cNvSpPr/>
          <p:nvPr/>
        </p:nvSpPr>
        <p:spPr>
          <a:xfrm>
            <a:off x="602505" y="4108379"/>
            <a:ext cx="2197386" cy="2175388"/>
          </a:xfrm>
          <a:prstGeom prst="rect">
            <a:avLst/>
          </a:prstGeom>
          <a:solidFill>
            <a:schemeClr val="bg1">
              <a:lumMod val="95000"/>
              <a:alpha val="7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en-US" altLang="ko-KR"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4" name="직사각형 143"/>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5" name="직사각형 144"/>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TextBox 145"/>
          <p:cNvSpPr txBox="1"/>
          <p:nvPr/>
        </p:nvSpPr>
        <p:spPr>
          <a:xfrm>
            <a:off x="502241" y="488712"/>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美国</a:t>
            </a:r>
            <a:r>
              <a:rPr kumimoji="0" lang="en-US" altLang="zh-CN"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ko-KR"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53</a:t>
            </a:r>
            <a:r>
              <a:rPr lang="en-US" altLang="ko-KR"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FT</a:t>
            </a:r>
            <a:r>
              <a:rPr kumimoji="0" lang="ko-KR"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拖车内陆运输</a:t>
            </a:r>
          </a:p>
        </p:txBody>
      </p:sp>
      <p:sp>
        <p:nvSpPr>
          <p:cNvPr id="141" name="사각형: 둥근 모서리 140"/>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2" name="사각형: 둥근 모서리 141"/>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47" name="사각형: 둥근 모서리 146"/>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9" name="그림 148"/>
          <p:cNvPicPr>
            <a:picLocks noChangeAspect="1"/>
          </p:cNvPicPr>
          <p:nvPr/>
        </p:nvPicPr>
        <p:blipFill>
          <a:blip r:embed="rId4" cstate="screen"/>
          <a:stretch>
            <a:fillRect/>
          </a:stretch>
        </p:blipFill>
        <p:spPr>
          <a:xfrm>
            <a:off x="10433035" y="280490"/>
            <a:ext cx="1257299" cy="103719"/>
          </a:xfrm>
          <a:prstGeom prst="rect">
            <a:avLst/>
          </a:prstGeom>
        </p:spPr>
      </p:pic>
      <p:cxnSp>
        <p:nvCxnSpPr>
          <p:cNvPr id="153" name="직선 연결선 152"/>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66" name="Right Brace 1"/>
          <p:cNvSpPr/>
          <p:nvPr/>
        </p:nvSpPr>
        <p:spPr>
          <a:xfrm rot="19730832" flipH="1" flipV="1">
            <a:off x="6456396" y="4466651"/>
            <a:ext cx="180398" cy="900853"/>
          </a:xfrm>
          <a:prstGeom prst="rightBrace">
            <a:avLst/>
          </a:prstGeom>
          <a:ln w="19050">
            <a:solidFill>
              <a:srgbClr val="004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nvGrpSpPr>
          <p:cNvPr id="5" name="그룹 4"/>
          <p:cNvGrpSpPr/>
          <p:nvPr/>
        </p:nvGrpSpPr>
        <p:grpSpPr>
          <a:xfrm>
            <a:off x="464319" y="2330213"/>
            <a:ext cx="4890865" cy="1606308"/>
            <a:chOff x="9046549" y="2519695"/>
            <a:chExt cx="4890865" cy="1429290"/>
          </a:xfrm>
        </p:grpSpPr>
        <p:grpSp>
          <p:nvGrpSpPr>
            <p:cNvPr id="291" name="그룹 290"/>
            <p:cNvGrpSpPr/>
            <p:nvPr/>
          </p:nvGrpSpPr>
          <p:grpSpPr>
            <a:xfrm>
              <a:off x="9046549" y="3290828"/>
              <a:ext cx="4890865" cy="658157"/>
              <a:chOff x="502240" y="4838160"/>
              <a:chExt cx="4890865" cy="467732"/>
            </a:xfrm>
          </p:grpSpPr>
          <p:sp>
            <p:nvSpPr>
              <p:cNvPr id="292" name="직사각형 291"/>
              <p:cNvSpPr/>
              <p:nvPr/>
            </p:nvSpPr>
            <p:spPr>
              <a:xfrm>
                <a:off x="643212" y="4849803"/>
                <a:ext cx="4647514" cy="456089"/>
              </a:xfrm>
              <a:prstGeom prst="rect">
                <a:avLst/>
              </a:prstGeom>
              <a:solidFill>
                <a:schemeClr val="bg1">
                  <a:lumMod val="95000"/>
                  <a:alpha val="7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en-US" altLang="ko-KR"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293" name="그룹 292"/>
              <p:cNvGrpSpPr/>
              <p:nvPr/>
            </p:nvGrpSpPr>
            <p:grpSpPr>
              <a:xfrm>
                <a:off x="512093" y="4838160"/>
                <a:ext cx="1028499" cy="176875"/>
                <a:chOff x="371123" y="2180244"/>
                <a:chExt cx="1028499" cy="176875"/>
              </a:xfrm>
              <a:solidFill>
                <a:srgbClr val="02458C"/>
              </a:solidFill>
            </p:grpSpPr>
            <p:sp>
              <p:nvSpPr>
                <p:cNvPr id="298" name="직사각형 297"/>
                <p:cNvSpPr/>
                <p:nvPr/>
              </p:nvSpPr>
              <p:spPr>
                <a:xfrm>
                  <a:off x="371123" y="2180247"/>
                  <a:ext cx="884018" cy="173903"/>
                </a:xfrm>
                <a:prstGeom prst="rect">
                  <a:avLst/>
                </a:prstGeom>
                <a:grp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299" name="직각 삼각형 298"/>
                <p:cNvSpPr/>
                <p:nvPr/>
              </p:nvSpPr>
              <p:spPr>
                <a:xfrm flipV="1">
                  <a:off x="1255140" y="2180244"/>
                  <a:ext cx="144482" cy="17687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95" name="TextBox 294"/>
              <p:cNvSpPr txBox="1"/>
              <p:nvPr/>
            </p:nvSpPr>
            <p:spPr>
              <a:xfrm>
                <a:off x="502240" y="4842406"/>
                <a:ext cx="966111" cy="160564"/>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02.</a:t>
                </a:r>
              </a:p>
            </p:txBody>
          </p:sp>
          <p:sp>
            <p:nvSpPr>
              <p:cNvPr id="296" name="직각 삼각형 295"/>
              <p:cNvSpPr/>
              <p:nvPr/>
            </p:nvSpPr>
            <p:spPr>
              <a:xfrm rot="10800000">
                <a:off x="515938" y="5004928"/>
                <a:ext cx="131117" cy="9490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7" name="TextBox 296"/>
              <p:cNvSpPr txBox="1"/>
              <p:nvPr/>
            </p:nvSpPr>
            <p:spPr>
              <a:xfrm>
                <a:off x="753932" y="4944153"/>
                <a:ext cx="4639173" cy="29193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与市场相比，提供有竞争力的价格，</a:t>
                </a: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提供年度固定运费</a:t>
                </a:r>
              </a:p>
            </p:txBody>
          </p:sp>
        </p:grpSp>
        <p:grpSp>
          <p:nvGrpSpPr>
            <p:cNvPr id="308" name="그룹 307"/>
            <p:cNvGrpSpPr/>
            <p:nvPr/>
          </p:nvGrpSpPr>
          <p:grpSpPr>
            <a:xfrm>
              <a:off x="9046549" y="2519695"/>
              <a:ext cx="4788486" cy="648768"/>
              <a:chOff x="502240" y="4113588"/>
              <a:chExt cx="4788486" cy="759629"/>
            </a:xfrm>
          </p:grpSpPr>
          <p:sp>
            <p:nvSpPr>
              <p:cNvPr id="309" name="직사각형 308"/>
              <p:cNvSpPr/>
              <p:nvPr/>
            </p:nvSpPr>
            <p:spPr>
              <a:xfrm>
                <a:off x="643212" y="4113588"/>
                <a:ext cx="4647514" cy="759629"/>
              </a:xfrm>
              <a:prstGeom prst="rect">
                <a:avLst/>
              </a:prstGeom>
              <a:solidFill>
                <a:schemeClr val="bg1">
                  <a:lumMod val="95000"/>
                  <a:alpha val="7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en-US" altLang="ko-KR"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0" name="TextBox 309"/>
              <p:cNvSpPr txBox="1"/>
              <p:nvPr/>
            </p:nvSpPr>
            <p:spPr>
              <a:xfrm>
                <a:off x="619573" y="4375667"/>
                <a:ext cx="4639173" cy="365547"/>
              </a:xfrm>
              <a:prstGeom prst="rect">
                <a:avLst/>
              </a:prstGeom>
              <a:noFill/>
            </p:spPr>
            <p:txBody>
              <a:bodyPr wrap="square">
                <a:spAutoFit/>
              </a:bodyPr>
              <a:lstStyle/>
              <a:p>
                <a:pPr marL="0" marR="0" lvl="0" indent="0" algn="ctr" defTabSz="457200" rtl="0" eaLnBrk="1" fontAlgn="auto" latinLnBrk="0" hangingPunct="1">
                  <a:lnSpc>
                    <a:spcPct val="140000"/>
                  </a:lnSpc>
                  <a:spcBef>
                    <a:spcPts val="0"/>
                  </a:spcBef>
                  <a:spcAft>
                    <a:spcPts val="0"/>
                  </a:spcAft>
                  <a:buClrTx/>
                  <a:buSzTx/>
                  <a:buFontTx/>
                  <a:buNone/>
                  <a:defRPr/>
                </a:pPr>
                <a:r>
                  <a:rPr lang="zh-CN" altLang="en-US" sz="120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通过我们自己的拖车车队提供安全稳定的运输能力</a:t>
                </a:r>
              </a:p>
            </p:txBody>
          </p:sp>
          <p:grpSp>
            <p:nvGrpSpPr>
              <p:cNvPr id="311" name="그룹 310"/>
              <p:cNvGrpSpPr/>
              <p:nvPr/>
            </p:nvGrpSpPr>
            <p:grpSpPr>
              <a:xfrm>
                <a:off x="502240" y="4123512"/>
                <a:ext cx="1038352" cy="411470"/>
                <a:chOff x="502240" y="4123512"/>
                <a:chExt cx="1038352" cy="411470"/>
              </a:xfrm>
            </p:grpSpPr>
            <p:grpSp>
              <p:nvGrpSpPr>
                <p:cNvPr id="312" name="그룹 311"/>
                <p:cNvGrpSpPr/>
                <p:nvPr/>
              </p:nvGrpSpPr>
              <p:grpSpPr>
                <a:xfrm>
                  <a:off x="512093" y="4123512"/>
                  <a:ext cx="1028499" cy="319805"/>
                  <a:chOff x="371123" y="2372348"/>
                  <a:chExt cx="1028499" cy="319805"/>
                </a:xfrm>
              </p:grpSpPr>
              <p:sp>
                <p:nvSpPr>
                  <p:cNvPr id="315" name="직사각형 314"/>
                  <p:cNvSpPr/>
                  <p:nvPr/>
                </p:nvSpPr>
                <p:spPr>
                  <a:xfrm>
                    <a:off x="371123" y="2372348"/>
                    <a:ext cx="884018" cy="319799"/>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316" name="직각 삼각형 315"/>
                  <p:cNvSpPr/>
                  <p:nvPr/>
                </p:nvSpPr>
                <p:spPr>
                  <a:xfrm flipV="1">
                    <a:off x="1255140" y="2372353"/>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313" name="TextBox 312"/>
                <p:cNvSpPr txBox="1"/>
                <p:nvPr/>
              </p:nvSpPr>
              <p:spPr>
                <a:xfrm>
                  <a:off x="502240" y="4152125"/>
                  <a:ext cx="966111" cy="264542"/>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 01.</a:t>
                  </a:r>
                </a:p>
              </p:txBody>
            </p:sp>
            <p:sp>
              <p:nvSpPr>
                <p:cNvPr id="314" name="직각 삼각형 313"/>
                <p:cNvSpPr/>
                <p:nvPr/>
              </p:nvSpPr>
              <p:spPr>
                <a:xfrm rot="10800000">
                  <a:off x="515938" y="4430586"/>
                  <a:ext cx="131117" cy="104396"/>
                </a:xfrm>
                <a:prstGeom prst="rtTriangle">
                  <a:avLst/>
                </a:prstGeom>
                <a:solidFill>
                  <a:srgbClr val="0E3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grpSp>
      </p:grpSp>
      <p:sp>
        <p:nvSpPr>
          <p:cNvPr id="317" name="TextBox 316"/>
          <p:cNvSpPr txBox="1"/>
          <p:nvPr/>
        </p:nvSpPr>
        <p:spPr>
          <a:xfrm>
            <a:off x="455937" y="1955734"/>
            <a:ext cx="5416980"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提供</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从南加州，巴哈和加利福尼亚州出发</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的我司自有的公路和铁路运输服务</a:t>
            </a:r>
            <a:endPar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114" name="TextBox 113"/>
          <p:cNvSpPr txBox="1"/>
          <p:nvPr/>
        </p:nvSpPr>
        <p:spPr>
          <a:xfrm>
            <a:off x="458453" y="1755286"/>
            <a:ext cx="5062824" cy="2539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通过优化新</a:t>
            </a:r>
            <a:r>
              <a:rPr kumimoji="0" lang="en-US" altLang="zh-CN"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53FT</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拖车销售路线</a:t>
            </a:r>
            <a:r>
              <a:rPr kumimoji="0" lang="en-US" altLang="zh-CN"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提供</a:t>
            </a:r>
            <a:r>
              <a:rPr kumimoji="0" lang="en-US" altLang="zh-CN"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3PL</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内陆运输服务</a:t>
            </a:r>
          </a:p>
        </p:txBody>
      </p:sp>
      <p:sp>
        <p:nvSpPr>
          <p:cNvPr id="115" name="평행 사변형 114"/>
          <p:cNvSpPr/>
          <p:nvPr/>
        </p:nvSpPr>
        <p:spPr>
          <a:xfrm>
            <a:off x="502241" y="1595853"/>
            <a:ext cx="2625272"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6" name="TextBox 115"/>
          <p:cNvSpPr txBox="1"/>
          <p:nvPr/>
        </p:nvSpPr>
        <p:spPr>
          <a:xfrm>
            <a:off x="401637" y="1411197"/>
            <a:ext cx="3480005" cy="307777"/>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基于基础设施的独立运输方式</a:t>
            </a:r>
          </a:p>
        </p:txBody>
      </p:sp>
      <p:sp>
        <p:nvSpPr>
          <p:cNvPr id="132" name="TextBox 131"/>
          <p:cNvSpPr txBox="1"/>
          <p:nvPr/>
        </p:nvSpPr>
        <p:spPr>
          <a:xfrm>
            <a:off x="741756" y="4513373"/>
            <a:ext cx="2287426" cy="1546577"/>
          </a:xfrm>
          <a:prstGeom prst="rect">
            <a:avLst/>
          </a:prstGeom>
          <a:noFill/>
        </p:spPr>
        <p:txBody>
          <a:bodyPr wrap="square">
            <a:spAutoFit/>
          </a:bodyPr>
          <a:lstStyle>
            <a:defPPr>
              <a:defRPr lang="ko-KR"/>
            </a:defPPr>
            <a:lvl1pPr marR="0" lvl="0" indent="0" defTabSz="457200" fontAlgn="auto" latinLnBrk="0">
              <a:lnSpc>
                <a:spcPct val="100000"/>
              </a:lnSpc>
              <a:spcBef>
                <a:spcPts val="0"/>
              </a:spcBef>
              <a:spcAft>
                <a:spcPts val="0"/>
              </a:spcAft>
              <a:buClrTx/>
              <a:buSzTx/>
              <a:buFontTx/>
              <a:buNone/>
              <a:defRPr kumimoji="0" sz="1050" b="0" i="0" u="none" strike="noStrike" cap="none" spc="0" normalizeH="0" baseline="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lvl1pPr>
          </a:lstStyle>
          <a:p>
            <a:r>
              <a:rPr lang="en-US" altLang="ko-KR" dirty="0">
                <a:latin typeface="微软雅黑" panose="020B0503020204020204" pitchFamily="34" charset="-122"/>
                <a:ea typeface="微软雅黑" panose="020B0503020204020204" pitchFamily="34" charset="-122"/>
              </a:rPr>
              <a:t>Lance Each</a:t>
            </a:r>
            <a:br>
              <a:rPr lang="en-US" altLang="ko-KR" dirty="0">
                <a:latin typeface="微软雅黑" panose="020B0503020204020204" pitchFamily="34" charset="-122"/>
                <a:ea typeface="微软雅黑" panose="020B0503020204020204" pitchFamily="34" charset="-122"/>
              </a:rPr>
            </a:br>
            <a:r>
              <a:rPr lang="en-US" altLang="ko-KR" dirty="0">
                <a:latin typeface="微软雅黑" panose="020B0503020204020204" pitchFamily="34" charset="-122"/>
                <a:ea typeface="微软雅黑" panose="020B0503020204020204" pitchFamily="34" charset="-122"/>
              </a:rPr>
              <a:t>National Manager</a:t>
            </a:r>
          </a:p>
          <a:p>
            <a:r>
              <a:rPr lang="en-US" altLang="ko-KR" dirty="0">
                <a:latin typeface="微软雅黑" panose="020B0503020204020204" pitchFamily="34" charset="-122"/>
                <a:ea typeface="微软雅黑" panose="020B0503020204020204" pitchFamily="34" charset="-122"/>
              </a:rPr>
              <a:t>(713) 739-8985</a:t>
            </a:r>
          </a:p>
          <a:p>
            <a:r>
              <a:rPr lang="en-US" altLang="ko-KR" dirty="0">
                <a:latin typeface="微软雅黑" panose="020B0503020204020204" pitchFamily="34" charset="-122"/>
                <a:ea typeface="微软雅黑" panose="020B0503020204020204" pitchFamily="34" charset="-122"/>
                <a:hlinkClick r:id="rId5"/>
              </a:rPr>
              <a:t>LEach@glovisusa.com</a:t>
            </a:r>
            <a:endParaRPr lang="en-US" altLang="ko-KR" dirty="0">
              <a:latin typeface="微软雅黑" panose="020B0503020204020204" pitchFamily="34" charset="-122"/>
              <a:ea typeface="微软雅黑" panose="020B0503020204020204" pitchFamily="34" charset="-122"/>
            </a:endParaRPr>
          </a:p>
          <a:p>
            <a:endParaRPr lang="en-US" altLang="ko-KR" dirty="0">
              <a:latin typeface="微软雅黑" panose="020B0503020204020204" pitchFamily="34" charset="-122"/>
              <a:ea typeface="微软雅黑" panose="020B0503020204020204" pitchFamily="34" charset="-122"/>
            </a:endParaRPr>
          </a:p>
          <a:p>
            <a:r>
              <a:rPr lang="en-US" altLang="ko-KR" dirty="0">
                <a:latin typeface="微软雅黑" panose="020B0503020204020204" pitchFamily="34" charset="-122"/>
                <a:ea typeface="微软雅黑" panose="020B0503020204020204" pitchFamily="34" charset="-122"/>
              </a:rPr>
              <a:t>JJ Lee</a:t>
            </a:r>
          </a:p>
          <a:p>
            <a:r>
              <a:rPr lang="en-US" altLang="ko-KR" dirty="0">
                <a:latin typeface="微软雅黑" panose="020B0503020204020204" pitchFamily="34" charset="-122"/>
                <a:ea typeface="微软雅黑" panose="020B0503020204020204" pitchFamily="34" charset="-122"/>
              </a:rPr>
              <a:t>Business Development</a:t>
            </a:r>
          </a:p>
          <a:p>
            <a:r>
              <a:rPr lang="en-US" altLang="ko-KR" dirty="0">
                <a:latin typeface="微软雅黑" panose="020B0503020204020204" pitchFamily="34" charset="-122"/>
                <a:ea typeface="微软雅黑" panose="020B0503020204020204" pitchFamily="34" charset="-122"/>
              </a:rPr>
              <a:t>(818) 732-5504</a:t>
            </a:r>
          </a:p>
          <a:p>
            <a:r>
              <a:rPr lang="en-US" altLang="ko-KR" dirty="0">
                <a:latin typeface="微软雅黑" panose="020B0503020204020204" pitchFamily="34" charset="-122"/>
                <a:ea typeface="微软雅黑" panose="020B0503020204020204" pitchFamily="34" charset="-122"/>
              </a:rPr>
              <a:t>joosunglee@glovisusa.com</a:t>
            </a:r>
          </a:p>
        </p:txBody>
      </p:sp>
      <p:sp>
        <p:nvSpPr>
          <p:cNvPr id="138" name="직사각형 137"/>
          <p:cNvSpPr/>
          <p:nvPr/>
        </p:nvSpPr>
        <p:spPr>
          <a:xfrm>
            <a:off x="597513" y="4107694"/>
            <a:ext cx="1114848"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r>
              <a:rPr lang="en-US" altLang="ko-KR" sz="105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KoPubWorld돋움체 Bold" panose="00000800000000000000" pitchFamily="2" charset="-127"/>
              </a:rPr>
              <a:t>Contact Point</a:t>
            </a:r>
            <a:endPar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pic>
        <p:nvPicPr>
          <p:cNvPr id="100"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163" y="5080384"/>
            <a:ext cx="417453" cy="313090"/>
          </a:xfrm>
          <a:prstGeom prst="rect">
            <a:avLst/>
          </a:prstGeom>
        </p:spPr>
      </p:pic>
      <p:pic>
        <p:nvPicPr>
          <p:cNvPr id="106"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1924" y="5096018"/>
            <a:ext cx="565484" cy="262546"/>
          </a:xfrm>
          <a:prstGeom prst="rect">
            <a:avLst/>
          </a:prstGeom>
        </p:spPr>
      </p:pic>
      <p:sp>
        <p:nvSpPr>
          <p:cNvPr id="155" name="직사각형 154"/>
          <p:cNvSpPr/>
          <p:nvPr/>
        </p:nvSpPr>
        <p:spPr>
          <a:xfrm rot="9706443">
            <a:off x="6461970" y="3863451"/>
            <a:ext cx="3291944" cy="147110"/>
          </a:xfrm>
          <a:prstGeom prst="rect">
            <a:avLst/>
          </a:prstGeom>
          <a:gradFill flip="none" rotWithShape="1">
            <a:gsLst>
              <a:gs pos="0">
                <a:srgbClr val="002060"/>
              </a:gs>
              <a:gs pos="100000">
                <a:srgbClr val="144AD2"/>
              </a:gs>
            </a:gsLst>
            <a:lin ang="0" scaled="0"/>
            <a:tileRect/>
          </a:gra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156" name="직사각형 155"/>
          <p:cNvSpPr/>
          <p:nvPr/>
        </p:nvSpPr>
        <p:spPr>
          <a:xfrm rot="10592567">
            <a:off x="6533951" y="4249727"/>
            <a:ext cx="4992602" cy="147110"/>
          </a:xfrm>
          <a:prstGeom prst="rect">
            <a:avLst/>
          </a:prstGeom>
          <a:gradFill flip="none" rotWithShape="1">
            <a:gsLst>
              <a:gs pos="0">
                <a:srgbClr val="002060"/>
              </a:gs>
              <a:gs pos="100000">
                <a:srgbClr val="144AD2"/>
              </a:gs>
            </a:gsLst>
            <a:lin ang="0" scaled="0"/>
            <a:tileRect/>
          </a:gra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grpSp>
        <p:nvGrpSpPr>
          <p:cNvPr id="137" name="그룹 136"/>
          <p:cNvGrpSpPr/>
          <p:nvPr/>
        </p:nvGrpSpPr>
        <p:grpSpPr>
          <a:xfrm>
            <a:off x="11300545" y="3901530"/>
            <a:ext cx="502485" cy="487404"/>
            <a:chOff x="4985550" y="2005786"/>
            <a:chExt cx="364822" cy="364822"/>
          </a:xfrm>
        </p:grpSpPr>
        <p:sp>
          <p:nvSpPr>
            <p:cNvPr id="139" name="타원 138"/>
            <p:cNvSpPr/>
            <p:nvPr/>
          </p:nvSpPr>
          <p:spPr>
            <a:xfrm rot="20967808">
              <a:off x="4985550" y="2005786"/>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140" name="타원 139"/>
            <p:cNvSpPr/>
            <p:nvPr/>
          </p:nvSpPr>
          <p:spPr>
            <a:xfrm rot="20967808">
              <a:off x="5068236" y="2088472"/>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17" name="그룹 116"/>
          <p:cNvGrpSpPr/>
          <p:nvPr/>
        </p:nvGrpSpPr>
        <p:grpSpPr>
          <a:xfrm>
            <a:off x="9524779" y="3128318"/>
            <a:ext cx="502485" cy="487404"/>
            <a:chOff x="4985550" y="2005786"/>
            <a:chExt cx="364822" cy="364822"/>
          </a:xfrm>
        </p:grpSpPr>
        <p:sp>
          <p:nvSpPr>
            <p:cNvPr id="135" name="타원 134"/>
            <p:cNvSpPr/>
            <p:nvPr/>
          </p:nvSpPr>
          <p:spPr>
            <a:xfrm rot="20967808">
              <a:off x="4985550" y="2005786"/>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136" name="타원 135"/>
            <p:cNvSpPr/>
            <p:nvPr/>
          </p:nvSpPr>
          <p:spPr>
            <a:xfrm rot="20967808">
              <a:off x="5068236" y="2088472"/>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08" name="그룹 107"/>
          <p:cNvGrpSpPr/>
          <p:nvPr/>
        </p:nvGrpSpPr>
        <p:grpSpPr>
          <a:xfrm>
            <a:off x="6272621" y="4138491"/>
            <a:ext cx="502485" cy="487404"/>
            <a:chOff x="4985550" y="1980834"/>
            <a:chExt cx="364822" cy="364822"/>
          </a:xfrm>
        </p:grpSpPr>
        <p:sp>
          <p:nvSpPr>
            <p:cNvPr id="109" name="타원 108"/>
            <p:cNvSpPr/>
            <p:nvPr/>
          </p:nvSpPr>
          <p:spPr>
            <a:xfrm rot="20967808">
              <a:off x="4985550" y="1980834"/>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110" name="타원 109"/>
            <p:cNvSpPr/>
            <p:nvPr/>
          </p:nvSpPr>
          <p:spPr>
            <a:xfrm rot="20967808">
              <a:off x="5068236" y="2068869"/>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59" name="직사각형 158"/>
          <p:cNvSpPr/>
          <p:nvPr/>
        </p:nvSpPr>
        <p:spPr>
          <a:xfrm rot="21357250">
            <a:off x="7058308" y="4948286"/>
            <a:ext cx="3891291" cy="147110"/>
          </a:xfrm>
          <a:prstGeom prst="rect">
            <a:avLst/>
          </a:prstGeom>
          <a:gradFill flip="none" rotWithShape="1">
            <a:gsLst>
              <a:gs pos="0">
                <a:srgbClr val="0E9669"/>
              </a:gs>
              <a:gs pos="100000">
                <a:srgbClr val="13C388"/>
              </a:gs>
            </a:gsLst>
            <a:lin ang="0" scaled="0"/>
            <a:tileRect/>
          </a:gra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161" name="직사각형 160"/>
          <p:cNvSpPr/>
          <p:nvPr/>
        </p:nvSpPr>
        <p:spPr>
          <a:xfrm rot="679629">
            <a:off x="7023620" y="5270530"/>
            <a:ext cx="2546916" cy="147110"/>
          </a:xfrm>
          <a:prstGeom prst="rect">
            <a:avLst/>
          </a:prstGeom>
          <a:gradFill flip="none" rotWithShape="1">
            <a:gsLst>
              <a:gs pos="0">
                <a:srgbClr val="0E9669"/>
              </a:gs>
              <a:gs pos="100000">
                <a:srgbClr val="13C388"/>
              </a:gs>
            </a:gsLst>
            <a:lin ang="0" scaled="0"/>
            <a:tileRect/>
          </a:gra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grpSp>
        <p:nvGrpSpPr>
          <p:cNvPr id="151" name="그룹 150"/>
          <p:cNvGrpSpPr/>
          <p:nvPr/>
        </p:nvGrpSpPr>
        <p:grpSpPr>
          <a:xfrm>
            <a:off x="9365375" y="5339683"/>
            <a:ext cx="502485" cy="487404"/>
            <a:chOff x="4985550" y="2005786"/>
            <a:chExt cx="364822" cy="364822"/>
          </a:xfrm>
        </p:grpSpPr>
        <p:sp>
          <p:nvSpPr>
            <p:cNvPr id="152" name="타원 151"/>
            <p:cNvSpPr/>
            <p:nvPr/>
          </p:nvSpPr>
          <p:spPr>
            <a:xfrm rot="20967808">
              <a:off x="4985550" y="2005786"/>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154" name="타원 153"/>
            <p:cNvSpPr/>
            <p:nvPr/>
          </p:nvSpPr>
          <p:spPr>
            <a:xfrm rot="20967808">
              <a:off x="5068236" y="2088472"/>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11" name="그룹 110"/>
          <p:cNvGrpSpPr/>
          <p:nvPr/>
        </p:nvGrpSpPr>
        <p:grpSpPr>
          <a:xfrm>
            <a:off x="6795355" y="4901008"/>
            <a:ext cx="502485" cy="487404"/>
            <a:chOff x="4985550" y="2005786"/>
            <a:chExt cx="364822" cy="364822"/>
          </a:xfrm>
        </p:grpSpPr>
        <p:sp>
          <p:nvSpPr>
            <p:cNvPr id="112" name="타원 111"/>
            <p:cNvSpPr/>
            <p:nvPr/>
          </p:nvSpPr>
          <p:spPr>
            <a:xfrm rot="20967808">
              <a:off x="4985550" y="2005786"/>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113" name="타원 112"/>
            <p:cNvSpPr/>
            <p:nvPr/>
          </p:nvSpPr>
          <p:spPr>
            <a:xfrm rot="20967808">
              <a:off x="5068236" y="2088472"/>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43" name="그룹 142"/>
          <p:cNvGrpSpPr/>
          <p:nvPr/>
        </p:nvGrpSpPr>
        <p:grpSpPr>
          <a:xfrm>
            <a:off x="10828566" y="4641048"/>
            <a:ext cx="502485" cy="487404"/>
            <a:chOff x="4985550" y="2005786"/>
            <a:chExt cx="364822" cy="364822"/>
          </a:xfrm>
        </p:grpSpPr>
        <p:sp>
          <p:nvSpPr>
            <p:cNvPr id="148" name="타원 147"/>
            <p:cNvSpPr/>
            <p:nvPr/>
          </p:nvSpPr>
          <p:spPr>
            <a:xfrm rot="20967808">
              <a:off x="4985550" y="2005786"/>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cs typeface="+mn-cs"/>
              </a:endParaRPr>
            </a:p>
          </p:txBody>
        </p:sp>
        <p:sp>
          <p:nvSpPr>
            <p:cNvPr id="150" name="타원 149"/>
            <p:cNvSpPr/>
            <p:nvPr/>
          </p:nvSpPr>
          <p:spPr>
            <a:xfrm rot="20967808">
              <a:off x="5068236" y="2088472"/>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66" name="그룹 165"/>
          <p:cNvGrpSpPr/>
          <p:nvPr/>
        </p:nvGrpSpPr>
        <p:grpSpPr>
          <a:xfrm rot="10615969">
            <a:off x="9167793" y="4287552"/>
            <a:ext cx="257649" cy="53034"/>
            <a:chOff x="6423507" y="3269835"/>
            <a:chExt cx="257649" cy="53034"/>
          </a:xfrm>
          <a:solidFill>
            <a:schemeClr val="bg1">
              <a:alpha val="60000"/>
            </a:schemeClr>
          </a:solidFill>
        </p:grpSpPr>
        <p:sp>
          <p:nvSpPr>
            <p:cNvPr id="167" name="이등변 삼각형 166"/>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8" name="이등변 삼각형 167"/>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9" name="이등변 삼각형 168"/>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70" name="그룹 169"/>
          <p:cNvGrpSpPr/>
          <p:nvPr/>
        </p:nvGrpSpPr>
        <p:grpSpPr>
          <a:xfrm rot="10615969">
            <a:off x="9109181" y="4983475"/>
            <a:ext cx="257649" cy="53034"/>
            <a:chOff x="6423507" y="3269835"/>
            <a:chExt cx="257649" cy="53034"/>
          </a:xfrm>
          <a:solidFill>
            <a:schemeClr val="bg1">
              <a:alpha val="60000"/>
            </a:schemeClr>
          </a:solidFill>
        </p:grpSpPr>
        <p:sp>
          <p:nvSpPr>
            <p:cNvPr id="171" name="이등변 삼각형 170"/>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2" name="이등변 삼각형 171"/>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3" name="이등변 삼각형 172"/>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74" name="그룹 173"/>
          <p:cNvGrpSpPr/>
          <p:nvPr/>
        </p:nvGrpSpPr>
        <p:grpSpPr>
          <a:xfrm rot="11610994">
            <a:off x="8340785" y="5366073"/>
            <a:ext cx="257649" cy="53034"/>
            <a:chOff x="6423507" y="3269835"/>
            <a:chExt cx="257649" cy="53034"/>
          </a:xfrm>
          <a:solidFill>
            <a:schemeClr val="bg1">
              <a:alpha val="60000"/>
            </a:schemeClr>
          </a:solidFill>
        </p:grpSpPr>
        <p:sp>
          <p:nvSpPr>
            <p:cNvPr id="176" name="이등변 삼각형 175"/>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7" name="이등변 삼각형 176"/>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8" name="이등변 삼각형 177"/>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62" name="그룹 161"/>
          <p:cNvGrpSpPr/>
          <p:nvPr/>
        </p:nvGrpSpPr>
        <p:grpSpPr>
          <a:xfrm rot="9634874">
            <a:off x="8095695" y="3875406"/>
            <a:ext cx="257649" cy="53034"/>
            <a:chOff x="6423507" y="3269835"/>
            <a:chExt cx="257649" cy="53034"/>
          </a:xfrm>
          <a:solidFill>
            <a:schemeClr val="bg1">
              <a:alpha val="60000"/>
            </a:schemeClr>
          </a:solidFill>
        </p:grpSpPr>
        <p:sp>
          <p:nvSpPr>
            <p:cNvPr id="163" name="이등변 삼각형 162"/>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4" name="이등변 삼각형 163"/>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5" name="이등변 삼각형 164"/>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80" name="TextBox 179"/>
          <p:cNvSpPr txBox="1"/>
          <p:nvPr/>
        </p:nvSpPr>
        <p:spPr>
          <a:xfrm>
            <a:off x="4651375" y="5422900"/>
            <a:ext cx="2406650" cy="414020"/>
          </a:xfrm>
          <a:prstGeom prst="rect">
            <a:avLst/>
          </a:prstGeom>
          <a:noFill/>
        </p:spPr>
        <p:txBody>
          <a:bodyPr wrap="square" rtlCol="0">
            <a:spAutoFit/>
          </a:bodyPr>
          <a:lstStyle/>
          <a:p>
            <a:pPr algn="ctr"/>
            <a:r>
              <a:rPr lang="zh-CN" altLang="en-US" sz="1050" dirty="0">
                <a:latin typeface="微软雅黑" panose="020B0503020204020204" pitchFamily="34" charset="-122"/>
                <a:ea typeface="微软雅黑" panose="020B0503020204020204" pitchFamily="34" charset="-122"/>
                <a:cs typeface="KoPubWorld돋움체 Light" panose="00000300000000000000" pitchFamily="2" charset="-127"/>
              </a:rPr>
              <a:t>利用我们的拖车车队</a:t>
            </a:r>
            <a:endParaRPr lang="en-US" altLang="zh-CN" sz="1050" dirty="0">
              <a:latin typeface="微软雅黑" panose="020B0503020204020204" pitchFamily="34" charset="-122"/>
              <a:ea typeface="微软雅黑" panose="020B0503020204020204" pitchFamily="34" charset="-122"/>
              <a:cs typeface="KoPubWorld돋움체 Light" panose="00000300000000000000" pitchFamily="2" charset="-127"/>
            </a:endParaRPr>
          </a:p>
          <a:p>
            <a:pPr algn="ctr"/>
            <a:r>
              <a:rPr lang="zh-CN" altLang="en-US" sz="1050" dirty="0">
                <a:latin typeface="微软雅黑" panose="020B0503020204020204" pitchFamily="34" charset="-122"/>
                <a:ea typeface="微软雅黑" panose="020B0503020204020204" pitchFamily="34" charset="-122"/>
                <a:cs typeface="KoPubWorld돋움체 Light" panose="00000300000000000000" pitchFamily="2" charset="-127"/>
              </a:rPr>
              <a:t>提供多式联运和中转运输解决方案</a:t>
            </a:r>
          </a:p>
        </p:txBody>
      </p:sp>
      <p:sp>
        <p:nvSpPr>
          <p:cNvPr id="184" name="TextBox 183"/>
          <p:cNvSpPr txBox="1"/>
          <p:nvPr/>
        </p:nvSpPr>
        <p:spPr>
          <a:xfrm>
            <a:off x="1609019" y="848896"/>
            <a:ext cx="8973962" cy="323165"/>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5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提供一站式物流服务，包括出口、进口、包装和储存全球网络和基于信息系统的产品</a:t>
            </a:r>
          </a:p>
        </p:txBody>
      </p:sp>
      <p:sp>
        <p:nvSpPr>
          <p:cNvPr id="2" name="流程图: 终止 1"/>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业务介绍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직각 삼각형 130"/>
          <p:cNvSpPr/>
          <p:nvPr/>
        </p:nvSpPr>
        <p:spPr>
          <a:xfrm rot="10800000">
            <a:off x="595805" y="4682078"/>
            <a:ext cx="131117" cy="97483"/>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endParaRPr>
          </a:p>
        </p:txBody>
      </p:sp>
      <p:sp>
        <p:nvSpPr>
          <p:cNvPr id="130" name="직각 삼각형 129"/>
          <p:cNvSpPr/>
          <p:nvPr/>
        </p:nvSpPr>
        <p:spPr>
          <a:xfrm rot="10800000">
            <a:off x="6230603" y="4666493"/>
            <a:ext cx="131117" cy="97483"/>
          </a:xfrm>
          <a:prstGeom prst="rtTriangle">
            <a:avLst/>
          </a:prstGeom>
          <a:solidFill>
            <a:srgbClr val="147CB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endParaRPr lang="ko-KR" altLang="en-US" sz="100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82" name="모서리가 둥근 직사각형 148"/>
          <p:cNvSpPr/>
          <p:nvPr/>
        </p:nvSpPr>
        <p:spPr>
          <a:xfrm>
            <a:off x="626463" y="4272213"/>
            <a:ext cx="11037949" cy="2587492"/>
          </a:xfrm>
          <a:prstGeom prst="roundRect">
            <a:avLst>
              <a:gd name="adj" fmla="val 1322"/>
            </a:avLst>
          </a:prstGeom>
          <a:noFill/>
        </p:spPr>
        <p:txBody>
          <a:bodyPr wrap="square">
            <a:spAutoFit/>
          </a:bodyPr>
          <a:lstStyle/>
          <a:p>
            <a:pPr algn="ctr"/>
            <a:endParaRPr lang="ko-KR" altLang="en-US" sz="105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44" name="직사각형 143"/>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5" name="직사각형 144"/>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TextBox 145"/>
          <p:cNvSpPr txBox="1"/>
          <p:nvPr/>
        </p:nvSpPr>
        <p:spPr>
          <a:xfrm>
            <a:off x="502241" y="496967"/>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西伯利亚卡车运输 </a:t>
            </a:r>
            <a:r>
              <a:rPr kumimoji="0" lang="en-US" altLang="ko-KR"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(TST</a:t>
            </a:r>
            <a:r>
              <a:rPr lang="en-US" altLang="ko-KR" sz="20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ko-KR" altLang="en-US" sz="20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2000" b="1" dirty="0">
                <a:ln>
                  <a:solidFill>
                    <a:schemeClr val="bg1">
                      <a:alpha val="2000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Trans-Siberian Trucking</a:t>
            </a:r>
            <a:r>
              <a:rPr lang="en-US" altLang="ko-KR"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ko-KR" altLang="en-US"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kumimoji="0" lang="ko-KR"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1" name="사각형: 둥근 모서리 140"/>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2" name="사각형: 둥근 모서리 141"/>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47" name="사각형: 둥근 모서리 146"/>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9" name="그림 148"/>
          <p:cNvPicPr>
            <a:picLocks noChangeAspect="1"/>
          </p:cNvPicPr>
          <p:nvPr/>
        </p:nvPicPr>
        <p:blipFill>
          <a:blip r:embed="rId3" cstate="screen"/>
          <a:stretch>
            <a:fillRect/>
          </a:stretch>
        </p:blipFill>
        <p:spPr>
          <a:xfrm>
            <a:off x="10433035" y="280490"/>
            <a:ext cx="1257299" cy="103719"/>
          </a:xfrm>
          <a:prstGeom prst="rect">
            <a:avLst/>
          </a:prstGeom>
        </p:spPr>
      </p:pic>
      <p:cxnSp>
        <p:nvCxnSpPr>
          <p:cNvPr id="153" name="직선 연결선 152"/>
          <p:cNvCxnSpPr/>
          <p:nvPr/>
        </p:nvCxnSpPr>
        <p:spPr>
          <a:xfrm rot="5400000">
            <a:off x="6233555"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17" name="TextBox 316"/>
          <p:cNvSpPr txBox="1"/>
          <p:nvPr/>
        </p:nvSpPr>
        <p:spPr>
          <a:xfrm>
            <a:off x="352806" y="1667958"/>
            <a:ext cx="4292624" cy="253916"/>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为远东货提供卡车直运的 </a:t>
            </a:r>
            <a:r>
              <a:rPr kumimoji="0" lang="en-US" altLang="zh-CN"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Moscow </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运输服务</a:t>
            </a:r>
            <a:endPar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5" name="평행 사변형 154"/>
          <p:cNvSpPr/>
          <p:nvPr/>
        </p:nvSpPr>
        <p:spPr>
          <a:xfrm>
            <a:off x="543477" y="1504442"/>
            <a:ext cx="1084624"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6" name="TextBox 155"/>
          <p:cNvSpPr txBox="1"/>
          <p:nvPr/>
        </p:nvSpPr>
        <p:spPr>
          <a:xfrm>
            <a:off x="451913" y="1346317"/>
            <a:ext cx="2552330"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西伯利亚运输 内陆运输 优势</a:t>
            </a:r>
          </a:p>
        </p:txBody>
      </p:sp>
      <p:sp>
        <p:nvSpPr>
          <p:cNvPr id="158" name="직사각형 157"/>
          <p:cNvSpPr/>
          <p:nvPr/>
        </p:nvSpPr>
        <p:spPr>
          <a:xfrm>
            <a:off x="725124" y="4363280"/>
            <a:ext cx="5244595" cy="2230903"/>
          </a:xfrm>
          <a:prstGeom prst="rect">
            <a:avLst/>
          </a:prstGeom>
          <a:solidFill>
            <a:schemeClr val="bg1">
              <a:lumMod val="95000"/>
              <a:alpha val="7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endParaRPr>
          </a:p>
        </p:txBody>
      </p:sp>
      <p:sp>
        <p:nvSpPr>
          <p:cNvPr id="159" name="직사각형 158"/>
          <p:cNvSpPr/>
          <p:nvPr/>
        </p:nvSpPr>
        <p:spPr>
          <a:xfrm>
            <a:off x="595496" y="4362093"/>
            <a:ext cx="884018" cy="319800"/>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60" name="직각 삼각형 159"/>
          <p:cNvSpPr/>
          <p:nvPr/>
        </p:nvSpPr>
        <p:spPr>
          <a:xfrm flipV="1">
            <a:off x="1479513" y="4362092"/>
            <a:ext cx="144482" cy="319800"/>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1" name="TextBox 160"/>
          <p:cNvSpPr txBox="1"/>
          <p:nvPr/>
        </p:nvSpPr>
        <p:spPr>
          <a:xfrm>
            <a:off x="585643" y="4393042"/>
            <a:ext cx="966111" cy="26161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105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KoPubWorld돋움체 Bold" panose="00000800000000000000" pitchFamily="2" charset="-127"/>
              </a:rPr>
              <a:t>服务内容</a:t>
            </a:r>
            <a:endParaRPr kumimoji="0" lang="zh-CN" altLang="en-US"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62" name="TextBox 161"/>
          <p:cNvSpPr txBox="1"/>
          <p:nvPr/>
        </p:nvSpPr>
        <p:spPr>
          <a:xfrm>
            <a:off x="805840" y="4793642"/>
            <a:ext cx="5136925"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5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利用从远东到莫斯科等地区的专用卡车提供运输服务</a:t>
            </a:r>
            <a:endPar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66" name="TextBox 165"/>
          <p:cNvSpPr txBox="1"/>
          <p:nvPr/>
        </p:nvSpPr>
        <p:spPr>
          <a:xfrm>
            <a:off x="876145" y="5058914"/>
            <a:ext cx="5066620" cy="1323439"/>
          </a:xfrm>
          <a:prstGeom prst="rect">
            <a:avLst/>
          </a:prstGeom>
          <a:noFill/>
        </p:spPr>
        <p:txBody>
          <a:bodyPr wrap="square">
            <a:spAutoFit/>
          </a:bodyPr>
          <a:lstStyle/>
          <a:p>
            <a:pPr marR="0" lvl="0" algn="l" defTabSz="914400" rtl="0" eaLnBrk="1" fontAlgn="auto" latinLnBrk="1" hangingPunct="1">
              <a:lnSpc>
                <a:spcPct val="200000"/>
              </a:lnSpc>
              <a:spcBef>
                <a:spcPts val="0"/>
              </a:spcBef>
              <a:spcAft>
                <a:spcPts val="0"/>
              </a:spcAft>
              <a:buClrTx/>
              <a:buSzTx/>
              <a:defRPr/>
            </a:pPr>
            <a:r>
              <a:rPr kumimoji="0" lang="zh-CN" altLang="en-US" sz="1000" b="0" i="0" u="none" strike="noStrike" kern="1200" cap="none" spc="0" normalizeH="0" baseline="0" noProof="0" dirty="0">
                <a:ln>
                  <a:solidFill>
                    <a:prstClr val="white">
                      <a:lumMod val="85000"/>
                      <a:alpha val="0"/>
                    </a:prstClr>
                  </a:solidFill>
                </a:ln>
                <a:solidFill>
                  <a:srgbClr val="40404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团队卡车操作：管理运输行程</a:t>
            </a:r>
          </a:p>
          <a:p>
            <a:pPr marR="0" lvl="0" algn="l" defTabSz="914400" rtl="0" eaLnBrk="1" fontAlgn="auto" latinLnBrk="1" hangingPunct="1">
              <a:lnSpc>
                <a:spcPct val="200000"/>
              </a:lnSpc>
              <a:spcBef>
                <a:spcPts val="0"/>
              </a:spcBef>
              <a:spcAft>
                <a:spcPts val="0"/>
              </a:spcAft>
              <a:buClrTx/>
              <a:buSzTx/>
              <a:defRPr/>
            </a:pPr>
            <a:r>
              <a:rPr lang="zh-CN" altLang="en-US" sz="1000" dirty="0">
                <a:ln>
                  <a:solidFill>
                    <a:prstClr val="white">
                      <a:lumMod val="85000"/>
                      <a:alpha val="0"/>
                    </a:prstClr>
                  </a:solidFill>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提供现场服务：清关前的所有现场操作</a:t>
            </a:r>
          </a:p>
          <a:p>
            <a:pPr marR="0" lvl="0" algn="l" defTabSz="914400" rtl="0" eaLnBrk="1" fontAlgn="auto" latinLnBrk="1" hangingPunct="1">
              <a:lnSpc>
                <a:spcPct val="200000"/>
              </a:lnSpc>
              <a:spcBef>
                <a:spcPts val="0"/>
              </a:spcBef>
              <a:spcAft>
                <a:spcPts val="0"/>
              </a:spcAft>
              <a:buClrTx/>
              <a:buSzTx/>
              <a:defRPr/>
            </a:pPr>
            <a:r>
              <a:rPr lang="zh-CN" altLang="en-US" sz="1000" dirty="0">
                <a:ln>
                  <a:solidFill>
                    <a:prstClr val="white">
                      <a:lumMod val="85000"/>
                      <a:alpha val="0"/>
                    </a:prstClr>
                  </a:solidFill>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转运仓库</a:t>
            </a:r>
            <a:r>
              <a:rPr lang="en-US" altLang="zh-CN" sz="1000" dirty="0">
                <a:ln>
                  <a:solidFill>
                    <a:prstClr val="white">
                      <a:lumMod val="85000"/>
                      <a:alpha val="0"/>
                    </a:prstClr>
                  </a:solidFill>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24</a:t>
            </a:r>
            <a:r>
              <a:rPr lang="zh-CN" altLang="en-US" sz="1000" dirty="0">
                <a:ln>
                  <a:solidFill>
                    <a:prstClr val="white">
                      <a:lumMod val="85000"/>
                      <a:alpha val="0"/>
                    </a:prstClr>
                  </a:solidFill>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小时运行</a:t>
            </a:r>
            <a:endParaRPr lang="en-US" altLang="zh-CN" sz="1000" dirty="0">
              <a:ln>
                <a:solidFill>
                  <a:prstClr val="white">
                    <a:lumMod val="85000"/>
                    <a:alpha val="0"/>
                  </a:prstClr>
                </a:solidFill>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p>
            <a:pPr marR="0" lvl="0" algn="l" defTabSz="914400" rtl="0" eaLnBrk="1" fontAlgn="auto" latinLnBrk="1" hangingPunct="1">
              <a:lnSpc>
                <a:spcPct val="200000"/>
              </a:lnSpc>
              <a:spcBef>
                <a:spcPts val="0"/>
              </a:spcBef>
              <a:spcAft>
                <a:spcPts val="0"/>
              </a:spcAft>
              <a:buClrTx/>
              <a:buSzTx/>
              <a:defRPr/>
            </a:pPr>
            <a:r>
              <a:rPr lang="en-US" altLang="ko-KR" sz="1000" dirty="0">
                <a:ln>
                  <a:solidFill>
                    <a:prstClr val="white">
                      <a:lumMod val="85000"/>
                      <a:alpha val="0"/>
                    </a:prstClr>
                  </a:solidFill>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ODCY (Off Dock Container Yard) </a:t>
            </a:r>
            <a:r>
              <a:rPr lang="zh-CN" altLang="en-US" sz="1000" dirty="0">
                <a:ln>
                  <a:solidFill>
                    <a:prstClr val="white">
                      <a:lumMod val="85000"/>
                      <a:alpha val="0"/>
                    </a:prstClr>
                  </a:solidFill>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提供</a:t>
            </a:r>
            <a:endParaRPr lang="en-US" altLang="ko-KR" sz="1000" dirty="0">
              <a:ln>
                <a:solidFill>
                  <a:prstClr val="white">
                    <a:lumMod val="85000"/>
                    <a:alpha val="0"/>
                  </a:prstClr>
                </a:solidFill>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8" name="직사각형 167"/>
          <p:cNvSpPr/>
          <p:nvPr/>
        </p:nvSpPr>
        <p:spPr>
          <a:xfrm>
            <a:off x="6359504" y="4338131"/>
            <a:ext cx="5244595" cy="2255485"/>
          </a:xfrm>
          <a:prstGeom prst="rect">
            <a:avLst/>
          </a:prstGeom>
          <a:solidFill>
            <a:schemeClr val="bg1">
              <a:lumMod val="95000"/>
              <a:alpha val="7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endParaRPr>
          </a:p>
        </p:txBody>
      </p:sp>
      <p:sp>
        <p:nvSpPr>
          <p:cNvPr id="169" name="직사각형 168"/>
          <p:cNvSpPr/>
          <p:nvPr/>
        </p:nvSpPr>
        <p:spPr>
          <a:xfrm>
            <a:off x="6232197" y="4345751"/>
            <a:ext cx="884018" cy="319800"/>
          </a:xfrm>
          <a:prstGeom prst="rect">
            <a:avLst/>
          </a:prstGeom>
          <a:solidFill>
            <a:srgbClr val="147CB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70" name="직각 삼각형 169"/>
          <p:cNvSpPr/>
          <p:nvPr/>
        </p:nvSpPr>
        <p:spPr>
          <a:xfrm flipV="1">
            <a:off x="7116214" y="4345750"/>
            <a:ext cx="144482" cy="319800"/>
          </a:xfrm>
          <a:prstGeom prst="rtTriangle">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1" name="TextBox 170"/>
          <p:cNvSpPr txBox="1"/>
          <p:nvPr/>
        </p:nvSpPr>
        <p:spPr>
          <a:xfrm>
            <a:off x="6222344" y="4384320"/>
            <a:ext cx="966111" cy="26161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Strength</a:t>
            </a:r>
          </a:p>
        </p:txBody>
      </p:sp>
      <p:grpSp>
        <p:nvGrpSpPr>
          <p:cNvPr id="176" name="그룹 175"/>
          <p:cNvGrpSpPr/>
          <p:nvPr/>
        </p:nvGrpSpPr>
        <p:grpSpPr>
          <a:xfrm>
            <a:off x="6434627" y="4768642"/>
            <a:ext cx="4900206" cy="302390"/>
            <a:chOff x="3222409" y="3638627"/>
            <a:chExt cx="2961404" cy="302390"/>
          </a:xfrm>
        </p:grpSpPr>
        <p:sp>
          <p:nvSpPr>
            <p:cNvPr id="177" name="TextBox 176"/>
            <p:cNvSpPr txBox="1"/>
            <p:nvPr/>
          </p:nvSpPr>
          <p:spPr>
            <a:xfrm>
              <a:off x="3222409" y="3638627"/>
              <a:ext cx="1185509"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专门组织 运营</a:t>
              </a:r>
            </a:p>
          </p:txBody>
        </p:sp>
        <p:sp>
          <p:nvSpPr>
            <p:cNvPr id="178" name="TextBox 177"/>
            <p:cNvSpPr txBox="1"/>
            <p:nvPr/>
          </p:nvSpPr>
          <p:spPr>
            <a:xfrm>
              <a:off x="3957615" y="3668347"/>
              <a:ext cx="2226198" cy="230832"/>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9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针对 </a:t>
              </a:r>
              <a:r>
                <a:rPr kumimoji="0" lang="en-US" altLang="zh-CN" sz="9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TST </a:t>
              </a:r>
              <a:r>
                <a:rPr kumimoji="0" lang="zh-CN" altLang="en-US" sz="9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服务处理的所有部分的持续升级</a:t>
              </a:r>
            </a:p>
          </p:txBody>
        </p:sp>
      </p:grpSp>
      <p:grpSp>
        <p:nvGrpSpPr>
          <p:cNvPr id="179" name="그룹 178"/>
          <p:cNvGrpSpPr/>
          <p:nvPr/>
        </p:nvGrpSpPr>
        <p:grpSpPr>
          <a:xfrm>
            <a:off x="6434627" y="5140403"/>
            <a:ext cx="5138186" cy="253916"/>
            <a:chOff x="3227996" y="4093771"/>
            <a:chExt cx="2903237" cy="253916"/>
          </a:xfrm>
        </p:grpSpPr>
        <p:sp>
          <p:nvSpPr>
            <p:cNvPr id="180" name="TextBox 179"/>
            <p:cNvSpPr txBox="1"/>
            <p:nvPr/>
          </p:nvSpPr>
          <p:spPr>
            <a:xfrm>
              <a:off x="3905035" y="4093771"/>
              <a:ext cx="2226198" cy="230832"/>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9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通过多仓库操作处理大批量货物</a:t>
              </a:r>
            </a:p>
          </p:txBody>
        </p:sp>
        <p:sp>
          <p:nvSpPr>
            <p:cNvPr id="181" name="TextBox 180"/>
            <p:cNvSpPr txBox="1"/>
            <p:nvPr/>
          </p:nvSpPr>
          <p:spPr>
            <a:xfrm>
              <a:off x="3227996" y="4093771"/>
              <a:ext cx="1377906" cy="253916"/>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105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多仓库     操作</a:t>
              </a:r>
              <a:endPar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83" name="그룹 182"/>
          <p:cNvGrpSpPr/>
          <p:nvPr/>
        </p:nvGrpSpPr>
        <p:grpSpPr>
          <a:xfrm>
            <a:off x="6434627" y="5475808"/>
            <a:ext cx="5138186" cy="253916"/>
            <a:chOff x="3227996" y="4093771"/>
            <a:chExt cx="2903237" cy="253916"/>
          </a:xfrm>
        </p:grpSpPr>
        <p:sp>
          <p:nvSpPr>
            <p:cNvPr id="184" name="TextBox 183"/>
            <p:cNvSpPr txBox="1"/>
            <p:nvPr/>
          </p:nvSpPr>
          <p:spPr>
            <a:xfrm>
              <a:off x="3905035" y="4093771"/>
              <a:ext cx="2226198" cy="230832"/>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zh-CN" sz="9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24</a:t>
              </a:r>
              <a:r>
                <a:rPr kumimoji="0" lang="zh-CN" altLang="en-US" sz="9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小时仓库运营，通过提供团队卡车服务提供紧急响应</a:t>
              </a:r>
            </a:p>
          </p:txBody>
        </p:sp>
        <p:sp>
          <p:nvSpPr>
            <p:cNvPr id="185" name="TextBox 184"/>
            <p:cNvSpPr txBox="1"/>
            <p:nvPr/>
          </p:nvSpPr>
          <p:spPr>
            <a:xfrm>
              <a:off x="3227996" y="4093771"/>
              <a:ext cx="1377906" cy="253916"/>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紧急运输  响应</a:t>
              </a:r>
            </a:p>
          </p:txBody>
        </p:sp>
      </p:grpSp>
      <p:grpSp>
        <p:nvGrpSpPr>
          <p:cNvPr id="186" name="그룹 185"/>
          <p:cNvGrpSpPr/>
          <p:nvPr/>
        </p:nvGrpSpPr>
        <p:grpSpPr>
          <a:xfrm>
            <a:off x="6434627" y="5811213"/>
            <a:ext cx="5138186" cy="253916"/>
            <a:chOff x="3227996" y="4093771"/>
            <a:chExt cx="2903237" cy="253916"/>
          </a:xfrm>
        </p:grpSpPr>
        <p:sp>
          <p:nvSpPr>
            <p:cNvPr id="187" name="TextBox 186"/>
            <p:cNvSpPr txBox="1"/>
            <p:nvPr/>
          </p:nvSpPr>
          <p:spPr>
            <a:xfrm>
              <a:off x="3905035" y="4093771"/>
              <a:ext cx="2226198" cy="230832"/>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9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通过应用运输成果进行质量控制和改进</a:t>
              </a:r>
            </a:p>
          </p:txBody>
        </p:sp>
        <p:sp>
          <p:nvSpPr>
            <p:cNvPr id="188" name="TextBox 187"/>
            <p:cNvSpPr txBox="1"/>
            <p:nvPr/>
          </p:nvSpPr>
          <p:spPr>
            <a:xfrm>
              <a:off x="3227996" y="4093771"/>
              <a:ext cx="1377906" cy="253916"/>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105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运输质量  管理</a:t>
              </a:r>
              <a:endPar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89" name="그룹 188"/>
          <p:cNvGrpSpPr/>
          <p:nvPr/>
        </p:nvGrpSpPr>
        <p:grpSpPr>
          <a:xfrm>
            <a:off x="6434627" y="6146619"/>
            <a:ext cx="5138186" cy="253916"/>
            <a:chOff x="3227996" y="4093771"/>
            <a:chExt cx="2903237" cy="253916"/>
          </a:xfrm>
        </p:grpSpPr>
        <p:sp>
          <p:nvSpPr>
            <p:cNvPr id="190" name="TextBox 189"/>
            <p:cNvSpPr txBox="1"/>
            <p:nvPr/>
          </p:nvSpPr>
          <p:spPr>
            <a:xfrm>
              <a:off x="3905035" y="4093771"/>
              <a:ext cx="2226198" cy="230832"/>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9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现有运输方式（铁运输、航空）无法满足的情况下，提供备选方案</a:t>
              </a:r>
              <a:endParaRPr kumimoji="0" lang="zh-CN" altLang="en-US" sz="900" b="0" i="0" u="none" strike="noStrike" kern="1200" cap="none" spc="-10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191" name="TextBox 190"/>
            <p:cNvSpPr txBox="1"/>
            <p:nvPr/>
          </p:nvSpPr>
          <p:spPr>
            <a:xfrm>
              <a:off x="3227996" y="4093771"/>
              <a:ext cx="1377906" cy="253916"/>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105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备选方案   提供</a:t>
              </a:r>
              <a:endPar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71" name="TextBox 70"/>
          <p:cNvSpPr txBox="1"/>
          <p:nvPr/>
        </p:nvSpPr>
        <p:spPr>
          <a:xfrm>
            <a:off x="1609019" y="840641"/>
            <a:ext cx="8973962" cy="323165"/>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5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提供一站式物流服务，包括出口、进口、包装和储存全球网络和基于信息系统的产品</a:t>
            </a:r>
          </a:p>
        </p:txBody>
      </p:sp>
      <p:grpSp>
        <p:nvGrpSpPr>
          <p:cNvPr id="3" name="그룹 2"/>
          <p:cNvGrpSpPr/>
          <p:nvPr/>
        </p:nvGrpSpPr>
        <p:grpSpPr>
          <a:xfrm>
            <a:off x="6519029" y="1921874"/>
            <a:ext cx="5081380" cy="2270307"/>
            <a:chOff x="5295900" y="1302388"/>
            <a:chExt cx="6308200" cy="2264845"/>
          </a:xfrm>
        </p:grpSpPr>
        <p:sp>
          <p:nvSpPr>
            <p:cNvPr id="68" name="자유형: 도형 67"/>
            <p:cNvSpPr/>
            <p:nvPr/>
          </p:nvSpPr>
          <p:spPr>
            <a:xfrm>
              <a:off x="6005021" y="2815585"/>
              <a:ext cx="3655918" cy="620972"/>
            </a:xfrm>
            <a:custGeom>
              <a:avLst/>
              <a:gdLst>
                <a:gd name="connsiteX0" fmla="*/ 0 w 2279030"/>
                <a:gd name="connsiteY0" fmla="*/ 33338 h 478632"/>
                <a:gd name="connsiteX1" fmla="*/ 38100 w 2279030"/>
                <a:gd name="connsiteY1" fmla="*/ 33338 h 478632"/>
                <a:gd name="connsiteX2" fmla="*/ 45244 w 2279030"/>
                <a:gd name="connsiteY2" fmla="*/ 28575 h 478632"/>
                <a:gd name="connsiteX3" fmla="*/ 57150 w 2279030"/>
                <a:gd name="connsiteY3" fmla="*/ 26194 h 478632"/>
                <a:gd name="connsiteX4" fmla="*/ 71437 w 2279030"/>
                <a:gd name="connsiteY4" fmla="*/ 19050 h 478632"/>
                <a:gd name="connsiteX5" fmla="*/ 78581 w 2279030"/>
                <a:gd name="connsiteY5" fmla="*/ 16669 h 478632"/>
                <a:gd name="connsiteX6" fmla="*/ 85725 w 2279030"/>
                <a:gd name="connsiteY6" fmla="*/ 11907 h 478632"/>
                <a:gd name="connsiteX7" fmla="*/ 145256 w 2279030"/>
                <a:gd name="connsiteY7" fmla="*/ 7144 h 478632"/>
                <a:gd name="connsiteX8" fmla="*/ 188119 w 2279030"/>
                <a:gd name="connsiteY8" fmla="*/ 9525 h 478632"/>
                <a:gd name="connsiteX9" fmla="*/ 207169 w 2279030"/>
                <a:gd name="connsiteY9" fmla="*/ 14288 h 478632"/>
                <a:gd name="connsiteX10" fmla="*/ 221456 w 2279030"/>
                <a:gd name="connsiteY10" fmla="*/ 16669 h 478632"/>
                <a:gd name="connsiteX11" fmla="*/ 235744 w 2279030"/>
                <a:gd name="connsiteY11" fmla="*/ 21432 h 478632"/>
                <a:gd name="connsiteX12" fmla="*/ 242887 w 2279030"/>
                <a:gd name="connsiteY12" fmla="*/ 26194 h 478632"/>
                <a:gd name="connsiteX13" fmla="*/ 383381 w 2279030"/>
                <a:gd name="connsiteY13" fmla="*/ 28575 h 478632"/>
                <a:gd name="connsiteX14" fmla="*/ 392906 w 2279030"/>
                <a:gd name="connsiteY14" fmla="*/ 30957 h 478632"/>
                <a:gd name="connsiteX15" fmla="*/ 416719 w 2279030"/>
                <a:gd name="connsiteY15" fmla="*/ 45244 h 478632"/>
                <a:gd name="connsiteX16" fmla="*/ 431006 w 2279030"/>
                <a:gd name="connsiteY16" fmla="*/ 59532 h 478632"/>
                <a:gd name="connsiteX17" fmla="*/ 502444 w 2279030"/>
                <a:gd name="connsiteY17" fmla="*/ 57150 h 478632"/>
                <a:gd name="connsiteX18" fmla="*/ 509587 w 2279030"/>
                <a:gd name="connsiteY18" fmla="*/ 54769 h 478632"/>
                <a:gd name="connsiteX19" fmla="*/ 585787 w 2279030"/>
                <a:gd name="connsiteY19" fmla="*/ 52388 h 478632"/>
                <a:gd name="connsiteX20" fmla="*/ 604837 w 2279030"/>
                <a:gd name="connsiteY20" fmla="*/ 42863 h 478632"/>
                <a:gd name="connsiteX21" fmla="*/ 635794 w 2279030"/>
                <a:gd name="connsiteY21" fmla="*/ 38100 h 478632"/>
                <a:gd name="connsiteX22" fmla="*/ 647700 w 2279030"/>
                <a:gd name="connsiteY22" fmla="*/ 35719 h 478632"/>
                <a:gd name="connsiteX23" fmla="*/ 723900 w 2279030"/>
                <a:gd name="connsiteY23" fmla="*/ 33338 h 478632"/>
                <a:gd name="connsiteX24" fmla="*/ 740569 w 2279030"/>
                <a:gd name="connsiteY24" fmla="*/ 23813 h 478632"/>
                <a:gd name="connsiteX25" fmla="*/ 752475 w 2279030"/>
                <a:gd name="connsiteY25" fmla="*/ 9525 h 478632"/>
                <a:gd name="connsiteX26" fmla="*/ 759619 w 2279030"/>
                <a:gd name="connsiteY26" fmla="*/ 2382 h 478632"/>
                <a:gd name="connsiteX27" fmla="*/ 783431 w 2279030"/>
                <a:gd name="connsiteY27" fmla="*/ 0 h 478632"/>
                <a:gd name="connsiteX28" fmla="*/ 807244 w 2279030"/>
                <a:gd name="connsiteY28" fmla="*/ 2382 h 478632"/>
                <a:gd name="connsiteX29" fmla="*/ 812006 w 2279030"/>
                <a:gd name="connsiteY29" fmla="*/ 11907 h 478632"/>
                <a:gd name="connsiteX30" fmla="*/ 821531 w 2279030"/>
                <a:gd name="connsiteY30" fmla="*/ 19050 h 478632"/>
                <a:gd name="connsiteX31" fmla="*/ 826294 w 2279030"/>
                <a:gd name="connsiteY31" fmla="*/ 30957 h 478632"/>
                <a:gd name="connsiteX32" fmla="*/ 831056 w 2279030"/>
                <a:gd name="connsiteY32" fmla="*/ 38100 h 478632"/>
                <a:gd name="connsiteX33" fmla="*/ 845344 w 2279030"/>
                <a:gd name="connsiteY33" fmla="*/ 61913 h 478632"/>
                <a:gd name="connsiteX34" fmla="*/ 854869 w 2279030"/>
                <a:gd name="connsiteY34" fmla="*/ 64294 h 478632"/>
                <a:gd name="connsiteX35" fmla="*/ 900112 w 2279030"/>
                <a:gd name="connsiteY35" fmla="*/ 61913 h 478632"/>
                <a:gd name="connsiteX36" fmla="*/ 907256 w 2279030"/>
                <a:gd name="connsiteY36" fmla="*/ 59532 h 478632"/>
                <a:gd name="connsiteX37" fmla="*/ 919162 w 2279030"/>
                <a:gd name="connsiteY37" fmla="*/ 54769 h 478632"/>
                <a:gd name="connsiteX38" fmla="*/ 966787 w 2279030"/>
                <a:gd name="connsiteY38" fmla="*/ 50007 h 478632"/>
                <a:gd name="connsiteX39" fmla="*/ 973931 w 2279030"/>
                <a:gd name="connsiteY39" fmla="*/ 42863 h 478632"/>
                <a:gd name="connsiteX40" fmla="*/ 992981 w 2279030"/>
                <a:gd name="connsiteY40" fmla="*/ 40482 h 478632"/>
                <a:gd name="connsiteX41" fmla="*/ 1004887 w 2279030"/>
                <a:gd name="connsiteY41" fmla="*/ 38100 h 478632"/>
                <a:gd name="connsiteX42" fmla="*/ 1042987 w 2279030"/>
                <a:gd name="connsiteY42" fmla="*/ 42863 h 478632"/>
                <a:gd name="connsiteX43" fmla="*/ 1050131 w 2279030"/>
                <a:gd name="connsiteY43" fmla="*/ 47625 h 478632"/>
                <a:gd name="connsiteX44" fmla="*/ 1062037 w 2279030"/>
                <a:gd name="connsiteY44" fmla="*/ 50007 h 478632"/>
                <a:gd name="connsiteX45" fmla="*/ 1066800 w 2279030"/>
                <a:gd name="connsiteY45" fmla="*/ 42863 h 478632"/>
                <a:gd name="connsiteX46" fmla="*/ 1076325 w 2279030"/>
                <a:gd name="connsiteY46" fmla="*/ 38100 h 478632"/>
                <a:gd name="connsiteX47" fmla="*/ 1092994 w 2279030"/>
                <a:gd name="connsiteY47" fmla="*/ 33338 h 478632"/>
                <a:gd name="connsiteX48" fmla="*/ 1100137 w 2279030"/>
                <a:gd name="connsiteY48" fmla="*/ 30957 h 478632"/>
                <a:gd name="connsiteX49" fmla="*/ 1114425 w 2279030"/>
                <a:gd name="connsiteY49" fmla="*/ 35719 h 478632"/>
                <a:gd name="connsiteX50" fmla="*/ 1133475 w 2279030"/>
                <a:gd name="connsiteY50" fmla="*/ 45244 h 478632"/>
                <a:gd name="connsiteX51" fmla="*/ 1169194 w 2279030"/>
                <a:gd name="connsiteY51" fmla="*/ 38100 h 478632"/>
                <a:gd name="connsiteX52" fmla="*/ 1183481 w 2279030"/>
                <a:gd name="connsiteY52" fmla="*/ 30957 h 478632"/>
                <a:gd name="connsiteX53" fmla="*/ 1195387 w 2279030"/>
                <a:gd name="connsiteY53" fmla="*/ 21432 h 478632"/>
                <a:gd name="connsiteX54" fmla="*/ 1207294 w 2279030"/>
                <a:gd name="connsiteY54" fmla="*/ 19050 h 478632"/>
                <a:gd name="connsiteX55" fmla="*/ 1216819 w 2279030"/>
                <a:gd name="connsiteY55" fmla="*/ 11907 h 478632"/>
                <a:gd name="connsiteX56" fmla="*/ 1264444 w 2279030"/>
                <a:gd name="connsiteY56" fmla="*/ 16669 h 478632"/>
                <a:gd name="connsiteX57" fmla="*/ 1314450 w 2279030"/>
                <a:gd name="connsiteY57" fmla="*/ 19050 h 478632"/>
                <a:gd name="connsiteX58" fmla="*/ 1321594 w 2279030"/>
                <a:gd name="connsiteY58" fmla="*/ 21432 h 478632"/>
                <a:gd name="connsiteX59" fmla="*/ 1331119 w 2279030"/>
                <a:gd name="connsiteY59" fmla="*/ 26194 h 478632"/>
                <a:gd name="connsiteX60" fmla="*/ 1354931 w 2279030"/>
                <a:gd name="connsiteY60" fmla="*/ 23813 h 478632"/>
                <a:gd name="connsiteX61" fmla="*/ 1376362 w 2279030"/>
                <a:gd name="connsiteY61" fmla="*/ 11907 h 478632"/>
                <a:gd name="connsiteX62" fmla="*/ 1385887 w 2279030"/>
                <a:gd name="connsiteY62" fmla="*/ 2382 h 478632"/>
                <a:gd name="connsiteX63" fmla="*/ 1402556 w 2279030"/>
                <a:gd name="connsiteY63" fmla="*/ 16669 h 478632"/>
                <a:gd name="connsiteX64" fmla="*/ 1421606 w 2279030"/>
                <a:gd name="connsiteY64" fmla="*/ 30957 h 478632"/>
                <a:gd name="connsiteX65" fmla="*/ 1426369 w 2279030"/>
                <a:gd name="connsiteY65" fmla="*/ 38100 h 478632"/>
                <a:gd name="connsiteX66" fmla="*/ 1452562 w 2279030"/>
                <a:gd name="connsiteY66" fmla="*/ 47625 h 478632"/>
                <a:gd name="connsiteX67" fmla="*/ 1483519 w 2279030"/>
                <a:gd name="connsiteY67" fmla="*/ 61913 h 478632"/>
                <a:gd name="connsiteX68" fmla="*/ 1500187 w 2279030"/>
                <a:gd name="connsiteY68" fmla="*/ 71438 h 478632"/>
                <a:gd name="connsiteX69" fmla="*/ 1509712 w 2279030"/>
                <a:gd name="connsiteY69" fmla="*/ 90488 h 478632"/>
                <a:gd name="connsiteX70" fmla="*/ 1516856 w 2279030"/>
                <a:gd name="connsiteY70" fmla="*/ 92869 h 478632"/>
                <a:gd name="connsiteX71" fmla="*/ 1528762 w 2279030"/>
                <a:gd name="connsiteY71" fmla="*/ 100013 h 478632"/>
                <a:gd name="connsiteX72" fmla="*/ 1543050 w 2279030"/>
                <a:gd name="connsiteY72" fmla="*/ 126207 h 478632"/>
                <a:gd name="connsiteX73" fmla="*/ 1550194 w 2279030"/>
                <a:gd name="connsiteY73" fmla="*/ 140494 h 478632"/>
                <a:gd name="connsiteX74" fmla="*/ 1562100 w 2279030"/>
                <a:gd name="connsiteY74" fmla="*/ 159544 h 478632"/>
                <a:gd name="connsiteX75" fmla="*/ 1564481 w 2279030"/>
                <a:gd name="connsiteY75" fmla="*/ 166688 h 478632"/>
                <a:gd name="connsiteX76" fmla="*/ 1552575 w 2279030"/>
                <a:gd name="connsiteY76" fmla="*/ 169069 h 478632"/>
                <a:gd name="connsiteX77" fmla="*/ 1538287 w 2279030"/>
                <a:gd name="connsiteY77" fmla="*/ 176213 h 478632"/>
                <a:gd name="connsiteX78" fmla="*/ 1547812 w 2279030"/>
                <a:gd name="connsiteY78" fmla="*/ 183357 h 478632"/>
                <a:gd name="connsiteX79" fmla="*/ 1583531 w 2279030"/>
                <a:gd name="connsiteY79" fmla="*/ 171450 h 478632"/>
                <a:gd name="connsiteX80" fmla="*/ 1593056 w 2279030"/>
                <a:gd name="connsiteY80" fmla="*/ 169069 h 478632"/>
                <a:gd name="connsiteX81" fmla="*/ 1626394 w 2279030"/>
                <a:gd name="connsiteY81" fmla="*/ 159544 h 478632"/>
                <a:gd name="connsiteX82" fmla="*/ 1643062 w 2279030"/>
                <a:gd name="connsiteY82" fmla="*/ 169069 h 478632"/>
                <a:gd name="connsiteX83" fmla="*/ 1645444 w 2279030"/>
                <a:gd name="connsiteY83" fmla="*/ 197644 h 478632"/>
                <a:gd name="connsiteX84" fmla="*/ 1714500 w 2279030"/>
                <a:gd name="connsiteY84" fmla="*/ 183357 h 478632"/>
                <a:gd name="connsiteX85" fmla="*/ 1757362 w 2279030"/>
                <a:gd name="connsiteY85" fmla="*/ 178594 h 478632"/>
                <a:gd name="connsiteX86" fmla="*/ 1769269 w 2279030"/>
                <a:gd name="connsiteY86" fmla="*/ 176213 h 478632"/>
                <a:gd name="connsiteX87" fmla="*/ 1781175 w 2279030"/>
                <a:gd name="connsiteY87" fmla="*/ 171450 h 478632"/>
                <a:gd name="connsiteX88" fmla="*/ 1797844 w 2279030"/>
                <a:gd name="connsiteY88" fmla="*/ 157163 h 478632"/>
                <a:gd name="connsiteX89" fmla="*/ 1845469 w 2279030"/>
                <a:gd name="connsiteY89" fmla="*/ 147638 h 478632"/>
                <a:gd name="connsiteX90" fmla="*/ 1881187 w 2279030"/>
                <a:gd name="connsiteY90" fmla="*/ 135732 h 478632"/>
                <a:gd name="connsiteX91" fmla="*/ 1888331 w 2279030"/>
                <a:gd name="connsiteY91" fmla="*/ 130969 h 478632"/>
                <a:gd name="connsiteX92" fmla="*/ 1912144 w 2279030"/>
                <a:gd name="connsiteY92" fmla="*/ 114300 h 478632"/>
                <a:gd name="connsiteX93" fmla="*/ 1921669 w 2279030"/>
                <a:gd name="connsiteY93" fmla="*/ 109538 h 478632"/>
                <a:gd name="connsiteX94" fmla="*/ 1933575 w 2279030"/>
                <a:gd name="connsiteY94" fmla="*/ 107157 h 478632"/>
                <a:gd name="connsiteX95" fmla="*/ 1964531 w 2279030"/>
                <a:gd name="connsiteY95" fmla="*/ 95250 h 478632"/>
                <a:gd name="connsiteX96" fmla="*/ 2024062 w 2279030"/>
                <a:gd name="connsiteY96" fmla="*/ 100013 h 478632"/>
                <a:gd name="connsiteX97" fmla="*/ 2035969 w 2279030"/>
                <a:gd name="connsiteY97" fmla="*/ 107157 h 478632"/>
                <a:gd name="connsiteX98" fmla="*/ 2069306 w 2279030"/>
                <a:gd name="connsiteY98" fmla="*/ 128588 h 478632"/>
                <a:gd name="connsiteX99" fmla="*/ 2105025 w 2279030"/>
                <a:gd name="connsiteY99" fmla="*/ 157163 h 478632"/>
                <a:gd name="connsiteX100" fmla="*/ 2135981 w 2279030"/>
                <a:gd name="connsiteY100" fmla="*/ 188119 h 478632"/>
                <a:gd name="connsiteX101" fmla="*/ 2143125 w 2279030"/>
                <a:gd name="connsiteY101" fmla="*/ 207169 h 478632"/>
                <a:gd name="connsiteX102" fmla="*/ 2157412 w 2279030"/>
                <a:gd name="connsiteY102" fmla="*/ 226219 h 478632"/>
                <a:gd name="connsiteX103" fmla="*/ 2176462 w 2279030"/>
                <a:gd name="connsiteY103" fmla="*/ 252413 h 478632"/>
                <a:gd name="connsiteX104" fmla="*/ 2185987 w 2279030"/>
                <a:gd name="connsiteY104" fmla="*/ 264319 h 478632"/>
                <a:gd name="connsiteX105" fmla="*/ 2190750 w 2279030"/>
                <a:gd name="connsiteY105" fmla="*/ 273844 h 478632"/>
                <a:gd name="connsiteX106" fmla="*/ 2200275 w 2279030"/>
                <a:gd name="connsiteY106" fmla="*/ 280988 h 478632"/>
                <a:gd name="connsiteX107" fmla="*/ 2235994 w 2279030"/>
                <a:gd name="connsiteY107" fmla="*/ 278607 h 478632"/>
                <a:gd name="connsiteX108" fmla="*/ 2247900 w 2279030"/>
                <a:gd name="connsiteY108" fmla="*/ 276225 h 478632"/>
                <a:gd name="connsiteX109" fmla="*/ 2271712 w 2279030"/>
                <a:gd name="connsiteY109" fmla="*/ 280988 h 478632"/>
                <a:gd name="connsiteX110" fmla="*/ 2269331 w 2279030"/>
                <a:gd name="connsiteY110" fmla="*/ 361950 h 478632"/>
                <a:gd name="connsiteX111" fmla="*/ 2247900 w 2279030"/>
                <a:gd name="connsiteY111" fmla="*/ 388144 h 478632"/>
                <a:gd name="connsiteX112" fmla="*/ 2226469 w 2279030"/>
                <a:gd name="connsiteY112" fmla="*/ 433388 h 478632"/>
                <a:gd name="connsiteX113" fmla="*/ 2207419 w 2279030"/>
                <a:gd name="connsiteY113" fmla="*/ 459582 h 478632"/>
                <a:gd name="connsiteX114" fmla="*/ 2197894 w 2279030"/>
                <a:gd name="connsiteY114" fmla="*/ 471488 h 478632"/>
                <a:gd name="connsiteX115" fmla="*/ 2193131 w 2279030"/>
                <a:gd name="connsiteY115" fmla="*/ 478632 h 47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279030" h="478632">
                  <a:moveTo>
                    <a:pt x="0" y="33338"/>
                  </a:moveTo>
                  <a:cubicBezTo>
                    <a:pt x="16347" y="36607"/>
                    <a:pt x="16878" y="37886"/>
                    <a:pt x="38100" y="33338"/>
                  </a:cubicBezTo>
                  <a:cubicBezTo>
                    <a:pt x="40899" y="32738"/>
                    <a:pt x="42564" y="29580"/>
                    <a:pt x="45244" y="28575"/>
                  </a:cubicBezTo>
                  <a:cubicBezTo>
                    <a:pt x="49034" y="27154"/>
                    <a:pt x="53181" y="26988"/>
                    <a:pt x="57150" y="26194"/>
                  </a:cubicBezTo>
                  <a:cubicBezTo>
                    <a:pt x="61912" y="23813"/>
                    <a:pt x="66571" y="21213"/>
                    <a:pt x="71437" y="19050"/>
                  </a:cubicBezTo>
                  <a:cubicBezTo>
                    <a:pt x="73731" y="18031"/>
                    <a:pt x="76336" y="17791"/>
                    <a:pt x="78581" y="16669"/>
                  </a:cubicBezTo>
                  <a:cubicBezTo>
                    <a:pt x="81141" y="15389"/>
                    <a:pt x="82927" y="12507"/>
                    <a:pt x="85725" y="11907"/>
                  </a:cubicBezTo>
                  <a:cubicBezTo>
                    <a:pt x="90818" y="10816"/>
                    <a:pt x="144085" y="7228"/>
                    <a:pt x="145256" y="7144"/>
                  </a:cubicBezTo>
                  <a:cubicBezTo>
                    <a:pt x="159544" y="7938"/>
                    <a:pt x="173904" y="7885"/>
                    <a:pt x="188119" y="9525"/>
                  </a:cubicBezTo>
                  <a:cubicBezTo>
                    <a:pt x="194621" y="10275"/>
                    <a:pt x="200769" y="12916"/>
                    <a:pt x="207169" y="14288"/>
                  </a:cubicBezTo>
                  <a:cubicBezTo>
                    <a:pt x="211890" y="15300"/>
                    <a:pt x="216694" y="15875"/>
                    <a:pt x="221456" y="16669"/>
                  </a:cubicBezTo>
                  <a:cubicBezTo>
                    <a:pt x="226219" y="18257"/>
                    <a:pt x="231156" y="19393"/>
                    <a:pt x="235744" y="21432"/>
                  </a:cubicBezTo>
                  <a:cubicBezTo>
                    <a:pt x="238359" y="22594"/>
                    <a:pt x="240029" y="26056"/>
                    <a:pt x="242887" y="26194"/>
                  </a:cubicBezTo>
                  <a:cubicBezTo>
                    <a:pt x="289670" y="28457"/>
                    <a:pt x="336550" y="27781"/>
                    <a:pt x="383381" y="28575"/>
                  </a:cubicBezTo>
                  <a:cubicBezTo>
                    <a:pt x="386556" y="29369"/>
                    <a:pt x="389867" y="29742"/>
                    <a:pt x="392906" y="30957"/>
                  </a:cubicBezTo>
                  <a:cubicBezTo>
                    <a:pt x="401630" y="34447"/>
                    <a:pt x="409727" y="38951"/>
                    <a:pt x="416719" y="45244"/>
                  </a:cubicBezTo>
                  <a:cubicBezTo>
                    <a:pt x="421725" y="49750"/>
                    <a:pt x="431006" y="59532"/>
                    <a:pt x="431006" y="59532"/>
                  </a:cubicBezTo>
                  <a:cubicBezTo>
                    <a:pt x="454819" y="58738"/>
                    <a:pt x="478662" y="58592"/>
                    <a:pt x="502444" y="57150"/>
                  </a:cubicBezTo>
                  <a:cubicBezTo>
                    <a:pt x="504949" y="56998"/>
                    <a:pt x="507081" y="54912"/>
                    <a:pt x="509587" y="54769"/>
                  </a:cubicBezTo>
                  <a:cubicBezTo>
                    <a:pt x="534958" y="53319"/>
                    <a:pt x="560387" y="53182"/>
                    <a:pt x="585787" y="52388"/>
                  </a:cubicBezTo>
                  <a:cubicBezTo>
                    <a:pt x="607993" y="44987"/>
                    <a:pt x="571102" y="57856"/>
                    <a:pt x="604837" y="42863"/>
                  </a:cubicBezTo>
                  <a:cubicBezTo>
                    <a:pt x="611879" y="39733"/>
                    <a:pt x="631880" y="38659"/>
                    <a:pt x="635794" y="38100"/>
                  </a:cubicBezTo>
                  <a:cubicBezTo>
                    <a:pt x="639801" y="37528"/>
                    <a:pt x="643659" y="35937"/>
                    <a:pt x="647700" y="35719"/>
                  </a:cubicBezTo>
                  <a:cubicBezTo>
                    <a:pt x="673075" y="34347"/>
                    <a:pt x="698500" y="34132"/>
                    <a:pt x="723900" y="33338"/>
                  </a:cubicBezTo>
                  <a:cubicBezTo>
                    <a:pt x="732074" y="30614"/>
                    <a:pt x="733361" y="31022"/>
                    <a:pt x="740569" y="23813"/>
                  </a:cubicBezTo>
                  <a:cubicBezTo>
                    <a:pt x="744953" y="19429"/>
                    <a:pt x="748356" y="14159"/>
                    <a:pt x="752475" y="9525"/>
                  </a:cubicBezTo>
                  <a:cubicBezTo>
                    <a:pt x="754712" y="7008"/>
                    <a:pt x="756400" y="3372"/>
                    <a:pt x="759619" y="2382"/>
                  </a:cubicBezTo>
                  <a:cubicBezTo>
                    <a:pt x="767243" y="36"/>
                    <a:pt x="775494" y="794"/>
                    <a:pt x="783431" y="0"/>
                  </a:cubicBezTo>
                  <a:cubicBezTo>
                    <a:pt x="791369" y="794"/>
                    <a:pt x="799880" y="-686"/>
                    <a:pt x="807244" y="2382"/>
                  </a:cubicBezTo>
                  <a:cubicBezTo>
                    <a:pt x="810521" y="3747"/>
                    <a:pt x="809696" y="9212"/>
                    <a:pt x="812006" y="11907"/>
                  </a:cubicBezTo>
                  <a:cubicBezTo>
                    <a:pt x="814589" y="14920"/>
                    <a:pt x="818356" y="16669"/>
                    <a:pt x="821531" y="19050"/>
                  </a:cubicBezTo>
                  <a:cubicBezTo>
                    <a:pt x="823119" y="23019"/>
                    <a:pt x="824382" y="27134"/>
                    <a:pt x="826294" y="30957"/>
                  </a:cubicBezTo>
                  <a:cubicBezTo>
                    <a:pt x="827574" y="33516"/>
                    <a:pt x="829776" y="35541"/>
                    <a:pt x="831056" y="38100"/>
                  </a:cubicBezTo>
                  <a:cubicBezTo>
                    <a:pt x="836263" y="48515"/>
                    <a:pt x="834864" y="54054"/>
                    <a:pt x="845344" y="61913"/>
                  </a:cubicBezTo>
                  <a:cubicBezTo>
                    <a:pt x="847962" y="63877"/>
                    <a:pt x="851694" y="63500"/>
                    <a:pt x="854869" y="64294"/>
                  </a:cubicBezTo>
                  <a:cubicBezTo>
                    <a:pt x="869950" y="63500"/>
                    <a:pt x="885072" y="63280"/>
                    <a:pt x="900112" y="61913"/>
                  </a:cubicBezTo>
                  <a:cubicBezTo>
                    <a:pt x="902612" y="61686"/>
                    <a:pt x="904906" y="60413"/>
                    <a:pt x="907256" y="59532"/>
                  </a:cubicBezTo>
                  <a:cubicBezTo>
                    <a:pt x="911258" y="58031"/>
                    <a:pt x="914941" y="55444"/>
                    <a:pt x="919162" y="54769"/>
                  </a:cubicBezTo>
                  <a:cubicBezTo>
                    <a:pt x="934916" y="52248"/>
                    <a:pt x="950912" y="51594"/>
                    <a:pt x="966787" y="50007"/>
                  </a:cubicBezTo>
                  <a:cubicBezTo>
                    <a:pt x="969168" y="47626"/>
                    <a:pt x="970766" y="44014"/>
                    <a:pt x="973931" y="42863"/>
                  </a:cubicBezTo>
                  <a:cubicBezTo>
                    <a:pt x="979945" y="40676"/>
                    <a:pt x="986656" y="41455"/>
                    <a:pt x="992981" y="40482"/>
                  </a:cubicBezTo>
                  <a:cubicBezTo>
                    <a:pt x="996981" y="39867"/>
                    <a:pt x="1000918" y="38894"/>
                    <a:pt x="1004887" y="38100"/>
                  </a:cubicBezTo>
                  <a:cubicBezTo>
                    <a:pt x="1017587" y="39688"/>
                    <a:pt x="1030463" y="40226"/>
                    <a:pt x="1042987" y="42863"/>
                  </a:cubicBezTo>
                  <a:cubicBezTo>
                    <a:pt x="1045787" y="43453"/>
                    <a:pt x="1047451" y="46620"/>
                    <a:pt x="1050131" y="47625"/>
                  </a:cubicBezTo>
                  <a:cubicBezTo>
                    <a:pt x="1053921" y="49046"/>
                    <a:pt x="1058068" y="49213"/>
                    <a:pt x="1062037" y="50007"/>
                  </a:cubicBezTo>
                  <a:cubicBezTo>
                    <a:pt x="1063625" y="47626"/>
                    <a:pt x="1064601" y="44695"/>
                    <a:pt x="1066800" y="42863"/>
                  </a:cubicBezTo>
                  <a:cubicBezTo>
                    <a:pt x="1069527" y="40590"/>
                    <a:pt x="1073062" y="39498"/>
                    <a:pt x="1076325" y="38100"/>
                  </a:cubicBezTo>
                  <a:cubicBezTo>
                    <a:pt x="1082032" y="35654"/>
                    <a:pt x="1086955" y="35063"/>
                    <a:pt x="1092994" y="33338"/>
                  </a:cubicBezTo>
                  <a:cubicBezTo>
                    <a:pt x="1095407" y="32649"/>
                    <a:pt x="1097756" y="31751"/>
                    <a:pt x="1100137" y="30957"/>
                  </a:cubicBezTo>
                  <a:cubicBezTo>
                    <a:pt x="1104900" y="32544"/>
                    <a:pt x="1109811" y="33742"/>
                    <a:pt x="1114425" y="35719"/>
                  </a:cubicBezTo>
                  <a:cubicBezTo>
                    <a:pt x="1120951" y="38516"/>
                    <a:pt x="1126382" y="44936"/>
                    <a:pt x="1133475" y="45244"/>
                  </a:cubicBezTo>
                  <a:cubicBezTo>
                    <a:pt x="1145606" y="45771"/>
                    <a:pt x="1157288" y="40481"/>
                    <a:pt x="1169194" y="38100"/>
                  </a:cubicBezTo>
                  <a:cubicBezTo>
                    <a:pt x="1173956" y="35719"/>
                    <a:pt x="1178989" y="33815"/>
                    <a:pt x="1183481" y="30957"/>
                  </a:cubicBezTo>
                  <a:cubicBezTo>
                    <a:pt x="1187769" y="28228"/>
                    <a:pt x="1190841" y="23705"/>
                    <a:pt x="1195387" y="21432"/>
                  </a:cubicBezTo>
                  <a:cubicBezTo>
                    <a:pt x="1199007" y="19622"/>
                    <a:pt x="1203325" y="19844"/>
                    <a:pt x="1207294" y="19050"/>
                  </a:cubicBezTo>
                  <a:cubicBezTo>
                    <a:pt x="1210469" y="16669"/>
                    <a:pt x="1212885" y="12431"/>
                    <a:pt x="1216819" y="11907"/>
                  </a:cubicBezTo>
                  <a:cubicBezTo>
                    <a:pt x="1220946" y="11357"/>
                    <a:pt x="1258260" y="16257"/>
                    <a:pt x="1264444" y="16669"/>
                  </a:cubicBezTo>
                  <a:cubicBezTo>
                    <a:pt x="1281095" y="17779"/>
                    <a:pt x="1297781" y="18256"/>
                    <a:pt x="1314450" y="19050"/>
                  </a:cubicBezTo>
                  <a:cubicBezTo>
                    <a:pt x="1316831" y="19844"/>
                    <a:pt x="1319287" y="20443"/>
                    <a:pt x="1321594" y="21432"/>
                  </a:cubicBezTo>
                  <a:cubicBezTo>
                    <a:pt x="1324857" y="22830"/>
                    <a:pt x="1327578" y="25941"/>
                    <a:pt x="1331119" y="26194"/>
                  </a:cubicBezTo>
                  <a:cubicBezTo>
                    <a:pt x="1339076" y="26762"/>
                    <a:pt x="1346994" y="24607"/>
                    <a:pt x="1354931" y="23813"/>
                  </a:cubicBezTo>
                  <a:cubicBezTo>
                    <a:pt x="1361254" y="20651"/>
                    <a:pt x="1370984" y="16090"/>
                    <a:pt x="1376362" y="11907"/>
                  </a:cubicBezTo>
                  <a:cubicBezTo>
                    <a:pt x="1379906" y="9150"/>
                    <a:pt x="1382712" y="5557"/>
                    <a:pt x="1385887" y="2382"/>
                  </a:cubicBezTo>
                  <a:cubicBezTo>
                    <a:pt x="1391443" y="7144"/>
                    <a:pt x="1396842" y="12098"/>
                    <a:pt x="1402556" y="16669"/>
                  </a:cubicBezTo>
                  <a:cubicBezTo>
                    <a:pt x="1408754" y="21628"/>
                    <a:pt x="1417202" y="24353"/>
                    <a:pt x="1421606" y="30957"/>
                  </a:cubicBezTo>
                  <a:cubicBezTo>
                    <a:pt x="1423194" y="33338"/>
                    <a:pt x="1423988" y="36513"/>
                    <a:pt x="1426369" y="38100"/>
                  </a:cubicBezTo>
                  <a:cubicBezTo>
                    <a:pt x="1439102" y="46588"/>
                    <a:pt x="1440932" y="43748"/>
                    <a:pt x="1452562" y="47625"/>
                  </a:cubicBezTo>
                  <a:cubicBezTo>
                    <a:pt x="1476755" y="55689"/>
                    <a:pt x="1465244" y="51761"/>
                    <a:pt x="1483519" y="61913"/>
                  </a:cubicBezTo>
                  <a:cubicBezTo>
                    <a:pt x="1501639" y="71979"/>
                    <a:pt x="1485225" y="61461"/>
                    <a:pt x="1500187" y="71438"/>
                  </a:cubicBezTo>
                  <a:cubicBezTo>
                    <a:pt x="1503362" y="77788"/>
                    <a:pt x="1505353" y="84884"/>
                    <a:pt x="1509712" y="90488"/>
                  </a:cubicBezTo>
                  <a:cubicBezTo>
                    <a:pt x="1511253" y="92469"/>
                    <a:pt x="1514611" y="91746"/>
                    <a:pt x="1516856" y="92869"/>
                  </a:cubicBezTo>
                  <a:cubicBezTo>
                    <a:pt x="1520996" y="94939"/>
                    <a:pt x="1524793" y="97632"/>
                    <a:pt x="1528762" y="100013"/>
                  </a:cubicBezTo>
                  <a:cubicBezTo>
                    <a:pt x="1534045" y="115858"/>
                    <a:pt x="1528225" y="100263"/>
                    <a:pt x="1543050" y="126207"/>
                  </a:cubicBezTo>
                  <a:cubicBezTo>
                    <a:pt x="1545692" y="130830"/>
                    <a:pt x="1547644" y="135820"/>
                    <a:pt x="1550194" y="140494"/>
                  </a:cubicBezTo>
                  <a:cubicBezTo>
                    <a:pt x="1554507" y="148400"/>
                    <a:pt x="1557431" y="152540"/>
                    <a:pt x="1562100" y="159544"/>
                  </a:cubicBezTo>
                  <a:cubicBezTo>
                    <a:pt x="1562894" y="161925"/>
                    <a:pt x="1566256" y="164913"/>
                    <a:pt x="1564481" y="166688"/>
                  </a:cubicBezTo>
                  <a:cubicBezTo>
                    <a:pt x="1561619" y="169550"/>
                    <a:pt x="1556379" y="167686"/>
                    <a:pt x="1552575" y="169069"/>
                  </a:cubicBezTo>
                  <a:cubicBezTo>
                    <a:pt x="1547571" y="170889"/>
                    <a:pt x="1543050" y="173832"/>
                    <a:pt x="1538287" y="176213"/>
                  </a:cubicBezTo>
                  <a:cubicBezTo>
                    <a:pt x="1541462" y="178594"/>
                    <a:pt x="1543865" y="183773"/>
                    <a:pt x="1547812" y="183357"/>
                  </a:cubicBezTo>
                  <a:cubicBezTo>
                    <a:pt x="1560293" y="182043"/>
                    <a:pt x="1571563" y="175229"/>
                    <a:pt x="1583531" y="171450"/>
                  </a:cubicBezTo>
                  <a:cubicBezTo>
                    <a:pt x="1586652" y="170464"/>
                    <a:pt x="1589881" y="169863"/>
                    <a:pt x="1593056" y="169069"/>
                  </a:cubicBezTo>
                  <a:cubicBezTo>
                    <a:pt x="1604841" y="160230"/>
                    <a:pt x="1606916" y="156107"/>
                    <a:pt x="1626394" y="159544"/>
                  </a:cubicBezTo>
                  <a:cubicBezTo>
                    <a:pt x="1632696" y="160656"/>
                    <a:pt x="1637506" y="165894"/>
                    <a:pt x="1643062" y="169069"/>
                  </a:cubicBezTo>
                  <a:cubicBezTo>
                    <a:pt x="1643856" y="178594"/>
                    <a:pt x="1636821" y="193520"/>
                    <a:pt x="1645444" y="197644"/>
                  </a:cubicBezTo>
                  <a:cubicBezTo>
                    <a:pt x="1709053" y="228066"/>
                    <a:pt x="1681888" y="192489"/>
                    <a:pt x="1714500" y="183357"/>
                  </a:cubicBezTo>
                  <a:cubicBezTo>
                    <a:pt x="1728343" y="179481"/>
                    <a:pt x="1743107" y="180453"/>
                    <a:pt x="1757362" y="178594"/>
                  </a:cubicBezTo>
                  <a:cubicBezTo>
                    <a:pt x="1761376" y="178070"/>
                    <a:pt x="1765300" y="177007"/>
                    <a:pt x="1769269" y="176213"/>
                  </a:cubicBezTo>
                  <a:cubicBezTo>
                    <a:pt x="1773238" y="174625"/>
                    <a:pt x="1777618" y="173821"/>
                    <a:pt x="1781175" y="171450"/>
                  </a:cubicBezTo>
                  <a:cubicBezTo>
                    <a:pt x="1786526" y="167882"/>
                    <a:pt x="1790914" y="159329"/>
                    <a:pt x="1797844" y="157163"/>
                  </a:cubicBezTo>
                  <a:cubicBezTo>
                    <a:pt x="1816725" y="151263"/>
                    <a:pt x="1827615" y="150188"/>
                    <a:pt x="1845469" y="147638"/>
                  </a:cubicBezTo>
                  <a:cubicBezTo>
                    <a:pt x="1854367" y="144968"/>
                    <a:pt x="1871391" y="140630"/>
                    <a:pt x="1881187" y="135732"/>
                  </a:cubicBezTo>
                  <a:cubicBezTo>
                    <a:pt x="1883747" y="134452"/>
                    <a:pt x="1886002" y="132633"/>
                    <a:pt x="1888331" y="130969"/>
                  </a:cubicBezTo>
                  <a:cubicBezTo>
                    <a:pt x="1899728" y="122828"/>
                    <a:pt x="1898459" y="122511"/>
                    <a:pt x="1912144" y="114300"/>
                  </a:cubicBezTo>
                  <a:cubicBezTo>
                    <a:pt x="1915188" y="112474"/>
                    <a:pt x="1918301" y="110660"/>
                    <a:pt x="1921669" y="109538"/>
                  </a:cubicBezTo>
                  <a:cubicBezTo>
                    <a:pt x="1925509" y="108258"/>
                    <a:pt x="1929683" y="108269"/>
                    <a:pt x="1933575" y="107157"/>
                  </a:cubicBezTo>
                  <a:cubicBezTo>
                    <a:pt x="1952863" y="101646"/>
                    <a:pt x="1950869" y="102082"/>
                    <a:pt x="1964531" y="95250"/>
                  </a:cubicBezTo>
                  <a:cubicBezTo>
                    <a:pt x="1984375" y="96838"/>
                    <a:pt x="2004426" y="96740"/>
                    <a:pt x="2024062" y="100013"/>
                  </a:cubicBezTo>
                  <a:cubicBezTo>
                    <a:pt x="2028628" y="100774"/>
                    <a:pt x="2031906" y="104941"/>
                    <a:pt x="2035969" y="107157"/>
                  </a:cubicBezTo>
                  <a:cubicBezTo>
                    <a:pt x="2076131" y="129063"/>
                    <a:pt x="2018006" y="94389"/>
                    <a:pt x="2069306" y="128588"/>
                  </a:cubicBezTo>
                  <a:cubicBezTo>
                    <a:pt x="2102828" y="150935"/>
                    <a:pt x="2079577" y="133412"/>
                    <a:pt x="2105025" y="157163"/>
                  </a:cubicBezTo>
                  <a:cubicBezTo>
                    <a:pt x="2133796" y="184016"/>
                    <a:pt x="2118602" y="166396"/>
                    <a:pt x="2135981" y="188119"/>
                  </a:cubicBezTo>
                  <a:cubicBezTo>
                    <a:pt x="2138362" y="194469"/>
                    <a:pt x="2139800" y="201258"/>
                    <a:pt x="2143125" y="207169"/>
                  </a:cubicBezTo>
                  <a:cubicBezTo>
                    <a:pt x="2147016" y="214087"/>
                    <a:pt x="2152915" y="219678"/>
                    <a:pt x="2157412" y="226219"/>
                  </a:cubicBezTo>
                  <a:cubicBezTo>
                    <a:pt x="2190162" y="273855"/>
                    <a:pt x="2155454" y="228403"/>
                    <a:pt x="2176462" y="252413"/>
                  </a:cubicBezTo>
                  <a:cubicBezTo>
                    <a:pt x="2179809" y="256238"/>
                    <a:pt x="2183168" y="260090"/>
                    <a:pt x="2185987" y="264319"/>
                  </a:cubicBezTo>
                  <a:cubicBezTo>
                    <a:pt x="2187956" y="267273"/>
                    <a:pt x="2188440" y="271149"/>
                    <a:pt x="2190750" y="273844"/>
                  </a:cubicBezTo>
                  <a:cubicBezTo>
                    <a:pt x="2193333" y="276857"/>
                    <a:pt x="2197100" y="278607"/>
                    <a:pt x="2200275" y="280988"/>
                  </a:cubicBezTo>
                  <a:cubicBezTo>
                    <a:pt x="2212181" y="280194"/>
                    <a:pt x="2224120" y="279794"/>
                    <a:pt x="2235994" y="278607"/>
                  </a:cubicBezTo>
                  <a:cubicBezTo>
                    <a:pt x="2240021" y="278204"/>
                    <a:pt x="2243862" y="275956"/>
                    <a:pt x="2247900" y="276225"/>
                  </a:cubicBezTo>
                  <a:cubicBezTo>
                    <a:pt x="2255977" y="276763"/>
                    <a:pt x="2263775" y="279400"/>
                    <a:pt x="2271712" y="280988"/>
                  </a:cubicBezTo>
                  <a:cubicBezTo>
                    <a:pt x="2281034" y="308947"/>
                    <a:pt x="2282693" y="310932"/>
                    <a:pt x="2269331" y="361950"/>
                  </a:cubicBezTo>
                  <a:cubicBezTo>
                    <a:pt x="2266473" y="372863"/>
                    <a:pt x="2254158" y="378757"/>
                    <a:pt x="2247900" y="388144"/>
                  </a:cubicBezTo>
                  <a:cubicBezTo>
                    <a:pt x="2226542" y="420182"/>
                    <a:pt x="2244845" y="402762"/>
                    <a:pt x="2226469" y="433388"/>
                  </a:cubicBezTo>
                  <a:cubicBezTo>
                    <a:pt x="2220914" y="442646"/>
                    <a:pt x="2214163" y="451152"/>
                    <a:pt x="2207419" y="459582"/>
                  </a:cubicBezTo>
                  <a:cubicBezTo>
                    <a:pt x="2204244" y="463551"/>
                    <a:pt x="2200944" y="467422"/>
                    <a:pt x="2197894" y="471488"/>
                  </a:cubicBezTo>
                  <a:cubicBezTo>
                    <a:pt x="2196177" y="473778"/>
                    <a:pt x="2193131" y="478632"/>
                    <a:pt x="2193131" y="478632"/>
                  </a:cubicBezTo>
                </a:path>
              </a:pathLst>
            </a:custGeom>
            <a:noFill/>
            <a:ln w="38100">
              <a:solidFill>
                <a:srgbClr val="00E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微软雅黑" panose="020B0503020204020204" pitchFamily="34" charset="-122"/>
                <a:ea typeface="微软雅黑" panose="020B0503020204020204" pitchFamily="34" charset="-122"/>
              </a:endParaRPr>
            </a:p>
          </p:txBody>
        </p:sp>
        <p:pic>
          <p:nvPicPr>
            <p:cNvPr id="7" name="그래픽 6"/>
            <p:cNvPicPr>
              <a:picLocks noChangeAspect="1"/>
            </p:cNvPicPr>
            <p:nvPr/>
          </p:nvPicPr>
          <p:blipFill>
            <a:blip r:embed="rId4" cstate="print">
              <a:alphaModFix amt="76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5203" y="1302388"/>
              <a:ext cx="6088897" cy="2264845"/>
            </a:xfrm>
            <a:prstGeom prst="rect">
              <a:avLst/>
            </a:prstGeom>
          </p:spPr>
        </p:pic>
        <p:grpSp>
          <p:nvGrpSpPr>
            <p:cNvPr id="9" name="그룹 8"/>
            <p:cNvGrpSpPr/>
            <p:nvPr/>
          </p:nvGrpSpPr>
          <p:grpSpPr>
            <a:xfrm>
              <a:off x="6920349" y="3016424"/>
              <a:ext cx="3360944" cy="324854"/>
              <a:chOff x="2481736" y="3002628"/>
              <a:chExt cx="4161744" cy="345668"/>
            </a:xfrm>
          </p:grpSpPr>
          <p:grpSp>
            <p:nvGrpSpPr>
              <p:cNvPr id="111" name="그룹 110"/>
              <p:cNvGrpSpPr/>
              <p:nvPr/>
            </p:nvGrpSpPr>
            <p:grpSpPr>
              <a:xfrm rot="285059">
                <a:off x="2481736" y="3002628"/>
                <a:ext cx="281179" cy="64550"/>
                <a:chOff x="6216325" y="3300581"/>
                <a:chExt cx="281179" cy="64550"/>
              </a:xfrm>
              <a:solidFill>
                <a:schemeClr val="bg1">
                  <a:alpha val="60000"/>
                </a:schemeClr>
              </a:solidFill>
            </p:grpSpPr>
            <p:sp>
              <p:nvSpPr>
                <p:cNvPr id="112" name="이등변 삼각형 111"/>
                <p:cNvSpPr/>
                <p:nvPr/>
              </p:nvSpPr>
              <p:spPr>
                <a:xfrm rot="16200000">
                  <a:off x="6212668" y="3304238"/>
                  <a:ext cx="53033"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3" name="이등변 삼각형 112"/>
                <p:cNvSpPr/>
                <p:nvPr/>
              </p:nvSpPr>
              <p:spPr>
                <a:xfrm rot="16200000">
                  <a:off x="6342945" y="3311323"/>
                  <a:ext cx="53037"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4" name="이등변 삼각형 113"/>
                <p:cNvSpPr/>
                <p:nvPr/>
              </p:nvSpPr>
              <p:spPr>
                <a:xfrm rot="16200000">
                  <a:off x="6448126" y="3315753"/>
                  <a:ext cx="53037"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15" name="그룹 114"/>
              <p:cNvGrpSpPr/>
              <p:nvPr/>
            </p:nvGrpSpPr>
            <p:grpSpPr>
              <a:xfrm rot="285059">
                <a:off x="3921935" y="3209185"/>
                <a:ext cx="268100" cy="62294"/>
                <a:chOff x="6432860" y="3387678"/>
                <a:chExt cx="268100" cy="62294"/>
              </a:xfrm>
              <a:solidFill>
                <a:schemeClr val="bg1">
                  <a:alpha val="60000"/>
                </a:schemeClr>
              </a:solidFill>
            </p:grpSpPr>
            <p:sp>
              <p:nvSpPr>
                <p:cNvPr id="116" name="이등변 삼각형 115"/>
                <p:cNvSpPr/>
                <p:nvPr/>
              </p:nvSpPr>
              <p:spPr>
                <a:xfrm rot="16200000">
                  <a:off x="6429203" y="3391335"/>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7" name="이등변 삼각형 116"/>
                <p:cNvSpPr/>
                <p:nvPr/>
              </p:nvSpPr>
              <p:spPr>
                <a:xfrm rot="16200000">
                  <a:off x="6540523" y="3394140"/>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8" name="이등변 삼각형 117"/>
                <p:cNvSpPr/>
                <p:nvPr/>
              </p:nvSpPr>
              <p:spPr>
                <a:xfrm rot="16200000">
                  <a:off x="6651584" y="3400595"/>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22" name="이등변 삼각형 121"/>
              <p:cNvSpPr/>
              <p:nvPr/>
            </p:nvSpPr>
            <p:spPr>
              <a:xfrm rot="16485059">
                <a:off x="5362213" y="3205553"/>
                <a:ext cx="53034" cy="45719"/>
              </a:xfrm>
              <a:prstGeom prst="triangl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23" name="그룹 122"/>
              <p:cNvGrpSpPr/>
              <p:nvPr/>
            </p:nvGrpSpPr>
            <p:grpSpPr>
              <a:xfrm rot="285059">
                <a:off x="6385831" y="3295262"/>
                <a:ext cx="257649" cy="53034"/>
                <a:chOff x="6423507" y="3269835"/>
                <a:chExt cx="257649" cy="53034"/>
              </a:xfrm>
              <a:solidFill>
                <a:schemeClr val="bg1">
                  <a:alpha val="60000"/>
                </a:schemeClr>
              </a:solidFill>
            </p:grpSpPr>
            <p:sp>
              <p:nvSpPr>
                <p:cNvPr id="124" name="이등변 삼각형 123"/>
                <p:cNvSpPr/>
                <p:nvPr/>
              </p:nvSpPr>
              <p:spPr>
                <a:xfrm rot="16200000">
                  <a:off x="641985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5" name="이등변 삼각형 124"/>
                <p:cNvSpPr/>
                <p:nvPr/>
              </p:nvSpPr>
              <p:spPr>
                <a:xfrm rot="16200000">
                  <a:off x="6524472"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6" name="이등변 삼각형 125"/>
                <p:cNvSpPr/>
                <p:nvPr/>
              </p:nvSpPr>
              <p:spPr>
                <a:xfrm rot="16200000">
                  <a:off x="6631780" y="3273492"/>
                  <a:ext cx="53034"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grpSp>
        <p:grpSp>
          <p:nvGrpSpPr>
            <p:cNvPr id="148" name="그룹 147"/>
            <p:cNvGrpSpPr/>
            <p:nvPr/>
          </p:nvGrpSpPr>
          <p:grpSpPr>
            <a:xfrm rot="21410624">
              <a:off x="5871895" y="2792019"/>
              <a:ext cx="144295" cy="151850"/>
              <a:chOff x="4985550" y="2005786"/>
              <a:chExt cx="364822" cy="364822"/>
            </a:xfrm>
          </p:grpSpPr>
          <p:sp>
            <p:nvSpPr>
              <p:cNvPr id="150" name="타원 149"/>
              <p:cNvSpPr/>
              <p:nvPr/>
            </p:nvSpPr>
            <p:spPr>
              <a:xfrm rot="20967808">
                <a:off x="4985550" y="2005786"/>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endParaRPr>
              </a:p>
            </p:txBody>
          </p:sp>
          <p:sp>
            <p:nvSpPr>
              <p:cNvPr id="151" name="타원 150"/>
              <p:cNvSpPr/>
              <p:nvPr/>
            </p:nvSpPr>
            <p:spPr>
              <a:xfrm rot="20967808">
                <a:off x="5068236" y="2088472"/>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52" name="TextBox 151"/>
            <p:cNvSpPr txBox="1"/>
            <p:nvPr/>
          </p:nvSpPr>
          <p:spPr>
            <a:xfrm>
              <a:off x="8815206" y="3092772"/>
              <a:ext cx="1281858" cy="245629"/>
            </a:xfrm>
            <a:prstGeom prst="rect">
              <a:avLst/>
            </a:prstGeom>
            <a:noFill/>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defRPr/>
              </a:pPr>
              <a:r>
                <a:rPr kumimoji="1" lang="ko-KR"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符拉迪沃斯托克</a:t>
              </a:r>
            </a:p>
          </p:txBody>
        </p:sp>
        <p:sp>
          <p:nvSpPr>
            <p:cNvPr id="154" name="TextBox 153"/>
            <p:cNvSpPr txBox="1"/>
            <p:nvPr/>
          </p:nvSpPr>
          <p:spPr>
            <a:xfrm>
              <a:off x="5295900" y="2557366"/>
              <a:ext cx="1281858" cy="245629"/>
            </a:xfrm>
            <a:prstGeom prst="rect">
              <a:avLst/>
            </a:prstGeom>
            <a:noFill/>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defRPr/>
              </a:pPr>
              <a:r>
                <a:rPr kumimoji="1"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莫斯科</a:t>
              </a:r>
            </a:p>
          </p:txBody>
        </p:sp>
        <p:grpSp>
          <p:nvGrpSpPr>
            <p:cNvPr id="70" name="그룹 69"/>
            <p:cNvGrpSpPr/>
            <p:nvPr/>
          </p:nvGrpSpPr>
          <p:grpSpPr>
            <a:xfrm rot="21410624">
              <a:off x="9422815" y="3340659"/>
              <a:ext cx="144295" cy="151850"/>
              <a:chOff x="4985550" y="2005786"/>
              <a:chExt cx="364822" cy="364822"/>
            </a:xfrm>
          </p:grpSpPr>
          <p:sp>
            <p:nvSpPr>
              <p:cNvPr id="72" name="타원 71"/>
              <p:cNvSpPr/>
              <p:nvPr/>
            </p:nvSpPr>
            <p:spPr>
              <a:xfrm rot="20967808">
                <a:off x="4985550" y="2005786"/>
                <a:ext cx="364822" cy="364822"/>
              </a:xfrm>
              <a:prstGeom prst="ellipse">
                <a:avLst/>
              </a:prstGeom>
              <a:solidFill>
                <a:schemeClr val="bg1"/>
              </a:solidFill>
              <a:ln>
                <a:noFill/>
              </a:ln>
              <a:effectLst>
                <a:outerShdw blurRad="508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srgbClr val="144AD2"/>
                  </a:solidFill>
                  <a:effectLst/>
                  <a:uLnTx/>
                  <a:uFillTx/>
                  <a:latin typeface="微软雅黑" panose="020B0503020204020204" pitchFamily="34" charset="-122"/>
                  <a:ea typeface="微软雅黑" panose="020B0503020204020204" pitchFamily="34" charset="-122"/>
                </a:endParaRPr>
              </a:p>
            </p:txBody>
          </p:sp>
          <p:sp>
            <p:nvSpPr>
              <p:cNvPr id="73" name="타원 72"/>
              <p:cNvSpPr/>
              <p:nvPr/>
            </p:nvSpPr>
            <p:spPr>
              <a:xfrm rot="20967808">
                <a:off x="5068236" y="2088472"/>
                <a:ext cx="199450" cy="199450"/>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endParaRPr>
              </a:p>
            </p:txBody>
          </p:sp>
        </p:grpSp>
      </p:grpSp>
      <p:cxnSp>
        <p:nvCxnSpPr>
          <p:cNvPr id="94" name="직선 화살표 연결선 93"/>
          <p:cNvCxnSpPr>
            <a:endCxn id="97" idx="2"/>
          </p:cNvCxnSpPr>
          <p:nvPr/>
        </p:nvCxnSpPr>
        <p:spPr>
          <a:xfrm>
            <a:off x="942066" y="2376734"/>
            <a:ext cx="61849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502241" y="2096882"/>
            <a:ext cx="737014" cy="215444"/>
          </a:xfrm>
          <a:prstGeom prst="rect">
            <a:avLst/>
          </a:prstGeom>
          <a:noFill/>
        </p:spPr>
        <p:txBody>
          <a:bodyPr wrap="square" rtlCol="0">
            <a:spAutoFit/>
          </a:bodyPr>
          <a:lstStyle/>
          <a:p>
            <a:pPr algn="ctr"/>
            <a:r>
              <a:rPr lang="zh-CN" altLang="en-US" sz="800" dirty="0">
                <a:ln>
                  <a:solidFill>
                    <a:schemeClr val="tx1">
                      <a:alpha val="0"/>
                    </a:schemeClr>
                  </a:solidFill>
                </a:ln>
                <a:latin typeface="微软雅黑" panose="020B0503020204020204" pitchFamily="34" charset="-122"/>
                <a:ea typeface="微软雅黑" panose="020B0503020204020204" pitchFamily="34" charset="-122"/>
              </a:rPr>
              <a:t>出运港</a:t>
            </a:r>
          </a:p>
        </p:txBody>
      </p:sp>
      <p:sp>
        <p:nvSpPr>
          <p:cNvPr id="96" name="타원 95"/>
          <p:cNvSpPr/>
          <p:nvPr/>
        </p:nvSpPr>
        <p:spPr>
          <a:xfrm>
            <a:off x="790273" y="2304726"/>
            <a:ext cx="144016" cy="144016"/>
          </a:xfrm>
          <a:prstGeom prst="ellips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微软雅黑" panose="020B0503020204020204" pitchFamily="34" charset="-122"/>
              <a:ea typeface="微软雅黑" panose="020B0503020204020204" pitchFamily="34" charset="-122"/>
            </a:endParaRPr>
          </a:p>
        </p:txBody>
      </p:sp>
      <p:sp>
        <p:nvSpPr>
          <p:cNvPr id="97" name="타원 96"/>
          <p:cNvSpPr/>
          <p:nvPr/>
        </p:nvSpPr>
        <p:spPr>
          <a:xfrm>
            <a:off x="7126977" y="2304726"/>
            <a:ext cx="144016" cy="144016"/>
          </a:xfrm>
          <a:prstGeom prst="ellips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微软雅黑" panose="020B0503020204020204" pitchFamily="34" charset="-122"/>
              <a:ea typeface="微软雅黑" panose="020B0503020204020204" pitchFamily="34" charset="-122"/>
            </a:endParaRPr>
          </a:p>
        </p:txBody>
      </p:sp>
      <p:sp>
        <p:nvSpPr>
          <p:cNvPr id="98" name="타원 97"/>
          <p:cNvSpPr/>
          <p:nvPr/>
        </p:nvSpPr>
        <p:spPr>
          <a:xfrm>
            <a:off x="2057614" y="2304726"/>
            <a:ext cx="144016" cy="144016"/>
          </a:xfrm>
          <a:prstGeom prst="ellips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微软雅黑" panose="020B0503020204020204" pitchFamily="34" charset="-122"/>
              <a:ea typeface="微软雅黑" panose="020B0503020204020204" pitchFamily="34" charset="-122"/>
            </a:endParaRPr>
          </a:p>
        </p:txBody>
      </p:sp>
      <p:sp>
        <p:nvSpPr>
          <p:cNvPr id="99" name="타원 98"/>
          <p:cNvSpPr/>
          <p:nvPr/>
        </p:nvSpPr>
        <p:spPr>
          <a:xfrm>
            <a:off x="3324955" y="2304726"/>
            <a:ext cx="144016" cy="144016"/>
          </a:xfrm>
          <a:prstGeom prst="ellips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微软雅黑" panose="020B0503020204020204" pitchFamily="34" charset="-122"/>
              <a:ea typeface="微软雅黑" panose="020B0503020204020204" pitchFamily="34" charset="-122"/>
            </a:endParaRPr>
          </a:p>
        </p:txBody>
      </p:sp>
      <p:sp>
        <p:nvSpPr>
          <p:cNvPr id="100" name="타원 99"/>
          <p:cNvSpPr/>
          <p:nvPr/>
        </p:nvSpPr>
        <p:spPr>
          <a:xfrm>
            <a:off x="4592296" y="2304726"/>
            <a:ext cx="144016" cy="144016"/>
          </a:xfrm>
          <a:prstGeom prst="ellips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微软雅黑" panose="020B0503020204020204" pitchFamily="34" charset="-122"/>
              <a:ea typeface="微软雅黑" panose="020B0503020204020204" pitchFamily="34" charset="-122"/>
            </a:endParaRPr>
          </a:p>
        </p:txBody>
      </p:sp>
      <p:sp>
        <p:nvSpPr>
          <p:cNvPr id="101" name="타원 100"/>
          <p:cNvSpPr/>
          <p:nvPr/>
        </p:nvSpPr>
        <p:spPr>
          <a:xfrm>
            <a:off x="5859637" y="2304726"/>
            <a:ext cx="144016" cy="144016"/>
          </a:xfrm>
          <a:prstGeom prst="ellips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微软雅黑" panose="020B0503020204020204" pitchFamily="34" charset="-122"/>
              <a:ea typeface="微软雅黑" panose="020B0503020204020204" pitchFamily="34" charset="-122"/>
            </a:endParaRPr>
          </a:p>
        </p:txBody>
      </p:sp>
      <p:sp>
        <p:nvSpPr>
          <p:cNvPr id="102" name="TextBox 101"/>
          <p:cNvSpPr txBox="1"/>
          <p:nvPr/>
        </p:nvSpPr>
        <p:spPr>
          <a:xfrm>
            <a:off x="6838945" y="2092922"/>
            <a:ext cx="737014" cy="215444"/>
          </a:xfrm>
          <a:prstGeom prst="rect">
            <a:avLst/>
          </a:prstGeom>
          <a:noFill/>
        </p:spPr>
        <p:txBody>
          <a:bodyPr wrap="square" rtlCol="0">
            <a:spAutoFit/>
          </a:bodyPr>
          <a:lstStyle/>
          <a:p>
            <a:pPr algn="ctr"/>
            <a:r>
              <a:rPr lang="zh-CN" altLang="en-US" sz="800" dirty="0">
                <a:ln>
                  <a:solidFill>
                    <a:schemeClr val="tx1">
                      <a:alpha val="0"/>
                    </a:schemeClr>
                  </a:solidFill>
                </a:ln>
                <a:latin typeface="微软雅黑" panose="020B0503020204020204" pitchFamily="34" charset="-122"/>
                <a:ea typeface="微软雅黑" panose="020B0503020204020204" pitchFamily="34" charset="-122"/>
              </a:rPr>
              <a:t>最终目的地</a:t>
            </a:r>
          </a:p>
        </p:txBody>
      </p:sp>
      <p:sp>
        <p:nvSpPr>
          <p:cNvPr id="103" name="TextBox 102"/>
          <p:cNvSpPr txBox="1"/>
          <p:nvPr/>
        </p:nvSpPr>
        <p:spPr>
          <a:xfrm>
            <a:off x="1764033" y="2092922"/>
            <a:ext cx="737014" cy="215444"/>
          </a:xfrm>
          <a:prstGeom prst="rect">
            <a:avLst/>
          </a:prstGeom>
          <a:noFill/>
        </p:spPr>
        <p:txBody>
          <a:bodyPr wrap="square" rtlCol="0">
            <a:spAutoFit/>
          </a:bodyPr>
          <a:lstStyle/>
          <a:p>
            <a:pPr algn="ctr"/>
            <a:r>
              <a:rPr lang="zh-CN" altLang="en-US" sz="800" dirty="0">
                <a:ln>
                  <a:solidFill>
                    <a:schemeClr val="tx1">
                      <a:alpha val="0"/>
                    </a:schemeClr>
                  </a:solidFill>
                </a:ln>
                <a:latin typeface="微软雅黑" panose="020B0503020204020204" pitchFamily="34" charset="-122"/>
                <a:ea typeface="微软雅黑" panose="020B0503020204020204" pitchFamily="34" charset="-122"/>
              </a:rPr>
              <a:t>到达港</a:t>
            </a:r>
          </a:p>
        </p:txBody>
      </p:sp>
      <p:sp>
        <p:nvSpPr>
          <p:cNvPr id="104" name="TextBox 103"/>
          <p:cNvSpPr txBox="1"/>
          <p:nvPr/>
        </p:nvSpPr>
        <p:spPr>
          <a:xfrm>
            <a:off x="3022521" y="2097142"/>
            <a:ext cx="737014" cy="215444"/>
          </a:xfrm>
          <a:prstGeom prst="rect">
            <a:avLst/>
          </a:prstGeom>
          <a:noFill/>
        </p:spPr>
        <p:txBody>
          <a:bodyPr wrap="square" rtlCol="0">
            <a:spAutoFit/>
          </a:bodyPr>
          <a:lstStyle/>
          <a:p>
            <a:pPr algn="ctr"/>
            <a:r>
              <a:rPr lang="zh-CN" altLang="en-US" sz="800" dirty="0">
                <a:ln>
                  <a:solidFill>
                    <a:schemeClr val="tx1">
                      <a:alpha val="0"/>
                    </a:schemeClr>
                  </a:solidFill>
                </a:ln>
                <a:latin typeface="微软雅黑" panose="020B0503020204020204" pitchFamily="34" charset="-122"/>
                <a:ea typeface="微软雅黑" panose="020B0503020204020204" pitchFamily="34" charset="-122"/>
              </a:rPr>
              <a:t>转运仓库</a:t>
            </a:r>
          </a:p>
        </p:txBody>
      </p:sp>
      <p:sp>
        <p:nvSpPr>
          <p:cNvPr id="105" name="TextBox 104"/>
          <p:cNvSpPr txBox="1"/>
          <p:nvPr/>
        </p:nvSpPr>
        <p:spPr>
          <a:xfrm>
            <a:off x="735683" y="2411421"/>
            <a:ext cx="1224136" cy="461665"/>
          </a:xfrm>
          <a:prstGeom prst="rect">
            <a:avLst/>
          </a:prstGeom>
          <a:noFill/>
        </p:spPr>
        <p:txBody>
          <a:bodyPr wrap="square" rtlCol="0">
            <a:spAutoFit/>
          </a:bodyPr>
          <a:lstStyle/>
          <a:p>
            <a:pPr>
              <a:lnSpc>
                <a:spcPct val="150000"/>
              </a:lnSpc>
            </a:pP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中国</a:t>
            </a: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韩国</a:t>
            </a: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越南 等 </a:t>
            </a:r>
            <a:endParaRPr lang="en-US" altLang="zh-CN"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集装箱运输</a:t>
            </a:r>
            <a:endParaRPr 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6" name="TextBox 105"/>
          <p:cNvSpPr txBox="1"/>
          <p:nvPr/>
        </p:nvSpPr>
        <p:spPr>
          <a:xfrm>
            <a:off x="4048051" y="2097142"/>
            <a:ext cx="1241070" cy="338554"/>
          </a:xfrm>
          <a:prstGeom prst="rect">
            <a:avLst/>
          </a:prstGeom>
          <a:noFill/>
        </p:spPr>
        <p:txBody>
          <a:bodyPr wrap="square" rtlCol="0">
            <a:spAutoFit/>
          </a:bodyPr>
          <a:lstStyle/>
          <a:p>
            <a:pPr algn="ct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符拉迪沃斯托克机</a:t>
            </a: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(VVO)</a:t>
            </a:r>
            <a:endParaRPr 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 name="TextBox 106"/>
          <p:cNvSpPr txBox="1"/>
          <p:nvPr/>
        </p:nvSpPr>
        <p:spPr>
          <a:xfrm>
            <a:off x="5407610" y="2097828"/>
            <a:ext cx="1047389" cy="338554"/>
          </a:xfrm>
          <a:prstGeom prst="rect">
            <a:avLst/>
          </a:prstGeom>
          <a:noFill/>
        </p:spPr>
        <p:txBody>
          <a:bodyPr wrap="square" rtlCol="0">
            <a:spAutoFit/>
          </a:bodyPr>
          <a:lstStyle/>
          <a:p>
            <a:pPr algn="ct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莫斯科机场</a:t>
            </a:r>
            <a:endParaRPr lang="en-US" altLang="zh-CN"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(SVO)</a:t>
            </a:r>
            <a:endParaRPr 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8" name="TextBox 107"/>
          <p:cNvSpPr txBox="1"/>
          <p:nvPr/>
        </p:nvSpPr>
        <p:spPr>
          <a:xfrm>
            <a:off x="1996991" y="2411421"/>
            <a:ext cx="1368152" cy="646331"/>
          </a:xfrm>
          <a:prstGeom prst="rect">
            <a:avLst/>
          </a:prstGeom>
          <a:noFill/>
        </p:spPr>
        <p:txBody>
          <a:bodyPr wrap="square" rtlCol="0">
            <a:spAutoFit/>
          </a:bodyPr>
          <a:lstStyle/>
          <a:p>
            <a:pPr>
              <a:lnSpc>
                <a:spcPct val="150000"/>
              </a:lnSpc>
            </a:pP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抵达符拉迪沃斯托克港</a:t>
            </a:r>
            <a:endPar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进口通关</a:t>
            </a:r>
            <a:endParaRPr lang="en-US" altLang="zh-CN"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清关后转移到转运仓库</a:t>
            </a:r>
            <a:endParaRPr 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9" name="TextBox 108"/>
          <p:cNvSpPr txBox="1"/>
          <p:nvPr/>
        </p:nvSpPr>
        <p:spPr>
          <a:xfrm>
            <a:off x="3267008" y="2411421"/>
            <a:ext cx="1512168" cy="646331"/>
          </a:xfrm>
          <a:prstGeom prst="rect">
            <a:avLst/>
          </a:prstGeom>
          <a:noFill/>
        </p:spPr>
        <p:txBody>
          <a:bodyPr wrap="square" rtlCol="0">
            <a:spAutoFit/>
          </a:bodyPr>
          <a:lstStyle/>
          <a:p>
            <a:pPr>
              <a:lnSpc>
                <a:spcPct val="150000"/>
              </a:lnSpc>
            </a:pP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重新提取并装进卡车</a:t>
            </a:r>
            <a:endPar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紧急转移到</a:t>
            </a: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VVO</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机场</a:t>
            </a:r>
            <a:endPar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TST</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货物装进</a:t>
            </a: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20T</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卡车</a:t>
            </a:r>
            <a:endParaRPr 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0" name="TextBox 109"/>
          <p:cNvSpPr txBox="1"/>
          <p:nvPr/>
        </p:nvSpPr>
        <p:spPr>
          <a:xfrm>
            <a:off x="4544045" y="2411421"/>
            <a:ext cx="1368152" cy="439929"/>
          </a:xfrm>
          <a:prstGeom prst="rect">
            <a:avLst/>
          </a:prstGeom>
          <a:noFill/>
        </p:spPr>
        <p:txBody>
          <a:bodyPr wrap="square" rtlCol="0">
            <a:spAutoFit/>
          </a:bodyPr>
          <a:lstStyle/>
          <a:p>
            <a:pPr>
              <a:lnSpc>
                <a:spcPct val="150000"/>
              </a:lnSpc>
            </a:pP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货物装进飞往</a:t>
            </a: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SVO</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的国内航线</a:t>
            </a:r>
            <a:r>
              <a:rPr 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宽机型</a:t>
            </a: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endParaRPr 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9" name="TextBox 118"/>
          <p:cNvSpPr txBox="1"/>
          <p:nvPr/>
        </p:nvSpPr>
        <p:spPr>
          <a:xfrm>
            <a:off x="5795607" y="2411421"/>
            <a:ext cx="1368152" cy="255263"/>
          </a:xfrm>
          <a:prstGeom prst="rect">
            <a:avLst/>
          </a:prstGeom>
          <a:noFill/>
        </p:spPr>
        <p:txBody>
          <a:bodyPr wrap="square" rtlCol="0">
            <a:spAutoFit/>
          </a:bodyPr>
          <a:lstStyle/>
          <a:p>
            <a:pPr>
              <a:lnSpc>
                <a:spcPct val="150000"/>
              </a:lnSpc>
            </a:pP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卸货后装载入卡车</a:t>
            </a:r>
            <a:endParaRPr 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0" name="TextBox 119"/>
          <p:cNvSpPr txBox="1"/>
          <p:nvPr/>
        </p:nvSpPr>
        <p:spPr>
          <a:xfrm>
            <a:off x="7077320" y="2411421"/>
            <a:ext cx="1008112" cy="255263"/>
          </a:xfrm>
          <a:prstGeom prst="rect">
            <a:avLst/>
          </a:prstGeom>
          <a:noFill/>
        </p:spPr>
        <p:txBody>
          <a:bodyPr wrap="square" rtlCol="0">
            <a:spAutoFit/>
          </a:bodyPr>
          <a:lstStyle/>
          <a:p>
            <a:pPr>
              <a:lnSpc>
                <a:spcPct val="150000"/>
              </a:lnSpc>
            </a:pPr>
            <a:r>
              <a:rPr lang="en-US" altLang="ko-KR"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运输结束</a:t>
            </a:r>
            <a:endParaRPr lang="en-US" sz="8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1" name="TextBox 120"/>
          <p:cNvSpPr txBox="1"/>
          <p:nvPr/>
        </p:nvSpPr>
        <p:spPr>
          <a:xfrm>
            <a:off x="779712" y="3202958"/>
            <a:ext cx="4555574" cy="923330"/>
          </a:xfrm>
          <a:prstGeom prst="rect">
            <a:avLst/>
          </a:prstGeom>
          <a:noFill/>
        </p:spPr>
        <p:txBody>
          <a:bodyPr wrap="square" rtlCol="0">
            <a:spAutoFit/>
          </a:bodyPr>
          <a:lstStyle/>
          <a:p>
            <a:pPr>
              <a:lnSpc>
                <a:spcPct val="150000"/>
              </a:lnSpc>
            </a:pPr>
            <a:r>
              <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L/T (</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从到港通关后到莫斯科附近的</a:t>
            </a:r>
            <a:r>
              <a:rPr lang="en-US" altLang="zh-CN"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DOOR</a:t>
            </a:r>
            <a:r>
              <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ko-KR"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超紧急运输：集装箱运输至远东后内陆航空运输：约</a:t>
            </a:r>
            <a:r>
              <a:rPr lang="en-US" altLang="zh-CN"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3~4</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天</a:t>
            </a:r>
          </a:p>
          <a:p>
            <a:pPr>
              <a:lnSpc>
                <a:spcPct val="150000"/>
              </a:lnSpc>
            </a:pPr>
            <a:r>
              <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 TST</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卡车 司机</a:t>
            </a:r>
            <a:r>
              <a:rPr lang="ko-KR"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人</a:t>
            </a:r>
            <a:r>
              <a:rPr lang="ko-KR"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约</a:t>
            </a:r>
            <a:r>
              <a:rPr lang="ko-KR"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日</a:t>
            </a:r>
            <a:endPar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 TST</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卡车</a:t>
            </a:r>
            <a:r>
              <a:rPr lang="ko-KR"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司机</a:t>
            </a:r>
            <a:r>
              <a:rPr lang="ko-KR"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人</a:t>
            </a:r>
            <a:r>
              <a:rPr lang="ko-KR"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约</a:t>
            </a:r>
            <a:r>
              <a:rPr lang="ko-KR"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9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rPr>
              <a:t>日</a:t>
            </a:r>
            <a:endParaRPr lang="en-US" sz="1400" dirty="0">
              <a:ln>
                <a:solidFill>
                  <a:schemeClr val="tx1">
                    <a:alpha val="0"/>
                  </a:schemeClr>
                </a:solidFill>
              </a:l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流程图: 终止 1"/>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业务介绍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0" y="0"/>
            <a:ext cx="12192000" cy="6857999"/>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World돋움체 Light" panose="00000300000000000000" pitchFamily="2" charset="-127"/>
              <a:ea typeface="KoPubWorld돋움체 Light" panose="00000300000000000000" pitchFamily="2" charset="-127"/>
            </a:endParaRPr>
          </a:p>
        </p:txBody>
      </p:sp>
      <p:pic>
        <p:nvPicPr>
          <p:cNvPr id="8" name="그림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330778" y="0"/>
            <a:ext cx="5774053" cy="6660682"/>
          </a:xfrm>
          <a:prstGeom prst="rect">
            <a:avLst/>
          </a:prstGeom>
        </p:spPr>
      </p:pic>
      <p:pic>
        <p:nvPicPr>
          <p:cNvPr id="17" name="그림 16"/>
          <p:cNvPicPr>
            <a:picLocks noChangeAspect="1"/>
          </p:cNvPicPr>
          <p:nvPr/>
        </p:nvPicPr>
        <p:blipFill>
          <a:blip r:embed="rId5" cstate="screen">
            <a:lum bright="100000"/>
          </a:blip>
          <a:stretch>
            <a:fillRect/>
          </a:stretch>
        </p:blipFill>
        <p:spPr>
          <a:xfrm>
            <a:off x="10433035" y="280490"/>
            <a:ext cx="1257299" cy="103719"/>
          </a:xfrm>
          <a:prstGeom prst="rect">
            <a:avLst/>
          </a:prstGeom>
        </p:spPr>
      </p:pic>
      <p:sp>
        <p:nvSpPr>
          <p:cNvPr id="26" name="직사각형 25"/>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p:cNvPicPr>
            <a:picLocks noChangeAspect="1"/>
          </p:cNvPicPr>
          <p:nvPr/>
        </p:nvPicPr>
        <p:blipFill>
          <a:blip r:embed="rId6" cstate="print">
            <a:duotone>
              <a:prstClr val="black"/>
              <a:schemeClr val="bg1">
                <a:lumMod val="95000"/>
                <a:tint val="45000"/>
                <a:satMod val="400000"/>
              </a:schemeClr>
            </a:duotone>
            <a:extLst>
              <a:ext uri="{BEBA8EAE-BF5A-486C-A8C5-ECC9F3942E4B}">
                <a14:imgProps xmlns:a14="http://schemas.microsoft.com/office/drawing/2010/main">
                  <a14:imgLayer r:embed="rId7">
                    <a14:imgEffect>
                      <a14:brightnessContrast bright="-12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79983" y="4694650"/>
            <a:ext cx="5112017" cy="2567524"/>
          </a:xfrm>
          <a:prstGeom prst="rect">
            <a:avLst/>
          </a:prstGeom>
        </p:spPr>
      </p:pic>
      <p:pic>
        <p:nvPicPr>
          <p:cNvPr id="157" name="그림 156"/>
          <p:cNvPicPr>
            <a:picLocks noChangeAspect="1"/>
          </p:cNvPicPr>
          <p:nvPr/>
        </p:nvPicPr>
        <p:blipFill rotWithShape="1">
          <a:blip r:embed="rId8" cstate="hqprint">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t="30149" r="72790" b="29686"/>
          <a:stretch>
            <a:fillRect/>
          </a:stretch>
        </p:blipFill>
        <p:spPr>
          <a:xfrm>
            <a:off x="7147305" y="101601"/>
            <a:ext cx="5044695" cy="4189154"/>
          </a:xfrm>
          <a:prstGeom prst="rect">
            <a:avLst/>
          </a:prstGeom>
        </p:spPr>
      </p:pic>
      <p:pic>
        <p:nvPicPr>
          <p:cNvPr id="51" name="그림 50"/>
          <p:cNvPicPr>
            <a:picLocks noChangeAspect="1"/>
          </p:cNvPicPr>
          <p:nvPr/>
        </p:nvPicPr>
        <p:blipFill>
          <a:blip r:embed="rId10">
            <a:extLst>
              <a:ext uri="{BEBA8EAE-BF5A-486C-A8C5-ECC9F3942E4B}">
                <a14:imgProps xmlns:a14="http://schemas.microsoft.com/office/drawing/2010/main">
                  <a14:imgLayer r:embed="rId11">
                    <a14:imgEffect>
                      <a14:sharpenSoften amount="-70000"/>
                    </a14:imgEffect>
                  </a14:imgLayer>
                </a14:imgProps>
              </a:ext>
            </a:extLst>
          </a:blip>
          <a:stretch>
            <a:fillRect/>
          </a:stretch>
        </p:blipFill>
        <p:spPr>
          <a:xfrm>
            <a:off x="0" y="4004825"/>
            <a:ext cx="4852837" cy="2853175"/>
          </a:xfrm>
          <a:prstGeom prst="rect">
            <a:avLst/>
          </a:prstGeom>
        </p:spPr>
      </p:pic>
      <p:pic>
        <p:nvPicPr>
          <p:cNvPr id="158" name="그림 157"/>
          <p:cNvPicPr>
            <a:picLocks noChangeAspect="1"/>
          </p:cNvPicPr>
          <p:nvPr/>
        </p:nvPicPr>
        <p:blipFill rotWithShape="1">
          <a:blip r:embed="rId8" cstate="hqprint">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l="54757" t="20529" r="1169" b="25488"/>
          <a:stretch>
            <a:fillRect/>
          </a:stretch>
        </p:blipFill>
        <p:spPr>
          <a:xfrm>
            <a:off x="-1115568" y="101600"/>
            <a:ext cx="6854411" cy="4722766"/>
          </a:xfrm>
          <a:prstGeom prst="rect">
            <a:avLst/>
          </a:prstGeom>
        </p:spPr>
      </p:pic>
      <p:sp>
        <p:nvSpPr>
          <p:cNvPr id="10" name="직사각형 9"/>
          <p:cNvSpPr/>
          <p:nvPr/>
        </p:nvSpPr>
        <p:spPr>
          <a:xfrm>
            <a:off x="0" y="1770308"/>
            <a:ext cx="12192000" cy="300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2" name="직선 연결선 31"/>
          <p:cNvCxnSpPr/>
          <p:nvPr/>
        </p:nvCxnSpPr>
        <p:spPr>
          <a:xfrm flipH="1">
            <a:off x="4921602" y="1770309"/>
            <a:ext cx="2630149" cy="0"/>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40" name="그림 39"/>
          <p:cNvPicPr>
            <a:picLocks noChangeAspect="1"/>
          </p:cNvPicPr>
          <p:nvPr/>
        </p:nvPicPr>
        <p:blipFill rotWithShape="1">
          <a:blip r:embed="rId12" cstate="email"/>
          <a:srcRect t="36054" b="7873"/>
          <a:stretch>
            <a:fillRect/>
          </a:stretch>
        </p:blipFill>
        <p:spPr>
          <a:xfrm>
            <a:off x="0" y="1770309"/>
            <a:ext cx="12192000" cy="3317384"/>
          </a:xfrm>
          <a:prstGeom prst="rect">
            <a:avLst/>
          </a:prstGeom>
        </p:spPr>
      </p:pic>
      <p:grpSp>
        <p:nvGrpSpPr>
          <p:cNvPr id="44" name="그룹 43"/>
          <p:cNvGrpSpPr/>
          <p:nvPr/>
        </p:nvGrpSpPr>
        <p:grpSpPr>
          <a:xfrm>
            <a:off x="5246708" y="2497624"/>
            <a:ext cx="6559986" cy="1793130"/>
            <a:chOff x="1986787" y="2122967"/>
            <a:chExt cx="9808045" cy="2680968"/>
          </a:xfrm>
        </p:grpSpPr>
        <p:pic>
          <p:nvPicPr>
            <p:cNvPr id="38" name="그림 37"/>
            <p:cNvPicPr>
              <a:picLocks noChangeAspect="1"/>
            </p:cNvPicPr>
            <p:nvPr/>
          </p:nvPicPr>
          <p:blipFill rotWithShape="1">
            <a:blip r:embed="rId5" cstate="email"/>
            <a:srcRect r="63625"/>
            <a:stretch>
              <a:fillRect/>
            </a:stretch>
          </p:blipFill>
          <p:spPr>
            <a:xfrm>
              <a:off x="5869656" y="2122967"/>
              <a:ext cx="5925176" cy="1343744"/>
            </a:xfrm>
            <a:prstGeom prst="rect">
              <a:avLst/>
            </a:prstGeom>
          </p:spPr>
        </p:pic>
        <p:pic>
          <p:nvPicPr>
            <p:cNvPr id="45" name="그림 44"/>
            <p:cNvPicPr>
              <a:picLocks noChangeAspect="1"/>
            </p:cNvPicPr>
            <p:nvPr/>
          </p:nvPicPr>
          <p:blipFill rotWithShape="1">
            <a:blip r:embed="rId5" cstate="email"/>
            <a:srcRect l="38376" t="-4445" r="-251"/>
            <a:stretch>
              <a:fillRect/>
            </a:stretch>
          </p:blipFill>
          <p:spPr>
            <a:xfrm>
              <a:off x="1986787" y="3454710"/>
              <a:ext cx="9689275" cy="1349225"/>
            </a:xfrm>
            <a:prstGeom prst="rect">
              <a:avLst/>
            </a:prstGeom>
          </p:spPr>
        </p:pic>
      </p:grpSp>
      <p:sp>
        <p:nvSpPr>
          <p:cNvPr id="12" name="직사각형 11"/>
          <p:cNvSpPr/>
          <p:nvPr/>
        </p:nvSpPr>
        <p:spPr>
          <a:xfrm>
            <a:off x="0" y="1770309"/>
            <a:ext cx="12192000" cy="3317384"/>
          </a:xfrm>
          <a:prstGeom prst="rect">
            <a:avLst/>
          </a:prstGeom>
          <a:solidFill>
            <a:srgbClr val="3D54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50F5"/>
              </a:solidFill>
            </a:endParaRPr>
          </a:p>
        </p:txBody>
      </p:sp>
      <p:sp>
        <p:nvSpPr>
          <p:cNvPr id="13" name="TextBox 12"/>
          <p:cNvSpPr txBox="1"/>
          <p:nvPr/>
        </p:nvSpPr>
        <p:spPr>
          <a:xfrm flipH="1">
            <a:off x="601648" y="3361109"/>
            <a:ext cx="8497828" cy="1568450"/>
          </a:xfrm>
          <a:prstGeom prst="rect">
            <a:avLst/>
          </a:prstGeom>
          <a:noFill/>
          <a:effectLst/>
        </p:spPr>
        <p:txBody>
          <a:bodyPr wrap="square" rtlCol="0" anchor="ctr">
            <a:spAutoFit/>
          </a:bodyPr>
          <a:lstStyle/>
          <a:p>
            <a:pPr defTabSz="902970">
              <a:lnSpc>
                <a:spcPct val="150000"/>
              </a:lnSpc>
            </a:pPr>
            <a:r>
              <a:rPr lang="zh-CN" altLang="en-US" sz="1600" dirty="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代表韩国的全球综合物流企业现代</a:t>
            </a:r>
            <a:r>
              <a:rPr lang="en-US" altLang="zh-CN" sz="1600" dirty="0" err="1">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Glovis</a:t>
            </a:r>
            <a:endParaRPr lang="en-US" altLang="zh-CN" sz="1600" dirty="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endParaRPr>
          </a:p>
          <a:p>
            <a:pPr defTabSz="902970">
              <a:lnSpc>
                <a:spcPct val="150000"/>
              </a:lnSpc>
            </a:pPr>
            <a:r>
              <a:rPr lang="zh-CN" altLang="en-US" sz="1600" dirty="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不仅涵盖了整个物流的战略和流程</a:t>
            </a:r>
          </a:p>
          <a:p>
            <a:pPr defTabSz="902970">
              <a:lnSpc>
                <a:spcPct val="150000"/>
              </a:lnSpc>
            </a:pPr>
            <a:r>
              <a:rPr lang="zh-CN" altLang="en-US" sz="1600" dirty="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通过航运、流通和环保</a:t>
            </a:r>
            <a:r>
              <a:rPr lang="en-US" altLang="zh-CN" sz="1600" dirty="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智能供应链等业务</a:t>
            </a:r>
          </a:p>
          <a:p>
            <a:pPr defTabSz="902970">
              <a:lnSpc>
                <a:spcPct val="150000"/>
              </a:lnSpc>
            </a:pPr>
            <a:r>
              <a:rPr lang="zh-CN" altLang="en-US" sz="1600" dirty="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提供最好的服务</a:t>
            </a:r>
            <a:r>
              <a:rPr lang="en-US" altLang="zh-CN" sz="1600" dirty="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并与客户一起成长</a:t>
            </a:r>
            <a:r>
              <a:rPr lang="en-US" altLang="zh-CN" sz="1600" dirty="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6" name="TextBox 5"/>
          <p:cNvSpPr txBox="1"/>
          <p:nvPr/>
        </p:nvSpPr>
        <p:spPr>
          <a:xfrm>
            <a:off x="601648" y="2172115"/>
            <a:ext cx="8028272" cy="1014730"/>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全球综合物流企业 现代格罗唯视</a:t>
            </a:r>
            <a:r>
              <a:rPr lang="en-US" altLang="ko-KR"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a:p>
            <a:pPr lvl="0">
              <a:defRPr/>
            </a:pPr>
            <a:r>
              <a:rPr lang="zh-CN" altLang="en-US" sz="2800" b="1" dirty="0">
                <a:ln>
                  <a:solidFill>
                    <a:srgbClr val="4472C4">
                      <a:shade val="50000"/>
                      <a:alpha val="0"/>
                    </a:srgbClr>
                  </a:solidFill>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领先一步创造新价值</a:t>
            </a:r>
            <a:endParaRPr lang="ko-KR"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ko-KR"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TextBox 51"/>
          <p:cNvSpPr txBox="1"/>
          <p:nvPr/>
        </p:nvSpPr>
        <p:spPr>
          <a:xfrm>
            <a:off x="601648" y="1370197"/>
            <a:ext cx="3310422" cy="400110"/>
          </a:xfrm>
          <a:prstGeom prst="rect">
            <a:avLst/>
          </a:prstGeom>
          <a:noFill/>
          <a:effectLst/>
        </p:spPr>
        <p:txBody>
          <a:bodyPr wrap="square" rtlCol="0">
            <a:spAutoFit/>
          </a:bodyPr>
          <a:lstStyle/>
          <a:p>
            <a:pPr defTabSz="902970" latinLnBrk="1"/>
            <a:r>
              <a:rPr lang="en-US" altLang="ko-KR" sz="2000" dirty="0">
                <a:ln>
                  <a:solidFill>
                    <a:schemeClr val="accent1">
                      <a:shade val="50000"/>
                      <a:alpha val="0"/>
                    </a:schemeClr>
                  </a:solidFill>
                </a:ln>
                <a:solidFill>
                  <a:schemeClr val="tx1">
                    <a:lumMod val="75000"/>
                    <a:lumOff val="25000"/>
                  </a:schemeClr>
                </a:solidFill>
                <a:latin typeface="HDharmony B" panose="02020603020101020101" pitchFamily="18" charset="-127"/>
                <a:ea typeface="HDharmony B" panose="02020603020101020101" pitchFamily="18" charset="-127"/>
              </a:rPr>
              <a:t>Overview</a:t>
            </a:r>
          </a:p>
        </p:txBody>
      </p:sp>
      <p:sp>
        <p:nvSpPr>
          <p:cNvPr id="24" name="사각형: 둥근 모서리 23"/>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사각형: 둥근 모서리 24"/>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endParaRPr lang="ko-KR" altLang="en-US" sz="1000" dirty="0">
              <a:ln>
                <a:solidFill>
                  <a:schemeClr val="bg1">
                    <a:lumMod val="85000"/>
                    <a:alpha val="0"/>
                  </a:schemeClr>
                </a:solidFill>
              </a:ln>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7" name="사각형: 둥근 모서리 26"/>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p:cNvPicPr>
            <a:picLocks noChangeAspect="1"/>
          </p:cNvPicPr>
          <p:nvPr/>
        </p:nvPicPr>
        <p:blipFill rotWithShape="1">
          <a:blip r:embed="rId13">
            <a:extLst>
              <a:ext uri="{28A0092B-C50C-407E-A947-70E740481C1C}">
                <a14:useLocalDpi xmlns:a14="http://schemas.microsoft.com/office/drawing/2010/main" val="0"/>
              </a:ext>
            </a:extLst>
          </a:blip>
          <a:srcRect t="26445" b="23555"/>
          <a:stretch>
            <a:fillRect/>
          </a:stretch>
        </p:blipFill>
        <p:spPr>
          <a:xfrm>
            <a:off x="6330840" y="1763328"/>
            <a:ext cx="5770965" cy="3330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모서리가 둥근 직사각형 148"/>
          <p:cNvSpPr/>
          <p:nvPr/>
        </p:nvSpPr>
        <p:spPr>
          <a:xfrm>
            <a:off x="3212631" y="2575092"/>
            <a:ext cx="2464787" cy="3938735"/>
          </a:xfrm>
          <a:prstGeom prst="roundRect">
            <a:avLst>
              <a:gd name="adj" fmla="val 1322"/>
            </a:avLst>
          </a:prstGeom>
          <a:solidFill>
            <a:srgbClr val="F8F8F8"/>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5" name="모서리가 둥근 직사각형 148"/>
          <p:cNvSpPr/>
          <p:nvPr/>
        </p:nvSpPr>
        <p:spPr>
          <a:xfrm>
            <a:off x="6146800" y="2575092"/>
            <a:ext cx="5529261" cy="3914608"/>
          </a:xfrm>
          <a:prstGeom prst="roundRect">
            <a:avLst>
              <a:gd name="adj" fmla="val 1322"/>
            </a:avLst>
          </a:prstGeom>
          <a:solidFill>
            <a:srgbClr val="F8F8F8"/>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9" name="그룹 28"/>
          <p:cNvGrpSpPr/>
          <p:nvPr/>
        </p:nvGrpSpPr>
        <p:grpSpPr>
          <a:xfrm>
            <a:off x="6141720" y="4494388"/>
            <a:ext cx="5537200" cy="2021030"/>
            <a:chOff x="6141720" y="4494388"/>
            <a:chExt cx="5537200" cy="2021030"/>
          </a:xfrm>
        </p:grpSpPr>
        <p:pic>
          <p:nvPicPr>
            <p:cNvPr id="88" name="그림 87"/>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rightnessContrast bright="44000" contrast="-41000"/>
                      </a14:imgEffect>
                    </a14:imgLayer>
                  </a14:imgProps>
                </a:ext>
                <a:ext uri="{28A0092B-C50C-407E-A947-70E740481C1C}">
                  <a14:useLocalDpi xmlns:a14="http://schemas.microsoft.com/office/drawing/2010/main" val="0"/>
                </a:ext>
              </a:extLst>
            </a:blip>
            <a:srcRect b="25492"/>
            <a:stretch>
              <a:fillRect/>
            </a:stretch>
          </p:blipFill>
          <p:spPr>
            <a:xfrm>
              <a:off x="6141720" y="4494388"/>
              <a:ext cx="5537200" cy="2021030"/>
            </a:xfrm>
            <a:prstGeom prst="roundRect">
              <a:avLst>
                <a:gd name="adj" fmla="val 5672"/>
              </a:avLst>
            </a:prstGeom>
          </p:spPr>
        </p:pic>
        <p:sp>
          <p:nvSpPr>
            <p:cNvPr id="90" name="모서리가 둥근 직사각형 148"/>
            <p:cNvSpPr/>
            <p:nvPr/>
          </p:nvSpPr>
          <p:spPr>
            <a:xfrm>
              <a:off x="6151033" y="5274734"/>
              <a:ext cx="5520796" cy="1219200"/>
            </a:xfrm>
            <a:prstGeom prst="roundRect">
              <a:avLst>
                <a:gd name="adj" fmla="val 3472"/>
              </a:avLst>
            </a:prstGeom>
            <a:solidFill>
              <a:srgbClr val="F8F8F8">
                <a:alpha val="57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97" name="직사각형 96"/>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8" name="직사각형 97"/>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1" name="TextBox 100"/>
          <p:cNvSpPr txBox="1"/>
          <p:nvPr/>
        </p:nvSpPr>
        <p:spPr>
          <a:xfrm>
            <a:off x="502241" y="514112"/>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全球电子商务航空</a:t>
            </a:r>
          </a:p>
        </p:txBody>
      </p:sp>
      <p:cxnSp>
        <p:nvCxnSpPr>
          <p:cNvPr id="103" name="직선 연결선 102"/>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1609019" y="840641"/>
            <a:ext cx="8973962" cy="307777"/>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5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提供一站式物流服务，包括出口、进口、包装和储存全球网络和基于信息系统的产品</a:t>
            </a:r>
          </a:p>
        </p:txBody>
      </p:sp>
      <p:sp>
        <p:nvSpPr>
          <p:cNvPr id="92" name="직사각형 91"/>
          <p:cNvSpPr/>
          <p:nvPr/>
        </p:nvSpPr>
        <p:spPr>
          <a:xfrm>
            <a:off x="6230943" y="2998337"/>
            <a:ext cx="5445117" cy="579005"/>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为确保国内外客户（国内外平台、个别卖家直接销售）</a:t>
            </a:r>
          </a:p>
          <a:p>
            <a:pPr marL="0" marR="0" lvl="0" indent="0" algn="ctr" defTabSz="914400" rtl="0" eaLnBrk="1" fontAlgn="auto" latinLnBrk="1"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获得竞争优势提供以下支持</a:t>
            </a:r>
            <a:endParaRPr kumimoji="0" lang="en-US" altLang="ko-KR" sz="11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grpSp>
        <p:nvGrpSpPr>
          <p:cNvPr id="23" name="그룹 22"/>
          <p:cNvGrpSpPr/>
          <p:nvPr/>
        </p:nvGrpSpPr>
        <p:grpSpPr>
          <a:xfrm>
            <a:off x="7898133" y="2575092"/>
            <a:ext cx="2112656" cy="323850"/>
            <a:chOff x="7898133" y="2575092"/>
            <a:chExt cx="2112656" cy="323850"/>
          </a:xfrm>
        </p:grpSpPr>
        <p:sp>
          <p:nvSpPr>
            <p:cNvPr id="125" name="사각형: 둥근 위쪽 모서리 124"/>
            <p:cNvSpPr/>
            <p:nvPr/>
          </p:nvSpPr>
          <p:spPr>
            <a:xfrm flipV="1">
              <a:off x="7898133" y="2575092"/>
              <a:ext cx="2112656" cy="323850"/>
            </a:xfrm>
            <a:prstGeom prst="round2SameRect">
              <a:avLst>
                <a:gd name="adj1" fmla="val 50000"/>
                <a:gd name="adj2" fmla="val 0"/>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6" name="직사각형 125"/>
            <p:cNvSpPr/>
            <p:nvPr/>
          </p:nvSpPr>
          <p:spPr>
            <a:xfrm>
              <a:off x="8708240" y="2594142"/>
              <a:ext cx="492443"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20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rPr>
                <a:t>目标</a:t>
              </a:r>
              <a:endParaRPr kumimoji="0" lang="zh-CN" altLang="en-US" sz="12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52" name="모서리가 둥근 직사각형 148"/>
          <p:cNvSpPr/>
          <p:nvPr/>
        </p:nvSpPr>
        <p:spPr>
          <a:xfrm>
            <a:off x="529831" y="2589099"/>
            <a:ext cx="2464787" cy="3938735"/>
          </a:xfrm>
          <a:prstGeom prst="roundRect">
            <a:avLst>
              <a:gd name="adj" fmla="val 1322"/>
            </a:avLst>
          </a:prstGeom>
          <a:solidFill>
            <a:srgbClr val="F8F8F8"/>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5" name="그룹 14"/>
          <p:cNvGrpSpPr/>
          <p:nvPr/>
        </p:nvGrpSpPr>
        <p:grpSpPr>
          <a:xfrm>
            <a:off x="706634" y="2589583"/>
            <a:ext cx="2112656" cy="323850"/>
            <a:chOff x="827837" y="2575092"/>
            <a:chExt cx="2112656" cy="323850"/>
          </a:xfrm>
        </p:grpSpPr>
        <p:sp>
          <p:nvSpPr>
            <p:cNvPr id="154" name="사각형: 둥근 위쪽 모서리 153"/>
            <p:cNvSpPr/>
            <p:nvPr/>
          </p:nvSpPr>
          <p:spPr>
            <a:xfrm flipV="1">
              <a:off x="827837" y="2575092"/>
              <a:ext cx="2112656" cy="323850"/>
            </a:xfrm>
            <a:prstGeom prst="round2SameRect">
              <a:avLst>
                <a:gd name="adj1" fmla="val 50000"/>
                <a:gd name="adj2" fmla="val 0"/>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5" name="직사각형 154"/>
            <p:cNvSpPr/>
            <p:nvPr/>
          </p:nvSpPr>
          <p:spPr>
            <a:xfrm>
              <a:off x="1637944" y="2594142"/>
              <a:ext cx="492443"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20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rPr>
                <a:t>目标</a:t>
              </a:r>
              <a:endParaRPr kumimoji="0" lang="zh-CN" altLang="en-US" sz="12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 name="직사각형 2"/>
          <p:cNvSpPr/>
          <p:nvPr/>
        </p:nvSpPr>
        <p:spPr>
          <a:xfrm>
            <a:off x="403818" y="3503477"/>
            <a:ext cx="2732730" cy="798680"/>
          </a:xfrm>
          <a:prstGeom prst="rect">
            <a:avLst/>
          </a:prstGeom>
        </p:spPr>
        <p:txBody>
          <a:bodyPr wrap="square">
            <a:spAutoFit/>
          </a:bodyPr>
          <a:lstStyle/>
          <a:p>
            <a:pPr marL="0" marR="0" lvl="0" indent="0" algn="ctr" defTabSz="914400" rtl="0" eaLnBrk="1" fontAlgn="auto" latinLnBrk="1" hangingPunct="1">
              <a:lnSpc>
                <a:spcPct val="130000"/>
              </a:lnSpc>
              <a:spcBef>
                <a:spcPts val="0"/>
              </a:spcBef>
              <a:spcAft>
                <a:spcPts val="0"/>
              </a:spcAft>
              <a:buClrTx/>
              <a:buSzTx/>
              <a:buFontTx/>
              <a:buNone/>
              <a:defRPr/>
            </a:pPr>
            <a:r>
              <a:rPr kumimoji="0" lang="zh-CN" altLang="en-US" sz="1200" b="0" i="0" u="none" strike="noStrike" kern="1200" cap="none" spc="-10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基于仁川机场物流中心</a:t>
            </a:r>
            <a:endParaRPr kumimoji="0" lang="en-US" altLang="zh-CN" sz="1200" b="0" i="0" u="none" strike="noStrike" kern="1200" cap="none" spc="-10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1" fontAlgn="auto" latinLnBrk="1" hangingPunct="1">
              <a:lnSpc>
                <a:spcPct val="130000"/>
              </a:lnSpc>
              <a:spcBef>
                <a:spcPts val="0"/>
              </a:spcBef>
              <a:spcAft>
                <a:spcPts val="0"/>
              </a:spcAft>
              <a:buClrTx/>
              <a:buSzTx/>
              <a:buFontTx/>
              <a:buNone/>
              <a:defRPr/>
            </a:pPr>
            <a:r>
              <a:rPr kumimoji="0" lang="zh-CN" altLang="en-US" sz="12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振兴航空事业 及</a:t>
            </a:r>
            <a:endParaRPr kumimoji="0" lang="ko-KR" altLang="en-US" sz="12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1" fontAlgn="auto" latinLnBrk="1" hangingPunct="1">
              <a:lnSpc>
                <a:spcPct val="130000"/>
              </a:lnSpc>
              <a:spcBef>
                <a:spcPts val="0"/>
              </a:spcBef>
              <a:spcAft>
                <a:spcPts val="0"/>
              </a:spcAft>
              <a:buClrTx/>
              <a:buSzTx/>
              <a:buFontTx/>
              <a:buNone/>
              <a:defRPr/>
            </a:pPr>
            <a:r>
              <a:rPr kumimoji="0" lang="zh-CN" altLang="en-US" sz="12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扩大新产业群销售</a:t>
            </a:r>
            <a:endParaRPr kumimoji="0" lang="ko-KR" altLang="en-US" sz="12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9" name="그룹 18"/>
          <p:cNvGrpSpPr/>
          <p:nvPr/>
        </p:nvGrpSpPr>
        <p:grpSpPr>
          <a:xfrm>
            <a:off x="6313932" y="3707942"/>
            <a:ext cx="5182743" cy="316634"/>
            <a:chOff x="6313932" y="3707942"/>
            <a:chExt cx="5182743" cy="316634"/>
          </a:xfrm>
        </p:grpSpPr>
        <p:sp>
          <p:nvSpPr>
            <p:cNvPr id="161" name="직사각형 160"/>
            <p:cNvSpPr/>
            <p:nvPr/>
          </p:nvSpPr>
          <p:spPr>
            <a:xfrm>
              <a:off x="7044065" y="3707943"/>
              <a:ext cx="4452610" cy="31663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0" marR="0" lvl="0" indent="0" algn="r" defTabSz="914400" rtl="0" eaLnBrk="1" fontAlgn="auto" latinLnBrk="1" hangingPunct="1">
                <a:lnSpc>
                  <a:spcPct val="130000"/>
                </a:lnSpc>
                <a:spcBef>
                  <a:spcPts val="0"/>
                </a:spcBef>
                <a:spcAft>
                  <a:spcPts val="0"/>
                </a:spcAft>
                <a:buClrTx/>
                <a:buSzTx/>
                <a:buFontTx/>
                <a:buNone/>
                <a:defRPr/>
              </a:pPr>
              <a:r>
                <a:rPr kumimoji="0"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通过战略合作建立全球范围门到门服务网络</a:t>
              </a:r>
            </a:p>
          </p:txBody>
        </p:sp>
        <p:sp>
          <p:nvSpPr>
            <p:cNvPr id="163" name="직사각형 162"/>
            <p:cNvSpPr/>
            <p:nvPr/>
          </p:nvSpPr>
          <p:spPr>
            <a:xfrm>
              <a:off x="6313932" y="3707943"/>
              <a:ext cx="1240935" cy="316633"/>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1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快递合作伙伴</a:t>
              </a:r>
            </a:p>
          </p:txBody>
        </p:sp>
        <p:sp>
          <p:nvSpPr>
            <p:cNvPr id="164" name="직각 삼각형 163"/>
            <p:cNvSpPr/>
            <p:nvPr/>
          </p:nvSpPr>
          <p:spPr>
            <a:xfrm flipV="1">
              <a:off x="7552617" y="3707942"/>
              <a:ext cx="114969" cy="316633"/>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그룹 19"/>
          <p:cNvGrpSpPr/>
          <p:nvPr/>
        </p:nvGrpSpPr>
        <p:grpSpPr>
          <a:xfrm>
            <a:off x="6313932" y="4186063"/>
            <a:ext cx="5182743" cy="316634"/>
            <a:chOff x="6313932" y="4186063"/>
            <a:chExt cx="5182743" cy="316634"/>
          </a:xfrm>
        </p:grpSpPr>
        <p:sp>
          <p:nvSpPr>
            <p:cNvPr id="166" name="직사각형 165"/>
            <p:cNvSpPr/>
            <p:nvPr/>
          </p:nvSpPr>
          <p:spPr>
            <a:xfrm>
              <a:off x="7044065" y="4186064"/>
              <a:ext cx="4452610" cy="31663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0" marR="0" lvl="0" indent="0" algn="r" defTabSz="914400" rtl="0" eaLnBrk="1" fontAlgn="auto" latinLnBrk="1" hangingPunct="1">
                <a:lnSpc>
                  <a:spcPct val="130000"/>
                </a:lnSpc>
                <a:spcBef>
                  <a:spcPts val="0"/>
                </a:spcBef>
                <a:spcAft>
                  <a:spcPts val="0"/>
                </a:spcAft>
                <a:buClrTx/>
                <a:buSzTx/>
                <a:buFontTx/>
                <a:buNone/>
                <a:defRPr/>
              </a:pPr>
              <a:r>
                <a:rPr kumimoji="0"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海外物流中心运营合作伙伴，开发最后一英里运输合作伙伴</a:t>
              </a:r>
            </a:p>
          </p:txBody>
        </p:sp>
        <p:sp>
          <p:nvSpPr>
            <p:cNvPr id="167" name="직사각형 166"/>
            <p:cNvSpPr/>
            <p:nvPr/>
          </p:nvSpPr>
          <p:spPr>
            <a:xfrm>
              <a:off x="6313932" y="4186064"/>
              <a:ext cx="1240935" cy="316633"/>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1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海外合作伙伴</a:t>
              </a:r>
            </a:p>
          </p:txBody>
        </p:sp>
        <p:sp>
          <p:nvSpPr>
            <p:cNvPr id="168" name="직각 삼각형 167"/>
            <p:cNvSpPr/>
            <p:nvPr/>
          </p:nvSpPr>
          <p:spPr>
            <a:xfrm flipV="1">
              <a:off x="7552617" y="4186063"/>
              <a:ext cx="114969" cy="316633"/>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1" name="그룹 20"/>
          <p:cNvGrpSpPr/>
          <p:nvPr/>
        </p:nvGrpSpPr>
        <p:grpSpPr>
          <a:xfrm>
            <a:off x="6313932" y="4664184"/>
            <a:ext cx="5182743" cy="316634"/>
            <a:chOff x="6313932" y="4664184"/>
            <a:chExt cx="5182743" cy="316634"/>
          </a:xfrm>
        </p:grpSpPr>
        <p:sp>
          <p:nvSpPr>
            <p:cNvPr id="170" name="직사각형 169"/>
            <p:cNvSpPr/>
            <p:nvPr/>
          </p:nvSpPr>
          <p:spPr>
            <a:xfrm>
              <a:off x="7044065" y="4664185"/>
              <a:ext cx="4452610" cy="31663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0" marR="0" lvl="0" indent="0" algn="r" defTabSz="914400" rtl="0" eaLnBrk="1" fontAlgn="auto" latinLnBrk="1" hangingPunct="1">
                <a:lnSpc>
                  <a:spcPct val="130000"/>
                </a:lnSpc>
                <a:spcBef>
                  <a:spcPts val="0"/>
                </a:spcBef>
                <a:spcAft>
                  <a:spcPts val="0"/>
                </a:spcAft>
                <a:buClrTx/>
                <a:buSzTx/>
                <a:buFontTx/>
                <a:buNone/>
                <a:defRPr/>
              </a:pPr>
              <a:r>
                <a:rPr kumimoji="0"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直飞航空，确保仁川机场智能物流中心</a:t>
              </a:r>
            </a:p>
          </p:txBody>
        </p:sp>
        <p:sp>
          <p:nvSpPr>
            <p:cNvPr id="171" name="직사각형 170"/>
            <p:cNvSpPr/>
            <p:nvPr/>
          </p:nvSpPr>
          <p:spPr>
            <a:xfrm>
              <a:off x="6313932" y="4664185"/>
              <a:ext cx="1240935" cy="316633"/>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1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直飞航空操作</a:t>
              </a:r>
            </a:p>
          </p:txBody>
        </p:sp>
        <p:sp>
          <p:nvSpPr>
            <p:cNvPr id="172" name="직각 삼각형 171"/>
            <p:cNvSpPr/>
            <p:nvPr/>
          </p:nvSpPr>
          <p:spPr>
            <a:xfrm flipV="1">
              <a:off x="7552617" y="4664184"/>
              <a:ext cx="114969" cy="316633"/>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2" name="그룹 21"/>
          <p:cNvGrpSpPr/>
          <p:nvPr/>
        </p:nvGrpSpPr>
        <p:grpSpPr>
          <a:xfrm>
            <a:off x="6313932" y="5142306"/>
            <a:ext cx="5182743" cy="316634"/>
            <a:chOff x="6313932" y="5142306"/>
            <a:chExt cx="5182743" cy="316634"/>
          </a:xfrm>
        </p:grpSpPr>
        <p:sp>
          <p:nvSpPr>
            <p:cNvPr id="175" name="직사각형 174"/>
            <p:cNvSpPr/>
            <p:nvPr/>
          </p:nvSpPr>
          <p:spPr>
            <a:xfrm>
              <a:off x="7044065" y="5142307"/>
              <a:ext cx="4452610" cy="316633"/>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0" marR="0" lvl="0" indent="0" algn="r" defTabSz="914400" rtl="0" eaLnBrk="1" fontAlgn="auto" latinLnBrk="1" hangingPunct="1">
                <a:lnSpc>
                  <a:spcPct val="130000"/>
                </a:lnSpc>
                <a:spcBef>
                  <a:spcPts val="0"/>
                </a:spcBef>
                <a:spcAft>
                  <a:spcPts val="0"/>
                </a:spcAft>
                <a:buClrTx/>
                <a:buSzTx/>
                <a:buFontTx/>
                <a:buNone/>
                <a:defRPr/>
              </a:pP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给客户提供</a:t>
              </a:r>
              <a:r>
                <a:rPr kumimoji="0"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定制化 </a:t>
              </a:r>
              <a:r>
                <a:rPr kumimoji="0" lang="en-US" altLang="zh-CN" sz="1000" b="0" i="0" u="none" strike="noStrike" kern="1200" cap="none" spc="0" normalizeH="0" baseline="0" noProof="0" dirty="0" err="1">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CBeC</a:t>
              </a:r>
              <a:r>
                <a:rPr kumimoji="0" lang="en-US" altLang="zh-CN"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系统支持</a:t>
              </a:r>
              <a:endParaRPr kumimoji="0" lang="en-US" altLang="ko-KR"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7" name="직사각형 176"/>
            <p:cNvSpPr/>
            <p:nvPr/>
          </p:nvSpPr>
          <p:spPr>
            <a:xfrm>
              <a:off x="6313932" y="5142307"/>
              <a:ext cx="1240935" cy="316633"/>
            </a:xfrm>
            <a:prstGeom prst="rect">
              <a:avLst/>
            </a:prstGeom>
            <a:solidFill>
              <a:srgbClr val="02458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100" b="0" i="0" u="none" strike="noStrike" kern="1200" cap="none" spc="-10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电子商务操作系统</a:t>
              </a:r>
            </a:p>
          </p:txBody>
        </p:sp>
        <p:sp>
          <p:nvSpPr>
            <p:cNvPr id="178" name="직각 삼각형 177"/>
            <p:cNvSpPr/>
            <p:nvPr/>
          </p:nvSpPr>
          <p:spPr>
            <a:xfrm flipV="1">
              <a:off x="7552617" y="5142306"/>
              <a:ext cx="114969" cy="316633"/>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73" name="그림 7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0669408">
            <a:off x="789570" y="4848809"/>
            <a:ext cx="904088" cy="470183"/>
          </a:xfrm>
          <a:prstGeom prst="rect">
            <a:avLst/>
          </a:prstGeom>
        </p:spPr>
      </p:pic>
      <p:pic>
        <p:nvPicPr>
          <p:cNvPr id="75" name="그림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36886" y="5486246"/>
            <a:ext cx="2346320" cy="997774"/>
          </a:xfrm>
          <a:prstGeom prst="rect">
            <a:avLst/>
          </a:prstGeom>
        </p:spPr>
      </p:pic>
      <p:pic>
        <p:nvPicPr>
          <p:cNvPr id="76" name="그림 75"/>
          <p:cNvPicPr>
            <a:picLocks noChangeAspect="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rot="20669408">
            <a:off x="8506058" y="5684645"/>
            <a:ext cx="904088" cy="470183"/>
          </a:xfrm>
          <a:prstGeom prst="rect">
            <a:avLst/>
          </a:prstGeom>
        </p:spPr>
      </p:pic>
      <p:grpSp>
        <p:nvGrpSpPr>
          <p:cNvPr id="27" name="그룹 26"/>
          <p:cNvGrpSpPr/>
          <p:nvPr/>
        </p:nvGrpSpPr>
        <p:grpSpPr>
          <a:xfrm>
            <a:off x="6639654" y="5822950"/>
            <a:ext cx="2087230" cy="949324"/>
            <a:chOff x="6639654" y="5822950"/>
            <a:chExt cx="2087230" cy="949324"/>
          </a:xfrm>
        </p:grpSpPr>
        <p:pic>
          <p:nvPicPr>
            <p:cNvPr id="82" name="그림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64573" y="5822950"/>
              <a:ext cx="962311" cy="949324"/>
            </a:xfrm>
            <a:prstGeom prst="rect">
              <a:avLst/>
            </a:prstGeom>
          </p:spPr>
        </p:pic>
        <p:pic>
          <p:nvPicPr>
            <p:cNvPr id="78" name="그림 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60620" y="6153406"/>
              <a:ext cx="769801" cy="400150"/>
            </a:xfrm>
            <a:prstGeom prst="rect">
              <a:avLst/>
            </a:prstGeom>
          </p:spPr>
        </p:pic>
        <p:pic>
          <p:nvPicPr>
            <p:cNvPr id="77" name="그림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39654" y="6153406"/>
              <a:ext cx="769801" cy="400150"/>
            </a:xfrm>
            <a:prstGeom prst="rect">
              <a:avLst/>
            </a:prstGeom>
          </p:spPr>
        </p:pic>
      </p:grpSp>
      <p:grpSp>
        <p:nvGrpSpPr>
          <p:cNvPr id="28" name="그룹 27"/>
          <p:cNvGrpSpPr/>
          <p:nvPr/>
        </p:nvGrpSpPr>
        <p:grpSpPr>
          <a:xfrm>
            <a:off x="7621140" y="6142047"/>
            <a:ext cx="1649327" cy="344477"/>
            <a:chOff x="7621140" y="6142047"/>
            <a:chExt cx="1649327" cy="344477"/>
          </a:xfrm>
        </p:grpSpPr>
        <p:pic>
          <p:nvPicPr>
            <p:cNvPr id="81" name="그림 80"/>
            <p:cNvPicPr>
              <a:picLocks noChangeAspect="1"/>
            </p:cNvPicPr>
            <p:nvPr/>
          </p:nvPicPr>
          <p:blipFill rotWithShape="1">
            <a:blip r:embed="rId9" cstate="print">
              <a:extLst>
                <a:ext uri="{28A0092B-C50C-407E-A947-70E740481C1C}">
                  <a14:useLocalDpi xmlns:a14="http://schemas.microsoft.com/office/drawing/2010/main" val="0"/>
                </a:ext>
              </a:extLst>
            </a:blip>
            <a:srcRect b="29654"/>
            <a:stretch>
              <a:fillRect/>
            </a:stretch>
          </p:blipFill>
          <p:spPr>
            <a:xfrm>
              <a:off x="7621140" y="6142047"/>
              <a:ext cx="496387" cy="344477"/>
            </a:xfrm>
            <a:prstGeom prst="rect">
              <a:avLst/>
            </a:prstGeom>
          </p:spPr>
        </p:pic>
        <p:pic>
          <p:nvPicPr>
            <p:cNvPr id="83" name="그림 82"/>
            <p:cNvPicPr>
              <a:picLocks noChangeAspect="1"/>
            </p:cNvPicPr>
            <p:nvPr/>
          </p:nvPicPr>
          <p:blipFill rotWithShape="1">
            <a:blip r:embed="rId9" cstate="print">
              <a:extLst>
                <a:ext uri="{28A0092B-C50C-407E-A947-70E740481C1C}">
                  <a14:useLocalDpi xmlns:a14="http://schemas.microsoft.com/office/drawing/2010/main" val="0"/>
                </a:ext>
              </a:extLst>
            </a:blip>
            <a:srcRect b="29654"/>
            <a:stretch>
              <a:fillRect/>
            </a:stretch>
          </p:blipFill>
          <p:spPr>
            <a:xfrm>
              <a:off x="8774080" y="6142047"/>
              <a:ext cx="496387" cy="344477"/>
            </a:xfrm>
            <a:prstGeom prst="rect">
              <a:avLst/>
            </a:prstGeom>
          </p:spPr>
        </p:pic>
      </p:grpSp>
      <p:sp>
        <p:nvSpPr>
          <p:cNvPr id="86" name="사각형: 둥근 모서리 85"/>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사각형: 둥근 모서리 86"/>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89" name="사각형: 둥근 모서리 88"/>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0" name="그림 79"/>
          <p:cNvPicPr>
            <a:picLocks noChangeAspect="1"/>
          </p:cNvPicPr>
          <p:nvPr/>
        </p:nvPicPr>
        <p:blipFill>
          <a:blip r:embed="rId10" cstate="screen"/>
          <a:stretch>
            <a:fillRect/>
          </a:stretch>
        </p:blipFill>
        <p:spPr>
          <a:xfrm>
            <a:off x="10433035" y="280490"/>
            <a:ext cx="1257299" cy="103719"/>
          </a:xfrm>
          <a:prstGeom prst="rect">
            <a:avLst/>
          </a:prstGeom>
        </p:spPr>
      </p:pic>
      <p:grpSp>
        <p:nvGrpSpPr>
          <p:cNvPr id="5" name="그룹 4"/>
          <p:cNvGrpSpPr/>
          <p:nvPr/>
        </p:nvGrpSpPr>
        <p:grpSpPr>
          <a:xfrm>
            <a:off x="410677" y="1425028"/>
            <a:ext cx="5356123" cy="587207"/>
            <a:chOff x="410677" y="1425028"/>
            <a:chExt cx="2393365" cy="587207"/>
          </a:xfrm>
        </p:grpSpPr>
        <p:sp>
          <p:nvSpPr>
            <p:cNvPr id="121" name="TextBox 120"/>
            <p:cNvSpPr txBox="1"/>
            <p:nvPr/>
          </p:nvSpPr>
          <p:spPr>
            <a:xfrm>
              <a:off x="426553" y="1697725"/>
              <a:ext cx="2377489" cy="314510"/>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仁川国际机场第二机场物流园区“智能物流中心”建设，实现航空物流服务畅通</a:t>
              </a:r>
            </a:p>
          </p:txBody>
        </p:sp>
        <p:grpSp>
          <p:nvGrpSpPr>
            <p:cNvPr id="96" name="그룹 95"/>
            <p:cNvGrpSpPr/>
            <p:nvPr/>
          </p:nvGrpSpPr>
          <p:grpSpPr>
            <a:xfrm>
              <a:off x="410677" y="1425028"/>
              <a:ext cx="922126" cy="307777"/>
              <a:chOff x="410677" y="1425028"/>
              <a:chExt cx="922126" cy="307777"/>
            </a:xfrm>
          </p:grpSpPr>
          <p:sp>
            <p:nvSpPr>
              <p:cNvPr id="99" name="평행 사변형 98"/>
              <p:cNvSpPr/>
              <p:nvPr/>
            </p:nvSpPr>
            <p:spPr>
              <a:xfrm>
                <a:off x="502241" y="1595853"/>
                <a:ext cx="809293" cy="80703"/>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7" name="TextBox 106"/>
              <p:cNvSpPr txBox="1"/>
              <p:nvPr/>
            </p:nvSpPr>
            <p:spPr>
              <a:xfrm>
                <a:off x="410677" y="1425028"/>
                <a:ext cx="922126" cy="307777"/>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仁川机场物流中心建设</a:t>
                </a:r>
              </a:p>
            </p:txBody>
          </p:sp>
        </p:grpSp>
      </p:grpSp>
      <p:grpSp>
        <p:nvGrpSpPr>
          <p:cNvPr id="12" name="그룹 11"/>
          <p:cNvGrpSpPr/>
          <p:nvPr/>
        </p:nvGrpSpPr>
        <p:grpSpPr>
          <a:xfrm>
            <a:off x="6043363" y="1425028"/>
            <a:ext cx="5453313" cy="819483"/>
            <a:chOff x="6043364" y="1425028"/>
            <a:chExt cx="2793523" cy="819483"/>
          </a:xfrm>
        </p:grpSpPr>
        <p:sp>
          <p:nvSpPr>
            <p:cNvPr id="113" name="평행 사변형 112"/>
            <p:cNvSpPr/>
            <p:nvPr/>
          </p:nvSpPr>
          <p:spPr>
            <a:xfrm>
              <a:off x="6134928" y="1595853"/>
              <a:ext cx="1052758" cy="80703"/>
            </a:xfrm>
            <a:prstGeom prst="parallelogram">
              <a:avLst/>
            </a:prstGeom>
            <a:solidFill>
              <a:srgbClr val="147CB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1" name="그룹 10"/>
            <p:cNvGrpSpPr/>
            <p:nvPr/>
          </p:nvGrpSpPr>
          <p:grpSpPr>
            <a:xfrm>
              <a:off x="6043364" y="1425028"/>
              <a:ext cx="2793523" cy="819483"/>
              <a:chOff x="6043364" y="1425028"/>
              <a:chExt cx="2793523" cy="819483"/>
            </a:xfrm>
          </p:grpSpPr>
          <p:sp>
            <p:nvSpPr>
              <p:cNvPr id="122" name="TextBox 121"/>
              <p:cNvSpPr txBox="1"/>
              <p:nvPr/>
            </p:nvSpPr>
            <p:spPr>
              <a:xfrm>
                <a:off x="6074834" y="1687627"/>
                <a:ext cx="2762053" cy="556884"/>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应对增长和不断变化的物流趋势</a:t>
                </a:r>
                <a:endParaRPr kumimoji="0" lang="en-US" altLang="zh-CN"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1" hangingPunct="1">
                  <a:lnSpc>
                    <a:spcPct val="150000"/>
                  </a:lnSpc>
                  <a:spcBef>
                    <a:spcPts val="0"/>
                  </a:spcBef>
                  <a:spcAft>
                    <a:spcPts val="0"/>
                  </a:spcAft>
                  <a:buClrTx/>
                  <a:buSzTx/>
                  <a:buFontTx/>
                  <a:buNone/>
                  <a:defRPr/>
                </a:pPr>
                <a:r>
                  <a:rPr kumimoji="0" lang="en-US" altLang="zh-CN" sz="1050" b="0" i="0" u="none" strike="noStrike" kern="1200" cap="none" spc="0" normalizeH="0" baseline="0" noProof="0" dirty="0" err="1">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CBeC</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（跨境电子商务）</a:t>
                </a:r>
                <a:r>
                  <a:rPr kumimoji="0" lang="en-US" altLang="zh-CN"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物流市场实现多元化运营，赢得客户</a:t>
                </a:r>
                <a:endParaRPr kumimoji="0" lang="en-US" altLang="ko-KR"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4" name="TextBox 113"/>
              <p:cNvSpPr txBox="1"/>
              <p:nvPr/>
            </p:nvSpPr>
            <p:spPr>
              <a:xfrm>
                <a:off x="6043364" y="1425028"/>
                <a:ext cx="1237773" cy="307777"/>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拓展全球电子商务销售</a:t>
                </a:r>
              </a:p>
            </p:txBody>
          </p:sp>
        </p:grpSp>
      </p:grpSp>
      <p:pic>
        <p:nvPicPr>
          <p:cNvPr id="8" name="그림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3091" y="5143587"/>
            <a:ext cx="2060951" cy="876421"/>
          </a:xfrm>
          <a:prstGeom prst="rect">
            <a:avLst/>
          </a:prstGeom>
        </p:spPr>
      </p:pic>
      <p:grpSp>
        <p:nvGrpSpPr>
          <p:cNvPr id="16" name="그룹 15"/>
          <p:cNvGrpSpPr/>
          <p:nvPr/>
        </p:nvGrpSpPr>
        <p:grpSpPr>
          <a:xfrm>
            <a:off x="3363122" y="2574419"/>
            <a:ext cx="2112656" cy="323850"/>
            <a:chOff x="827837" y="4580747"/>
            <a:chExt cx="2112656" cy="323850"/>
          </a:xfrm>
        </p:grpSpPr>
        <p:sp>
          <p:nvSpPr>
            <p:cNvPr id="158" name="사각형: 둥근 위쪽 모서리 157"/>
            <p:cNvSpPr/>
            <p:nvPr/>
          </p:nvSpPr>
          <p:spPr>
            <a:xfrm flipV="1">
              <a:off x="827837" y="4580747"/>
              <a:ext cx="2112656" cy="323850"/>
            </a:xfrm>
            <a:prstGeom prst="round2SameRect">
              <a:avLst>
                <a:gd name="adj1" fmla="val 50000"/>
                <a:gd name="adj2" fmla="val 0"/>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9" name="직사각형 158"/>
            <p:cNvSpPr/>
            <p:nvPr/>
          </p:nvSpPr>
          <p:spPr>
            <a:xfrm>
              <a:off x="1637944" y="4599797"/>
              <a:ext cx="492443"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20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rPr>
                <a:t>服务</a:t>
              </a:r>
              <a:endParaRPr kumimoji="0" lang="zh-CN" altLang="en-US" sz="12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61" name="직사각형 60"/>
          <p:cNvSpPr/>
          <p:nvPr/>
        </p:nvSpPr>
        <p:spPr>
          <a:xfrm>
            <a:off x="3034070" y="3468478"/>
            <a:ext cx="2732730" cy="1038746"/>
          </a:xfrm>
          <a:prstGeom prst="rect">
            <a:avLst/>
          </a:prstGeom>
        </p:spPr>
        <p:txBody>
          <a:bodyPr wrap="square">
            <a:spAutoFit/>
          </a:bodyPr>
          <a:lstStyle/>
          <a:p>
            <a:pPr marL="0" marR="0" lvl="0" indent="0" algn="ctr" defTabSz="914400" rtl="0" eaLnBrk="1" fontAlgn="auto" latinLnBrk="1" hangingPunct="1">
              <a:lnSpc>
                <a:spcPct val="130000"/>
              </a:lnSpc>
              <a:spcBef>
                <a:spcPts val="0"/>
              </a:spcBef>
              <a:spcAft>
                <a:spcPts val="0"/>
              </a:spcAft>
              <a:buClrTx/>
              <a:buSzTx/>
              <a:buFontTx/>
              <a:buNone/>
              <a:defRPr/>
            </a:pPr>
            <a:r>
              <a:rPr kumimoji="0" lang="zh-CN" altLang="en-US" sz="12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基于物流中心</a:t>
            </a:r>
            <a:endParaRPr kumimoji="0" lang="en-US" altLang="zh-CN" sz="12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1" fontAlgn="auto" latinLnBrk="1" hangingPunct="1">
              <a:lnSpc>
                <a:spcPct val="130000"/>
              </a:lnSpc>
              <a:spcBef>
                <a:spcPts val="0"/>
              </a:spcBef>
              <a:spcAft>
                <a:spcPts val="0"/>
              </a:spcAft>
              <a:buClrTx/>
              <a:buSzTx/>
              <a:buFontTx/>
              <a:buNone/>
              <a:defRPr/>
            </a:pPr>
            <a:r>
              <a:rPr kumimoji="0" lang="en-US" altLang="ko-KR" sz="1200" b="0" i="0" u="none" strike="noStrike" kern="1200" cap="none" spc="-10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B2B </a:t>
            </a:r>
            <a:r>
              <a:rPr kumimoji="0" lang="zh-CN" altLang="en-US" sz="1200" b="0" i="0" u="none" strike="noStrike" kern="1200" cap="none" spc="-10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进出口</a:t>
            </a:r>
            <a:r>
              <a:rPr kumimoji="0" lang="en-US" altLang="ko-KR" sz="1200" b="0" i="0" u="none" strike="noStrike" kern="1200" cap="none" spc="-10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200" b="0" i="0" u="none" strike="noStrike" kern="1200" cap="none" spc="-10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实现</a:t>
            </a:r>
            <a:endParaRPr kumimoji="0" lang="en-US" altLang="ko-KR" sz="1200" b="0" i="0" u="none" strike="noStrike" kern="1200" cap="none" spc="-10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1" fontAlgn="auto" latinLnBrk="1" hangingPunct="1">
              <a:lnSpc>
                <a:spcPct val="130000"/>
              </a:lnSpc>
              <a:spcBef>
                <a:spcPts val="0"/>
              </a:spcBef>
              <a:spcAft>
                <a:spcPts val="0"/>
              </a:spcAft>
              <a:buClrTx/>
              <a:buSzTx/>
              <a:buFontTx/>
              <a:buNone/>
              <a:defRPr/>
            </a:pPr>
            <a:r>
              <a:rPr kumimoji="0" lang="en-US" altLang="ko-KR" sz="1200" b="0" i="0" u="none" strike="noStrike" kern="1200" cap="none" spc="-100" normalizeH="0" baseline="0" noProof="0" dirty="0">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SEA&amp;AIR, </a:t>
            </a:r>
            <a:r>
              <a:rPr kumimoji="0" lang="en-US" altLang="ko-KR" sz="1200" b="0" i="0" u="none" strike="noStrike" kern="1200" cap="none" spc="-100" normalizeH="0" baseline="0" noProof="0" dirty="0" err="1">
                <a:ln>
                  <a:solidFill>
                    <a:prstClr val="white">
                      <a:lumMod val="85000"/>
                      <a:alpha val="0"/>
                    </a:prstClr>
                  </a:solid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CBeC</a:t>
            </a:r>
            <a:r>
              <a:rPr lang="en-US" altLang="ko-KR" sz="1200" spc="-100" dirty="0">
                <a:ln>
                  <a:solidFill>
                    <a:prstClr val="white">
                      <a:lumMod val="85000"/>
                      <a:alpha val="0"/>
                    </a:prstClr>
                  </a:solidFill>
                </a:ln>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spc="-100" dirty="0">
                <a:ln>
                  <a:solidFill>
                    <a:prstClr val="white">
                      <a:lumMod val="85000"/>
                      <a:alpha val="0"/>
                    </a:prstClr>
                  </a:solidFill>
                </a:ln>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等</a:t>
            </a:r>
            <a:endParaRPr lang="en-US" altLang="ko-KR" sz="1200" spc="-100" dirty="0">
              <a:ln>
                <a:solidFill>
                  <a:prstClr val="white">
                    <a:lumMod val="85000"/>
                    <a:alpha val="0"/>
                  </a:prstClr>
                </a:solidFill>
              </a:ln>
              <a:solidFill>
                <a:srgbClr val="1349CF"/>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1" fontAlgn="auto" latinLnBrk="1" hangingPunct="1">
              <a:lnSpc>
                <a:spcPct val="130000"/>
              </a:lnSpc>
              <a:spcBef>
                <a:spcPts val="0"/>
              </a:spcBef>
              <a:spcAft>
                <a:spcPts val="0"/>
              </a:spcAft>
              <a:buClrTx/>
              <a:buSzTx/>
              <a:buFontTx/>
              <a:buNone/>
              <a:defRPr/>
            </a:pPr>
            <a:r>
              <a:rPr kumimoji="0" lang="zh-CN" altLang="en-US" sz="12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并为货主提供个性化服务</a:t>
            </a:r>
            <a:endParaRPr kumimoji="0" lang="en-US" altLang="ko-KR" sz="1200" b="0" i="0" u="none" strike="noStrike" kern="1200" cap="none" spc="-10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그림 6"/>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7331" y="5109571"/>
            <a:ext cx="1950287" cy="1013778"/>
          </a:xfrm>
          <a:prstGeom prst="rect">
            <a:avLst/>
          </a:prstGeom>
        </p:spPr>
      </p:pic>
      <p:pic>
        <p:nvPicPr>
          <p:cNvPr id="9" name="그림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35321" y="5024267"/>
            <a:ext cx="948467" cy="1081451"/>
          </a:xfrm>
          <a:prstGeom prst="rect">
            <a:avLst/>
          </a:prstGeom>
        </p:spPr>
      </p:pic>
      <p:sp>
        <p:nvSpPr>
          <p:cNvPr id="4" name="流程图: 终止 3"/>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业务介绍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직사각형 143"/>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5" name="직사각형 144"/>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TextBox 145"/>
          <p:cNvSpPr txBox="1"/>
          <p:nvPr/>
        </p:nvSpPr>
        <p:spPr>
          <a:xfrm>
            <a:off x="502241" y="496967"/>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物流咨询领域</a:t>
            </a:r>
          </a:p>
        </p:txBody>
      </p:sp>
      <p:sp>
        <p:nvSpPr>
          <p:cNvPr id="141" name="사각형: 둥근 모서리 140"/>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2" name="사각형: 둥근 모서리 141"/>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47" name="사각형: 둥근 모서리 146"/>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9" name="그림 148"/>
          <p:cNvPicPr>
            <a:picLocks noChangeAspect="1"/>
          </p:cNvPicPr>
          <p:nvPr/>
        </p:nvPicPr>
        <p:blipFill>
          <a:blip r:embed="rId3" cstate="screen"/>
          <a:stretch>
            <a:fillRect/>
          </a:stretch>
        </p:blipFill>
        <p:spPr>
          <a:xfrm>
            <a:off x="10433035" y="280490"/>
            <a:ext cx="1257299" cy="103719"/>
          </a:xfrm>
          <a:prstGeom prst="rect">
            <a:avLst/>
          </a:prstGeom>
        </p:spPr>
      </p:pic>
      <p:cxnSp>
        <p:nvCxnSpPr>
          <p:cNvPr id="153" name="직선 연결선 152"/>
          <p:cNvCxnSpPr/>
          <p:nvPr/>
        </p:nvCxnSpPr>
        <p:spPr>
          <a:xfrm rot="5400000">
            <a:off x="6233555"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609019" y="907316"/>
            <a:ext cx="8973962" cy="260350"/>
          </a:xfrm>
          <a:prstGeom prst="rect">
            <a:avLst/>
          </a:prstGeom>
          <a:noFill/>
        </p:spPr>
        <p:txBody>
          <a:bodyPr wrap="square">
            <a:spAutoFit/>
          </a:bodyPr>
          <a:lstStyle/>
          <a:p>
            <a:pPr algn="ctr" fontAlgn="base">
              <a:spcBef>
                <a:spcPct val="0"/>
              </a:spcBef>
              <a:spcAft>
                <a:spcPct val="0"/>
              </a:spcAft>
            </a:pPr>
            <a:r>
              <a:rPr kumimoji="1" lang="zh-CN" altLang="en-US" sz="1100" dirty="0">
                <a:solidFill>
                  <a:prstClr val="black"/>
                </a:solidFill>
                <a:latin typeface="微软雅黑" panose="020B0503020204020204" pitchFamily="34" charset="-122"/>
                <a:ea typeface="微软雅黑" panose="020B0503020204020204" pitchFamily="34" charset="-122"/>
                <a:sym typeface="+mn-ea"/>
              </a:rPr>
              <a:t>为了客户最佳的</a:t>
            </a:r>
            <a:r>
              <a:rPr kumimoji="1" lang="en-US" altLang="zh-CN" sz="1100" dirty="0">
                <a:solidFill>
                  <a:prstClr val="black"/>
                </a:solidFill>
                <a:latin typeface="微软雅黑" panose="020B0503020204020204" pitchFamily="34" charset="-122"/>
                <a:ea typeface="微软雅黑" panose="020B0503020204020204" pitchFamily="34" charset="-122"/>
                <a:sym typeface="+mn-ea"/>
              </a:rPr>
              <a:t>SCM</a:t>
            </a:r>
            <a:r>
              <a:rPr kumimoji="1" lang="zh-CN" altLang="en-US" sz="1100" dirty="0">
                <a:solidFill>
                  <a:prstClr val="black"/>
                </a:solidFill>
                <a:latin typeface="微软雅黑" panose="020B0503020204020204" pitchFamily="34" charset="-122"/>
                <a:ea typeface="微软雅黑" panose="020B0503020204020204" pitchFamily="34" charset="-122"/>
                <a:sym typeface="+mn-ea"/>
              </a:rPr>
              <a:t>，履行对</a:t>
            </a:r>
            <a:r>
              <a:rPr kumimoji="1" lang="en-US" altLang="zh-CN" sz="1100" dirty="0">
                <a:solidFill>
                  <a:prstClr val="black"/>
                </a:solidFill>
                <a:latin typeface="微软雅黑" panose="020B0503020204020204" pitchFamily="34" charset="-122"/>
                <a:ea typeface="微软雅黑" panose="020B0503020204020204" pitchFamily="34" charset="-122"/>
                <a:sym typeface="+mn-ea"/>
              </a:rPr>
              <a:t>6</a:t>
            </a:r>
            <a:r>
              <a:rPr kumimoji="1" lang="zh-CN" altLang="en-US" sz="1100" dirty="0">
                <a:solidFill>
                  <a:prstClr val="black"/>
                </a:solidFill>
                <a:latin typeface="微软雅黑" panose="020B0503020204020204" pitchFamily="34" charset="-122"/>
                <a:ea typeface="微软雅黑" panose="020B0503020204020204" pitchFamily="34" charset="-122"/>
                <a:sym typeface="+mn-ea"/>
              </a:rPr>
              <a:t>种核心领域的咨询</a:t>
            </a:r>
            <a:endParaRPr kumimoji="0" lang="zh-CN" altLang="en-US" sz="1100" b="0" i="0" u="none" strike="noStrike" kern="1200" cap="none" spc="-5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endParaRPr>
          </a:p>
        </p:txBody>
      </p:sp>
      <p:cxnSp>
        <p:nvCxnSpPr>
          <p:cNvPr id="2" name="직선 연결선 108"/>
          <p:cNvCxnSpPr>
            <a:stCxn id="136" idx="6"/>
          </p:cNvCxnSpPr>
          <p:nvPr/>
        </p:nvCxnSpPr>
        <p:spPr>
          <a:xfrm>
            <a:off x="8022665" y="3888627"/>
            <a:ext cx="269961" cy="0"/>
          </a:xfrm>
          <a:prstGeom prst="line">
            <a:avLst/>
          </a:prstGeom>
          <a:noFill/>
          <a:ln w="12700" cap="rnd" cmpd="sng" algn="ctr">
            <a:solidFill>
              <a:sysClr val="window" lastClr="FFFFFF">
                <a:lumMod val="50000"/>
              </a:sysClr>
            </a:solidFill>
            <a:prstDash val="solid"/>
          </a:ln>
          <a:effectLst/>
        </p:spPr>
      </p:cxnSp>
      <p:cxnSp>
        <p:nvCxnSpPr>
          <p:cNvPr id="4" name="직선 연결선 109"/>
          <p:cNvCxnSpPr>
            <a:endCxn id="133" idx="5"/>
          </p:cNvCxnSpPr>
          <p:nvPr/>
        </p:nvCxnSpPr>
        <p:spPr>
          <a:xfrm flipH="1" flipV="1">
            <a:off x="7378950" y="5048101"/>
            <a:ext cx="770332" cy="398270"/>
          </a:xfrm>
          <a:prstGeom prst="line">
            <a:avLst/>
          </a:prstGeom>
          <a:noFill/>
          <a:ln w="12700" cap="rnd" cmpd="sng" algn="ctr">
            <a:solidFill>
              <a:sysClr val="window" lastClr="FFFFFF">
                <a:lumMod val="50000"/>
              </a:sysClr>
            </a:solidFill>
            <a:prstDash val="solid"/>
          </a:ln>
          <a:effectLst/>
        </p:spPr>
      </p:cxnSp>
      <p:cxnSp>
        <p:nvCxnSpPr>
          <p:cNvPr id="5" name="직선 연결선 34"/>
          <p:cNvCxnSpPr>
            <a:stCxn id="25" idx="1"/>
          </p:cNvCxnSpPr>
          <p:nvPr/>
        </p:nvCxnSpPr>
        <p:spPr>
          <a:xfrm flipH="1" flipV="1">
            <a:off x="4127278" y="1838350"/>
            <a:ext cx="920833" cy="496685"/>
          </a:xfrm>
          <a:prstGeom prst="line">
            <a:avLst/>
          </a:prstGeom>
          <a:noFill/>
          <a:ln w="12700" cap="rnd" cmpd="sng" algn="ctr">
            <a:solidFill>
              <a:sysClr val="window" lastClr="FFFFFF">
                <a:lumMod val="50000"/>
              </a:sysClr>
            </a:solidFill>
            <a:prstDash val="solid"/>
          </a:ln>
          <a:effectLst/>
        </p:spPr>
      </p:cxnSp>
      <p:cxnSp>
        <p:nvCxnSpPr>
          <p:cNvPr id="6" name="직선 연결선 111"/>
          <p:cNvCxnSpPr/>
          <p:nvPr/>
        </p:nvCxnSpPr>
        <p:spPr>
          <a:xfrm flipH="1">
            <a:off x="1535169" y="1838350"/>
            <a:ext cx="2592107" cy="0"/>
          </a:xfrm>
          <a:prstGeom prst="line">
            <a:avLst/>
          </a:prstGeom>
          <a:noFill/>
          <a:ln w="12700" cap="rnd" cmpd="sng" algn="ctr">
            <a:solidFill>
              <a:sysClr val="window" lastClr="FFFFFF">
                <a:lumMod val="50000"/>
              </a:sysClr>
            </a:solidFill>
            <a:prstDash val="solid"/>
          </a:ln>
          <a:effectLst/>
        </p:spPr>
      </p:cxnSp>
      <p:cxnSp>
        <p:nvCxnSpPr>
          <p:cNvPr id="8" name="직선 연결선 112"/>
          <p:cNvCxnSpPr>
            <a:stCxn id="132" idx="7"/>
          </p:cNvCxnSpPr>
          <p:nvPr/>
        </p:nvCxnSpPr>
        <p:spPr>
          <a:xfrm flipV="1">
            <a:off x="7256959" y="1838353"/>
            <a:ext cx="900687" cy="496453"/>
          </a:xfrm>
          <a:prstGeom prst="line">
            <a:avLst/>
          </a:prstGeom>
          <a:noFill/>
          <a:ln w="12700" cap="rnd" cmpd="sng" algn="ctr">
            <a:solidFill>
              <a:sysClr val="window" lastClr="FFFFFF">
                <a:lumMod val="50000"/>
              </a:sysClr>
            </a:solidFill>
            <a:prstDash val="solid"/>
          </a:ln>
          <a:effectLst/>
        </p:spPr>
      </p:cxnSp>
      <p:cxnSp>
        <p:nvCxnSpPr>
          <p:cNvPr id="10" name="직선 연결선 113"/>
          <p:cNvCxnSpPr/>
          <p:nvPr/>
        </p:nvCxnSpPr>
        <p:spPr>
          <a:xfrm>
            <a:off x="8169964" y="1838350"/>
            <a:ext cx="2592106" cy="0"/>
          </a:xfrm>
          <a:prstGeom prst="line">
            <a:avLst/>
          </a:prstGeom>
          <a:noFill/>
          <a:ln w="12700" cap="rnd" cmpd="sng" algn="ctr">
            <a:solidFill>
              <a:sysClr val="window" lastClr="FFFFFF">
                <a:lumMod val="50000"/>
              </a:sysClr>
            </a:solidFill>
            <a:prstDash val="solid"/>
          </a:ln>
          <a:effectLst/>
        </p:spPr>
      </p:cxnSp>
      <p:cxnSp>
        <p:nvCxnSpPr>
          <p:cNvPr id="11" name="직선 연결선 114"/>
          <p:cNvCxnSpPr>
            <a:stCxn id="135" idx="3"/>
          </p:cNvCxnSpPr>
          <p:nvPr/>
        </p:nvCxnSpPr>
        <p:spPr>
          <a:xfrm flipH="1">
            <a:off x="4127278" y="5129981"/>
            <a:ext cx="669933" cy="308794"/>
          </a:xfrm>
          <a:prstGeom prst="line">
            <a:avLst/>
          </a:prstGeom>
          <a:noFill/>
          <a:ln w="12700" cap="rnd" cmpd="sng" algn="ctr">
            <a:solidFill>
              <a:sysClr val="window" lastClr="FFFFFF">
                <a:lumMod val="50000"/>
              </a:sysClr>
            </a:solidFill>
            <a:prstDash val="solid"/>
          </a:ln>
          <a:effectLst/>
        </p:spPr>
      </p:cxnSp>
      <p:cxnSp>
        <p:nvCxnSpPr>
          <p:cNvPr id="12" name="직선 연결선 115"/>
          <p:cNvCxnSpPr/>
          <p:nvPr/>
        </p:nvCxnSpPr>
        <p:spPr>
          <a:xfrm flipH="1">
            <a:off x="1535172" y="5446370"/>
            <a:ext cx="2592106" cy="0"/>
          </a:xfrm>
          <a:prstGeom prst="line">
            <a:avLst/>
          </a:prstGeom>
          <a:noFill/>
          <a:ln w="12700" cap="rnd" cmpd="sng" algn="ctr">
            <a:solidFill>
              <a:sysClr val="window" lastClr="FFFFFF">
                <a:lumMod val="50000"/>
              </a:sysClr>
            </a:solidFill>
            <a:prstDash val="solid"/>
          </a:ln>
          <a:effectLst/>
        </p:spPr>
      </p:cxnSp>
      <p:sp>
        <p:nvSpPr>
          <p:cNvPr id="14" name="TextBox 116"/>
          <p:cNvSpPr txBox="1"/>
          <p:nvPr/>
        </p:nvSpPr>
        <p:spPr>
          <a:xfrm>
            <a:off x="1535168" y="2166884"/>
            <a:ext cx="3052525" cy="429895"/>
          </a:xfrm>
          <a:prstGeom prst="rect">
            <a:avLst/>
          </a:prstGeom>
          <a:noFill/>
        </p:spPr>
        <p:txBody>
          <a:bodyPr wrap="square">
            <a:spAutoFit/>
          </a:bodyPr>
          <a:lstStyle>
            <a:defPPr>
              <a:defRPr lang="ko-KR"/>
            </a:defPPr>
            <a:lvl1pPr>
              <a:defRPr b="1">
                <a:solidFill>
                  <a:srgbClr val="E1DC1E"/>
                </a:solidFill>
                <a:latin typeface="HelveticaNeue MediumCond" pitchFamily="34" charset="0"/>
              </a:defRPr>
            </a:lvl1pPr>
          </a:lstStyle>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中长期</a:t>
            </a:r>
            <a:r>
              <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SCM</a:t>
            </a: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战略及实行战略</a:t>
            </a:r>
            <a:endPar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设计物流运营流程及树立最佳方案</a:t>
            </a:r>
            <a:endParaRPr kumimoji="1" lang="en-US" altLang="ko-KR"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p:txBody>
      </p:sp>
      <p:cxnSp>
        <p:nvCxnSpPr>
          <p:cNvPr id="15" name="직선 연결선 34"/>
          <p:cNvCxnSpPr/>
          <p:nvPr/>
        </p:nvCxnSpPr>
        <p:spPr>
          <a:xfrm flipV="1">
            <a:off x="3962124" y="3397238"/>
            <a:ext cx="4765" cy="1008000"/>
          </a:xfrm>
          <a:prstGeom prst="line">
            <a:avLst/>
          </a:prstGeom>
          <a:noFill/>
          <a:ln w="12700" cap="rnd" cmpd="sng" algn="ctr">
            <a:solidFill>
              <a:sysClr val="window" lastClr="FFFFFF">
                <a:lumMod val="50000"/>
              </a:sysClr>
            </a:solidFill>
            <a:prstDash val="solid"/>
          </a:ln>
          <a:effectLst/>
        </p:spPr>
      </p:cxnSp>
      <p:cxnSp>
        <p:nvCxnSpPr>
          <p:cNvPr id="16" name="직선 연결선 118"/>
          <p:cNvCxnSpPr>
            <a:stCxn id="134" idx="2"/>
          </p:cNvCxnSpPr>
          <p:nvPr/>
        </p:nvCxnSpPr>
        <p:spPr>
          <a:xfrm flipH="1">
            <a:off x="3966889" y="3888627"/>
            <a:ext cx="306486" cy="0"/>
          </a:xfrm>
          <a:prstGeom prst="line">
            <a:avLst/>
          </a:prstGeom>
          <a:noFill/>
          <a:ln w="12700" cap="rnd" cmpd="sng" algn="ctr">
            <a:solidFill>
              <a:sysClr val="window" lastClr="FFFFFF">
                <a:lumMod val="50000"/>
              </a:sysClr>
            </a:solidFill>
            <a:prstDash val="solid"/>
          </a:ln>
          <a:effectLst/>
        </p:spPr>
      </p:cxnSp>
      <p:cxnSp>
        <p:nvCxnSpPr>
          <p:cNvPr id="17" name="직선 연결선 119"/>
          <p:cNvCxnSpPr/>
          <p:nvPr/>
        </p:nvCxnSpPr>
        <p:spPr>
          <a:xfrm flipH="1">
            <a:off x="8292624" y="3397238"/>
            <a:ext cx="0" cy="1008000"/>
          </a:xfrm>
          <a:prstGeom prst="line">
            <a:avLst/>
          </a:prstGeom>
          <a:noFill/>
          <a:ln w="12700" cap="rnd" cmpd="sng" algn="ctr">
            <a:solidFill>
              <a:sysClr val="window" lastClr="FFFFFF">
                <a:lumMod val="50000"/>
              </a:sysClr>
            </a:solidFill>
            <a:prstDash val="solid"/>
          </a:ln>
          <a:effectLst/>
        </p:spPr>
      </p:cxnSp>
      <p:sp>
        <p:nvSpPr>
          <p:cNvPr id="18" name="TextBox 35"/>
          <p:cNvSpPr txBox="1">
            <a:spLocks noChangeArrowheads="1"/>
          </p:cNvSpPr>
          <p:nvPr/>
        </p:nvSpPr>
        <p:spPr bwMode="auto">
          <a:xfrm>
            <a:off x="1535169" y="1838353"/>
            <a:ext cx="1644126" cy="306705"/>
          </a:xfrm>
          <a:prstGeom prst="rect">
            <a:avLst/>
          </a:prstGeom>
          <a:noFill/>
          <a:ln w="9525">
            <a:noFill/>
            <a:miter lim="800000"/>
          </a:ln>
        </p:spPr>
        <p:txBody>
          <a:bodyPr wrap="square">
            <a:spAutoFit/>
          </a:bodyPr>
          <a:lstStyle/>
          <a:p>
            <a:pPr fontAlgn="base">
              <a:spcBef>
                <a:spcPct val="0"/>
              </a:spcBef>
              <a:spcAft>
                <a:spcPct val="0"/>
              </a:spcAft>
            </a:pPr>
            <a:r>
              <a:rPr kumimoji="1" lang="en-US" altLang="ko-KR" sz="1400" b="1" dirty="0">
                <a:solidFill>
                  <a:prstClr val="black"/>
                </a:solidFill>
                <a:latin typeface="微软雅黑" panose="020B0503020204020204" pitchFamily="34" charset="-122"/>
                <a:ea typeface="微软雅黑" panose="020B0503020204020204" pitchFamily="34" charset="-122"/>
              </a:rPr>
              <a:t>SCM </a:t>
            </a:r>
            <a:r>
              <a:rPr kumimoji="1" lang="zh-CN" altLang="en-US" sz="1400" b="1" dirty="0">
                <a:solidFill>
                  <a:prstClr val="black"/>
                </a:solidFill>
                <a:latin typeface="微软雅黑" panose="020B0503020204020204" pitchFamily="34" charset="-122"/>
                <a:ea typeface="微软雅黑" panose="020B0503020204020204" pitchFamily="34" charset="-122"/>
              </a:rPr>
              <a:t>战略</a:t>
            </a:r>
            <a:endParaRPr kumimoji="1" lang="ko-KR" altLang="en-US" sz="1400" b="1" dirty="0">
              <a:solidFill>
                <a:prstClr val="black"/>
              </a:solidFill>
              <a:latin typeface="微软雅黑" panose="020B0503020204020204" pitchFamily="34" charset="-122"/>
              <a:ea typeface="HDharmony M" panose="02020603020101020101" pitchFamily="18" charset="-127"/>
            </a:endParaRPr>
          </a:p>
        </p:txBody>
      </p:sp>
      <p:sp>
        <p:nvSpPr>
          <p:cNvPr id="19" name="TextBox 36"/>
          <p:cNvSpPr txBox="1">
            <a:spLocks noChangeArrowheads="1"/>
          </p:cNvSpPr>
          <p:nvPr/>
        </p:nvSpPr>
        <p:spPr bwMode="auto">
          <a:xfrm>
            <a:off x="8305007" y="1838350"/>
            <a:ext cx="1583035" cy="306705"/>
          </a:xfrm>
          <a:prstGeom prst="rect">
            <a:avLst/>
          </a:prstGeom>
          <a:noFill/>
          <a:ln w="9525">
            <a:noFill/>
            <a:miter lim="800000"/>
          </a:ln>
        </p:spPr>
        <p:txBody>
          <a:bodyPr wrap="square">
            <a:spAutoFit/>
          </a:bodyPr>
          <a:lstStyle/>
          <a:p>
            <a:pPr fontAlgn="base">
              <a:spcBef>
                <a:spcPct val="0"/>
              </a:spcBef>
              <a:spcAft>
                <a:spcPct val="0"/>
              </a:spcAft>
            </a:pPr>
            <a:r>
              <a:rPr kumimoji="1" lang="zh-CN" altLang="en-US" sz="1400" b="1" dirty="0">
                <a:solidFill>
                  <a:prstClr val="black"/>
                </a:solidFill>
                <a:latin typeface="微软雅黑" panose="020B0503020204020204" pitchFamily="34" charset="-122"/>
                <a:ea typeface="微软雅黑" panose="020B0503020204020204" pitchFamily="34" charset="-122"/>
              </a:rPr>
              <a:t>运输管理</a:t>
            </a:r>
            <a:endParaRPr kumimoji="1" lang="ko-KR" altLang="en-US" sz="1400" b="1" dirty="0">
              <a:solidFill>
                <a:prstClr val="black"/>
              </a:solidFill>
              <a:latin typeface="微软雅黑" panose="020B0503020204020204" pitchFamily="34" charset="-122"/>
              <a:ea typeface="HDharmony M" panose="02020603020101020101" pitchFamily="18" charset="-127"/>
            </a:endParaRPr>
          </a:p>
        </p:txBody>
      </p:sp>
      <p:sp>
        <p:nvSpPr>
          <p:cNvPr id="20" name="TextBox 37"/>
          <p:cNvSpPr txBox="1">
            <a:spLocks noChangeArrowheads="1"/>
          </p:cNvSpPr>
          <p:nvPr/>
        </p:nvSpPr>
        <p:spPr bwMode="auto">
          <a:xfrm>
            <a:off x="1535169" y="5437565"/>
            <a:ext cx="2403529" cy="306705"/>
          </a:xfrm>
          <a:prstGeom prst="rect">
            <a:avLst/>
          </a:prstGeom>
          <a:noFill/>
          <a:ln w="9525">
            <a:noFill/>
            <a:miter lim="800000"/>
          </a:ln>
        </p:spPr>
        <p:txBody>
          <a:bodyPr wrap="square">
            <a:spAutoFit/>
          </a:bodyPr>
          <a:lstStyle/>
          <a:p>
            <a:pPr fontAlgn="base">
              <a:spcBef>
                <a:spcPct val="0"/>
              </a:spcBef>
              <a:spcAft>
                <a:spcPct val="0"/>
              </a:spcAft>
            </a:pPr>
            <a:r>
              <a:rPr kumimoji="1" lang="en-US" altLang="ko-KR" sz="1400" b="1" dirty="0">
                <a:solidFill>
                  <a:prstClr val="black"/>
                </a:solidFill>
                <a:latin typeface="微软雅黑" panose="020B0503020204020204" pitchFamily="34" charset="-122"/>
                <a:ea typeface="微软雅黑" panose="020B0503020204020204" pitchFamily="34" charset="-122"/>
              </a:rPr>
              <a:t>IT </a:t>
            </a:r>
            <a:r>
              <a:rPr kumimoji="1" lang="zh-CN" altLang="en-US" sz="1400" b="1" dirty="0">
                <a:solidFill>
                  <a:prstClr val="black"/>
                </a:solidFill>
                <a:latin typeface="微软雅黑" panose="020B0503020204020204" pitchFamily="34" charset="-122"/>
                <a:ea typeface="微软雅黑" panose="020B0503020204020204" pitchFamily="34" charset="-122"/>
              </a:rPr>
              <a:t>基础设施</a:t>
            </a:r>
            <a:endParaRPr kumimoji="1" lang="ko-KR" altLang="en-US" sz="1400" b="1" dirty="0">
              <a:solidFill>
                <a:prstClr val="black"/>
              </a:solidFill>
              <a:latin typeface="微软雅黑" panose="020B0503020204020204" pitchFamily="34" charset="-122"/>
              <a:ea typeface="HDharmony M" panose="02020603020101020101" pitchFamily="18" charset="-127"/>
            </a:endParaRPr>
          </a:p>
        </p:txBody>
      </p:sp>
      <p:sp>
        <p:nvSpPr>
          <p:cNvPr id="21" name="TextBox 38"/>
          <p:cNvSpPr txBox="1">
            <a:spLocks noChangeArrowheads="1"/>
          </p:cNvSpPr>
          <p:nvPr/>
        </p:nvSpPr>
        <p:spPr bwMode="auto">
          <a:xfrm>
            <a:off x="8305006" y="5437565"/>
            <a:ext cx="1751115" cy="306705"/>
          </a:xfrm>
          <a:prstGeom prst="rect">
            <a:avLst/>
          </a:prstGeom>
          <a:noFill/>
          <a:ln w="9525">
            <a:noFill/>
            <a:miter lim="800000"/>
          </a:ln>
        </p:spPr>
        <p:txBody>
          <a:bodyPr wrap="square">
            <a:spAutoFit/>
          </a:bodyPr>
          <a:lstStyle/>
          <a:p>
            <a:pPr fontAlgn="base">
              <a:spcBef>
                <a:spcPct val="0"/>
              </a:spcBef>
              <a:spcAft>
                <a:spcPct val="0"/>
              </a:spcAft>
            </a:pPr>
            <a:r>
              <a:rPr kumimoji="1" lang="zh-CN" altLang="en-US" sz="1400" b="1" dirty="0">
                <a:solidFill>
                  <a:prstClr val="black"/>
                </a:solidFill>
                <a:latin typeface="微软雅黑" panose="020B0503020204020204" pitchFamily="34" charset="-122"/>
                <a:ea typeface="微软雅黑" panose="020B0503020204020204" pitchFamily="34" charset="-122"/>
              </a:rPr>
              <a:t>组织</a:t>
            </a:r>
            <a:r>
              <a:rPr kumimoji="1" lang="en-US" altLang="zh-CN" sz="1400" b="1" dirty="0">
                <a:solidFill>
                  <a:prstClr val="black"/>
                </a:solidFill>
                <a:latin typeface="微软雅黑" panose="020B0503020204020204" pitchFamily="34" charset="-122"/>
                <a:ea typeface="微软雅黑" panose="020B0503020204020204" pitchFamily="34" charset="-122"/>
              </a:rPr>
              <a:t>/</a:t>
            </a:r>
            <a:r>
              <a:rPr kumimoji="1" lang="zh-CN" altLang="en-US" sz="1400" b="1" dirty="0">
                <a:solidFill>
                  <a:prstClr val="black"/>
                </a:solidFill>
                <a:latin typeface="微软雅黑" panose="020B0503020204020204" pitchFamily="34" charset="-122"/>
                <a:ea typeface="微软雅黑" panose="020B0503020204020204" pitchFamily="34" charset="-122"/>
              </a:rPr>
              <a:t>成果管理</a:t>
            </a:r>
            <a:endParaRPr kumimoji="1" lang="ko-KR" altLang="en-US" sz="1400" b="1" dirty="0">
              <a:solidFill>
                <a:prstClr val="black"/>
              </a:solidFill>
              <a:latin typeface="微软雅黑" panose="020B0503020204020204" pitchFamily="34" charset="-122"/>
              <a:ea typeface="HDharmony M" panose="02020603020101020101" pitchFamily="18" charset="-127"/>
            </a:endParaRPr>
          </a:p>
        </p:txBody>
      </p:sp>
      <p:sp>
        <p:nvSpPr>
          <p:cNvPr id="22" name="TextBox 73"/>
          <p:cNvSpPr txBox="1">
            <a:spLocks noChangeArrowheads="1"/>
          </p:cNvSpPr>
          <p:nvPr/>
        </p:nvSpPr>
        <p:spPr bwMode="auto">
          <a:xfrm>
            <a:off x="1535169" y="3421909"/>
            <a:ext cx="1746108" cy="306705"/>
          </a:xfrm>
          <a:prstGeom prst="rect">
            <a:avLst/>
          </a:prstGeom>
          <a:noFill/>
          <a:ln w="9525">
            <a:noFill/>
            <a:miter lim="800000"/>
          </a:ln>
        </p:spPr>
        <p:txBody>
          <a:bodyPr wrap="square">
            <a:spAutoFit/>
          </a:bodyPr>
          <a:lstStyle/>
          <a:p>
            <a:pPr fontAlgn="base">
              <a:spcBef>
                <a:spcPct val="0"/>
              </a:spcBef>
              <a:spcAft>
                <a:spcPct val="0"/>
              </a:spcAft>
            </a:pPr>
            <a:r>
              <a:rPr kumimoji="1" lang="zh-CN" altLang="en-US" sz="1400" b="1" dirty="0">
                <a:solidFill>
                  <a:prstClr val="black"/>
                </a:solidFill>
                <a:latin typeface="微软雅黑" panose="020B0503020204020204" pitchFamily="34" charset="-122"/>
                <a:ea typeface="微软雅黑" panose="020B0503020204020204" pitchFamily="34" charset="-122"/>
              </a:rPr>
              <a:t>网络战略</a:t>
            </a:r>
            <a:endParaRPr kumimoji="1" lang="ko-KR" altLang="en-US" sz="1400" b="1" dirty="0">
              <a:solidFill>
                <a:prstClr val="black"/>
              </a:solidFill>
              <a:latin typeface="微软雅黑" panose="020B0503020204020204" pitchFamily="34" charset="-122"/>
              <a:ea typeface="HDharmony M" panose="02020603020101020101" pitchFamily="18" charset="-127"/>
            </a:endParaRPr>
          </a:p>
        </p:txBody>
      </p:sp>
      <p:sp>
        <p:nvSpPr>
          <p:cNvPr id="23" name="TextBox 81"/>
          <p:cNvSpPr txBox="1">
            <a:spLocks noChangeArrowheads="1"/>
          </p:cNvSpPr>
          <p:nvPr/>
        </p:nvSpPr>
        <p:spPr bwMode="auto">
          <a:xfrm>
            <a:off x="8305007" y="3421909"/>
            <a:ext cx="2603548" cy="306705"/>
          </a:xfrm>
          <a:prstGeom prst="rect">
            <a:avLst/>
          </a:prstGeom>
          <a:noFill/>
          <a:ln w="9525">
            <a:noFill/>
            <a:miter lim="800000"/>
          </a:ln>
        </p:spPr>
        <p:txBody>
          <a:bodyPr wrap="square">
            <a:spAutoFit/>
          </a:bodyPr>
          <a:lstStyle/>
          <a:p>
            <a:pPr fontAlgn="base">
              <a:spcBef>
                <a:spcPct val="0"/>
              </a:spcBef>
              <a:spcAft>
                <a:spcPct val="0"/>
              </a:spcAft>
            </a:pPr>
            <a:r>
              <a:rPr kumimoji="1" lang="zh-CN" altLang="en-US" sz="1400" b="1" dirty="0">
                <a:solidFill>
                  <a:prstClr val="black"/>
                </a:solidFill>
                <a:latin typeface="微软雅黑" panose="020B0503020204020204" pitchFamily="34" charset="-122"/>
                <a:ea typeface="微软雅黑" panose="020B0503020204020204" pitchFamily="34" charset="-122"/>
              </a:rPr>
              <a:t>物流中心运营</a:t>
            </a:r>
            <a:r>
              <a:rPr kumimoji="1" lang="en-US" altLang="zh-CN" sz="1400" b="1" dirty="0">
                <a:solidFill>
                  <a:prstClr val="black"/>
                </a:solidFill>
                <a:latin typeface="微软雅黑" panose="020B0503020204020204" pitchFamily="34" charset="-122"/>
                <a:ea typeface="微软雅黑" panose="020B0503020204020204" pitchFamily="34" charset="-122"/>
              </a:rPr>
              <a:t>/</a:t>
            </a:r>
            <a:r>
              <a:rPr kumimoji="1" lang="zh-CN" altLang="en-US" sz="1400" b="1" dirty="0">
                <a:solidFill>
                  <a:prstClr val="black"/>
                </a:solidFill>
                <a:latin typeface="微软雅黑" panose="020B0503020204020204" pitchFamily="34" charset="-122"/>
                <a:ea typeface="微软雅黑" panose="020B0503020204020204" pitchFamily="34" charset="-122"/>
              </a:rPr>
              <a:t>库存管理</a:t>
            </a:r>
            <a:endParaRPr kumimoji="1" lang="ko-KR" altLang="en-US" sz="1400" b="1" dirty="0">
              <a:solidFill>
                <a:prstClr val="black"/>
              </a:solidFill>
              <a:latin typeface="微软雅黑" panose="020B0503020204020204" pitchFamily="34" charset="-122"/>
              <a:ea typeface="HDharmony M" panose="02020603020101020101" pitchFamily="18" charset="-127"/>
            </a:endParaRPr>
          </a:p>
        </p:txBody>
      </p:sp>
      <p:sp>
        <p:nvSpPr>
          <p:cNvPr id="127" name="TextBox 126"/>
          <p:cNvSpPr txBox="1"/>
          <p:nvPr/>
        </p:nvSpPr>
        <p:spPr>
          <a:xfrm>
            <a:off x="1535168" y="3736161"/>
            <a:ext cx="2448392" cy="598805"/>
          </a:xfrm>
          <a:prstGeom prst="rect">
            <a:avLst/>
          </a:prstGeom>
          <a:noFill/>
        </p:spPr>
        <p:txBody>
          <a:bodyPr>
            <a:spAutoFit/>
          </a:bodyPr>
          <a:lstStyle>
            <a:defPPr>
              <a:defRPr lang="ko-KR"/>
            </a:defPPr>
            <a:lvl1pPr>
              <a:defRPr b="1">
                <a:solidFill>
                  <a:srgbClr val="E1DC1E"/>
                </a:solidFill>
                <a:latin typeface="HelveticaNeue MediumCond" pitchFamily="34" charset="0"/>
              </a:defRPr>
            </a:lvl1pPr>
          </a:lstStyle>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物流据点战略及网络最优化</a:t>
            </a:r>
            <a:endPar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物流据点用地选定</a:t>
            </a:r>
            <a:endPar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运输效率化及合理化方案</a:t>
            </a:r>
            <a:endParaRPr kumimoji="1" lang="en-US" altLang="ko-KR"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p:txBody>
      </p:sp>
      <p:sp>
        <p:nvSpPr>
          <p:cNvPr id="128" name="TextBox 127"/>
          <p:cNvSpPr txBox="1"/>
          <p:nvPr/>
        </p:nvSpPr>
        <p:spPr>
          <a:xfrm>
            <a:off x="1535168" y="5770866"/>
            <a:ext cx="2952784" cy="598805"/>
          </a:xfrm>
          <a:prstGeom prst="rect">
            <a:avLst/>
          </a:prstGeom>
          <a:noFill/>
        </p:spPr>
        <p:txBody>
          <a:bodyPr wrap="square">
            <a:spAutoFit/>
          </a:bodyPr>
          <a:lstStyle>
            <a:defPPr>
              <a:defRPr lang="ko-KR"/>
            </a:defPPr>
            <a:lvl1pPr>
              <a:defRPr b="1">
                <a:solidFill>
                  <a:srgbClr val="E1DC1E"/>
                </a:solidFill>
                <a:latin typeface="HelveticaNeue MediumCond" pitchFamily="34" charset="0"/>
              </a:defRPr>
            </a:lvl1pPr>
          </a:lstStyle>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物流系统分析</a:t>
            </a:r>
            <a:r>
              <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a:t>
            </a: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提案</a:t>
            </a:r>
            <a:r>
              <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a:t>
            </a: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结构设计</a:t>
            </a:r>
            <a:endPar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物流系统</a:t>
            </a:r>
            <a:r>
              <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Set-up/</a:t>
            </a: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改善</a:t>
            </a:r>
            <a:endPar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得出性能及机能改善方向</a:t>
            </a:r>
            <a:endParaRPr kumimoji="1" lang="en-US" altLang="ko-KR"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p:txBody>
      </p:sp>
      <p:sp>
        <p:nvSpPr>
          <p:cNvPr id="129" name="TextBox 128"/>
          <p:cNvSpPr txBox="1"/>
          <p:nvPr/>
        </p:nvSpPr>
        <p:spPr>
          <a:xfrm>
            <a:off x="8305006" y="5776120"/>
            <a:ext cx="2448392" cy="598805"/>
          </a:xfrm>
          <a:prstGeom prst="rect">
            <a:avLst/>
          </a:prstGeom>
          <a:noFill/>
        </p:spPr>
        <p:txBody>
          <a:bodyPr>
            <a:spAutoFit/>
          </a:bodyPr>
          <a:lstStyle>
            <a:defPPr>
              <a:defRPr lang="ko-KR"/>
            </a:defPPr>
            <a:lvl1pPr>
              <a:defRPr b="1">
                <a:solidFill>
                  <a:srgbClr val="E1DC1E"/>
                </a:solidFill>
                <a:latin typeface="HelveticaNeue MediumCond" pitchFamily="34" charset="0"/>
              </a:defRPr>
            </a:lvl1pPr>
          </a:lstStyle>
          <a:p>
            <a:pPr marL="107950" indent="-107950" fontAlgn="base">
              <a:spcBef>
                <a:spcPct val="0"/>
              </a:spcBef>
              <a:spcAft>
                <a:spcPct val="0"/>
              </a:spcAft>
              <a:buFont typeface="Arial" panose="020B0604020202020204" pitchFamily="34" charset="0"/>
              <a:buChar char="•"/>
              <a:defRPr/>
            </a:pPr>
            <a:r>
              <a:rPr kumimoji="1" lang="en-US" altLang="ko-KR"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SCM</a:t>
            </a: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成果分析及管理</a:t>
            </a:r>
            <a:endPar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物流</a:t>
            </a:r>
            <a:r>
              <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KPI</a:t>
            </a: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设定及测定</a:t>
            </a:r>
            <a:endPar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物流费分析及节减</a:t>
            </a:r>
            <a:endParaRPr kumimoji="1" lang="en-US" altLang="ko-KR"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p:txBody>
      </p:sp>
      <p:sp>
        <p:nvSpPr>
          <p:cNvPr id="24" name="TextBox 129"/>
          <p:cNvSpPr txBox="1"/>
          <p:nvPr/>
        </p:nvSpPr>
        <p:spPr>
          <a:xfrm>
            <a:off x="8305005" y="2166885"/>
            <a:ext cx="2448392" cy="768350"/>
          </a:xfrm>
          <a:prstGeom prst="rect">
            <a:avLst/>
          </a:prstGeom>
          <a:noFill/>
        </p:spPr>
        <p:txBody>
          <a:bodyPr>
            <a:spAutoFit/>
          </a:bodyPr>
          <a:lstStyle>
            <a:defPPr>
              <a:defRPr lang="ko-KR"/>
            </a:defPPr>
            <a:lvl1pPr>
              <a:defRPr b="1">
                <a:solidFill>
                  <a:srgbClr val="E1DC1E"/>
                </a:solidFill>
                <a:latin typeface="HelveticaNeue MediumCond" pitchFamily="34" charset="0"/>
              </a:defRPr>
            </a:lvl1pPr>
          </a:lstStyle>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国内</a:t>
            </a:r>
            <a:r>
              <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a:t>
            </a: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海外运输路线设计</a:t>
            </a:r>
            <a:endPar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运输</a:t>
            </a:r>
            <a:r>
              <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Mode</a:t>
            </a: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选定、</a:t>
            </a:r>
            <a:r>
              <a:rPr kumimoji="1" lang="en-US" altLang="ko-KR"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Scheduling</a:t>
            </a:r>
          </a:p>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运输效率化及合理化方案</a:t>
            </a:r>
            <a:endParaRPr kumimoji="1" lang="en-US" altLang="ko-KR"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a:p>
            <a:pPr marL="107950" indent="-107950" fontAlgn="base">
              <a:spcBef>
                <a:spcPct val="0"/>
              </a:spcBef>
              <a:spcAft>
                <a:spcPct val="0"/>
              </a:spcAft>
              <a:buFont typeface="Arial" panose="020B0604020202020204" pitchFamily="34" charset="0"/>
              <a:buChar char="•"/>
              <a:defRPr/>
            </a:pPr>
            <a:endParaRPr kumimoji="1" lang="ko-KR" altLang="en-US" sz="1100" b="0" dirty="0">
              <a:solidFill>
                <a:prstClr val="black">
                  <a:lumMod val="65000"/>
                  <a:lumOff val="35000"/>
                  <a:alpha val="99000"/>
                </a:prstClr>
              </a:solidFill>
              <a:latin typeface="微软雅黑" panose="020B0503020204020204" pitchFamily="34" charset="-122"/>
              <a:ea typeface="현대하모니 L" panose="02020603020101020101" pitchFamily="18" charset="-127"/>
            </a:endParaRPr>
          </a:p>
        </p:txBody>
      </p:sp>
      <p:sp>
        <p:nvSpPr>
          <p:cNvPr id="25" name="타원 130"/>
          <p:cNvSpPr/>
          <p:nvPr/>
        </p:nvSpPr>
        <p:spPr>
          <a:xfrm>
            <a:off x="5027180" y="2313884"/>
            <a:ext cx="142921" cy="144430"/>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anose="020B0503020204020204" pitchFamily="34" charset="-122"/>
              <a:ea typeface="Malgun Gothic" panose="020B0503020000020004" charset="-122"/>
            </a:endParaRPr>
          </a:p>
        </p:txBody>
      </p:sp>
      <p:sp>
        <p:nvSpPr>
          <p:cNvPr id="132" name="타원 131"/>
          <p:cNvSpPr/>
          <p:nvPr/>
        </p:nvSpPr>
        <p:spPr>
          <a:xfrm>
            <a:off x="7134968" y="2313884"/>
            <a:ext cx="142921" cy="142842"/>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anose="020B0503020204020204" pitchFamily="34" charset="-122"/>
              <a:ea typeface="Malgun Gothic" panose="020B0503020000020004" charset="-122"/>
            </a:endParaRPr>
          </a:p>
        </p:txBody>
      </p:sp>
      <p:sp>
        <p:nvSpPr>
          <p:cNvPr id="133" name="타원 132"/>
          <p:cNvSpPr/>
          <p:nvPr/>
        </p:nvSpPr>
        <p:spPr>
          <a:xfrm>
            <a:off x="7256960" y="4924824"/>
            <a:ext cx="142921" cy="144429"/>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anose="020B0503020204020204" pitchFamily="34" charset="-122"/>
              <a:ea typeface="Malgun Gothic" panose="020B0503020000020004" charset="-122"/>
            </a:endParaRPr>
          </a:p>
        </p:txBody>
      </p:sp>
      <p:sp>
        <p:nvSpPr>
          <p:cNvPr id="134" name="타원 133"/>
          <p:cNvSpPr/>
          <p:nvPr/>
        </p:nvSpPr>
        <p:spPr>
          <a:xfrm>
            <a:off x="4273375" y="3817206"/>
            <a:ext cx="142921" cy="142842"/>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anose="020B0503020204020204" pitchFamily="34" charset="-122"/>
              <a:ea typeface="Malgun Gothic" panose="020B0503020000020004" charset="-122"/>
            </a:endParaRPr>
          </a:p>
        </p:txBody>
      </p:sp>
      <p:sp>
        <p:nvSpPr>
          <p:cNvPr id="135" name="타원 134"/>
          <p:cNvSpPr/>
          <p:nvPr/>
        </p:nvSpPr>
        <p:spPr>
          <a:xfrm>
            <a:off x="4776048" y="5006702"/>
            <a:ext cx="144509" cy="144430"/>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anose="020B0503020204020204" pitchFamily="34" charset="-122"/>
              <a:ea typeface="Malgun Gothic" panose="020B0503020000020004" charset="-122"/>
            </a:endParaRPr>
          </a:p>
        </p:txBody>
      </p:sp>
      <p:sp>
        <p:nvSpPr>
          <p:cNvPr id="136" name="타원 135"/>
          <p:cNvSpPr/>
          <p:nvPr/>
        </p:nvSpPr>
        <p:spPr>
          <a:xfrm>
            <a:off x="7879744" y="3817206"/>
            <a:ext cx="142921" cy="142842"/>
          </a:xfrm>
          <a:prstGeom prst="ellipse">
            <a:avLst/>
          </a:prstGeom>
          <a:solidFill>
            <a:srgbClr val="F8F8F8">
              <a:lumMod val="90000"/>
            </a:srgbClr>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white"/>
              </a:solidFill>
              <a:latin typeface="微软雅黑" panose="020B0503020204020204" pitchFamily="34" charset="-122"/>
              <a:ea typeface="Malgun Gothic" panose="020B0503020000020004" charset="-122"/>
            </a:endParaRPr>
          </a:p>
        </p:txBody>
      </p:sp>
      <p:sp>
        <p:nvSpPr>
          <p:cNvPr id="137" name="TextBox 136"/>
          <p:cNvSpPr txBox="1"/>
          <p:nvPr/>
        </p:nvSpPr>
        <p:spPr>
          <a:xfrm>
            <a:off x="8305005" y="3736161"/>
            <a:ext cx="2791620" cy="598805"/>
          </a:xfrm>
          <a:prstGeom prst="rect">
            <a:avLst/>
          </a:prstGeom>
          <a:noFill/>
        </p:spPr>
        <p:txBody>
          <a:bodyPr wrap="square">
            <a:spAutoFit/>
          </a:bodyPr>
          <a:lstStyle>
            <a:defPPr>
              <a:defRPr lang="ko-KR"/>
            </a:defPPr>
            <a:lvl1pPr>
              <a:defRPr b="1">
                <a:solidFill>
                  <a:srgbClr val="E1DC1E"/>
                </a:solidFill>
                <a:latin typeface="HelveticaNeue MediumCond" pitchFamily="34" charset="0"/>
              </a:defRPr>
            </a:lvl1pPr>
          </a:lstStyle>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设计物流中心</a:t>
            </a:r>
            <a:r>
              <a:rPr kumimoji="1" lang="en-US" altLang="ko-KR"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Lay-out</a:t>
            </a: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、设计路线</a:t>
            </a:r>
            <a:endPar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出入库及装卸效率化</a:t>
            </a:r>
            <a:endParaRPr kumimoji="1" lang="en-US" altLang="zh-CN"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a:p>
            <a:pPr marL="107950" indent="-107950" fontAlgn="base">
              <a:spcBef>
                <a:spcPct val="0"/>
              </a:spcBef>
              <a:spcAft>
                <a:spcPct val="0"/>
              </a:spcAft>
              <a:buFont typeface="Arial" panose="020B0604020202020204" pitchFamily="34" charset="0"/>
              <a:buChar char="•"/>
              <a:defRPr/>
            </a:pPr>
            <a:r>
              <a:rPr kumimoji="1" lang="zh-CN" altLang="en-US" sz="1100" b="0" dirty="0">
                <a:solidFill>
                  <a:prstClr val="black">
                    <a:lumMod val="65000"/>
                    <a:lumOff val="35000"/>
                    <a:alpha val="99000"/>
                  </a:prstClr>
                </a:solidFill>
                <a:latin typeface="微软雅黑" panose="020B0503020204020204" pitchFamily="34" charset="-122"/>
                <a:ea typeface="微软雅黑" panose="020B0503020204020204" pitchFamily="34" charset="-122"/>
              </a:rPr>
              <a:t>库存管理战略及库存缩减</a:t>
            </a:r>
            <a:endParaRPr kumimoji="1" lang="en-US" altLang="ko-KR" sz="1100" b="0" dirty="0">
              <a:solidFill>
                <a:prstClr val="black">
                  <a:lumMod val="65000"/>
                  <a:lumOff val="35000"/>
                  <a:alpha val="99000"/>
                </a:prstClr>
              </a:solidFill>
              <a:latin typeface="微软雅黑" panose="020B0503020204020204" pitchFamily="34" charset="-122"/>
              <a:ea typeface="微软雅黑" panose="020B0503020204020204" pitchFamily="34" charset="-122"/>
            </a:endParaRPr>
          </a:p>
        </p:txBody>
      </p:sp>
      <p:cxnSp>
        <p:nvCxnSpPr>
          <p:cNvPr id="138" name="직선 연결선 137"/>
          <p:cNvCxnSpPr/>
          <p:nvPr/>
        </p:nvCxnSpPr>
        <p:spPr>
          <a:xfrm flipH="1">
            <a:off x="8169964" y="5446370"/>
            <a:ext cx="2592106" cy="0"/>
          </a:xfrm>
          <a:prstGeom prst="line">
            <a:avLst/>
          </a:prstGeom>
          <a:noFill/>
          <a:ln w="12700" cap="rnd" cmpd="sng" algn="ctr">
            <a:solidFill>
              <a:sysClr val="window" lastClr="FFFFFF">
                <a:lumMod val="50000"/>
              </a:sysClr>
            </a:solidFill>
            <a:prstDash val="solid"/>
          </a:ln>
          <a:effectLst/>
        </p:spPr>
      </p:cxnSp>
      <p:sp>
        <p:nvSpPr>
          <p:cNvPr id="139" name="갈매기형 수장 138"/>
          <p:cNvSpPr/>
          <p:nvPr/>
        </p:nvSpPr>
        <p:spPr>
          <a:xfrm flipH="1">
            <a:off x="6039223" y="1713002"/>
            <a:ext cx="174681" cy="176172"/>
          </a:xfrm>
          <a:prstGeom prst="chevron">
            <a:avLst/>
          </a:prstGeom>
          <a:solidFill>
            <a:srgbClr val="8BAA3C"/>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black"/>
              </a:solidFill>
              <a:latin typeface="微软雅黑" panose="020B0503020204020204" pitchFamily="34" charset="-122"/>
              <a:ea typeface="Malgun Gothic" panose="020B0503020000020004" charset="-122"/>
            </a:endParaRPr>
          </a:p>
        </p:txBody>
      </p:sp>
      <p:sp>
        <p:nvSpPr>
          <p:cNvPr id="140" name="갈매기형 수장 139"/>
          <p:cNvSpPr/>
          <p:nvPr/>
        </p:nvSpPr>
        <p:spPr>
          <a:xfrm rot="7112820" flipH="1">
            <a:off x="7938176" y="4571107"/>
            <a:ext cx="176171" cy="176268"/>
          </a:xfrm>
          <a:prstGeom prst="chevron">
            <a:avLst/>
          </a:prstGeom>
          <a:solidFill>
            <a:srgbClr val="8BAA3C"/>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black"/>
              </a:solidFill>
              <a:latin typeface="微软雅黑" panose="020B0503020204020204" pitchFamily="34" charset="-122"/>
              <a:ea typeface="Malgun Gothic" panose="020B0503020000020004" charset="-122"/>
            </a:endParaRPr>
          </a:p>
        </p:txBody>
      </p:sp>
      <p:sp>
        <p:nvSpPr>
          <p:cNvPr id="26" name="갈매기형 수장 29"/>
          <p:cNvSpPr/>
          <p:nvPr/>
        </p:nvSpPr>
        <p:spPr>
          <a:xfrm rot="15018453" flipH="1">
            <a:off x="4125024" y="4523600"/>
            <a:ext cx="177759" cy="176268"/>
          </a:xfrm>
          <a:prstGeom prst="chevron">
            <a:avLst/>
          </a:prstGeom>
          <a:solidFill>
            <a:srgbClr val="8BAA3C"/>
          </a:solidFill>
          <a:ln w="25400" cap="flat" cmpd="sng" algn="ctr">
            <a:noFill/>
            <a:prstDash val="solid"/>
          </a:ln>
          <a:effectLst/>
        </p:spPr>
        <p:txBody>
          <a:bodyPr anchor="ctr"/>
          <a:lstStyle/>
          <a:p>
            <a:pPr algn="ctr" fontAlgn="base">
              <a:spcBef>
                <a:spcPct val="0"/>
              </a:spcBef>
              <a:spcAft>
                <a:spcPct val="0"/>
              </a:spcAft>
              <a:defRPr/>
            </a:pPr>
            <a:endParaRPr kumimoji="1" lang="ko-KR" altLang="en-US" sz="1600" kern="0">
              <a:solidFill>
                <a:prstClr val="black"/>
              </a:solidFill>
              <a:latin typeface="微软雅黑" panose="020B0503020204020204" pitchFamily="34" charset="-122"/>
              <a:ea typeface="Malgun Gothic" panose="020B0503020000020004" charset="-122"/>
            </a:endParaRPr>
          </a:p>
        </p:txBody>
      </p:sp>
      <p:sp>
        <p:nvSpPr>
          <p:cNvPr id="69" name="TextBox 68"/>
          <p:cNvSpPr txBox="1"/>
          <p:nvPr/>
        </p:nvSpPr>
        <p:spPr>
          <a:xfrm>
            <a:off x="1416973" y="254175"/>
            <a:ext cx="4680756" cy="460375"/>
          </a:xfrm>
          <a:prstGeom prst="rect">
            <a:avLst/>
          </a:prstGeom>
          <a:noFill/>
        </p:spPr>
        <p:txBody>
          <a:bodyPr wrap="square" rtlCol="0">
            <a:spAutoFit/>
          </a:bodyPr>
          <a:lstStyle/>
          <a:p>
            <a:pPr>
              <a:spcBef>
                <a:spcPts val="600"/>
              </a:spcBef>
            </a:pPr>
            <a:r>
              <a:rPr lang="zh-CN" altLang="en-US" sz="2400" dirty="0">
                <a:solidFill>
                  <a:srgbClr val="FFFFFF"/>
                </a:solidFill>
                <a:latin typeface="微软雅黑" panose="020B0503020204020204" pitchFamily="34" charset="-122"/>
                <a:ea typeface="微软雅黑" panose="020B0503020204020204" pitchFamily="34" charset="-122"/>
              </a:rPr>
              <a:t>物流</a:t>
            </a:r>
            <a:r>
              <a:rPr lang="ko-KR" altLang="en-US" sz="2400" dirty="0">
                <a:solidFill>
                  <a:srgbClr val="FFFFFF"/>
                </a:solidFill>
                <a:latin typeface="微软雅黑" panose="020B0503020204020204" pitchFamily="34" charset="-122"/>
                <a:ea typeface="微软雅黑" panose="020B0503020204020204" pitchFamily="34" charset="-122"/>
              </a:rPr>
              <a:t>咨询</a:t>
            </a:r>
            <a:r>
              <a:rPr lang="en-US" altLang="ko-KR"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领域</a:t>
            </a:r>
            <a:endParaRPr lang="ko-KR" altLang="en-US" sz="2400" dirty="0">
              <a:solidFill>
                <a:srgbClr val="FFFFFF"/>
              </a:solidFill>
              <a:latin typeface="微软雅黑" panose="020B0503020204020204" pitchFamily="34" charset="-122"/>
              <a:ea typeface="微软雅黑" panose="020B0503020204020204" pitchFamily="34" charset="-122"/>
            </a:endParaRPr>
          </a:p>
        </p:txBody>
      </p:sp>
      <p:grpSp>
        <p:nvGrpSpPr>
          <p:cNvPr id="28" name="그룹 77"/>
          <p:cNvGrpSpPr/>
          <p:nvPr/>
        </p:nvGrpSpPr>
        <p:grpSpPr>
          <a:xfrm>
            <a:off x="4343929" y="2054374"/>
            <a:ext cx="3600578" cy="3600000"/>
            <a:chOff x="3152800" y="1845224"/>
            <a:chExt cx="3600000" cy="3600000"/>
          </a:xfrm>
        </p:grpSpPr>
        <p:grpSp>
          <p:nvGrpSpPr>
            <p:cNvPr id="167" name="그룹 78"/>
            <p:cNvGrpSpPr/>
            <p:nvPr/>
          </p:nvGrpSpPr>
          <p:grpSpPr>
            <a:xfrm rot="3600000">
              <a:off x="3152800" y="1845224"/>
              <a:ext cx="3600000" cy="3600000"/>
              <a:chOff x="4432633" y="1791716"/>
              <a:chExt cx="3600000" cy="3600000"/>
            </a:xfrm>
          </p:grpSpPr>
          <p:grpSp>
            <p:nvGrpSpPr>
              <p:cNvPr id="29" name="그룹 82"/>
              <p:cNvGrpSpPr/>
              <p:nvPr/>
            </p:nvGrpSpPr>
            <p:grpSpPr>
              <a:xfrm>
                <a:off x="4432633" y="1791716"/>
                <a:ext cx="3600000" cy="3600000"/>
                <a:chOff x="4886323" y="1791716"/>
                <a:chExt cx="3600000" cy="3600000"/>
              </a:xfrm>
            </p:grpSpPr>
            <p:sp>
              <p:nvSpPr>
                <p:cNvPr id="194" name="원형 105"/>
                <p:cNvSpPr/>
                <p:nvPr/>
              </p:nvSpPr>
              <p:spPr>
                <a:xfrm>
                  <a:off x="4886323" y="1791716"/>
                  <a:ext cx="3600000" cy="3600000"/>
                </a:xfrm>
                <a:prstGeom prst="pie">
                  <a:avLst>
                    <a:gd name="adj1" fmla="val 12602926"/>
                    <a:gd name="adj2" fmla="val 16200000"/>
                  </a:avLst>
                </a:prstGeom>
                <a:solidFill>
                  <a:srgbClr val="8CD7FF"/>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sp>
              <p:nvSpPr>
                <p:cNvPr id="195" name="원형 106"/>
                <p:cNvSpPr>
                  <a:spLocks noChangeAspect="1"/>
                </p:cNvSpPr>
                <p:nvPr/>
              </p:nvSpPr>
              <p:spPr>
                <a:xfrm>
                  <a:off x="5030323" y="1935716"/>
                  <a:ext cx="3312000" cy="3312000"/>
                </a:xfrm>
                <a:prstGeom prst="pie">
                  <a:avLst>
                    <a:gd name="adj1" fmla="val 12602926"/>
                    <a:gd name="adj2" fmla="val 16200000"/>
                  </a:avLst>
                </a:prstGeom>
                <a:solidFill>
                  <a:srgbClr val="A0E1FA"/>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sp>
              <p:nvSpPr>
                <p:cNvPr id="196" name="원형 107"/>
                <p:cNvSpPr>
                  <a:spLocks noChangeAspect="1"/>
                </p:cNvSpPr>
                <p:nvPr/>
              </p:nvSpPr>
              <p:spPr>
                <a:xfrm>
                  <a:off x="5786323" y="2691716"/>
                  <a:ext cx="1800000" cy="1800000"/>
                </a:xfrm>
                <a:prstGeom prst="pie">
                  <a:avLst>
                    <a:gd name="adj1" fmla="val 12602926"/>
                    <a:gd name="adj2" fmla="val 16200000"/>
                  </a:avLst>
                </a:prstGeom>
                <a:solidFill>
                  <a:srgbClr val="BEF0FF"/>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grpSp>
          <p:grpSp>
            <p:nvGrpSpPr>
              <p:cNvPr id="172" name="그룹 83"/>
              <p:cNvGrpSpPr/>
              <p:nvPr/>
            </p:nvGrpSpPr>
            <p:grpSpPr>
              <a:xfrm>
                <a:off x="4432633" y="1791716"/>
                <a:ext cx="3600000" cy="3600000"/>
                <a:chOff x="4886323" y="1791716"/>
                <a:chExt cx="3600000" cy="3600000"/>
              </a:xfrm>
            </p:grpSpPr>
            <p:sp>
              <p:nvSpPr>
                <p:cNvPr id="30" name="원형 102"/>
                <p:cNvSpPr/>
                <p:nvPr/>
              </p:nvSpPr>
              <p:spPr>
                <a:xfrm rot="3600000">
                  <a:off x="4886323" y="1791716"/>
                  <a:ext cx="3600000" cy="3600000"/>
                </a:xfrm>
                <a:prstGeom prst="pie">
                  <a:avLst>
                    <a:gd name="adj1" fmla="val 12602926"/>
                    <a:gd name="adj2" fmla="val 16200000"/>
                  </a:avLst>
                </a:prstGeom>
                <a:solidFill>
                  <a:srgbClr val="91B9D7"/>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sp>
              <p:nvSpPr>
                <p:cNvPr id="192" name="원형 103"/>
                <p:cNvSpPr>
                  <a:spLocks noChangeAspect="1"/>
                </p:cNvSpPr>
                <p:nvPr/>
              </p:nvSpPr>
              <p:spPr>
                <a:xfrm rot="3600000">
                  <a:off x="5030323" y="1935716"/>
                  <a:ext cx="3312000" cy="3312000"/>
                </a:xfrm>
                <a:prstGeom prst="pie">
                  <a:avLst>
                    <a:gd name="adj1" fmla="val 12602926"/>
                    <a:gd name="adj2" fmla="val 16200000"/>
                  </a:avLst>
                </a:prstGeom>
                <a:solidFill>
                  <a:srgbClr val="A5C8E1"/>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sp>
              <p:nvSpPr>
                <p:cNvPr id="193" name="원형 104"/>
                <p:cNvSpPr>
                  <a:spLocks noChangeAspect="1"/>
                </p:cNvSpPr>
                <p:nvPr/>
              </p:nvSpPr>
              <p:spPr>
                <a:xfrm rot="3600000">
                  <a:off x="5786323" y="2691716"/>
                  <a:ext cx="1800000" cy="1800000"/>
                </a:xfrm>
                <a:prstGeom prst="pie">
                  <a:avLst>
                    <a:gd name="adj1" fmla="val 12602926"/>
                    <a:gd name="adj2" fmla="val 16200000"/>
                  </a:avLst>
                </a:prstGeom>
                <a:solidFill>
                  <a:srgbClr val="CDE1F0"/>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grpSp>
          <p:grpSp>
            <p:nvGrpSpPr>
              <p:cNvPr id="173" name="그룹 84"/>
              <p:cNvGrpSpPr/>
              <p:nvPr/>
            </p:nvGrpSpPr>
            <p:grpSpPr>
              <a:xfrm>
                <a:off x="4432633" y="1791716"/>
                <a:ext cx="3600000" cy="3600000"/>
                <a:chOff x="4886323" y="1791716"/>
                <a:chExt cx="3600000" cy="3600000"/>
              </a:xfrm>
            </p:grpSpPr>
            <p:sp>
              <p:nvSpPr>
                <p:cNvPr id="31" name="원형 99"/>
                <p:cNvSpPr/>
                <p:nvPr/>
              </p:nvSpPr>
              <p:spPr>
                <a:xfrm rot="7200000">
                  <a:off x="4886323" y="1791716"/>
                  <a:ext cx="3600000" cy="3600000"/>
                </a:xfrm>
                <a:prstGeom prst="pie">
                  <a:avLst>
                    <a:gd name="adj1" fmla="val 12602926"/>
                    <a:gd name="adj2" fmla="val 16200000"/>
                  </a:avLst>
                </a:prstGeom>
                <a:solidFill>
                  <a:srgbClr val="4D4D4D">
                    <a:lumMod val="40000"/>
                    <a:lumOff val="60000"/>
                  </a:srgbClr>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black"/>
                    </a:solidFill>
                    <a:latin typeface="Malgun Gothic" panose="020B0503020000020004" charset="-122"/>
                    <a:ea typeface="Malgun Gothic" panose="020B0503020000020004" charset="-122"/>
                  </a:endParaRPr>
                </a:p>
              </p:txBody>
            </p:sp>
            <p:sp>
              <p:nvSpPr>
                <p:cNvPr id="32" name="원형 100"/>
                <p:cNvSpPr>
                  <a:spLocks noChangeAspect="1"/>
                </p:cNvSpPr>
                <p:nvPr/>
              </p:nvSpPr>
              <p:spPr>
                <a:xfrm rot="7200000">
                  <a:off x="5030323" y="1935716"/>
                  <a:ext cx="3312000" cy="3312000"/>
                </a:xfrm>
                <a:prstGeom prst="pie">
                  <a:avLst>
                    <a:gd name="adj1" fmla="val 12602926"/>
                    <a:gd name="adj2" fmla="val 16200000"/>
                  </a:avLst>
                </a:prstGeom>
                <a:solidFill>
                  <a:srgbClr val="DDDDDD">
                    <a:lumMod val="90000"/>
                  </a:srgbClr>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sp>
              <p:nvSpPr>
                <p:cNvPr id="33" name="원형 101"/>
                <p:cNvSpPr>
                  <a:spLocks noChangeAspect="1"/>
                </p:cNvSpPr>
                <p:nvPr/>
              </p:nvSpPr>
              <p:spPr>
                <a:xfrm rot="7200000">
                  <a:off x="5786323" y="2691716"/>
                  <a:ext cx="1800000" cy="1800000"/>
                </a:xfrm>
                <a:prstGeom prst="pie">
                  <a:avLst>
                    <a:gd name="adj1" fmla="val 12602926"/>
                    <a:gd name="adj2" fmla="val 16200000"/>
                  </a:avLst>
                </a:prstGeom>
                <a:solidFill>
                  <a:srgbClr val="4D4D4D">
                    <a:lumMod val="20000"/>
                    <a:lumOff val="80000"/>
                  </a:srgbClr>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grpSp>
          <p:grpSp>
            <p:nvGrpSpPr>
              <p:cNvPr id="174" name="그룹 85"/>
              <p:cNvGrpSpPr/>
              <p:nvPr/>
            </p:nvGrpSpPr>
            <p:grpSpPr>
              <a:xfrm>
                <a:off x="4432633" y="1791716"/>
                <a:ext cx="3600000" cy="3600000"/>
                <a:chOff x="4886324" y="1791716"/>
                <a:chExt cx="3600000" cy="3600000"/>
              </a:xfrm>
            </p:grpSpPr>
            <p:sp>
              <p:nvSpPr>
                <p:cNvPr id="34" name="원형 96"/>
                <p:cNvSpPr/>
                <p:nvPr/>
              </p:nvSpPr>
              <p:spPr>
                <a:xfrm rot="10800000">
                  <a:off x="4886324" y="1791716"/>
                  <a:ext cx="3600000" cy="3600000"/>
                </a:xfrm>
                <a:prstGeom prst="pie">
                  <a:avLst>
                    <a:gd name="adj1" fmla="val 12602926"/>
                    <a:gd name="adj2" fmla="val 16200000"/>
                  </a:avLst>
                </a:prstGeom>
                <a:solidFill>
                  <a:srgbClr val="8EB4E3"/>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black"/>
                    </a:solidFill>
                    <a:latin typeface="Malgun Gothic" panose="020B0503020000020004" charset="-122"/>
                    <a:ea typeface="Malgun Gothic" panose="020B0503020000020004" charset="-122"/>
                  </a:endParaRPr>
                </a:p>
              </p:txBody>
            </p:sp>
            <p:sp>
              <p:nvSpPr>
                <p:cNvPr id="35" name="원형 97"/>
                <p:cNvSpPr>
                  <a:spLocks noChangeAspect="1"/>
                </p:cNvSpPr>
                <p:nvPr/>
              </p:nvSpPr>
              <p:spPr>
                <a:xfrm rot="10800000">
                  <a:off x="5030324" y="1935716"/>
                  <a:ext cx="3312000" cy="3312000"/>
                </a:xfrm>
                <a:prstGeom prst="pie">
                  <a:avLst>
                    <a:gd name="adj1" fmla="val 12602926"/>
                    <a:gd name="adj2" fmla="val 16200000"/>
                  </a:avLst>
                </a:prstGeom>
                <a:solidFill>
                  <a:srgbClr val="BED2F0"/>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sp>
              <p:nvSpPr>
                <p:cNvPr id="36" name="원형 98"/>
                <p:cNvSpPr>
                  <a:spLocks noChangeAspect="1"/>
                </p:cNvSpPr>
                <p:nvPr/>
              </p:nvSpPr>
              <p:spPr>
                <a:xfrm rot="10800000">
                  <a:off x="5786324" y="2691716"/>
                  <a:ext cx="1800000" cy="1800000"/>
                </a:xfrm>
                <a:prstGeom prst="pie">
                  <a:avLst>
                    <a:gd name="adj1" fmla="val 12602926"/>
                    <a:gd name="adj2" fmla="val 16200000"/>
                  </a:avLst>
                </a:prstGeom>
                <a:solidFill>
                  <a:srgbClr val="DDE8F7"/>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grpSp>
          <p:grpSp>
            <p:nvGrpSpPr>
              <p:cNvPr id="175" name="그룹 86"/>
              <p:cNvGrpSpPr/>
              <p:nvPr/>
            </p:nvGrpSpPr>
            <p:grpSpPr>
              <a:xfrm>
                <a:off x="4432633" y="1791716"/>
                <a:ext cx="3600000" cy="3600000"/>
                <a:chOff x="4886323" y="1791716"/>
                <a:chExt cx="3600000" cy="3600000"/>
              </a:xfrm>
            </p:grpSpPr>
            <p:sp>
              <p:nvSpPr>
                <p:cNvPr id="37" name="원형 93"/>
                <p:cNvSpPr/>
                <p:nvPr/>
              </p:nvSpPr>
              <p:spPr>
                <a:xfrm rot="14400000">
                  <a:off x="4886323" y="1791716"/>
                  <a:ext cx="3600000" cy="3600000"/>
                </a:xfrm>
                <a:prstGeom prst="pie">
                  <a:avLst>
                    <a:gd name="adj1" fmla="val 12602926"/>
                    <a:gd name="adj2" fmla="val 16200000"/>
                  </a:avLst>
                </a:prstGeom>
                <a:solidFill>
                  <a:srgbClr val="649EFD"/>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black"/>
                    </a:solidFill>
                    <a:latin typeface="Malgun Gothic" panose="020B0503020000020004" charset="-122"/>
                    <a:ea typeface="Malgun Gothic" panose="020B0503020000020004" charset="-122"/>
                  </a:endParaRPr>
                </a:p>
              </p:txBody>
            </p:sp>
            <p:sp>
              <p:nvSpPr>
                <p:cNvPr id="38" name="원형 94"/>
                <p:cNvSpPr>
                  <a:spLocks noChangeAspect="1"/>
                </p:cNvSpPr>
                <p:nvPr/>
              </p:nvSpPr>
              <p:spPr>
                <a:xfrm rot="14400000">
                  <a:off x="5030323" y="1935716"/>
                  <a:ext cx="3312000" cy="3312000"/>
                </a:xfrm>
                <a:prstGeom prst="pie">
                  <a:avLst>
                    <a:gd name="adj1" fmla="val 12602926"/>
                    <a:gd name="adj2" fmla="val 16200000"/>
                  </a:avLst>
                </a:prstGeom>
                <a:solidFill>
                  <a:srgbClr val="8AB6FE"/>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sp>
              <p:nvSpPr>
                <p:cNvPr id="39" name="원형 95"/>
                <p:cNvSpPr>
                  <a:spLocks noChangeAspect="1"/>
                </p:cNvSpPr>
                <p:nvPr/>
              </p:nvSpPr>
              <p:spPr>
                <a:xfrm rot="14400000">
                  <a:off x="5786323" y="2691716"/>
                  <a:ext cx="1800000" cy="1800000"/>
                </a:xfrm>
                <a:prstGeom prst="pie">
                  <a:avLst>
                    <a:gd name="adj1" fmla="val 12602926"/>
                    <a:gd name="adj2" fmla="val 16200000"/>
                  </a:avLst>
                </a:prstGeom>
                <a:solidFill>
                  <a:srgbClr val="C6DBFE"/>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grpSp>
          <p:grpSp>
            <p:nvGrpSpPr>
              <p:cNvPr id="40" name="그룹 87"/>
              <p:cNvGrpSpPr/>
              <p:nvPr/>
            </p:nvGrpSpPr>
            <p:grpSpPr>
              <a:xfrm>
                <a:off x="4432633" y="1791716"/>
                <a:ext cx="3600000" cy="3600000"/>
                <a:chOff x="4886323" y="1791716"/>
                <a:chExt cx="3600000" cy="3600000"/>
              </a:xfrm>
            </p:grpSpPr>
            <p:sp>
              <p:nvSpPr>
                <p:cNvPr id="41" name="원형 90"/>
                <p:cNvSpPr/>
                <p:nvPr/>
              </p:nvSpPr>
              <p:spPr>
                <a:xfrm rot="18000000">
                  <a:off x="4886323" y="1791716"/>
                  <a:ext cx="3600000" cy="3600000"/>
                </a:xfrm>
                <a:prstGeom prst="pie">
                  <a:avLst>
                    <a:gd name="adj1" fmla="val 12602926"/>
                    <a:gd name="adj2" fmla="val 16200000"/>
                  </a:avLst>
                </a:prstGeom>
                <a:solidFill>
                  <a:srgbClr val="81C1FB"/>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sp>
              <p:nvSpPr>
                <p:cNvPr id="42" name="원형 91"/>
                <p:cNvSpPr>
                  <a:spLocks noChangeAspect="1"/>
                </p:cNvSpPr>
                <p:nvPr/>
              </p:nvSpPr>
              <p:spPr>
                <a:xfrm rot="18000000">
                  <a:off x="5030323" y="1935716"/>
                  <a:ext cx="3312000" cy="3312000"/>
                </a:xfrm>
                <a:prstGeom prst="pie">
                  <a:avLst>
                    <a:gd name="adj1" fmla="val 12602926"/>
                    <a:gd name="adj2" fmla="val 16200000"/>
                  </a:avLst>
                </a:prstGeom>
                <a:solidFill>
                  <a:srgbClr val="A2D1FC"/>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sp>
              <p:nvSpPr>
                <p:cNvPr id="43" name="원형 92"/>
                <p:cNvSpPr>
                  <a:spLocks noChangeAspect="1"/>
                </p:cNvSpPr>
                <p:nvPr/>
              </p:nvSpPr>
              <p:spPr>
                <a:xfrm rot="18000000">
                  <a:off x="5786323" y="2691716"/>
                  <a:ext cx="1800000" cy="1800000"/>
                </a:xfrm>
                <a:prstGeom prst="pie">
                  <a:avLst>
                    <a:gd name="adj1" fmla="val 12602926"/>
                    <a:gd name="adj2" fmla="val 16200000"/>
                  </a:avLst>
                </a:prstGeom>
                <a:solidFill>
                  <a:srgbClr val="CFE7FD"/>
                </a:solidFill>
                <a:ln w="25400" cap="flat" cmpd="sng" algn="ctr">
                  <a:noFill/>
                  <a:prstDash val="solid"/>
                </a:ln>
                <a:effectLst/>
              </p:spPr>
              <p:txBody>
                <a:bodyPr rtlCol="0" anchor="ctr"/>
                <a:lstStyle/>
                <a:p>
                  <a:pPr algn="ctr" fontAlgn="base">
                    <a:spcBef>
                      <a:spcPct val="0"/>
                    </a:spcBef>
                    <a:spcAft>
                      <a:spcPct val="0"/>
                    </a:spcAft>
                  </a:pPr>
                  <a:endParaRPr kumimoji="1" lang="ko-KR" altLang="en-US" kern="0" dirty="0">
                    <a:solidFill>
                      <a:prstClr val="white"/>
                    </a:solidFill>
                    <a:latin typeface="Malgun Gothic" panose="020B0503020000020004" charset="-122"/>
                    <a:ea typeface="Malgun Gothic" panose="020B0503020000020004" charset="-122"/>
                  </a:endParaRPr>
                </a:p>
              </p:txBody>
            </p:sp>
          </p:grpSp>
          <p:sp>
            <p:nvSpPr>
              <p:cNvPr id="44" name="타원 88"/>
              <p:cNvSpPr/>
              <p:nvPr/>
            </p:nvSpPr>
            <p:spPr>
              <a:xfrm rot="21600000">
                <a:off x="5584457" y="2943794"/>
                <a:ext cx="1296352" cy="1295844"/>
              </a:xfrm>
              <a:prstGeom prst="ellipse">
                <a:avLst/>
              </a:prstGeom>
              <a:solidFill>
                <a:srgbClr val="8B9336"/>
              </a:solidFill>
              <a:ln w="25400" cap="flat" cmpd="sng" algn="ctr">
                <a:noFill/>
                <a:prstDash val="solid"/>
              </a:ln>
              <a:effectLst/>
            </p:spPr>
            <p:txBody>
              <a:bodyPr anchor="ctr"/>
              <a:lstStyle/>
              <a:p>
                <a:pPr algn="ctr" fontAlgn="base">
                  <a:spcBef>
                    <a:spcPct val="0"/>
                  </a:spcBef>
                  <a:spcAft>
                    <a:spcPct val="0"/>
                  </a:spcAft>
                  <a:defRPr/>
                </a:pPr>
                <a:endParaRPr kumimoji="1" lang="ko-KR" altLang="en-US" kern="0">
                  <a:solidFill>
                    <a:prstClr val="white"/>
                  </a:solidFill>
                  <a:latin typeface="Malgun Gothic" panose="020B0503020000020004" charset="-122"/>
                  <a:ea typeface="Malgun Gothic" panose="020B0503020000020004" charset="-122"/>
                </a:endParaRPr>
              </a:p>
            </p:txBody>
          </p:sp>
          <p:sp>
            <p:nvSpPr>
              <p:cNvPr id="45" name="타원 89"/>
              <p:cNvSpPr/>
              <p:nvPr/>
            </p:nvSpPr>
            <p:spPr>
              <a:xfrm rot="21600000">
                <a:off x="5944555" y="3303751"/>
                <a:ext cx="576156" cy="575931"/>
              </a:xfrm>
              <a:prstGeom prst="ellipse">
                <a:avLst/>
              </a:prstGeom>
              <a:solidFill>
                <a:srgbClr val="68682A"/>
              </a:solidFill>
              <a:ln w="25400" cap="flat" cmpd="sng" algn="ctr">
                <a:noFill/>
                <a:prstDash val="solid"/>
              </a:ln>
              <a:effectLst/>
            </p:spPr>
            <p:txBody>
              <a:bodyPr anchor="ctr"/>
              <a:lstStyle/>
              <a:p>
                <a:pPr algn="ctr" fontAlgn="base">
                  <a:spcBef>
                    <a:spcPct val="0"/>
                  </a:spcBef>
                  <a:spcAft>
                    <a:spcPct val="0"/>
                  </a:spcAft>
                  <a:defRPr/>
                </a:pPr>
                <a:endParaRPr kumimoji="1" lang="ko-KR" altLang="en-US" kern="0">
                  <a:solidFill>
                    <a:prstClr val="white"/>
                  </a:solidFill>
                  <a:latin typeface="Malgun Gothic" panose="020B0503020000020004" charset="-122"/>
                  <a:ea typeface="Malgun Gothic" panose="020B0503020000020004" charset="-122"/>
                </a:endParaRPr>
              </a:p>
            </p:txBody>
          </p:sp>
        </p:grpSp>
        <p:sp>
          <p:nvSpPr>
            <p:cNvPr id="46" name="TextBox 167"/>
            <p:cNvSpPr txBox="1"/>
            <p:nvPr/>
          </p:nvSpPr>
          <p:spPr>
            <a:xfrm rot="5400000">
              <a:off x="3621109" y="2313011"/>
              <a:ext cx="2663383" cy="2664427"/>
            </a:xfrm>
            <a:prstGeom prst="rect">
              <a:avLst/>
            </a:prstGeom>
            <a:noFill/>
          </p:spPr>
          <p:txBody>
            <a:bodyPr spcFirstLastPara="1" numCol="1">
              <a:prstTxWarp prst="textArchUp">
                <a:avLst>
                  <a:gd name="adj" fmla="val 9789820"/>
                </a:avLst>
              </a:prstTxWarp>
              <a:spAutoFit/>
            </a:bodyPr>
            <a:lstStyle>
              <a:defPPr>
                <a:defRPr lang="ko-KR"/>
              </a:defPPr>
              <a:lvl1pPr algn="ctr">
                <a:lnSpc>
                  <a:spcPct val="80000"/>
                </a:lnSpc>
                <a:defRPr sz="1200" b="1">
                  <a:ln>
                    <a:solidFill>
                      <a:schemeClr val="bg1">
                        <a:alpha val="82000"/>
                      </a:schemeClr>
                    </a:solidFill>
                  </a:ln>
                  <a:solidFill>
                    <a:schemeClr val="bg2">
                      <a:lumMod val="25000"/>
                    </a:schemeClr>
                  </a:solidFill>
                  <a:effectLst>
                    <a:outerShdw blurRad="63500" sx="105000" sy="105000" algn="ctr" rotWithShape="0">
                      <a:schemeClr val="bg1">
                        <a:alpha val="40000"/>
                      </a:schemeClr>
                    </a:outerShdw>
                  </a:effectLst>
                  <a:latin typeface="Arial Rounded MT Bold" panose="020F0704030504030204" pitchFamily="34" charset="0"/>
                  <a:ea typeface="-윤고딕330" pitchFamily="18" charset="-127"/>
                </a:defRPr>
              </a:lvl1pPr>
            </a:lstStyle>
            <a:p>
              <a:pPr fontAlgn="base">
                <a:spcBef>
                  <a:spcPct val="0"/>
                </a:spcBef>
                <a:spcAft>
                  <a:spcPct val="0"/>
                </a:spcAft>
                <a:defRPr/>
              </a:pPr>
              <a:r>
                <a:rPr kumimoji="1" lang="en-US" altLang="ko-KR" sz="1400" kern="0" spc="-50" dirty="0">
                  <a:ln>
                    <a:solidFill>
                      <a:prstClr val="white">
                        <a:alpha val="82000"/>
                      </a:prstClr>
                    </a:solidFill>
                  </a:ln>
                  <a:solidFill>
                    <a:srgbClr val="F8F8F8">
                      <a:lumMod val="25000"/>
                    </a:srgbClr>
                  </a:solidFill>
                  <a:effectLst>
                    <a:glow rad="63500">
                      <a:srgbClr val="DDDDDD">
                        <a:satMod val="175000"/>
                        <a:alpha val="40000"/>
                      </a:srgbClr>
                    </a:glow>
                  </a:effectLst>
                </a:rPr>
                <a:t>S C M   O p e r a t I o n s   &amp;   P r o c e s </a:t>
              </a:r>
              <a:r>
                <a:rPr kumimoji="1" lang="en-US" altLang="ko-KR" sz="1400" kern="0" spc="-50" dirty="0" err="1">
                  <a:ln>
                    <a:solidFill>
                      <a:prstClr val="white">
                        <a:alpha val="82000"/>
                      </a:prstClr>
                    </a:solidFill>
                  </a:ln>
                  <a:solidFill>
                    <a:srgbClr val="F8F8F8">
                      <a:lumMod val="25000"/>
                    </a:srgbClr>
                  </a:solidFill>
                  <a:effectLst>
                    <a:glow rad="63500">
                      <a:srgbClr val="DDDDDD">
                        <a:satMod val="175000"/>
                        <a:alpha val="40000"/>
                      </a:srgbClr>
                    </a:glow>
                  </a:effectLst>
                </a:rPr>
                <a:t>s</a:t>
              </a:r>
              <a:r>
                <a:rPr kumimoji="1" lang="en-US" altLang="ko-KR" sz="1400" kern="0" spc="-50" dirty="0">
                  <a:ln>
                    <a:solidFill>
                      <a:prstClr val="white">
                        <a:alpha val="82000"/>
                      </a:prstClr>
                    </a:solidFill>
                  </a:ln>
                  <a:solidFill>
                    <a:srgbClr val="F8F8F8">
                      <a:lumMod val="25000"/>
                    </a:srgbClr>
                  </a:solidFill>
                  <a:effectLst>
                    <a:glow rad="63500">
                      <a:srgbClr val="DDDDDD">
                        <a:satMod val="175000"/>
                        <a:alpha val="40000"/>
                      </a:srgbClr>
                    </a:glow>
                  </a:effectLst>
                </a:rPr>
                <a:t>   M a n a g e m e n t</a:t>
              </a:r>
              <a:endParaRPr kumimoji="1" lang="ko-KR" altLang="en-US" kern="0" spc="-50" dirty="0">
                <a:ln>
                  <a:solidFill>
                    <a:prstClr val="white">
                      <a:alpha val="82000"/>
                    </a:prstClr>
                  </a:solidFill>
                </a:ln>
                <a:solidFill>
                  <a:srgbClr val="F8F8F8">
                    <a:lumMod val="25000"/>
                  </a:srgbClr>
                </a:solidFill>
                <a:effectLst>
                  <a:glow rad="63500">
                    <a:srgbClr val="DDDDDD">
                      <a:satMod val="175000"/>
                      <a:alpha val="40000"/>
                    </a:srgbClr>
                  </a:glow>
                </a:effectLst>
              </a:endParaRPr>
            </a:p>
          </p:txBody>
        </p:sp>
        <p:sp>
          <p:nvSpPr>
            <p:cNvPr id="47" name="TextBox 169"/>
            <p:cNvSpPr txBox="1"/>
            <p:nvPr/>
          </p:nvSpPr>
          <p:spPr>
            <a:xfrm rot="16200000">
              <a:off x="3656234" y="2313011"/>
              <a:ext cx="2663383" cy="2664427"/>
            </a:xfrm>
            <a:prstGeom prst="rect">
              <a:avLst/>
            </a:prstGeom>
            <a:noFill/>
          </p:spPr>
          <p:txBody>
            <a:bodyPr spcFirstLastPara="1">
              <a:prstTxWarp prst="textArchUp">
                <a:avLst>
                  <a:gd name="adj" fmla="val 9789820"/>
                </a:avLst>
              </a:prstTxWarp>
              <a:spAutoFit/>
            </a:bodyPr>
            <a:lstStyle/>
            <a:p>
              <a:pPr algn="ctr" fontAlgn="base">
                <a:lnSpc>
                  <a:spcPct val="80000"/>
                </a:lnSpc>
                <a:spcBef>
                  <a:spcPct val="0"/>
                </a:spcBef>
                <a:spcAft>
                  <a:spcPct val="0"/>
                </a:spcAft>
                <a:defRPr/>
              </a:pPr>
              <a:r>
                <a:rPr kumimoji="1" lang="en-US" altLang="ko-KR" sz="1400" b="1" dirty="0">
                  <a:ln>
                    <a:solidFill>
                      <a:prstClr val="white">
                        <a:alpha val="82000"/>
                      </a:prstClr>
                    </a:solidFill>
                  </a:ln>
                  <a:solidFill>
                    <a:srgbClr val="F8F8F8">
                      <a:lumMod val="25000"/>
                    </a:srgbClr>
                  </a:solidFill>
                  <a:effectLst>
                    <a:glow rad="63500">
                      <a:srgbClr val="DDDDDD">
                        <a:satMod val="175000"/>
                        <a:alpha val="40000"/>
                      </a:srgbClr>
                    </a:glow>
                  </a:effectLst>
                  <a:latin typeface="Arial Rounded MT Bold" panose="020F0704030504030204" pitchFamily="34" charset="0"/>
                  <a:ea typeface="-윤고딕330" pitchFamily="18" charset="-127"/>
                </a:rPr>
                <a:t>S C M   S t r a t e g I c   P l a n n i n g </a:t>
              </a:r>
              <a:endParaRPr kumimoji="1" lang="ko-KR" altLang="en-US" sz="1400" b="1" dirty="0">
                <a:ln>
                  <a:solidFill>
                    <a:prstClr val="white">
                      <a:alpha val="82000"/>
                    </a:prstClr>
                  </a:solidFill>
                </a:ln>
                <a:solidFill>
                  <a:srgbClr val="F8F8F8">
                    <a:lumMod val="25000"/>
                  </a:srgbClr>
                </a:solidFill>
                <a:effectLst>
                  <a:glow rad="63500">
                    <a:srgbClr val="DDDDDD">
                      <a:satMod val="175000"/>
                      <a:alpha val="40000"/>
                    </a:srgbClr>
                  </a:glow>
                </a:effectLst>
                <a:latin typeface="Arial Rounded MT Bold" panose="020F0704030504030204" pitchFamily="34" charset="0"/>
                <a:ea typeface="-윤고딕330" pitchFamily="18" charset="-127"/>
              </a:endParaRPr>
            </a:p>
          </p:txBody>
        </p:sp>
      </p:grpSp>
      <p:sp>
        <p:nvSpPr>
          <p:cNvPr id="197" name="TextBox 196"/>
          <p:cNvSpPr txBox="1"/>
          <p:nvPr/>
        </p:nvSpPr>
        <p:spPr bwMode="auto">
          <a:xfrm>
            <a:off x="5279529" y="3638550"/>
            <a:ext cx="1859186" cy="368300"/>
          </a:xfrm>
          <a:prstGeom prst="rect">
            <a:avLst/>
          </a:prstGeom>
          <a:noFill/>
        </p:spPr>
        <p:txBody>
          <a:bodyPr>
            <a:spAutoFit/>
          </a:bodyPr>
          <a:lstStyle/>
          <a:p>
            <a:pPr algn="ctr">
              <a:defRPr/>
            </a:pPr>
            <a:r>
              <a:rPr kumimoji="1" lang="en-US" altLang="ko-KR"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rPr>
              <a:t>SCM </a:t>
            </a:r>
            <a:r>
              <a:rPr kumimoji="1" lang="ko-KR" altLang="en-US"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anose="020B0503020204020204" pitchFamily="34" charset="-122"/>
              </a:rPr>
              <a:t>咨询</a:t>
            </a:r>
            <a:endParaRPr kumimoji="1" lang="en-US" altLang="ko-KR" i="1" kern="0" dirty="0">
              <a:ln w="6350" cmpd="sng">
                <a:solidFill>
                  <a:srgbClr val="FFFFFF"/>
                </a:solidFill>
                <a:prstDash val="solid"/>
              </a:ln>
              <a:solidFill>
                <a:srgbClr val="FFFFFF"/>
              </a:solidFill>
              <a:effectLst>
                <a:glow rad="139700">
                  <a:prstClr val="black">
                    <a:alpha val="40000"/>
                  </a:prstClr>
                </a:glow>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endParaRPr>
          </a:p>
        </p:txBody>
      </p:sp>
      <p:sp>
        <p:nvSpPr>
          <p:cNvPr id="48" name="流程图: 终止 47"/>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业务介绍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직사각형 12"/>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2" name="직선 연결선 11"/>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7" name="사각형: 둥근 모서리 66"/>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8" name="사각형: 둥근 모서리 67"/>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69" name="사각형: 둥근 모서리 68"/>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2" name="그림 71"/>
          <p:cNvPicPr>
            <a:picLocks noChangeAspect="1"/>
          </p:cNvPicPr>
          <p:nvPr/>
        </p:nvPicPr>
        <p:blipFill>
          <a:blip r:embed="rId2" cstate="screen"/>
          <a:stretch>
            <a:fillRect/>
          </a:stretch>
        </p:blipFill>
        <p:spPr>
          <a:xfrm>
            <a:off x="10433035" y="280490"/>
            <a:ext cx="1257299" cy="103719"/>
          </a:xfrm>
          <a:prstGeom prst="rect">
            <a:avLst/>
          </a:prstGeom>
        </p:spPr>
      </p:pic>
      <p:sp>
        <p:nvSpPr>
          <p:cNvPr id="21" name="TextBox 20"/>
          <p:cNvSpPr txBox="1"/>
          <p:nvPr/>
        </p:nvSpPr>
        <p:spPr>
          <a:xfrm>
            <a:off x="502241" y="439301"/>
            <a:ext cx="11187518" cy="460375"/>
          </a:xfrm>
          <a:prstGeom prst="rect">
            <a:avLst/>
          </a:prstGeom>
          <a:noFill/>
        </p:spPr>
        <p:txBody>
          <a:bodyPr wrap="square">
            <a:spAutoFit/>
          </a:bodyPr>
          <a:lstStyle/>
          <a:p>
            <a:pPr marR="0" lvl="0" indent="0" algn="ctr" defTabSz="457200" fontAlgn="auto" latinLnBrk="0">
              <a:lnSpc>
                <a:spcPct val="100000"/>
              </a:lnSpc>
              <a:spcBef>
                <a:spcPts val="0"/>
              </a:spcBef>
              <a:spcAft>
                <a:spcPts val="0"/>
              </a:spcAft>
              <a:buClrTx/>
              <a:buSzTx/>
              <a:buFontTx/>
              <a:buNone/>
              <a:defRPr/>
            </a:pPr>
            <a:r>
              <a:rPr lang="zh-CN" altLang="en-US"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项目案例</a:t>
            </a:r>
          </a:p>
        </p:txBody>
      </p:sp>
      <p:sp>
        <p:nvSpPr>
          <p:cNvPr id="22" name="TextBox 21"/>
          <p:cNvSpPr txBox="1"/>
          <p:nvPr/>
        </p:nvSpPr>
        <p:spPr>
          <a:xfrm>
            <a:off x="1609019" y="836950"/>
            <a:ext cx="8973962" cy="299056"/>
          </a:xfrm>
          <a:prstGeom prst="rect">
            <a:avLst/>
          </a:prstGeom>
          <a:noFill/>
        </p:spPr>
        <p:txBody>
          <a:bodyPr wrap="square">
            <a:spAutoFit/>
          </a:bodyPr>
          <a:lstStyle/>
          <a:p>
            <a:pPr lvl="0" algn="ctr" defTabSz="457200" latinLnBrk="0">
              <a:lnSpc>
                <a:spcPts val="1820"/>
              </a:lnSpc>
              <a:defRPr/>
            </a:pPr>
            <a:r>
              <a:rPr lang="zh-CN" altLang="en-US" sz="1100" noProof="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每一个客户都是我们新的起点，我们希望成为客户价值链的一部分</a:t>
            </a:r>
            <a:endParaRPr kumimoji="0" lang="en-US" altLang="ko-KR" sz="1100" i="0" u="none" strike="noStrike" kern="1200" cap="none" normalizeH="0" baseline="0" noProof="0" dirty="0">
              <a:ln>
                <a:solidFill>
                  <a:schemeClr val="bg1">
                    <a:lumMod val="85000"/>
                    <a:alpha val="0"/>
                  </a:scheme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그림 3"/>
          <p:cNvPicPr>
            <a:picLocks noChangeAspect="1"/>
          </p:cNvPicPr>
          <p:nvPr/>
        </p:nvPicPr>
        <p:blipFill>
          <a:blip r:embed="rId3">
            <a:duotone>
              <a:schemeClr val="bg2">
                <a:shade val="45000"/>
                <a:satMod val="135000"/>
              </a:schemeClr>
              <a:prstClr val="white"/>
            </a:duotone>
          </a:blip>
          <a:stretch>
            <a:fillRect/>
          </a:stretch>
        </p:blipFill>
        <p:spPr>
          <a:xfrm>
            <a:off x="4691026" y="1718651"/>
            <a:ext cx="1181312" cy="786185"/>
          </a:xfrm>
          <a:prstGeom prst="rect">
            <a:avLst/>
          </a:prstGeom>
        </p:spPr>
      </p:pic>
      <p:sp>
        <p:nvSpPr>
          <p:cNvPr id="5" name="모서리가 둥근 직사각형 4"/>
          <p:cNvSpPr/>
          <p:nvPr/>
        </p:nvSpPr>
        <p:spPr>
          <a:xfrm>
            <a:off x="423378" y="2624042"/>
            <a:ext cx="5537200" cy="4002513"/>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 name="모서리가 둥근 직사각형 6"/>
          <p:cNvSpPr/>
          <p:nvPr/>
        </p:nvSpPr>
        <p:spPr>
          <a:xfrm>
            <a:off x="430998" y="2624677"/>
            <a:ext cx="5537200" cy="4002513"/>
          </a:xfrm>
          <a:prstGeom prst="roundRect">
            <a:avLst>
              <a:gd name="adj" fmla="val 1322"/>
            </a:avLst>
          </a:prstGeom>
          <a:solidFill>
            <a:srgbClr val="CCFFFF">
              <a:alpha val="28627"/>
            </a:srgb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3" name="TextBox 22"/>
          <p:cNvSpPr txBox="1"/>
          <p:nvPr/>
        </p:nvSpPr>
        <p:spPr>
          <a:xfrm>
            <a:off x="426552" y="1697725"/>
            <a:ext cx="5534025" cy="819455"/>
          </a:xfrm>
          <a:prstGeom prst="rect">
            <a:avLst/>
          </a:prstGeom>
          <a:noFill/>
        </p:spPr>
        <p:txBody>
          <a:bodyPr wrap="square" rtlCol="0">
            <a:spAutoFit/>
          </a:bodyPr>
          <a:lstStyle/>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现代汽车集团专业变速器制造企业，生产的变速器不仅用于国内， 还出口海外多个国家</a:t>
            </a:r>
            <a:endPar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业务范围包括国内干线运输、零部件进口、变速器总成海外出口等</a:t>
            </a:r>
            <a:endPar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通过海运</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空运</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铁路等多种模式向客户提供一站式物流服务</a:t>
            </a:r>
            <a:endParaRPr lang="ko-KR"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TextBox 23"/>
          <p:cNvSpPr txBox="1"/>
          <p:nvPr/>
        </p:nvSpPr>
        <p:spPr>
          <a:xfrm>
            <a:off x="6214533" y="1687627"/>
            <a:ext cx="4276213" cy="818515"/>
          </a:xfrm>
          <a:prstGeom prst="rect">
            <a:avLst/>
          </a:prstGeom>
          <a:noFill/>
        </p:spPr>
        <p:txBody>
          <a:bodyPr wrap="square" rtlCol="0">
            <a:spAutoFit/>
          </a:bodyPr>
          <a:lstStyle/>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全国配有</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个配送中心涵盖华北、华东、华南</a:t>
            </a:r>
          </a:p>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结合便利店的特点，产品角度分为常温、冷冻、冷藏</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呀咪</a:t>
            </a:r>
          </a:p>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考虑到最大限度提高满载率，采用双稳层或多温层合流的方式</a:t>
            </a:r>
            <a:endParaRPr lang="ko-KR"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7" name="그림 86"/>
          <p:cNvPicPr>
            <a:picLocks noChangeAspect="1"/>
          </p:cNvPicPr>
          <p:nvPr/>
        </p:nvPicPr>
        <p:blipFill>
          <a:blip r:embed="rId4">
            <a:duotone>
              <a:schemeClr val="bg2">
                <a:shade val="45000"/>
                <a:satMod val="135000"/>
              </a:schemeClr>
              <a:prstClr val="white"/>
            </a:duotone>
          </a:blip>
          <a:stretch>
            <a:fillRect/>
          </a:stretch>
        </p:blipFill>
        <p:spPr>
          <a:xfrm>
            <a:off x="9977205" y="1592128"/>
            <a:ext cx="1615355" cy="867945"/>
          </a:xfrm>
          <a:prstGeom prst="rect">
            <a:avLst/>
          </a:prstGeom>
        </p:spPr>
      </p:pic>
      <p:sp>
        <p:nvSpPr>
          <p:cNvPr id="88" name="직사각형 87"/>
          <p:cNvSpPr/>
          <p:nvPr/>
        </p:nvSpPr>
        <p:spPr>
          <a:xfrm>
            <a:off x="9937497" y="1379146"/>
            <a:ext cx="1655063" cy="116791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98" name="평행 사변형 97"/>
          <p:cNvSpPr/>
          <p:nvPr/>
        </p:nvSpPr>
        <p:spPr>
          <a:xfrm>
            <a:off x="502241" y="1595853"/>
            <a:ext cx="875710"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99" name="TextBox 98"/>
          <p:cNvSpPr txBox="1"/>
          <p:nvPr/>
        </p:nvSpPr>
        <p:spPr>
          <a:xfrm>
            <a:off x="410678" y="1425028"/>
            <a:ext cx="1455231" cy="307777"/>
          </a:xfrm>
          <a:prstGeom prst="rect">
            <a:avLst/>
          </a:prstGeom>
          <a:noFill/>
        </p:spPr>
        <p:txBody>
          <a:bodyPr wrap="square" rtlCol="0">
            <a:spAutoFit/>
          </a:bodyPr>
          <a:lstStyle/>
          <a:p>
            <a:r>
              <a:rPr lang="zh-CN" altLang="en-US" sz="14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rPr>
              <a:t>坦迪斯</a:t>
            </a:r>
          </a:p>
        </p:txBody>
      </p:sp>
      <p:sp>
        <p:nvSpPr>
          <p:cNvPr id="100" name="평행 사변형 99"/>
          <p:cNvSpPr/>
          <p:nvPr/>
        </p:nvSpPr>
        <p:spPr>
          <a:xfrm>
            <a:off x="6306095" y="1595853"/>
            <a:ext cx="1034459"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101" name="TextBox 100"/>
          <p:cNvSpPr txBox="1"/>
          <p:nvPr/>
        </p:nvSpPr>
        <p:spPr>
          <a:xfrm>
            <a:off x="6214533" y="1425028"/>
            <a:ext cx="1455231" cy="306705"/>
          </a:xfrm>
          <a:prstGeom prst="rect">
            <a:avLst/>
          </a:prstGeom>
          <a:noFill/>
        </p:spPr>
        <p:txBody>
          <a:bodyPr wrap="square" rtlCol="0">
            <a:spAutoFit/>
          </a:bodyPr>
          <a:lstStyle>
            <a:defPPr>
              <a:defRPr lang="zh-CN"/>
            </a:defPPr>
            <a:lvl1pPr>
              <a:defRPr sz="1400" b="1">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latin typeface="微软雅黑" panose="020B0503020204020204" pitchFamily="34" charset="-122"/>
                <a:ea typeface="微软雅黑" panose="020B0503020204020204" pitchFamily="34" charset="-122"/>
              </a:rPr>
              <a:t>便利蜂</a:t>
            </a:r>
          </a:p>
        </p:txBody>
      </p:sp>
      <p:pic>
        <p:nvPicPr>
          <p:cNvPr id="94" name="그림 139"/>
          <p:cNvPicPr>
            <a:picLocks noChangeAspect="1"/>
          </p:cNvPicPr>
          <p:nvPr/>
        </p:nvPicPr>
        <p:blipFill rotWithShape="1">
          <a:blip r:embed="rId5"/>
          <a:srcRect t="23106" b="23106"/>
          <a:stretch>
            <a:fillRect/>
          </a:stretch>
        </p:blipFill>
        <p:spPr>
          <a:xfrm>
            <a:off x="7470099" y="1457437"/>
            <a:ext cx="750572" cy="271286"/>
          </a:xfrm>
          <a:prstGeom prst="rect">
            <a:avLst/>
          </a:prstGeom>
        </p:spPr>
      </p:pic>
      <p:pic>
        <p:nvPicPr>
          <p:cNvPr id="3" name="图片 2"/>
          <p:cNvPicPr>
            <a:picLocks noChangeAspect="1"/>
          </p:cNvPicPr>
          <p:nvPr/>
        </p:nvPicPr>
        <p:blipFill>
          <a:blip r:embed="rId6"/>
          <a:stretch>
            <a:fillRect/>
          </a:stretch>
        </p:blipFill>
        <p:spPr>
          <a:xfrm>
            <a:off x="1415350" y="1340710"/>
            <a:ext cx="1282954" cy="410545"/>
          </a:xfrm>
          <a:prstGeom prst="rect">
            <a:avLst/>
          </a:prstGeom>
        </p:spPr>
      </p:pic>
      <p:sp>
        <p:nvSpPr>
          <p:cNvPr id="97" name="Oval 45"/>
          <p:cNvSpPr>
            <a:spLocks noChangeArrowheads="1"/>
          </p:cNvSpPr>
          <p:nvPr/>
        </p:nvSpPr>
        <p:spPr bwMode="gray">
          <a:xfrm>
            <a:off x="1782822" y="3657496"/>
            <a:ext cx="108445" cy="128499"/>
          </a:xfrm>
          <a:prstGeom prst="ellipse">
            <a:avLst/>
          </a:prstGeom>
          <a:solidFill>
            <a:schemeClr val="bg1">
              <a:lumMod val="75000"/>
            </a:schemeClr>
          </a:solidFill>
          <a:ln w="9525" algn="ctr">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6" name="Oval 46"/>
          <p:cNvSpPr>
            <a:spLocks noChangeArrowheads="1"/>
          </p:cNvSpPr>
          <p:nvPr/>
        </p:nvSpPr>
        <p:spPr bwMode="gray">
          <a:xfrm>
            <a:off x="1559154" y="3748516"/>
            <a:ext cx="108445" cy="128499"/>
          </a:xfrm>
          <a:prstGeom prst="ellipse">
            <a:avLst/>
          </a:prstGeom>
          <a:solidFill>
            <a:schemeClr val="bg1">
              <a:lumMod val="75000"/>
            </a:schemeClr>
          </a:solidFill>
          <a:ln w="9525" algn="ctr">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7" name="Oval 47"/>
          <p:cNvSpPr>
            <a:spLocks noChangeArrowheads="1"/>
          </p:cNvSpPr>
          <p:nvPr/>
        </p:nvSpPr>
        <p:spPr bwMode="gray">
          <a:xfrm>
            <a:off x="1790729" y="3848906"/>
            <a:ext cx="108445" cy="128499"/>
          </a:xfrm>
          <a:prstGeom prst="ellipse">
            <a:avLst/>
          </a:prstGeom>
          <a:solidFill>
            <a:schemeClr val="bg1">
              <a:lumMod val="75000"/>
            </a:schemeClr>
          </a:solidFill>
          <a:ln w="9525" algn="ctr">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8" name="Oval 48"/>
          <p:cNvSpPr>
            <a:spLocks noChangeArrowheads="1"/>
          </p:cNvSpPr>
          <p:nvPr/>
        </p:nvSpPr>
        <p:spPr bwMode="gray">
          <a:xfrm>
            <a:off x="1922897" y="3969374"/>
            <a:ext cx="108445" cy="128499"/>
          </a:xfrm>
          <a:prstGeom prst="ellipse">
            <a:avLst/>
          </a:prstGeom>
          <a:solidFill>
            <a:schemeClr val="bg1">
              <a:lumMod val="75000"/>
            </a:schemeClr>
          </a:solidFill>
          <a:ln w="9525" algn="ctr">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9" name="Freeform 49"/>
          <p:cNvSpPr/>
          <p:nvPr/>
        </p:nvSpPr>
        <p:spPr bwMode="gray">
          <a:xfrm>
            <a:off x="3148551" y="5011043"/>
            <a:ext cx="258687" cy="99051"/>
          </a:xfrm>
          <a:custGeom>
            <a:avLst/>
            <a:gdLst>
              <a:gd name="T0" fmla="*/ 28 w 252"/>
              <a:gd name="T1" fmla="*/ 1 h 120"/>
              <a:gd name="T2" fmla="*/ 25 w 252"/>
              <a:gd name="T3" fmla="*/ 0 h 120"/>
              <a:gd name="T4" fmla="*/ 23 w 252"/>
              <a:gd name="T5" fmla="*/ 1 h 120"/>
              <a:gd name="T6" fmla="*/ 19 w 252"/>
              <a:gd name="T7" fmla="*/ 1 h 120"/>
              <a:gd name="T8" fmla="*/ 17 w 252"/>
              <a:gd name="T9" fmla="*/ 1 h 120"/>
              <a:gd name="T10" fmla="*/ 13 w 252"/>
              <a:gd name="T11" fmla="*/ 1 h 120"/>
              <a:gd name="T12" fmla="*/ 10 w 252"/>
              <a:gd name="T13" fmla="*/ 1 h 120"/>
              <a:gd name="T14" fmla="*/ 5 w 252"/>
              <a:gd name="T15" fmla="*/ 1 h 120"/>
              <a:gd name="T16" fmla="*/ 5 w 252"/>
              <a:gd name="T17" fmla="*/ 1 h 120"/>
              <a:gd name="T18" fmla="*/ 5 w 252"/>
              <a:gd name="T19" fmla="*/ 1 h 120"/>
              <a:gd name="T20" fmla="*/ 0 w 252"/>
              <a:gd name="T21" fmla="*/ 1 h 120"/>
              <a:gd name="T22" fmla="*/ 5 w 252"/>
              <a:gd name="T23" fmla="*/ 1 h 120"/>
              <a:gd name="T24" fmla="*/ 5 w 252"/>
              <a:gd name="T25" fmla="*/ 1 h 120"/>
              <a:gd name="T26" fmla="*/ 5 w 252"/>
              <a:gd name="T27" fmla="*/ 1 h 120"/>
              <a:gd name="T28" fmla="*/ 5 w 252"/>
              <a:gd name="T29" fmla="*/ 1 h 120"/>
              <a:gd name="T30" fmla="*/ 5 w 252"/>
              <a:gd name="T31" fmla="*/ 1 h 120"/>
              <a:gd name="T32" fmla="*/ 2 w 252"/>
              <a:gd name="T33" fmla="*/ 1 h 120"/>
              <a:gd name="T34" fmla="*/ 5 w 252"/>
              <a:gd name="T35" fmla="*/ 1 h 120"/>
              <a:gd name="T36" fmla="*/ 5 w 252"/>
              <a:gd name="T37" fmla="*/ 1 h 120"/>
              <a:gd name="T38" fmla="*/ 5 w 252"/>
              <a:gd name="T39" fmla="*/ 1 h 120"/>
              <a:gd name="T40" fmla="*/ 5 w 252"/>
              <a:gd name="T41" fmla="*/ 1 h 120"/>
              <a:gd name="T42" fmla="*/ 5 w 252"/>
              <a:gd name="T43" fmla="*/ 1 h 120"/>
              <a:gd name="T44" fmla="*/ 15 w 252"/>
              <a:gd name="T45" fmla="*/ 1 h 120"/>
              <a:gd name="T46" fmla="*/ 17 w 252"/>
              <a:gd name="T47" fmla="*/ 1 h 120"/>
              <a:gd name="T48" fmla="*/ 21 w 252"/>
              <a:gd name="T49" fmla="*/ 1 h 120"/>
              <a:gd name="T50" fmla="*/ 21 w 252"/>
              <a:gd name="T51" fmla="*/ 1 h 120"/>
              <a:gd name="T52" fmla="*/ 23 w 252"/>
              <a:gd name="T53" fmla="*/ 1 h 120"/>
              <a:gd name="T54" fmla="*/ 24 w 252"/>
              <a:gd name="T55" fmla="*/ 1 h 120"/>
              <a:gd name="T56" fmla="*/ 26 w 252"/>
              <a:gd name="T57" fmla="*/ 1 h 120"/>
              <a:gd name="T58" fmla="*/ 28 w 252"/>
              <a:gd name="T59" fmla="*/ 1 h 120"/>
              <a:gd name="T60" fmla="*/ 28 w 252"/>
              <a:gd name="T61" fmla="*/ 1 h 12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2"/>
              <a:gd name="T94" fmla="*/ 0 h 120"/>
              <a:gd name="T95" fmla="*/ 252 w 252"/>
              <a:gd name="T96" fmla="*/ 120 h 12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2" h="120">
                <a:moveTo>
                  <a:pt x="252" y="1"/>
                </a:moveTo>
                <a:lnTo>
                  <a:pt x="222" y="0"/>
                </a:lnTo>
                <a:lnTo>
                  <a:pt x="203" y="10"/>
                </a:lnTo>
                <a:lnTo>
                  <a:pt x="170" y="27"/>
                </a:lnTo>
                <a:lnTo>
                  <a:pt x="150" y="39"/>
                </a:lnTo>
                <a:lnTo>
                  <a:pt x="115" y="29"/>
                </a:lnTo>
                <a:lnTo>
                  <a:pt x="84" y="16"/>
                </a:lnTo>
                <a:lnTo>
                  <a:pt x="55" y="1"/>
                </a:lnTo>
                <a:lnTo>
                  <a:pt x="32" y="7"/>
                </a:lnTo>
                <a:lnTo>
                  <a:pt x="7" y="19"/>
                </a:lnTo>
                <a:lnTo>
                  <a:pt x="0" y="29"/>
                </a:lnTo>
                <a:lnTo>
                  <a:pt x="6" y="43"/>
                </a:lnTo>
                <a:lnTo>
                  <a:pt x="30" y="61"/>
                </a:lnTo>
                <a:lnTo>
                  <a:pt x="38" y="72"/>
                </a:lnTo>
                <a:lnTo>
                  <a:pt x="33" y="82"/>
                </a:lnTo>
                <a:lnTo>
                  <a:pt x="19" y="82"/>
                </a:lnTo>
                <a:lnTo>
                  <a:pt x="2" y="76"/>
                </a:lnTo>
                <a:lnTo>
                  <a:pt x="5" y="94"/>
                </a:lnTo>
                <a:lnTo>
                  <a:pt x="6" y="99"/>
                </a:lnTo>
                <a:lnTo>
                  <a:pt x="13" y="104"/>
                </a:lnTo>
                <a:lnTo>
                  <a:pt x="20" y="111"/>
                </a:lnTo>
                <a:lnTo>
                  <a:pt x="33" y="118"/>
                </a:lnTo>
                <a:lnTo>
                  <a:pt x="136" y="120"/>
                </a:lnTo>
                <a:lnTo>
                  <a:pt x="150" y="115"/>
                </a:lnTo>
                <a:lnTo>
                  <a:pt x="182" y="102"/>
                </a:lnTo>
                <a:lnTo>
                  <a:pt x="190" y="91"/>
                </a:lnTo>
                <a:lnTo>
                  <a:pt x="205" y="84"/>
                </a:lnTo>
                <a:lnTo>
                  <a:pt x="215" y="84"/>
                </a:lnTo>
                <a:lnTo>
                  <a:pt x="235" y="49"/>
                </a:lnTo>
                <a:lnTo>
                  <a:pt x="248" y="27"/>
                </a:lnTo>
                <a:lnTo>
                  <a:pt x="252" y="1"/>
                </a:lnTo>
                <a:close/>
              </a:path>
            </a:pathLst>
          </a:custGeom>
          <a:solidFill>
            <a:schemeClr val="bg1">
              <a:lumMod val="75000"/>
            </a:schemeClr>
          </a:solidFill>
          <a:ln w="9525">
            <a:solidFill>
              <a:srgbClr val="FFFFFF"/>
            </a:solidFill>
            <a:round/>
          </a:ln>
        </p:spPr>
        <p:txBody>
          <a:bodyPr/>
          <a:lstStyle/>
          <a:p>
            <a:pPr latinLnBrk="0"/>
            <a:endParaRPr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0" name="Freeform 50"/>
          <p:cNvSpPr/>
          <p:nvPr/>
        </p:nvSpPr>
        <p:spPr bwMode="gray">
          <a:xfrm>
            <a:off x="3076255" y="5052537"/>
            <a:ext cx="214631" cy="164639"/>
          </a:xfrm>
          <a:custGeom>
            <a:avLst/>
            <a:gdLst>
              <a:gd name="T0" fmla="*/ 10 w 208"/>
              <a:gd name="T1" fmla="*/ 1 h 199"/>
              <a:gd name="T2" fmla="*/ 5 w 208"/>
              <a:gd name="T3" fmla="*/ 0 h 199"/>
              <a:gd name="T4" fmla="*/ 5 w 208"/>
              <a:gd name="T5" fmla="*/ 1 h 199"/>
              <a:gd name="T6" fmla="*/ 5 w 208"/>
              <a:gd name="T7" fmla="*/ 1 h 199"/>
              <a:gd name="T8" fmla="*/ 5 w 208"/>
              <a:gd name="T9" fmla="*/ 1 h 199"/>
              <a:gd name="T10" fmla="*/ 5 w 208"/>
              <a:gd name="T11" fmla="*/ 1 h 199"/>
              <a:gd name="T12" fmla="*/ 0 w 208"/>
              <a:gd name="T13" fmla="*/ 1 h 199"/>
              <a:gd name="T14" fmla="*/ 5 w 208"/>
              <a:gd name="T15" fmla="*/ 1 h 199"/>
              <a:gd name="T16" fmla="*/ 5 w 208"/>
              <a:gd name="T17" fmla="*/ 1 h 199"/>
              <a:gd name="T18" fmla="*/ 5 w 208"/>
              <a:gd name="T19" fmla="*/ 1 h 199"/>
              <a:gd name="T20" fmla="*/ 0 w 208"/>
              <a:gd name="T21" fmla="*/ 1 h 199"/>
              <a:gd name="T22" fmla="*/ 5 w 208"/>
              <a:gd name="T23" fmla="*/ 1 h 199"/>
              <a:gd name="T24" fmla="*/ 5 w 208"/>
              <a:gd name="T25" fmla="*/ 1 h 199"/>
              <a:gd name="T26" fmla="*/ 7 w 208"/>
              <a:gd name="T27" fmla="*/ 1 h 199"/>
              <a:gd name="T28" fmla="*/ 10 w 208"/>
              <a:gd name="T29" fmla="*/ 1 h 199"/>
              <a:gd name="T30" fmla="*/ 13 w 208"/>
              <a:gd name="T31" fmla="*/ 1 h 199"/>
              <a:gd name="T32" fmla="*/ 17 w 208"/>
              <a:gd name="T33" fmla="*/ 1 h 199"/>
              <a:gd name="T34" fmla="*/ 22 w 208"/>
              <a:gd name="T35" fmla="*/ 1 h 199"/>
              <a:gd name="T36" fmla="*/ 22 w 208"/>
              <a:gd name="T37" fmla="*/ 1 h 199"/>
              <a:gd name="T38" fmla="*/ 24 w 208"/>
              <a:gd name="T39" fmla="*/ 1 h 199"/>
              <a:gd name="T40" fmla="*/ 22 w 208"/>
              <a:gd name="T41" fmla="*/ 1 h 199"/>
              <a:gd name="T42" fmla="*/ 22 w 208"/>
              <a:gd name="T43" fmla="*/ 1 h 199"/>
              <a:gd name="T44" fmla="*/ 22 w 208"/>
              <a:gd name="T45" fmla="*/ 1 h 199"/>
              <a:gd name="T46" fmla="*/ 20 w 208"/>
              <a:gd name="T47" fmla="*/ 1 h 199"/>
              <a:gd name="T48" fmla="*/ 22 w 208"/>
              <a:gd name="T49" fmla="*/ 1 h 199"/>
              <a:gd name="T50" fmla="*/ 22 w 208"/>
              <a:gd name="T51" fmla="*/ 1 h 199"/>
              <a:gd name="T52" fmla="*/ 22 w 208"/>
              <a:gd name="T53" fmla="*/ 1 h 199"/>
              <a:gd name="T54" fmla="*/ 24 w 208"/>
              <a:gd name="T55" fmla="*/ 1 h 199"/>
              <a:gd name="T56" fmla="*/ 24 w 208"/>
              <a:gd name="T57" fmla="*/ 1 h 199"/>
              <a:gd name="T58" fmla="*/ 26 w 208"/>
              <a:gd name="T59" fmla="*/ 1 h 199"/>
              <a:gd name="T60" fmla="*/ 26 w 208"/>
              <a:gd name="T61" fmla="*/ 1 h 199"/>
              <a:gd name="T62" fmla="*/ 26 w 208"/>
              <a:gd name="T63" fmla="*/ 1 h 199"/>
              <a:gd name="T64" fmla="*/ 14 w 208"/>
              <a:gd name="T65" fmla="*/ 1 h 199"/>
              <a:gd name="T66" fmla="*/ 12 w 208"/>
              <a:gd name="T67" fmla="*/ 1 h 199"/>
              <a:gd name="T68" fmla="*/ 11 w 208"/>
              <a:gd name="T69" fmla="*/ 1 h 199"/>
              <a:gd name="T70" fmla="*/ 10 w 208"/>
              <a:gd name="T71" fmla="*/ 1 h 199"/>
              <a:gd name="T72" fmla="*/ 10 w 208"/>
              <a:gd name="T73" fmla="*/ 1 h 199"/>
              <a:gd name="T74" fmla="*/ 10 w 208"/>
              <a:gd name="T75" fmla="*/ 1 h 1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9"/>
              <a:gd name="T116" fmla="*/ 208 w 208"/>
              <a:gd name="T117" fmla="*/ 199 h 19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9">
                <a:moveTo>
                  <a:pt x="74" y="23"/>
                </a:moveTo>
                <a:lnTo>
                  <a:pt x="45" y="0"/>
                </a:lnTo>
                <a:lnTo>
                  <a:pt x="49" y="12"/>
                </a:lnTo>
                <a:lnTo>
                  <a:pt x="45" y="33"/>
                </a:lnTo>
                <a:lnTo>
                  <a:pt x="23" y="58"/>
                </a:lnTo>
                <a:lnTo>
                  <a:pt x="5" y="82"/>
                </a:lnTo>
                <a:lnTo>
                  <a:pt x="0" y="104"/>
                </a:lnTo>
                <a:lnTo>
                  <a:pt x="5" y="143"/>
                </a:lnTo>
                <a:lnTo>
                  <a:pt x="6" y="173"/>
                </a:lnTo>
                <a:lnTo>
                  <a:pt x="5" y="192"/>
                </a:lnTo>
                <a:lnTo>
                  <a:pt x="0" y="198"/>
                </a:lnTo>
                <a:lnTo>
                  <a:pt x="16" y="199"/>
                </a:lnTo>
                <a:lnTo>
                  <a:pt x="41" y="188"/>
                </a:lnTo>
                <a:lnTo>
                  <a:pt x="59" y="182"/>
                </a:lnTo>
                <a:lnTo>
                  <a:pt x="77" y="183"/>
                </a:lnTo>
                <a:lnTo>
                  <a:pt x="101" y="173"/>
                </a:lnTo>
                <a:lnTo>
                  <a:pt x="138" y="164"/>
                </a:lnTo>
                <a:lnTo>
                  <a:pt x="169" y="162"/>
                </a:lnTo>
                <a:lnTo>
                  <a:pt x="180" y="153"/>
                </a:lnTo>
                <a:lnTo>
                  <a:pt x="183" y="139"/>
                </a:lnTo>
                <a:lnTo>
                  <a:pt x="177" y="134"/>
                </a:lnTo>
                <a:lnTo>
                  <a:pt x="169" y="127"/>
                </a:lnTo>
                <a:lnTo>
                  <a:pt x="166" y="118"/>
                </a:lnTo>
                <a:lnTo>
                  <a:pt x="164" y="107"/>
                </a:lnTo>
                <a:lnTo>
                  <a:pt x="169" y="97"/>
                </a:lnTo>
                <a:lnTo>
                  <a:pt x="172" y="85"/>
                </a:lnTo>
                <a:lnTo>
                  <a:pt x="176" y="78"/>
                </a:lnTo>
                <a:lnTo>
                  <a:pt x="183" y="84"/>
                </a:lnTo>
                <a:lnTo>
                  <a:pt x="187" y="91"/>
                </a:lnTo>
                <a:lnTo>
                  <a:pt x="199" y="95"/>
                </a:lnTo>
                <a:lnTo>
                  <a:pt x="206" y="91"/>
                </a:lnTo>
                <a:lnTo>
                  <a:pt x="208" y="67"/>
                </a:lnTo>
                <a:lnTo>
                  <a:pt x="105" y="65"/>
                </a:lnTo>
                <a:lnTo>
                  <a:pt x="92" y="58"/>
                </a:lnTo>
                <a:lnTo>
                  <a:pt x="85" y="51"/>
                </a:lnTo>
                <a:lnTo>
                  <a:pt x="78" y="46"/>
                </a:lnTo>
                <a:lnTo>
                  <a:pt x="77" y="41"/>
                </a:lnTo>
                <a:lnTo>
                  <a:pt x="74" y="23"/>
                </a:lnTo>
                <a:close/>
              </a:path>
            </a:pathLst>
          </a:custGeom>
          <a:solidFill>
            <a:schemeClr val="bg1">
              <a:lumMod val="75000"/>
            </a:schemeClr>
          </a:solidFill>
          <a:ln w="9525">
            <a:solidFill>
              <a:srgbClr val="FFFFFF"/>
            </a:solidFill>
            <a:round/>
          </a:ln>
        </p:spPr>
        <p:txBody>
          <a:bodyPr/>
          <a:lstStyle/>
          <a:p>
            <a:pPr latinLnBrk="0"/>
            <a:endParaRPr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1" name="Freeform 51"/>
          <p:cNvSpPr/>
          <p:nvPr/>
        </p:nvSpPr>
        <p:spPr bwMode="gray">
          <a:xfrm>
            <a:off x="2381529" y="4542557"/>
            <a:ext cx="1265192" cy="532735"/>
          </a:xfrm>
          <a:custGeom>
            <a:avLst/>
            <a:gdLst>
              <a:gd name="T0" fmla="*/ 0 w 1233"/>
              <a:gd name="T1" fmla="*/ 1 h 651"/>
              <a:gd name="T2" fmla="*/ 5 w 1233"/>
              <a:gd name="T3" fmla="*/ 1 h 651"/>
              <a:gd name="T4" fmla="*/ 11 w 1233"/>
              <a:gd name="T5" fmla="*/ 1 h 651"/>
              <a:gd name="T6" fmla="*/ 17 w 1233"/>
              <a:gd name="T7" fmla="*/ 1 h 651"/>
              <a:gd name="T8" fmla="*/ 27 w 1233"/>
              <a:gd name="T9" fmla="*/ 1 h 651"/>
              <a:gd name="T10" fmla="*/ 41 w 1233"/>
              <a:gd name="T11" fmla="*/ 1 h 651"/>
              <a:gd name="T12" fmla="*/ 48 w 1233"/>
              <a:gd name="T13" fmla="*/ 1 h 651"/>
              <a:gd name="T14" fmla="*/ 47 w 1233"/>
              <a:gd name="T15" fmla="*/ 1 h 651"/>
              <a:gd name="T16" fmla="*/ 50 w 1233"/>
              <a:gd name="T17" fmla="*/ 1 h 651"/>
              <a:gd name="T18" fmla="*/ 70 w 1233"/>
              <a:gd name="T19" fmla="*/ 1 h 651"/>
              <a:gd name="T20" fmla="*/ 84 w 1233"/>
              <a:gd name="T21" fmla="*/ 1 h 651"/>
              <a:gd name="T22" fmla="*/ 94 w 1233"/>
              <a:gd name="T23" fmla="*/ 1 h 651"/>
              <a:gd name="T24" fmla="*/ 102 w 1233"/>
              <a:gd name="T25" fmla="*/ 1 h 651"/>
              <a:gd name="T26" fmla="*/ 104 w 1233"/>
              <a:gd name="T27" fmla="*/ 1 h 651"/>
              <a:gd name="T28" fmla="*/ 109 w 1233"/>
              <a:gd name="T29" fmla="*/ 1 h 651"/>
              <a:gd name="T30" fmla="*/ 119 w 1233"/>
              <a:gd name="T31" fmla="*/ 1 h 651"/>
              <a:gd name="T32" fmla="*/ 135 w 1233"/>
              <a:gd name="T33" fmla="*/ 1 h 651"/>
              <a:gd name="T34" fmla="*/ 126 w 1233"/>
              <a:gd name="T35" fmla="*/ 1 h 651"/>
              <a:gd name="T36" fmla="*/ 118 w 1233"/>
              <a:gd name="T37" fmla="*/ 1 h 651"/>
              <a:gd name="T38" fmla="*/ 108 w 1233"/>
              <a:gd name="T39" fmla="*/ 1 h 651"/>
              <a:gd name="T40" fmla="*/ 109 w 1233"/>
              <a:gd name="T41" fmla="*/ 1 h 651"/>
              <a:gd name="T42" fmla="*/ 102 w 1233"/>
              <a:gd name="T43" fmla="*/ 1 h 651"/>
              <a:gd name="T44" fmla="*/ 92 w 1233"/>
              <a:gd name="T45" fmla="*/ 1 h 651"/>
              <a:gd name="T46" fmla="*/ 84 w 1233"/>
              <a:gd name="T47" fmla="*/ 1 h 651"/>
              <a:gd name="T48" fmla="*/ 85 w 1233"/>
              <a:gd name="T49" fmla="*/ 1 h 651"/>
              <a:gd name="T50" fmla="*/ 84 w 1233"/>
              <a:gd name="T51" fmla="*/ 1 h 651"/>
              <a:gd name="T52" fmla="*/ 77 w 1233"/>
              <a:gd name="T53" fmla="*/ 1 h 651"/>
              <a:gd name="T54" fmla="*/ 70 w 1233"/>
              <a:gd name="T55" fmla="*/ 1 h 651"/>
              <a:gd name="T56" fmla="*/ 64 w 1233"/>
              <a:gd name="T57" fmla="*/ 1 h 651"/>
              <a:gd name="T58" fmla="*/ 63 w 1233"/>
              <a:gd name="T59" fmla="*/ 1 h 651"/>
              <a:gd name="T60" fmla="*/ 51 w 1233"/>
              <a:gd name="T61" fmla="*/ 1 h 651"/>
              <a:gd name="T62" fmla="*/ 50 w 1233"/>
              <a:gd name="T63" fmla="*/ 1 h 651"/>
              <a:gd name="T64" fmla="*/ 50 w 1233"/>
              <a:gd name="T65" fmla="*/ 1 h 651"/>
              <a:gd name="T66" fmla="*/ 48 w 1233"/>
              <a:gd name="T67" fmla="*/ 1 h 651"/>
              <a:gd name="T68" fmla="*/ 47 w 1233"/>
              <a:gd name="T69" fmla="*/ 1 h 651"/>
              <a:gd name="T70" fmla="*/ 41 w 1233"/>
              <a:gd name="T71" fmla="*/ 1 h 651"/>
              <a:gd name="T72" fmla="*/ 40 w 1233"/>
              <a:gd name="T73" fmla="*/ 1 h 651"/>
              <a:gd name="T74" fmla="*/ 32 w 1233"/>
              <a:gd name="T75" fmla="*/ 1 h 651"/>
              <a:gd name="T76" fmla="*/ 28 w 1233"/>
              <a:gd name="T77" fmla="*/ 1 h 651"/>
              <a:gd name="T78" fmla="*/ 14 w 1233"/>
              <a:gd name="T79" fmla="*/ 1 h 651"/>
              <a:gd name="T80" fmla="*/ 23 w 1233"/>
              <a:gd name="T81" fmla="*/ 1 h 651"/>
              <a:gd name="T82" fmla="*/ 23 w 1233"/>
              <a:gd name="T83" fmla="*/ 1 h 65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33"/>
              <a:gd name="T127" fmla="*/ 0 h 651"/>
              <a:gd name="T128" fmla="*/ 1233 w 1233"/>
              <a:gd name="T129" fmla="*/ 651 h 65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33" h="651">
                <a:moveTo>
                  <a:pt x="75" y="483"/>
                </a:moveTo>
                <a:lnTo>
                  <a:pt x="7" y="383"/>
                </a:lnTo>
                <a:lnTo>
                  <a:pt x="0" y="360"/>
                </a:lnTo>
                <a:lnTo>
                  <a:pt x="17" y="298"/>
                </a:lnTo>
                <a:lnTo>
                  <a:pt x="26" y="284"/>
                </a:lnTo>
                <a:lnTo>
                  <a:pt x="40" y="288"/>
                </a:lnTo>
                <a:lnTo>
                  <a:pt x="72" y="307"/>
                </a:lnTo>
                <a:lnTo>
                  <a:pt x="79" y="298"/>
                </a:lnTo>
                <a:lnTo>
                  <a:pt x="91" y="259"/>
                </a:lnTo>
                <a:lnTo>
                  <a:pt x="109" y="251"/>
                </a:lnTo>
                <a:lnTo>
                  <a:pt x="134" y="248"/>
                </a:lnTo>
                <a:lnTo>
                  <a:pt x="157" y="222"/>
                </a:lnTo>
                <a:lnTo>
                  <a:pt x="180" y="215"/>
                </a:lnTo>
                <a:lnTo>
                  <a:pt x="212" y="232"/>
                </a:lnTo>
                <a:lnTo>
                  <a:pt x="245" y="232"/>
                </a:lnTo>
                <a:lnTo>
                  <a:pt x="273" y="225"/>
                </a:lnTo>
                <a:lnTo>
                  <a:pt x="356" y="232"/>
                </a:lnTo>
                <a:lnTo>
                  <a:pt x="381" y="239"/>
                </a:lnTo>
                <a:lnTo>
                  <a:pt x="393" y="258"/>
                </a:lnTo>
                <a:lnTo>
                  <a:pt x="410" y="262"/>
                </a:lnTo>
                <a:lnTo>
                  <a:pt x="432" y="259"/>
                </a:lnTo>
                <a:lnTo>
                  <a:pt x="448" y="236"/>
                </a:lnTo>
                <a:lnTo>
                  <a:pt x="448" y="219"/>
                </a:lnTo>
                <a:lnTo>
                  <a:pt x="425" y="199"/>
                </a:lnTo>
                <a:lnTo>
                  <a:pt x="420" y="173"/>
                </a:lnTo>
                <a:lnTo>
                  <a:pt x="432" y="138"/>
                </a:lnTo>
                <a:lnTo>
                  <a:pt x="455" y="105"/>
                </a:lnTo>
                <a:lnTo>
                  <a:pt x="495" y="87"/>
                </a:lnTo>
                <a:lnTo>
                  <a:pt x="566" y="58"/>
                </a:lnTo>
                <a:lnTo>
                  <a:pt x="649" y="16"/>
                </a:lnTo>
                <a:lnTo>
                  <a:pt x="697" y="0"/>
                </a:lnTo>
                <a:lnTo>
                  <a:pt x="746" y="0"/>
                </a:lnTo>
                <a:lnTo>
                  <a:pt x="762" y="9"/>
                </a:lnTo>
                <a:lnTo>
                  <a:pt x="796" y="38"/>
                </a:lnTo>
                <a:lnTo>
                  <a:pt x="816" y="55"/>
                </a:lnTo>
                <a:lnTo>
                  <a:pt x="852" y="58"/>
                </a:lnTo>
                <a:lnTo>
                  <a:pt x="893" y="58"/>
                </a:lnTo>
                <a:lnTo>
                  <a:pt x="906" y="97"/>
                </a:lnTo>
                <a:lnTo>
                  <a:pt x="917" y="115"/>
                </a:lnTo>
                <a:lnTo>
                  <a:pt x="924" y="115"/>
                </a:lnTo>
                <a:lnTo>
                  <a:pt x="926" y="108"/>
                </a:lnTo>
                <a:lnTo>
                  <a:pt x="950" y="88"/>
                </a:lnTo>
                <a:lnTo>
                  <a:pt x="965" y="82"/>
                </a:lnTo>
                <a:lnTo>
                  <a:pt x="982" y="111"/>
                </a:lnTo>
                <a:lnTo>
                  <a:pt x="1001" y="170"/>
                </a:lnTo>
                <a:lnTo>
                  <a:pt x="1034" y="212"/>
                </a:lnTo>
                <a:lnTo>
                  <a:pt x="1060" y="223"/>
                </a:lnTo>
                <a:lnTo>
                  <a:pt x="1087" y="229"/>
                </a:lnTo>
                <a:lnTo>
                  <a:pt x="1106" y="232"/>
                </a:lnTo>
                <a:lnTo>
                  <a:pt x="1176" y="271"/>
                </a:lnTo>
                <a:lnTo>
                  <a:pt x="1233" y="341"/>
                </a:lnTo>
                <a:lnTo>
                  <a:pt x="1191" y="366"/>
                </a:lnTo>
                <a:lnTo>
                  <a:pt x="1163" y="393"/>
                </a:lnTo>
                <a:lnTo>
                  <a:pt x="1156" y="425"/>
                </a:lnTo>
                <a:lnTo>
                  <a:pt x="1133" y="439"/>
                </a:lnTo>
                <a:lnTo>
                  <a:pt x="1090" y="428"/>
                </a:lnTo>
                <a:lnTo>
                  <a:pt x="1076" y="445"/>
                </a:lnTo>
                <a:lnTo>
                  <a:pt x="1084" y="491"/>
                </a:lnTo>
                <a:lnTo>
                  <a:pt x="1034" y="504"/>
                </a:lnTo>
                <a:lnTo>
                  <a:pt x="993" y="519"/>
                </a:lnTo>
                <a:lnTo>
                  <a:pt x="992" y="536"/>
                </a:lnTo>
                <a:lnTo>
                  <a:pt x="1002" y="553"/>
                </a:lnTo>
                <a:lnTo>
                  <a:pt x="999" y="570"/>
                </a:lnTo>
                <a:lnTo>
                  <a:pt x="969" y="569"/>
                </a:lnTo>
                <a:lnTo>
                  <a:pt x="950" y="579"/>
                </a:lnTo>
                <a:lnTo>
                  <a:pt x="917" y="596"/>
                </a:lnTo>
                <a:lnTo>
                  <a:pt x="897" y="608"/>
                </a:lnTo>
                <a:lnTo>
                  <a:pt x="862" y="598"/>
                </a:lnTo>
                <a:lnTo>
                  <a:pt x="831" y="585"/>
                </a:lnTo>
                <a:lnTo>
                  <a:pt x="802" y="570"/>
                </a:lnTo>
                <a:lnTo>
                  <a:pt x="779" y="576"/>
                </a:lnTo>
                <a:lnTo>
                  <a:pt x="754" y="588"/>
                </a:lnTo>
                <a:lnTo>
                  <a:pt x="747" y="598"/>
                </a:lnTo>
                <a:lnTo>
                  <a:pt x="753" y="612"/>
                </a:lnTo>
                <a:lnTo>
                  <a:pt x="777" y="630"/>
                </a:lnTo>
                <a:lnTo>
                  <a:pt x="785" y="641"/>
                </a:lnTo>
                <a:lnTo>
                  <a:pt x="780" y="651"/>
                </a:lnTo>
                <a:lnTo>
                  <a:pt x="766" y="651"/>
                </a:lnTo>
                <a:lnTo>
                  <a:pt x="749" y="645"/>
                </a:lnTo>
                <a:lnTo>
                  <a:pt x="720" y="622"/>
                </a:lnTo>
                <a:lnTo>
                  <a:pt x="714" y="611"/>
                </a:lnTo>
                <a:lnTo>
                  <a:pt x="693" y="594"/>
                </a:lnTo>
                <a:lnTo>
                  <a:pt x="674" y="589"/>
                </a:lnTo>
                <a:lnTo>
                  <a:pt x="655" y="592"/>
                </a:lnTo>
                <a:lnTo>
                  <a:pt x="635" y="612"/>
                </a:lnTo>
                <a:lnTo>
                  <a:pt x="608" y="642"/>
                </a:lnTo>
                <a:lnTo>
                  <a:pt x="580" y="647"/>
                </a:lnTo>
                <a:lnTo>
                  <a:pt x="564" y="641"/>
                </a:lnTo>
                <a:lnTo>
                  <a:pt x="564" y="618"/>
                </a:lnTo>
                <a:lnTo>
                  <a:pt x="572" y="586"/>
                </a:lnTo>
                <a:lnTo>
                  <a:pt x="572" y="556"/>
                </a:lnTo>
                <a:lnTo>
                  <a:pt x="523" y="588"/>
                </a:lnTo>
                <a:lnTo>
                  <a:pt x="465" y="550"/>
                </a:lnTo>
                <a:lnTo>
                  <a:pt x="458" y="546"/>
                </a:lnTo>
                <a:lnTo>
                  <a:pt x="465" y="534"/>
                </a:lnTo>
                <a:lnTo>
                  <a:pt x="458" y="524"/>
                </a:lnTo>
                <a:lnTo>
                  <a:pt x="448" y="506"/>
                </a:lnTo>
                <a:lnTo>
                  <a:pt x="445" y="481"/>
                </a:lnTo>
                <a:lnTo>
                  <a:pt x="459" y="457"/>
                </a:lnTo>
                <a:lnTo>
                  <a:pt x="453" y="452"/>
                </a:lnTo>
                <a:lnTo>
                  <a:pt x="445" y="454"/>
                </a:lnTo>
                <a:lnTo>
                  <a:pt x="443" y="460"/>
                </a:lnTo>
                <a:lnTo>
                  <a:pt x="439" y="461"/>
                </a:lnTo>
                <a:lnTo>
                  <a:pt x="428" y="450"/>
                </a:lnTo>
                <a:lnTo>
                  <a:pt x="426" y="462"/>
                </a:lnTo>
                <a:lnTo>
                  <a:pt x="415" y="457"/>
                </a:lnTo>
                <a:lnTo>
                  <a:pt x="410" y="464"/>
                </a:lnTo>
                <a:lnTo>
                  <a:pt x="380" y="488"/>
                </a:lnTo>
                <a:lnTo>
                  <a:pt x="370" y="507"/>
                </a:lnTo>
                <a:lnTo>
                  <a:pt x="367" y="516"/>
                </a:lnTo>
                <a:lnTo>
                  <a:pt x="364" y="516"/>
                </a:lnTo>
                <a:lnTo>
                  <a:pt x="337" y="522"/>
                </a:lnTo>
                <a:lnTo>
                  <a:pt x="309" y="539"/>
                </a:lnTo>
                <a:lnTo>
                  <a:pt x="292" y="563"/>
                </a:lnTo>
                <a:lnTo>
                  <a:pt x="291" y="611"/>
                </a:lnTo>
                <a:lnTo>
                  <a:pt x="292" y="651"/>
                </a:lnTo>
                <a:lnTo>
                  <a:pt x="259" y="644"/>
                </a:lnTo>
                <a:lnTo>
                  <a:pt x="219" y="635"/>
                </a:lnTo>
                <a:lnTo>
                  <a:pt x="174" y="627"/>
                </a:lnTo>
                <a:lnTo>
                  <a:pt x="132" y="555"/>
                </a:lnTo>
                <a:lnTo>
                  <a:pt x="144" y="536"/>
                </a:lnTo>
                <a:lnTo>
                  <a:pt x="155" y="513"/>
                </a:lnTo>
                <a:lnTo>
                  <a:pt x="206" y="513"/>
                </a:lnTo>
                <a:lnTo>
                  <a:pt x="196" y="493"/>
                </a:lnTo>
                <a:lnTo>
                  <a:pt x="207" y="483"/>
                </a:lnTo>
                <a:lnTo>
                  <a:pt x="203" y="458"/>
                </a:lnTo>
                <a:lnTo>
                  <a:pt x="142" y="432"/>
                </a:lnTo>
                <a:lnTo>
                  <a:pt x="75" y="483"/>
                </a:lnTo>
                <a:close/>
              </a:path>
            </a:pathLst>
          </a:custGeom>
          <a:solidFill>
            <a:schemeClr val="bg1">
              <a:lumMod val="75000"/>
            </a:schemeClr>
          </a:solidFill>
          <a:ln w="9525">
            <a:solidFill>
              <a:srgbClr val="FFFFFF"/>
            </a:solidFill>
            <a:round/>
          </a:ln>
        </p:spPr>
        <p:txBody>
          <a:bodyPr/>
          <a:lstStyle/>
          <a:p>
            <a:pPr latinLnBrk="0"/>
            <a:endParaRPr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2" name="Freeform 52"/>
          <p:cNvSpPr/>
          <p:nvPr/>
        </p:nvSpPr>
        <p:spPr bwMode="gray">
          <a:xfrm>
            <a:off x="1787340" y="3052773"/>
            <a:ext cx="5069806" cy="2021180"/>
          </a:xfrm>
          <a:custGeom>
            <a:avLst/>
            <a:gdLst>
              <a:gd name="T0" fmla="*/ 50 w 4931"/>
              <a:gd name="T1" fmla="*/ 1 h 2463"/>
              <a:gd name="T2" fmla="*/ 35 w 4931"/>
              <a:gd name="T3" fmla="*/ 1 h 2463"/>
              <a:gd name="T4" fmla="*/ 31 w 4931"/>
              <a:gd name="T5" fmla="*/ 1 h 2463"/>
              <a:gd name="T6" fmla="*/ 0 w 4931"/>
              <a:gd name="T7" fmla="*/ 1 h 2463"/>
              <a:gd name="T8" fmla="*/ 5 w 4931"/>
              <a:gd name="T9" fmla="*/ 1 h 2463"/>
              <a:gd name="T10" fmla="*/ 5 w 4931"/>
              <a:gd name="T11" fmla="*/ 1 h 2463"/>
              <a:gd name="T12" fmla="*/ 20 w 4931"/>
              <a:gd name="T13" fmla="*/ 1 h 2463"/>
              <a:gd name="T14" fmla="*/ 45 w 4931"/>
              <a:gd name="T15" fmla="*/ 1 h 2463"/>
              <a:gd name="T16" fmla="*/ 24 w 4931"/>
              <a:gd name="T17" fmla="*/ 1 h 2463"/>
              <a:gd name="T18" fmla="*/ 16 w 4931"/>
              <a:gd name="T19" fmla="*/ 1 h 2463"/>
              <a:gd name="T20" fmla="*/ 25 w 4931"/>
              <a:gd name="T21" fmla="*/ 1 h 2463"/>
              <a:gd name="T22" fmla="*/ 37 w 4931"/>
              <a:gd name="T23" fmla="*/ 1 h 2463"/>
              <a:gd name="T24" fmla="*/ 35 w 4931"/>
              <a:gd name="T25" fmla="*/ 1 h 2463"/>
              <a:gd name="T26" fmla="*/ 43 w 4931"/>
              <a:gd name="T27" fmla="*/ 1 h 2463"/>
              <a:gd name="T28" fmla="*/ 55 w 4931"/>
              <a:gd name="T29" fmla="*/ 1 h 2463"/>
              <a:gd name="T30" fmla="*/ 57 w 4931"/>
              <a:gd name="T31" fmla="*/ 1 h 2463"/>
              <a:gd name="T32" fmla="*/ 65 w 4931"/>
              <a:gd name="T33" fmla="*/ 1 h 2463"/>
              <a:gd name="T34" fmla="*/ 63 w 4931"/>
              <a:gd name="T35" fmla="*/ 1 h 2463"/>
              <a:gd name="T36" fmla="*/ 76 w 4931"/>
              <a:gd name="T37" fmla="*/ 1 h 2463"/>
              <a:gd name="T38" fmla="*/ 107 w 4931"/>
              <a:gd name="T39" fmla="*/ 1 h 2463"/>
              <a:gd name="T40" fmla="*/ 142 w 4931"/>
              <a:gd name="T41" fmla="*/ 1 h 2463"/>
              <a:gd name="T42" fmla="*/ 157 w 4931"/>
              <a:gd name="T43" fmla="*/ 1 h 2463"/>
              <a:gd name="T44" fmla="*/ 149 w 4931"/>
              <a:gd name="T45" fmla="*/ 1 h 2463"/>
              <a:gd name="T46" fmla="*/ 164 w 4931"/>
              <a:gd name="T47" fmla="*/ 1 h 2463"/>
              <a:gd name="T48" fmla="*/ 160 w 4931"/>
              <a:gd name="T49" fmla="*/ 1 h 2463"/>
              <a:gd name="T50" fmla="*/ 170 w 4931"/>
              <a:gd name="T51" fmla="*/ 1 h 2463"/>
              <a:gd name="T52" fmla="*/ 204 w 4931"/>
              <a:gd name="T53" fmla="*/ 1 h 2463"/>
              <a:gd name="T54" fmla="*/ 238 w 4931"/>
              <a:gd name="T55" fmla="*/ 1 h 2463"/>
              <a:gd name="T56" fmla="*/ 269 w 4931"/>
              <a:gd name="T57" fmla="*/ 1 h 2463"/>
              <a:gd name="T58" fmla="*/ 299 w 4931"/>
              <a:gd name="T59" fmla="*/ 1 h 2463"/>
              <a:gd name="T60" fmla="*/ 296 w 4931"/>
              <a:gd name="T61" fmla="*/ 1 h 2463"/>
              <a:gd name="T62" fmla="*/ 332 w 4931"/>
              <a:gd name="T63" fmla="*/ 1 h 2463"/>
              <a:gd name="T64" fmla="*/ 362 w 4931"/>
              <a:gd name="T65" fmla="*/ 1 h 2463"/>
              <a:gd name="T66" fmla="*/ 384 w 4931"/>
              <a:gd name="T67" fmla="*/ 1 h 2463"/>
              <a:gd name="T68" fmla="*/ 422 w 4931"/>
              <a:gd name="T69" fmla="*/ 1 h 2463"/>
              <a:gd name="T70" fmla="*/ 457 w 4931"/>
              <a:gd name="T71" fmla="*/ 1 h 2463"/>
              <a:gd name="T72" fmla="*/ 478 w 4931"/>
              <a:gd name="T73" fmla="*/ 1 h 2463"/>
              <a:gd name="T74" fmla="*/ 497 w 4931"/>
              <a:gd name="T75" fmla="*/ 1 h 2463"/>
              <a:gd name="T76" fmla="*/ 553 w 4931"/>
              <a:gd name="T77" fmla="*/ 1 h 2463"/>
              <a:gd name="T78" fmla="*/ 544 w 4931"/>
              <a:gd name="T79" fmla="*/ 1 h 2463"/>
              <a:gd name="T80" fmla="*/ 532 w 4931"/>
              <a:gd name="T81" fmla="*/ 1 h 2463"/>
              <a:gd name="T82" fmla="*/ 497 w 4931"/>
              <a:gd name="T83" fmla="*/ 1 h 2463"/>
              <a:gd name="T84" fmla="*/ 470 w 4931"/>
              <a:gd name="T85" fmla="*/ 1 h 2463"/>
              <a:gd name="T86" fmla="*/ 461 w 4931"/>
              <a:gd name="T87" fmla="*/ 1 h 2463"/>
              <a:gd name="T88" fmla="*/ 460 w 4931"/>
              <a:gd name="T89" fmla="*/ 1 h 2463"/>
              <a:gd name="T90" fmla="*/ 462 w 4931"/>
              <a:gd name="T91" fmla="*/ 1 h 2463"/>
              <a:gd name="T92" fmla="*/ 434 w 4931"/>
              <a:gd name="T93" fmla="*/ 1 h 2463"/>
              <a:gd name="T94" fmla="*/ 380 w 4931"/>
              <a:gd name="T95" fmla="*/ 1 h 2463"/>
              <a:gd name="T96" fmla="*/ 395 w 4931"/>
              <a:gd name="T97" fmla="*/ 1 h 2463"/>
              <a:gd name="T98" fmla="*/ 362 w 4931"/>
              <a:gd name="T99" fmla="*/ 1 h 2463"/>
              <a:gd name="T100" fmla="*/ 362 w 4931"/>
              <a:gd name="T101" fmla="*/ 1 h 2463"/>
              <a:gd name="T102" fmla="*/ 358 w 4931"/>
              <a:gd name="T103" fmla="*/ 1 h 2463"/>
              <a:gd name="T104" fmla="*/ 323 w 4931"/>
              <a:gd name="T105" fmla="*/ 1 h 2463"/>
              <a:gd name="T106" fmla="*/ 290 w 4931"/>
              <a:gd name="T107" fmla="*/ 1 h 2463"/>
              <a:gd name="T108" fmla="*/ 254 w 4931"/>
              <a:gd name="T109" fmla="*/ 1 h 2463"/>
              <a:gd name="T110" fmla="*/ 223 w 4931"/>
              <a:gd name="T111" fmla="*/ 1 h 2463"/>
              <a:gd name="T112" fmla="*/ 180 w 4931"/>
              <a:gd name="T113" fmla="*/ 1 h 2463"/>
              <a:gd name="T114" fmla="*/ 152 w 4931"/>
              <a:gd name="T115" fmla="*/ 1 h 2463"/>
              <a:gd name="T116" fmla="*/ 113 w 4931"/>
              <a:gd name="T117" fmla="*/ 1 h 2463"/>
              <a:gd name="T118" fmla="*/ 76 w 4931"/>
              <a:gd name="T119" fmla="*/ 1 h 24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931"/>
              <a:gd name="T181" fmla="*/ 0 h 2463"/>
              <a:gd name="T182" fmla="*/ 4931 w 4931"/>
              <a:gd name="T183" fmla="*/ 2463 h 24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931" h="2463">
                <a:moveTo>
                  <a:pt x="653" y="2306"/>
                </a:moveTo>
                <a:lnTo>
                  <a:pt x="643" y="2314"/>
                </a:lnTo>
                <a:lnTo>
                  <a:pt x="618" y="2332"/>
                </a:lnTo>
                <a:lnTo>
                  <a:pt x="617" y="2343"/>
                </a:lnTo>
                <a:lnTo>
                  <a:pt x="597" y="2376"/>
                </a:lnTo>
                <a:lnTo>
                  <a:pt x="622" y="2402"/>
                </a:lnTo>
                <a:lnTo>
                  <a:pt x="620" y="2434"/>
                </a:lnTo>
                <a:lnTo>
                  <a:pt x="563" y="2447"/>
                </a:lnTo>
                <a:lnTo>
                  <a:pt x="556" y="2427"/>
                </a:lnTo>
                <a:lnTo>
                  <a:pt x="507" y="2385"/>
                </a:lnTo>
                <a:lnTo>
                  <a:pt x="473" y="2382"/>
                </a:lnTo>
                <a:lnTo>
                  <a:pt x="427" y="2393"/>
                </a:lnTo>
                <a:lnTo>
                  <a:pt x="396" y="2404"/>
                </a:lnTo>
                <a:lnTo>
                  <a:pt x="386" y="2412"/>
                </a:lnTo>
                <a:lnTo>
                  <a:pt x="350" y="2388"/>
                </a:lnTo>
                <a:lnTo>
                  <a:pt x="311" y="2368"/>
                </a:lnTo>
                <a:lnTo>
                  <a:pt x="297" y="2340"/>
                </a:lnTo>
                <a:lnTo>
                  <a:pt x="307" y="2337"/>
                </a:lnTo>
                <a:lnTo>
                  <a:pt x="320" y="2326"/>
                </a:lnTo>
                <a:lnTo>
                  <a:pt x="329" y="2287"/>
                </a:lnTo>
                <a:lnTo>
                  <a:pt x="334" y="2280"/>
                </a:lnTo>
                <a:lnTo>
                  <a:pt x="353" y="2270"/>
                </a:lnTo>
                <a:lnTo>
                  <a:pt x="356" y="2255"/>
                </a:lnTo>
                <a:lnTo>
                  <a:pt x="309" y="2264"/>
                </a:lnTo>
                <a:lnTo>
                  <a:pt x="291" y="2270"/>
                </a:lnTo>
                <a:lnTo>
                  <a:pt x="288" y="2242"/>
                </a:lnTo>
                <a:lnTo>
                  <a:pt x="293" y="2231"/>
                </a:lnTo>
                <a:lnTo>
                  <a:pt x="311" y="2224"/>
                </a:lnTo>
                <a:lnTo>
                  <a:pt x="340" y="2211"/>
                </a:lnTo>
                <a:lnTo>
                  <a:pt x="366" y="2189"/>
                </a:lnTo>
                <a:lnTo>
                  <a:pt x="388" y="2159"/>
                </a:lnTo>
                <a:lnTo>
                  <a:pt x="383" y="2120"/>
                </a:lnTo>
                <a:lnTo>
                  <a:pt x="366" y="2105"/>
                </a:lnTo>
                <a:lnTo>
                  <a:pt x="310" y="2092"/>
                </a:lnTo>
                <a:lnTo>
                  <a:pt x="268" y="2068"/>
                </a:lnTo>
                <a:lnTo>
                  <a:pt x="261" y="2009"/>
                </a:lnTo>
                <a:lnTo>
                  <a:pt x="242" y="2003"/>
                </a:lnTo>
                <a:lnTo>
                  <a:pt x="121" y="1993"/>
                </a:lnTo>
                <a:lnTo>
                  <a:pt x="116" y="1980"/>
                </a:lnTo>
                <a:lnTo>
                  <a:pt x="129" y="1944"/>
                </a:lnTo>
                <a:lnTo>
                  <a:pt x="149" y="1923"/>
                </a:lnTo>
                <a:lnTo>
                  <a:pt x="144" y="1901"/>
                </a:lnTo>
                <a:lnTo>
                  <a:pt x="113" y="1878"/>
                </a:lnTo>
                <a:lnTo>
                  <a:pt x="101" y="1825"/>
                </a:lnTo>
                <a:lnTo>
                  <a:pt x="22" y="1803"/>
                </a:lnTo>
                <a:lnTo>
                  <a:pt x="9" y="1730"/>
                </a:lnTo>
                <a:lnTo>
                  <a:pt x="0" y="1683"/>
                </a:lnTo>
                <a:lnTo>
                  <a:pt x="0" y="1662"/>
                </a:lnTo>
                <a:lnTo>
                  <a:pt x="15" y="1629"/>
                </a:lnTo>
                <a:lnTo>
                  <a:pt x="19" y="1623"/>
                </a:lnTo>
                <a:lnTo>
                  <a:pt x="31" y="1614"/>
                </a:lnTo>
                <a:lnTo>
                  <a:pt x="41" y="1609"/>
                </a:lnTo>
                <a:lnTo>
                  <a:pt x="59" y="1607"/>
                </a:lnTo>
                <a:lnTo>
                  <a:pt x="71" y="1607"/>
                </a:lnTo>
                <a:lnTo>
                  <a:pt x="78" y="1604"/>
                </a:lnTo>
                <a:lnTo>
                  <a:pt x="80" y="1599"/>
                </a:lnTo>
                <a:lnTo>
                  <a:pt x="80" y="1593"/>
                </a:lnTo>
                <a:lnTo>
                  <a:pt x="68" y="1587"/>
                </a:lnTo>
                <a:lnTo>
                  <a:pt x="59" y="1584"/>
                </a:lnTo>
                <a:lnTo>
                  <a:pt x="42" y="1573"/>
                </a:lnTo>
                <a:lnTo>
                  <a:pt x="32" y="1565"/>
                </a:lnTo>
                <a:lnTo>
                  <a:pt x="68" y="1506"/>
                </a:lnTo>
                <a:lnTo>
                  <a:pt x="140" y="1413"/>
                </a:lnTo>
                <a:lnTo>
                  <a:pt x="139" y="1401"/>
                </a:lnTo>
                <a:lnTo>
                  <a:pt x="87" y="1347"/>
                </a:lnTo>
                <a:lnTo>
                  <a:pt x="87" y="1336"/>
                </a:lnTo>
                <a:lnTo>
                  <a:pt x="98" y="1315"/>
                </a:lnTo>
                <a:lnTo>
                  <a:pt x="93" y="1290"/>
                </a:lnTo>
                <a:lnTo>
                  <a:pt x="80" y="1238"/>
                </a:lnTo>
                <a:lnTo>
                  <a:pt x="77" y="1159"/>
                </a:lnTo>
                <a:lnTo>
                  <a:pt x="90" y="1097"/>
                </a:lnTo>
                <a:lnTo>
                  <a:pt x="41" y="1043"/>
                </a:lnTo>
                <a:lnTo>
                  <a:pt x="49" y="969"/>
                </a:lnTo>
                <a:lnTo>
                  <a:pt x="103" y="933"/>
                </a:lnTo>
                <a:lnTo>
                  <a:pt x="108" y="890"/>
                </a:lnTo>
                <a:lnTo>
                  <a:pt x="116" y="896"/>
                </a:lnTo>
                <a:lnTo>
                  <a:pt x="137" y="877"/>
                </a:lnTo>
                <a:lnTo>
                  <a:pt x="160" y="889"/>
                </a:lnTo>
                <a:lnTo>
                  <a:pt x="160" y="899"/>
                </a:lnTo>
                <a:lnTo>
                  <a:pt x="159" y="907"/>
                </a:lnTo>
                <a:lnTo>
                  <a:pt x="154" y="916"/>
                </a:lnTo>
                <a:lnTo>
                  <a:pt x="167" y="920"/>
                </a:lnTo>
                <a:lnTo>
                  <a:pt x="173" y="927"/>
                </a:lnTo>
                <a:lnTo>
                  <a:pt x="172" y="936"/>
                </a:lnTo>
                <a:lnTo>
                  <a:pt x="172" y="953"/>
                </a:lnTo>
                <a:lnTo>
                  <a:pt x="182" y="943"/>
                </a:lnTo>
                <a:lnTo>
                  <a:pt x="183" y="925"/>
                </a:lnTo>
                <a:lnTo>
                  <a:pt x="199" y="925"/>
                </a:lnTo>
                <a:lnTo>
                  <a:pt x="226" y="932"/>
                </a:lnTo>
                <a:lnTo>
                  <a:pt x="251" y="942"/>
                </a:lnTo>
                <a:lnTo>
                  <a:pt x="278" y="955"/>
                </a:lnTo>
                <a:lnTo>
                  <a:pt x="316" y="986"/>
                </a:lnTo>
                <a:lnTo>
                  <a:pt x="342" y="1010"/>
                </a:lnTo>
                <a:lnTo>
                  <a:pt x="366" y="1037"/>
                </a:lnTo>
                <a:lnTo>
                  <a:pt x="369" y="1024"/>
                </a:lnTo>
                <a:lnTo>
                  <a:pt x="381" y="1028"/>
                </a:lnTo>
                <a:lnTo>
                  <a:pt x="406" y="1066"/>
                </a:lnTo>
                <a:lnTo>
                  <a:pt x="417" y="1096"/>
                </a:lnTo>
                <a:lnTo>
                  <a:pt x="414" y="1125"/>
                </a:lnTo>
                <a:lnTo>
                  <a:pt x="392" y="1159"/>
                </a:lnTo>
                <a:lnTo>
                  <a:pt x="360" y="1172"/>
                </a:lnTo>
                <a:lnTo>
                  <a:pt x="333" y="1188"/>
                </a:lnTo>
                <a:lnTo>
                  <a:pt x="316" y="1187"/>
                </a:lnTo>
                <a:lnTo>
                  <a:pt x="296" y="1177"/>
                </a:lnTo>
                <a:lnTo>
                  <a:pt x="264" y="1166"/>
                </a:lnTo>
                <a:lnTo>
                  <a:pt x="241" y="1159"/>
                </a:lnTo>
                <a:lnTo>
                  <a:pt x="225" y="1142"/>
                </a:lnTo>
                <a:lnTo>
                  <a:pt x="203" y="1136"/>
                </a:lnTo>
                <a:lnTo>
                  <a:pt x="182" y="1130"/>
                </a:lnTo>
                <a:lnTo>
                  <a:pt x="169" y="1125"/>
                </a:lnTo>
                <a:lnTo>
                  <a:pt x="157" y="1115"/>
                </a:lnTo>
                <a:lnTo>
                  <a:pt x="146" y="1103"/>
                </a:lnTo>
                <a:lnTo>
                  <a:pt x="139" y="1100"/>
                </a:lnTo>
                <a:lnTo>
                  <a:pt x="140" y="1112"/>
                </a:lnTo>
                <a:lnTo>
                  <a:pt x="146" y="1118"/>
                </a:lnTo>
                <a:lnTo>
                  <a:pt x="139" y="1128"/>
                </a:lnTo>
                <a:lnTo>
                  <a:pt x="129" y="1129"/>
                </a:lnTo>
                <a:lnTo>
                  <a:pt x="129" y="1136"/>
                </a:lnTo>
                <a:lnTo>
                  <a:pt x="142" y="1146"/>
                </a:lnTo>
                <a:lnTo>
                  <a:pt x="147" y="1141"/>
                </a:lnTo>
                <a:lnTo>
                  <a:pt x="149" y="1133"/>
                </a:lnTo>
                <a:lnTo>
                  <a:pt x="159" y="1130"/>
                </a:lnTo>
                <a:lnTo>
                  <a:pt x="179" y="1141"/>
                </a:lnTo>
                <a:lnTo>
                  <a:pt x="188" y="1152"/>
                </a:lnTo>
                <a:lnTo>
                  <a:pt x="175" y="1165"/>
                </a:lnTo>
                <a:lnTo>
                  <a:pt x="176" y="1171"/>
                </a:lnTo>
                <a:lnTo>
                  <a:pt x="186" y="1171"/>
                </a:lnTo>
                <a:lnTo>
                  <a:pt x="196" y="1172"/>
                </a:lnTo>
                <a:lnTo>
                  <a:pt x="211" y="1182"/>
                </a:lnTo>
                <a:lnTo>
                  <a:pt x="219" y="1200"/>
                </a:lnTo>
                <a:lnTo>
                  <a:pt x="219" y="1214"/>
                </a:lnTo>
                <a:lnTo>
                  <a:pt x="216" y="1228"/>
                </a:lnTo>
                <a:lnTo>
                  <a:pt x="211" y="1236"/>
                </a:lnTo>
                <a:lnTo>
                  <a:pt x="214" y="1247"/>
                </a:lnTo>
                <a:lnTo>
                  <a:pt x="219" y="1254"/>
                </a:lnTo>
                <a:lnTo>
                  <a:pt x="222" y="1296"/>
                </a:lnTo>
                <a:lnTo>
                  <a:pt x="226" y="1305"/>
                </a:lnTo>
                <a:lnTo>
                  <a:pt x="237" y="1313"/>
                </a:lnTo>
                <a:lnTo>
                  <a:pt x="255" y="1328"/>
                </a:lnTo>
                <a:lnTo>
                  <a:pt x="281" y="1341"/>
                </a:lnTo>
                <a:lnTo>
                  <a:pt x="298" y="1345"/>
                </a:lnTo>
                <a:lnTo>
                  <a:pt x="313" y="1344"/>
                </a:lnTo>
                <a:lnTo>
                  <a:pt x="322" y="1338"/>
                </a:lnTo>
                <a:lnTo>
                  <a:pt x="320" y="1316"/>
                </a:lnTo>
                <a:lnTo>
                  <a:pt x="319" y="1306"/>
                </a:lnTo>
                <a:lnTo>
                  <a:pt x="316" y="1302"/>
                </a:lnTo>
                <a:lnTo>
                  <a:pt x="310" y="1303"/>
                </a:lnTo>
                <a:lnTo>
                  <a:pt x="301" y="1303"/>
                </a:lnTo>
                <a:lnTo>
                  <a:pt x="288" y="1296"/>
                </a:lnTo>
                <a:lnTo>
                  <a:pt x="283" y="1287"/>
                </a:lnTo>
                <a:lnTo>
                  <a:pt x="277" y="1277"/>
                </a:lnTo>
                <a:lnTo>
                  <a:pt x="277" y="1272"/>
                </a:lnTo>
                <a:lnTo>
                  <a:pt x="281" y="1267"/>
                </a:lnTo>
                <a:lnTo>
                  <a:pt x="291" y="1253"/>
                </a:lnTo>
                <a:lnTo>
                  <a:pt x="297" y="1253"/>
                </a:lnTo>
                <a:lnTo>
                  <a:pt x="306" y="1259"/>
                </a:lnTo>
                <a:lnTo>
                  <a:pt x="313" y="1264"/>
                </a:lnTo>
                <a:lnTo>
                  <a:pt x="320" y="1273"/>
                </a:lnTo>
                <a:lnTo>
                  <a:pt x="323" y="1275"/>
                </a:lnTo>
                <a:lnTo>
                  <a:pt x="333" y="1283"/>
                </a:lnTo>
                <a:lnTo>
                  <a:pt x="346" y="1285"/>
                </a:lnTo>
                <a:lnTo>
                  <a:pt x="369" y="1295"/>
                </a:lnTo>
                <a:lnTo>
                  <a:pt x="381" y="1296"/>
                </a:lnTo>
                <a:lnTo>
                  <a:pt x="404" y="1302"/>
                </a:lnTo>
                <a:lnTo>
                  <a:pt x="396" y="1279"/>
                </a:lnTo>
                <a:lnTo>
                  <a:pt x="386" y="1259"/>
                </a:lnTo>
                <a:lnTo>
                  <a:pt x="376" y="1238"/>
                </a:lnTo>
                <a:lnTo>
                  <a:pt x="375" y="1226"/>
                </a:lnTo>
                <a:lnTo>
                  <a:pt x="381" y="1213"/>
                </a:lnTo>
                <a:lnTo>
                  <a:pt x="401" y="1195"/>
                </a:lnTo>
                <a:lnTo>
                  <a:pt x="417" y="1191"/>
                </a:lnTo>
                <a:lnTo>
                  <a:pt x="442" y="1156"/>
                </a:lnTo>
                <a:lnTo>
                  <a:pt x="447" y="1152"/>
                </a:lnTo>
                <a:lnTo>
                  <a:pt x="454" y="1152"/>
                </a:lnTo>
                <a:lnTo>
                  <a:pt x="463" y="1161"/>
                </a:lnTo>
                <a:lnTo>
                  <a:pt x="478" y="1162"/>
                </a:lnTo>
                <a:lnTo>
                  <a:pt x="483" y="1165"/>
                </a:lnTo>
                <a:lnTo>
                  <a:pt x="480" y="1174"/>
                </a:lnTo>
                <a:lnTo>
                  <a:pt x="481" y="1181"/>
                </a:lnTo>
                <a:lnTo>
                  <a:pt x="486" y="1178"/>
                </a:lnTo>
                <a:lnTo>
                  <a:pt x="493" y="1177"/>
                </a:lnTo>
                <a:lnTo>
                  <a:pt x="497" y="1184"/>
                </a:lnTo>
                <a:lnTo>
                  <a:pt x="500" y="1194"/>
                </a:lnTo>
                <a:lnTo>
                  <a:pt x="504" y="1159"/>
                </a:lnTo>
                <a:lnTo>
                  <a:pt x="512" y="1152"/>
                </a:lnTo>
                <a:lnTo>
                  <a:pt x="520" y="1145"/>
                </a:lnTo>
                <a:lnTo>
                  <a:pt x="517" y="1128"/>
                </a:lnTo>
                <a:lnTo>
                  <a:pt x="513" y="1118"/>
                </a:lnTo>
                <a:lnTo>
                  <a:pt x="497" y="1105"/>
                </a:lnTo>
                <a:lnTo>
                  <a:pt x="493" y="1094"/>
                </a:lnTo>
                <a:lnTo>
                  <a:pt x="494" y="1077"/>
                </a:lnTo>
                <a:lnTo>
                  <a:pt x="500" y="1063"/>
                </a:lnTo>
                <a:lnTo>
                  <a:pt x="504" y="1050"/>
                </a:lnTo>
                <a:lnTo>
                  <a:pt x="503" y="1028"/>
                </a:lnTo>
                <a:lnTo>
                  <a:pt x="503" y="1010"/>
                </a:lnTo>
                <a:lnTo>
                  <a:pt x="489" y="991"/>
                </a:lnTo>
                <a:lnTo>
                  <a:pt x="483" y="981"/>
                </a:lnTo>
                <a:lnTo>
                  <a:pt x="484" y="976"/>
                </a:lnTo>
                <a:lnTo>
                  <a:pt x="494" y="981"/>
                </a:lnTo>
                <a:lnTo>
                  <a:pt x="510" y="989"/>
                </a:lnTo>
                <a:lnTo>
                  <a:pt x="517" y="991"/>
                </a:lnTo>
                <a:lnTo>
                  <a:pt x="535" y="989"/>
                </a:lnTo>
                <a:lnTo>
                  <a:pt x="549" y="991"/>
                </a:lnTo>
                <a:lnTo>
                  <a:pt x="558" y="995"/>
                </a:lnTo>
                <a:lnTo>
                  <a:pt x="565" y="1012"/>
                </a:lnTo>
                <a:lnTo>
                  <a:pt x="572" y="1027"/>
                </a:lnTo>
                <a:lnTo>
                  <a:pt x="576" y="1037"/>
                </a:lnTo>
                <a:lnTo>
                  <a:pt x="579" y="1043"/>
                </a:lnTo>
                <a:lnTo>
                  <a:pt x="574" y="1044"/>
                </a:lnTo>
                <a:lnTo>
                  <a:pt x="565" y="1046"/>
                </a:lnTo>
                <a:lnTo>
                  <a:pt x="550" y="1053"/>
                </a:lnTo>
                <a:lnTo>
                  <a:pt x="540" y="1056"/>
                </a:lnTo>
                <a:lnTo>
                  <a:pt x="535" y="1064"/>
                </a:lnTo>
                <a:lnTo>
                  <a:pt x="532" y="1076"/>
                </a:lnTo>
                <a:lnTo>
                  <a:pt x="538" y="1087"/>
                </a:lnTo>
                <a:lnTo>
                  <a:pt x="546" y="1103"/>
                </a:lnTo>
                <a:lnTo>
                  <a:pt x="558" y="1120"/>
                </a:lnTo>
                <a:lnTo>
                  <a:pt x="574" y="1125"/>
                </a:lnTo>
                <a:lnTo>
                  <a:pt x="595" y="1123"/>
                </a:lnTo>
                <a:lnTo>
                  <a:pt x="608" y="1118"/>
                </a:lnTo>
                <a:lnTo>
                  <a:pt x="608" y="1102"/>
                </a:lnTo>
                <a:lnTo>
                  <a:pt x="610" y="1083"/>
                </a:lnTo>
                <a:lnTo>
                  <a:pt x="611" y="1066"/>
                </a:lnTo>
                <a:lnTo>
                  <a:pt x="618" y="1057"/>
                </a:lnTo>
                <a:lnTo>
                  <a:pt x="622" y="1053"/>
                </a:lnTo>
                <a:lnTo>
                  <a:pt x="638" y="1046"/>
                </a:lnTo>
                <a:lnTo>
                  <a:pt x="651" y="1041"/>
                </a:lnTo>
                <a:lnTo>
                  <a:pt x="661" y="1035"/>
                </a:lnTo>
                <a:lnTo>
                  <a:pt x="673" y="1025"/>
                </a:lnTo>
                <a:lnTo>
                  <a:pt x="728" y="989"/>
                </a:lnTo>
                <a:lnTo>
                  <a:pt x="751" y="985"/>
                </a:lnTo>
                <a:lnTo>
                  <a:pt x="768" y="978"/>
                </a:lnTo>
                <a:lnTo>
                  <a:pt x="792" y="965"/>
                </a:lnTo>
                <a:lnTo>
                  <a:pt x="794" y="978"/>
                </a:lnTo>
                <a:lnTo>
                  <a:pt x="781" y="1004"/>
                </a:lnTo>
                <a:lnTo>
                  <a:pt x="778" y="1011"/>
                </a:lnTo>
                <a:lnTo>
                  <a:pt x="821" y="1007"/>
                </a:lnTo>
                <a:lnTo>
                  <a:pt x="844" y="989"/>
                </a:lnTo>
                <a:lnTo>
                  <a:pt x="867" y="981"/>
                </a:lnTo>
                <a:lnTo>
                  <a:pt x="942" y="969"/>
                </a:lnTo>
                <a:lnTo>
                  <a:pt x="985" y="974"/>
                </a:lnTo>
                <a:lnTo>
                  <a:pt x="1003" y="955"/>
                </a:lnTo>
                <a:lnTo>
                  <a:pt x="994" y="913"/>
                </a:lnTo>
                <a:lnTo>
                  <a:pt x="1014" y="877"/>
                </a:lnTo>
                <a:lnTo>
                  <a:pt x="1053" y="884"/>
                </a:lnTo>
                <a:lnTo>
                  <a:pt x="1125" y="912"/>
                </a:lnTo>
                <a:lnTo>
                  <a:pt x="1135" y="938"/>
                </a:lnTo>
                <a:lnTo>
                  <a:pt x="1183" y="955"/>
                </a:lnTo>
                <a:lnTo>
                  <a:pt x="1207" y="976"/>
                </a:lnTo>
                <a:lnTo>
                  <a:pt x="1226" y="1018"/>
                </a:lnTo>
                <a:lnTo>
                  <a:pt x="1260" y="958"/>
                </a:lnTo>
                <a:lnTo>
                  <a:pt x="1235" y="940"/>
                </a:lnTo>
                <a:lnTo>
                  <a:pt x="1229" y="904"/>
                </a:lnTo>
                <a:lnTo>
                  <a:pt x="1196" y="896"/>
                </a:lnTo>
                <a:lnTo>
                  <a:pt x="1193" y="863"/>
                </a:lnTo>
                <a:lnTo>
                  <a:pt x="1199" y="812"/>
                </a:lnTo>
                <a:lnTo>
                  <a:pt x="1186" y="788"/>
                </a:lnTo>
                <a:lnTo>
                  <a:pt x="1187" y="752"/>
                </a:lnTo>
                <a:lnTo>
                  <a:pt x="1226" y="726"/>
                </a:lnTo>
                <a:lnTo>
                  <a:pt x="1253" y="625"/>
                </a:lnTo>
                <a:lnTo>
                  <a:pt x="1265" y="583"/>
                </a:lnTo>
                <a:lnTo>
                  <a:pt x="1304" y="592"/>
                </a:lnTo>
                <a:lnTo>
                  <a:pt x="1331" y="582"/>
                </a:lnTo>
                <a:lnTo>
                  <a:pt x="1367" y="606"/>
                </a:lnTo>
                <a:lnTo>
                  <a:pt x="1364" y="657"/>
                </a:lnTo>
                <a:lnTo>
                  <a:pt x="1354" y="690"/>
                </a:lnTo>
                <a:lnTo>
                  <a:pt x="1331" y="726"/>
                </a:lnTo>
                <a:lnTo>
                  <a:pt x="1354" y="753"/>
                </a:lnTo>
                <a:lnTo>
                  <a:pt x="1364" y="789"/>
                </a:lnTo>
                <a:lnTo>
                  <a:pt x="1361" y="912"/>
                </a:lnTo>
                <a:lnTo>
                  <a:pt x="1361" y="950"/>
                </a:lnTo>
                <a:lnTo>
                  <a:pt x="1400" y="989"/>
                </a:lnTo>
                <a:lnTo>
                  <a:pt x="1379" y="1022"/>
                </a:lnTo>
                <a:lnTo>
                  <a:pt x="1381" y="1053"/>
                </a:lnTo>
                <a:lnTo>
                  <a:pt x="1343" y="1112"/>
                </a:lnTo>
                <a:lnTo>
                  <a:pt x="1314" y="1119"/>
                </a:lnTo>
                <a:lnTo>
                  <a:pt x="1259" y="1125"/>
                </a:lnTo>
                <a:lnTo>
                  <a:pt x="1237" y="1118"/>
                </a:lnTo>
                <a:lnTo>
                  <a:pt x="1196" y="1130"/>
                </a:lnTo>
                <a:lnTo>
                  <a:pt x="1170" y="1142"/>
                </a:lnTo>
                <a:lnTo>
                  <a:pt x="1253" y="1145"/>
                </a:lnTo>
                <a:lnTo>
                  <a:pt x="1319" y="1159"/>
                </a:lnTo>
                <a:lnTo>
                  <a:pt x="1351" y="1172"/>
                </a:lnTo>
                <a:lnTo>
                  <a:pt x="1376" y="1133"/>
                </a:lnTo>
                <a:lnTo>
                  <a:pt x="1409" y="1082"/>
                </a:lnTo>
                <a:lnTo>
                  <a:pt x="1429" y="1041"/>
                </a:lnTo>
                <a:lnTo>
                  <a:pt x="1420" y="986"/>
                </a:lnTo>
                <a:lnTo>
                  <a:pt x="1430" y="961"/>
                </a:lnTo>
                <a:lnTo>
                  <a:pt x="1469" y="956"/>
                </a:lnTo>
                <a:lnTo>
                  <a:pt x="1489" y="975"/>
                </a:lnTo>
                <a:lnTo>
                  <a:pt x="1505" y="1002"/>
                </a:lnTo>
                <a:lnTo>
                  <a:pt x="1498" y="1053"/>
                </a:lnTo>
                <a:lnTo>
                  <a:pt x="1543" y="1070"/>
                </a:lnTo>
                <a:lnTo>
                  <a:pt x="1556" y="1061"/>
                </a:lnTo>
                <a:lnTo>
                  <a:pt x="1514" y="1040"/>
                </a:lnTo>
                <a:lnTo>
                  <a:pt x="1525" y="1014"/>
                </a:lnTo>
                <a:lnTo>
                  <a:pt x="1520" y="966"/>
                </a:lnTo>
                <a:lnTo>
                  <a:pt x="1484" y="933"/>
                </a:lnTo>
                <a:lnTo>
                  <a:pt x="1403" y="936"/>
                </a:lnTo>
                <a:lnTo>
                  <a:pt x="1394" y="876"/>
                </a:lnTo>
                <a:lnTo>
                  <a:pt x="1415" y="828"/>
                </a:lnTo>
                <a:lnTo>
                  <a:pt x="1381" y="739"/>
                </a:lnTo>
                <a:lnTo>
                  <a:pt x="1394" y="688"/>
                </a:lnTo>
                <a:lnTo>
                  <a:pt x="1430" y="649"/>
                </a:lnTo>
                <a:lnTo>
                  <a:pt x="1442" y="608"/>
                </a:lnTo>
                <a:lnTo>
                  <a:pt x="1456" y="649"/>
                </a:lnTo>
                <a:lnTo>
                  <a:pt x="1445" y="691"/>
                </a:lnTo>
                <a:lnTo>
                  <a:pt x="1448" y="745"/>
                </a:lnTo>
                <a:lnTo>
                  <a:pt x="1543" y="772"/>
                </a:lnTo>
                <a:lnTo>
                  <a:pt x="1520" y="742"/>
                </a:lnTo>
                <a:lnTo>
                  <a:pt x="1495" y="727"/>
                </a:lnTo>
                <a:lnTo>
                  <a:pt x="1475" y="683"/>
                </a:lnTo>
                <a:lnTo>
                  <a:pt x="1492" y="675"/>
                </a:lnTo>
                <a:lnTo>
                  <a:pt x="1520" y="683"/>
                </a:lnTo>
                <a:lnTo>
                  <a:pt x="1508" y="655"/>
                </a:lnTo>
                <a:lnTo>
                  <a:pt x="1540" y="642"/>
                </a:lnTo>
                <a:lnTo>
                  <a:pt x="1567" y="631"/>
                </a:lnTo>
                <a:lnTo>
                  <a:pt x="1606" y="637"/>
                </a:lnTo>
                <a:lnTo>
                  <a:pt x="1612" y="586"/>
                </a:lnTo>
                <a:lnTo>
                  <a:pt x="1606" y="533"/>
                </a:lnTo>
                <a:lnTo>
                  <a:pt x="1631" y="508"/>
                </a:lnTo>
                <a:lnTo>
                  <a:pt x="1708" y="503"/>
                </a:lnTo>
                <a:lnTo>
                  <a:pt x="1770" y="488"/>
                </a:lnTo>
                <a:lnTo>
                  <a:pt x="1777" y="472"/>
                </a:lnTo>
                <a:lnTo>
                  <a:pt x="1780" y="422"/>
                </a:lnTo>
                <a:lnTo>
                  <a:pt x="1800" y="361"/>
                </a:lnTo>
                <a:lnTo>
                  <a:pt x="1828" y="321"/>
                </a:lnTo>
                <a:lnTo>
                  <a:pt x="1875" y="282"/>
                </a:lnTo>
                <a:lnTo>
                  <a:pt x="1939" y="264"/>
                </a:lnTo>
                <a:lnTo>
                  <a:pt x="1998" y="246"/>
                </a:lnTo>
                <a:lnTo>
                  <a:pt x="2008" y="233"/>
                </a:lnTo>
                <a:lnTo>
                  <a:pt x="1986" y="213"/>
                </a:lnTo>
                <a:lnTo>
                  <a:pt x="2040" y="213"/>
                </a:lnTo>
                <a:lnTo>
                  <a:pt x="2040" y="202"/>
                </a:lnTo>
                <a:lnTo>
                  <a:pt x="2073" y="210"/>
                </a:lnTo>
                <a:lnTo>
                  <a:pt x="2070" y="228"/>
                </a:lnTo>
                <a:lnTo>
                  <a:pt x="2097" y="228"/>
                </a:lnTo>
                <a:lnTo>
                  <a:pt x="2139" y="219"/>
                </a:lnTo>
                <a:lnTo>
                  <a:pt x="2169" y="197"/>
                </a:lnTo>
                <a:lnTo>
                  <a:pt x="2178" y="177"/>
                </a:lnTo>
                <a:lnTo>
                  <a:pt x="2192" y="160"/>
                </a:lnTo>
                <a:lnTo>
                  <a:pt x="2208" y="124"/>
                </a:lnTo>
                <a:lnTo>
                  <a:pt x="2235" y="78"/>
                </a:lnTo>
                <a:lnTo>
                  <a:pt x="2300" y="16"/>
                </a:lnTo>
                <a:lnTo>
                  <a:pt x="2322" y="0"/>
                </a:lnTo>
                <a:lnTo>
                  <a:pt x="2364" y="27"/>
                </a:lnTo>
                <a:lnTo>
                  <a:pt x="2366" y="55"/>
                </a:lnTo>
                <a:lnTo>
                  <a:pt x="2342" y="72"/>
                </a:lnTo>
                <a:lnTo>
                  <a:pt x="2342" y="82"/>
                </a:lnTo>
                <a:lnTo>
                  <a:pt x="2388" y="88"/>
                </a:lnTo>
                <a:lnTo>
                  <a:pt x="2411" y="94"/>
                </a:lnTo>
                <a:lnTo>
                  <a:pt x="2381" y="160"/>
                </a:lnTo>
                <a:lnTo>
                  <a:pt x="2427" y="156"/>
                </a:lnTo>
                <a:lnTo>
                  <a:pt x="2427" y="124"/>
                </a:lnTo>
                <a:lnTo>
                  <a:pt x="2463" y="130"/>
                </a:lnTo>
                <a:lnTo>
                  <a:pt x="2502" y="127"/>
                </a:lnTo>
                <a:lnTo>
                  <a:pt x="2552" y="114"/>
                </a:lnTo>
                <a:lnTo>
                  <a:pt x="2564" y="186"/>
                </a:lnTo>
                <a:lnTo>
                  <a:pt x="2582" y="200"/>
                </a:lnTo>
                <a:lnTo>
                  <a:pt x="2605" y="233"/>
                </a:lnTo>
                <a:lnTo>
                  <a:pt x="2594" y="275"/>
                </a:lnTo>
                <a:lnTo>
                  <a:pt x="2600" y="302"/>
                </a:lnTo>
                <a:lnTo>
                  <a:pt x="2580" y="353"/>
                </a:lnTo>
                <a:lnTo>
                  <a:pt x="2513" y="399"/>
                </a:lnTo>
                <a:lnTo>
                  <a:pt x="2427" y="500"/>
                </a:lnTo>
                <a:lnTo>
                  <a:pt x="2405" y="508"/>
                </a:lnTo>
                <a:lnTo>
                  <a:pt x="2400" y="533"/>
                </a:lnTo>
                <a:lnTo>
                  <a:pt x="2381" y="541"/>
                </a:lnTo>
                <a:lnTo>
                  <a:pt x="2388" y="547"/>
                </a:lnTo>
                <a:lnTo>
                  <a:pt x="2459" y="536"/>
                </a:lnTo>
                <a:lnTo>
                  <a:pt x="2472" y="521"/>
                </a:lnTo>
                <a:lnTo>
                  <a:pt x="2572" y="500"/>
                </a:lnTo>
                <a:lnTo>
                  <a:pt x="2639" y="500"/>
                </a:lnTo>
                <a:lnTo>
                  <a:pt x="2680" y="500"/>
                </a:lnTo>
                <a:lnTo>
                  <a:pt x="2735" y="500"/>
                </a:lnTo>
                <a:lnTo>
                  <a:pt x="2761" y="505"/>
                </a:lnTo>
                <a:lnTo>
                  <a:pt x="2755" y="539"/>
                </a:lnTo>
                <a:lnTo>
                  <a:pt x="2785" y="556"/>
                </a:lnTo>
                <a:lnTo>
                  <a:pt x="2839" y="563"/>
                </a:lnTo>
                <a:lnTo>
                  <a:pt x="2888" y="577"/>
                </a:lnTo>
                <a:lnTo>
                  <a:pt x="2914" y="559"/>
                </a:lnTo>
                <a:lnTo>
                  <a:pt x="2899" y="524"/>
                </a:lnTo>
                <a:lnTo>
                  <a:pt x="2896" y="508"/>
                </a:lnTo>
                <a:lnTo>
                  <a:pt x="2899" y="488"/>
                </a:lnTo>
                <a:lnTo>
                  <a:pt x="2908" y="482"/>
                </a:lnTo>
                <a:lnTo>
                  <a:pt x="2932" y="485"/>
                </a:lnTo>
                <a:lnTo>
                  <a:pt x="2980" y="508"/>
                </a:lnTo>
                <a:lnTo>
                  <a:pt x="3040" y="520"/>
                </a:lnTo>
                <a:lnTo>
                  <a:pt x="3063" y="544"/>
                </a:lnTo>
                <a:lnTo>
                  <a:pt x="3079" y="595"/>
                </a:lnTo>
                <a:lnTo>
                  <a:pt x="3082" y="637"/>
                </a:lnTo>
                <a:lnTo>
                  <a:pt x="3076" y="680"/>
                </a:lnTo>
                <a:lnTo>
                  <a:pt x="3091" y="730"/>
                </a:lnTo>
                <a:lnTo>
                  <a:pt x="3111" y="763"/>
                </a:lnTo>
                <a:lnTo>
                  <a:pt x="3138" y="783"/>
                </a:lnTo>
                <a:lnTo>
                  <a:pt x="3154" y="763"/>
                </a:lnTo>
                <a:lnTo>
                  <a:pt x="3169" y="733"/>
                </a:lnTo>
                <a:lnTo>
                  <a:pt x="3171" y="697"/>
                </a:lnTo>
                <a:lnTo>
                  <a:pt x="3186" y="673"/>
                </a:lnTo>
                <a:lnTo>
                  <a:pt x="3199" y="700"/>
                </a:lnTo>
                <a:lnTo>
                  <a:pt x="3225" y="721"/>
                </a:lnTo>
                <a:lnTo>
                  <a:pt x="3266" y="724"/>
                </a:lnTo>
                <a:lnTo>
                  <a:pt x="3292" y="719"/>
                </a:lnTo>
                <a:lnTo>
                  <a:pt x="3317" y="719"/>
                </a:lnTo>
                <a:lnTo>
                  <a:pt x="3353" y="746"/>
                </a:lnTo>
                <a:lnTo>
                  <a:pt x="3367" y="739"/>
                </a:lnTo>
                <a:lnTo>
                  <a:pt x="3351" y="730"/>
                </a:lnTo>
                <a:lnTo>
                  <a:pt x="3343" y="713"/>
                </a:lnTo>
                <a:lnTo>
                  <a:pt x="3367" y="706"/>
                </a:lnTo>
                <a:lnTo>
                  <a:pt x="3390" y="703"/>
                </a:lnTo>
                <a:lnTo>
                  <a:pt x="3395" y="683"/>
                </a:lnTo>
                <a:lnTo>
                  <a:pt x="3398" y="655"/>
                </a:lnTo>
                <a:lnTo>
                  <a:pt x="3387" y="644"/>
                </a:lnTo>
                <a:lnTo>
                  <a:pt x="3395" y="622"/>
                </a:lnTo>
                <a:lnTo>
                  <a:pt x="3439" y="608"/>
                </a:lnTo>
                <a:lnTo>
                  <a:pt x="3434" y="583"/>
                </a:lnTo>
                <a:lnTo>
                  <a:pt x="3470" y="590"/>
                </a:lnTo>
                <a:lnTo>
                  <a:pt x="3601" y="622"/>
                </a:lnTo>
                <a:lnTo>
                  <a:pt x="3639" y="635"/>
                </a:lnTo>
                <a:lnTo>
                  <a:pt x="3678" y="632"/>
                </a:lnTo>
                <a:lnTo>
                  <a:pt x="3709" y="661"/>
                </a:lnTo>
                <a:lnTo>
                  <a:pt x="3703" y="680"/>
                </a:lnTo>
                <a:lnTo>
                  <a:pt x="3709" y="707"/>
                </a:lnTo>
                <a:lnTo>
                  <a:pt x="3737" y="719"/>
                </a:lnTo>
                <a:lnTo>
                  <a:pt x="3759" y="727"/>
                </a:lnTo>
                <a:lnTo>
                  <a:pt x="3778" y="760"/>
                </a:lnTo>
                <a:lnTo>
                  <a:pt x="3783" y="783"/>
                </a:lnTo>
                <a:lnTo>
                  <a:pt x="3828" y="786"/>
                </a:lnTo>
                <a:lnTo>
                  <a:pt x="3855" y="772"/>
                </a:lnTo>
                <a:lnTo>
                  <a:pt x="3920" y="769"/>
                </a:lnTo>
                <a:lnTo>
                  <a:pt x="3962" y="769"/>
                </a:lnTo>
                <a:lnTo>
                  <a:pt x="3987" y="781"/>
                </a:lnTo>
                <a:lnTo>
                  <a:pt x="4005" y="811"/>
                </a:lnTo>
                <a:lnTo>
                  <a:pt x="4005" y="830"/>
                </a:lnTo>
                <a:lnTo>
                  <a:pt x="4008" y="850"/>
                </a:lnTo>
                <a:lnTo>
                  <a:pt x="4011" y="871"/>
                </a:lnTo>
                <a:lnTo>
                  <a:pt x="4014" y="891"/>
                </a:lnTo>
                <a:lnTo>
                  <a:pt x="4028" y="903"/>
                </a:lnTo>
                <a:lnTo>
                  <a:pt x="4050" y="904"/>
                </a:lnTo>
                <a:lnTo>
                  <a:pt x="4073" y="894"/>
                </a:lnTo>
                <a:lnTo>
                  <a:pt x="4097" y="883"/>
                </a:lnTo>
                <a:lnTo>
                  <a:pt x="4118" y="874"/>
                </a:lnTo>
                <a:lnTo>
                  <a:pt x="4133" y="874"/>
                </a:lnTo>
                <a:lnTo>
                  <a:pt x="4169" y="886"/>
                </a:lnTo>
                <a:lnTo>
                  <a:pt x="4200" y="889"/>
                </a:lnTo>
                <a:lnTo>
                  <a:pt x="4214" y="891"/>
                </a:lnTo>
                <a:lnTo>
                  <a:pt x="4236" y="871"/>
                </a:lnTo>
                <a:lnTo>
                  <a:pt x="4257" y="877"/>
                </a:lnTo>
                <a:lnTo>
                  <a:pt x="4257" y="910"/>
                </a:lnTo>
                <a:lnTo>
                  <a:pt x="4290" y="932"/>
                </a:lnTo>
                <a:lnTo>
                  <a:pt x="4296" y="961"/>
                </a:lnTo>
                <a:lnTo>
                  <a:pt x="4326" y="966"/>
                </a:lnTo>
                <a:lnTo>
                  <a:pt x="4341" y="976"/>
                </a:lnTo>
                <a:lnTo>
                  <a:pt x="4332" y="938"/>
                </a:lnTo>
                <a:lnTo>
                  <a:pt x="4329" y="896"/>
                </a:lnTo>
                <a:lnTo>
                  <a:pt x="4332" y="847"/>
                </a:lnTo>
                <a:lnTo>
                  <a:pt x="4395" y="863"/>
                </a:lnTo>
                <a:lnTo>
                  <a:pt x="4431" y="866"/>
                </a:lnTo>
                <a:lnTo>
                  <a:pt x="4493" y="868"/>
                </a:lnTo>
                <a:lnTo>
                  <a:pt x="4548" y="896"/>
                </a:lnTo>
                <a:lnTo>
                  <a:pt x="4768" y="1060"/>
                </a:lnTo>
                <a:lnTo>
                  <a:pt x="4776" y="1099"/>
                </a:lnTo>
                <a:lnTo>
                  <a:pt x="4763" y="1138"/>
                </a:lnTo>
                <a:lnTo>
                  <a:pt x="4784" y="1158"/>
                </a:lnTo>
                <a:lnTo>
                  <a:pt x="4799" y="1152"/>
                </a:lnTo>
                <a:lnTo>
                  <a:pt x="4793" y="1128"/>
                </a:lnTo>
                <a:lnTo>
                  <a:pt x="4799" y="1105"/>
                </a:lnTo>
                <a:lnTo>
                  <a:pt x="4820" y="1107"/>
                </a:lnTo>
                <a:lnTo>
                  <a:pt x="4853" y="1110"/>
                </a:lnTo>
                <a:lnTo>
                  <a:pt x="4885" y="1130"/>
                </a:lnTo>
                <a:lnTo>
                  <a:pt x="4931" y="1171"/>
                </a:lnTo>
                <a:lnTo>
                  <a:pt x="4892" y="1221"/>
                </a:lnTo>
                <a:lnTo>
                  <a:pt x="4868" y="1224"/>
                </a:lnTo>
                <a:lnTo>
                  <a:pt x="4856" y="1221"/>
                </a:lnTo>
                <a:lnTo>
                  <a:pt x="4862" y="1250"/>
                </a:lnTo>
                <a:lnTo>
                  <a:pt x="4853" y="1293"/>
                </a:lnTo>
                <a:lnTo>
                  <a:pt x="4832" y="1313"/>
                </a:lnTo>
                <a:lnTo>
                  <a:pt x="4790" y="1293"/>
                </a:lnTo>
                <a:lnTo>
                  <a:pt x="4766" y="1277"/>
                </a:lnTo>
                <a:lnTo>
                  <a:pt x="4740" y="1251"/>
                </a:lnTo>
                <a:lnTo>
                  <a:pt x="4740" y="1230"/>
                </a:lnTo>
                <a:lnTo>
                  <a:pt x="4721" y="1213"/>
                </a:lnTo>
                <a:lnTo>
                  <a:pt x="4698" y="1210"/>
                </a:lnTo>
                <a:lnTo>
                  <a:pt x="4668" y="1213"/>
                </a:lnTo>
                <a:lnTo>
                  <a:pt x="4662" y="1202"/>
                </a:lnTo>
                <a:lnTo>
                  <a:pt x="4659" y="1182"/>
                </a:lnTo>
                <a:lnTo>
                  <a:pt x="4659" y="1161"/>
                </a:lnTo>
                <a:lnTo>
                  <a:pt x="4640" y="1171"/>
                </a:lnTo>
                <a:lnTo>
                  <a:pt x="4629" y="1188"/>
                </a:lnTo>
                <a:lnTo>
                  <a:pt x="4635" y="1208"/>
                </a:lnTo>
                <a:lnTo>
                  <a:pt x="4635" y="1236"/>
                </a:lnTo>
                <a:lnTo>
                  <a:pt x="4629" y="1263"/>
                </a:lnTo>
                <a:lnTo>
                  <a:pt x="4604" y="1283"/>
                </a:lnTo>
                <a:lnTo>
                  <a:pt x="4577" y="1311"/>
                </a:lnTo>
                <a:lnTo>
                  <a:pt x="4590" y="1349"/>
                </a:lnTo>
                <a:lnTo>
                  <a:pt x="4601" y="1397"/>
                </a:lnTo>
                <a:lnTo>
                  <a:pt x="4609" y="1436"/>
                </a:lnTo>
                <a:lnTo>
                  <a:pt x="4583" y="1447"/>
                </a:lnTo>
                <a:lnTo>
                  <a:pt x="4544" y="1421"/>
                </a:lnTo>
                <a:lnTo>
                  <a:pt x="4501" y="1452"/>
                </a:lnTo>
                <a:lnTo>
                  <a:pt x="4462" y="1479"/>
                </a:lnTo>
                <a:lnTo>
                  <a:pt x="4390" y="1525"/>
                </a:lnTo>
                <a:lnTo>
                  <a:pt x="4341" y="1564"/>
                </a:lnTo>
                <a:lnTo>
                  <a:pt x="4328" y="1594"/>
                </a:lnTo>
                <a:lnTo>
                  <a:pt x="4302" y="1560"/>
                </a:lnTo>
                <a:lnTo>
                  <a:pt x="4237" y="1561"/>
                </a:lnTo>
                <a:lnTo>
                  <a:pt x="4200" y="1597"/>
                </a:lnTo>
                <a:lnTo>
                  <a:pt x="4200" y="1561"/>
                </a:lnTo>
                <a:lnTo>
                  <a:pt x="4168" y="1591"/>
                </a:lnTo>
                <a:lnTo>
                  <a:pt x="4138" y="1600"/>
                </a:lnTo>
                <a:lnTo>
                  <a:pt x="4100" y="1642"/>
                </a:lnTo>
                <a:lnTo>
                  <a:pt x="4073" y="1696"/>
                </a:lnTo>
                <a:lnTo>
                  <a:pt x="4079" y="1715"/>
                </a:lnTo>
                <a:lnTo>
                  <a:pt x="4095" y="1707"/>
                </a:lnTo>
                <a:lnTo>
                  <a:pt x="4113" y="1718"/>
                </a:lnTo>
                <a:lnTo>
                  <a:pt x="4095" y="1745"/>
                </a:lnTo>
                <a:lnTo>
                  <a:pt x="4099" y="1774"/>
                </a:lnTo>
                <a:lnTo>
                  <a:pt x="4113" y="1786"/>
                </a:lnTo>
                <a:lnTo>
                  <a:pt x="4113" y="1809"/>
                </a:lnTo>
                <a:lnTo>
                  <a:pt x="4082" y="1809"/>
                </a:lnTo>
                <a:lnTo>
                  <a:pt x="4074" y="1826"/>
                </a:lnTo>
                <a:lnTo>
                  <a:pt x="4069" y="1851"/>
                </a:lnTo>
                <a:lnTo>
                  <a:pt x="4082" y="1871"/>
                </a:lnTo>
                <a:lnTo>
                  <a:pt x="4064" y="1898"/>
                </a:lnTo>
                <a:lnTo>
                  <a:pt x="4040" y="1892"/>
                </a:lnTo>
                <a:lnTo>
                  <a:pt x="4023" y="1901"/>
                </a:lnTo>
                <a:lnTo>
                  <a:pt x="4012" y="1927"/>
                </a:lnTo>
                <a:lnTo>
                  <a:pt x="4014" y="1970"/>
                </a:lnTo>
                <a:lnTo>
                  <a:pt x="3991" y="1970"/>
                </a:lnTo>
                <a:lnTo>
                  <a:pt x="3958" y="2028"/>
                </a:lnTo>
                <a:lnTo>
                  <a:pt x="3914" y="2071"/>
                </a:lnTo>
                <a:lnTo>
                  <a:pt x="3896" y="1980"/>
                </a:lnTo>
                <a:lnTo>
                  <a:pt x="3884" y="1898"/>
                </a:lnTo>
                <a:lnTo>
                  <a:pt x="3878" y="1822"/>
                </a:lnTo>
                <a:lnTo>
                  <a:pt x="3893" y="1773"/>
                </a:lnTo>
                <a:lnTo>
                  <a:pt x="3926" y="1730"/>
                </a:lnTo>
                <a:lnTo>
                  <a:pt x="3926" y="1717"/>
                </a:lnTo>
                <a:lnTo>
                  <a:pt x="3961" y="1696"/>
                </a:lnTo>
                <a:lnTo>
                  <a:pt x="3988" y="1683"/>
                </a:lnTo>
                <a:lnTo>
                  <a:pt x="4004" y="1652"/>
                </a:lnTo>
                <a:lnTo>
                  <a:pt x="4038" y="1613"/>
                </a:lnTo>
                <a:lnTo>
                  <a:pt x="4077" y="1557"/>
                </a:lnTo>
                <a:lnTo>
                  <a:pt x="4129" y="1532"/>
                </a:lnTo>
                <a:lnTo>
                  <a:pt x="4126" y="1489"/>
                </a:lnTo>
                <a:lnTo>
                  <a:pt x="4148" y="1455"/>
                </a:lnTo>
                <a:lnTo>
                  <a:pt x="4172" y="1450"/>
                </a:lnTo>
                <a:lnTo>
                  <a:pt x="4165" y="1437"/>
                </a:lnTo>
                <a:lnTo>
                  <a:pt x="4143" y="1431"/>
                </a:lnTo>
                <a:lnTo>
                  <a:pt x="4107" y="1436"/>
                </a:lnTo>
                <a:lnTo>
                  <a:pt x="4100" y="1489"/>
                </a:lnTo>
                <a:lnTo>
                  <a:pt x="4047" y="1535"/>
                </a:lnTo>
                <a:lnTo>
                  <a:pt x="4023" y="1537"/>
                </a:lnTo>
                <a:lnTo>
                  <a:pt x="4018" y="1519"/>
                </a:lnTo>
                <a:lnTo>
                  <a:pt x="4010" y="1505"/>
                </a:lnTo>
                <a:lnTo>
                  <a:pt x="4014" y="1483"/>
                </a:lnTo>
                <a:lnTo>
                  <a:pt x="3997" y="1483"/>
                </a:lnTo>
                <a:lnTo>
                  <a:pt x="3971" y="1479"/>
                </a:lnTo>
                <a:lnTo>
                  <a:pt x="3922" y="1483"/>
                </a:lnTo>
                <a:lnTo>
                  <a:pt x="3902" y="1506"/>
                </a:lnTo>
                <a:lnTo>
                  <a:pt x="3878" y="1550"/>
                </a:lnTo>
                <a:lnTo>
                  <a:pt x="3835" y="1583"/>
                </a:lnTo>
                <a:lnTo>
                  <a:pt x="3863" y="1622"/>
                </a:lnTo>
                <a:lnTo>
                  <a:pt x="3866" y="1635"/>
                </a:lnTo>
                <a:lnTo>
                  <a:pt x="3792" y="1650"/>
                </a:lnTo>
                <a:lnTo>
                  <a:pt x="3762" y="1650"/>
                </a:lnTo>
                <a:lnTo>
                  <a:pt x="3759" y="1633"/>
                </a:lnTo>
                <a:lnTo>
                  <a:pt x="3755" y="1597"/>
                </a:lnTo>
                <a:lnTo>
                  <a:pt x="3681" y="1597"/>
                </a:lnTo>
                <a:lnTo>
                  <a:pt x="3675" y="1611"/>
                </a:lnTo>
                <a:lnTo>
                  <a:pt x="3598" y="1616"/>
                </a:lnTo>
                <a:lnTo>
                  <a:pt x="3498" y="1622"/>
                </a:lnTo>
                <a:lnTo>
                  <a:pt x="3396" y="1724"/>
                </a:lnTo>
                <a:lnTo>
                  <a:pt x="3275" y="1872"/>
                </a:lnTo>
                <a:lnTo>
                  <a:pt x="3277" y="1885"/>
                </a:lnTo>
                <a:lnTo>
                  <a:pt x="3310" y="1885"/>
                </a:lnTo>
                <a:lnTo>
                  <a:pt x="3307" y="1915"/>
                </a:lnTo>
                <a:lnTo>
                  <a:pt x="3310" y="1927"/>
                </a:lnTo>
                <a:lnTo>
                  <a:pt x="3323" y="1914"/>
                </a:lnTo>
                <a:lnTo>
                  <a:pt x="3327" y="1907"/>
                </a:lnTo>
                <a:lnTo>
                  <a:pt x="3336" y="1918"/>
                </a:lnTo>
                <a:lnTo>
                  <a:pt x="3323" y="1944"/>
                </a:lnTo>
                <a:lnTo>
                  <a:pt x="3323" y="1950"/>
                </a:lnTo>
                <a:lnTo>
                  <a:pt x="3346" y="1937"/>
                </a:lnTo>
                <a:lnTo>
                  <a:pt x="3374" y="1911"/>
                </a:lnTo>
                <a:lnTo>
                  <a:pt x="3396" y="1905"/>
                </a:lnTo>
                <a:lnTo>
                  <a:pt x="3415" y="1915"/>
                </a:lnTo>
                <a:lnTo>
                  <a:pt x="3436" y="1961"/>
                </a:lnTo>
                <a:lnTo>
                  <a:pt x="3448" y="1992"/>
                </a:lnTo>
                <a:lnTo>
                  <a:pt x="3448" y="2022"/>
                </a:lnTo>
                <a:lnTo>
                  <a:pt x="3428" y="2062"/>
                </a:lnTo>
                <a:lnTo>
                  <a:pt x="3426" y="2105"/>
                </a:lnTo>
                <a:lnTo>
                  <a:pt x="3432" y="2130"/>
                </a:lnTo>
                <a:lnTo>
                  <a:pt x="3422" y="2175"/>
                </a:lnTo>
                <a:lnTo>
                  <a:pt x="3374" y="2255"/>
                </a:lnTo>
                <a:lnTo>
                  <a:pt x="3331" y="2320"/>
                </a:lnTo>
                <a:lnTo>
                  <a:pt x="3275" y="2393"/>
                </a:lnTo>
                <a:lnTo>
                  <a:pt x="3232" y="2435"/>
                </a:lnTo>
                <a:lnTo>
                  <a:pt x="3197" y="2444"/>
                </a:lnTo>
                <a:lnTo>
                  <a:pt x="3176" y="2435"/>
                </a:lnTo>
                <a:lnTo>
                  <a:pt x="3156" y="2463"/>
                </a:lnTo>
                <a:lnTo>
                  <a:pt x="3154" y="2461"/>
                </a:lnTo>
                <a:lnTo>
                  <a:pt x="3154" y="2458"/>
                </a:lnTo>
                <a:lnTo>
                  <a:pt x="3154" y="2457"/>
                </a:lnTo>
                <a:lnTo>
                  <a:pt x="3153" y="2457"/>
                </a:lnTo>
                <a:lnTo>
                  <a:pt x="3153" y="2454"/>
                </a:lnTo>
                <a:lnTo>
                  <a:pt x="3151" y="2453"/>
                </a:lnTo>
                <a:lnTo>
                  <a:pt x="3150" y="2450"/>
                </a:lnTo>
                <a:lnTo>
                  <a:pt x="3145" y="2448"/>
                </a:lnTo>
                <a:lnTo>
                  <a:pt x="3144" y="2447"/>
                </a:lnTo>
                <a:lnTo>
                  <a:pt x="3144" y="2442"/>
                </a:lnTo>
                <a:lnTo>
                  <a:pt x="3141" y="2425"/>
                </a:lnTo>
                <a:lnTo>
                  <a:pt x="3148" y="2402"/>
                </a:lnTo>
                <a:lnTo>
                  <a:pt x="3147" y="2396"/>
                </a:lnTo>
                <a:lnTo>
                  <a:pt x="3144" y="2375"/>
                </a:lnTo>
                <a:lnTo>
                  <a:pt x="3154" y="2352"/>
                </a:lnTo>
                <a:lnTo>
                  <a:pt x="3171" y="2342"/>
                </a:lnTo>
                <a:lnTo>
                  <a:pt x="3196" y="2347"/>
                </a:lnTo>
                <a:lnTo>
                  <a:pt x="3226" y="2278"/>
                </a:lnTo>
                <a:lnTo>
                  <a:pt x="3252" y="2199"/>
                </a:lnTo>
                <a:lnTo>
                  <a:pt x="3220" y="2211"/>
                </a:lnTo>
                <a:lnTo>
                  <a:pt x="3177" y="2224"/>
                </a:lnTo>
                <a:lnTo>
                  <a:pt x="3131" y="2231"/>
                </a:lnTo>
                <a:lnTo>
                  <a:pt x="3124" y="2205"/>
                </a:lnTo>
                <a:lnTo>
                  <a:pt x="3117" y="2177"/>
                </a:lnTo>
                <a:lnTo>
                  <a:pt x="3088" y="2150"/>
                </a:lnTo>
                <a:lnTo>
                  <a:pt x="3043" y="2139"/>
                </a:lnTo>
                <a:lnTo>
                  <a:pt x="3025" y="2126"/>
                </a:lnTo>
                <a:lnTo>
                  <a:pt x="3026" y="2101"/>
                </a:lnTo>
                <a:lnTo>
                  <a:pt x="3020" y="2091"/>
                </a:lnTo>
                <a:lnTo>
                  <a:pt x="3003" y="2025"/>
                </a:lnTo>
                <a:lnTo>
                  <a:pt x="2983" y="1977"/>
                </a:lnTo>
                <a:lnTo>
                  <a:pt x="2954" y="1960"/>
                </a:lnTo>
                <a:lnTo>
                  <a:pt x="2909" y="1941"/>
                </a:lnTo>
                <a:lnTo>
                  <a:pt x="2875" y="1940"/>
                </a:lnTo>
                <a:lnTo>
                  <a:pt x="2850" y="1947"/>
                </a:lnTo>
                <a:lnTo>
                  <a:pt x="2813" y="1974"/>
                </a:lnTo>
                <a:lnTo>
                  <a:pt x="2811" y="1990"/>
                </a:lnTo>
                <a:lnTo>
                  <a:pt x="2816" y="2016"/>
                </a:lnTo>
                <a:lnTo>
                  <a:pt x="2790" y="2058"/>
                </a:lnTo>
                <a:lnTo>
                  <a:pt x="2781" y="2100"/>
                </a:lnTo>
                <a:lnTo>
                  <a:pt x="2767" y="2117"/>
                </a:lnTo>
                <a:lnTo>
                  <a:pt x="2734" y="2140"/>
                </a:lnTo>
                <a:lnTo>
                  <a:pt x="2698" y="2124"/>
                </a:lnTo>
                <a:lnTo>
                  <a:pt x="2667" y="2124"/>
                </a:lnTo>
                <a:lnTo>
                  <a:pt x="2643" y="2107"/>
                </a:lnTo>
                <a:lnTo>
                  <a:pt x="2629" y="2114"/>
                </a:lnTo>
                <a:lnTo>
                  <a:pt x="2582" y="2139"/>
                </a:lnTo>
                <a:lnTo>
                  <a:pt x="2523" y="2157"/>
                </a:lnTo>
                <a:lnTo>
                  <a:pt x="2450" y="2143"/>
                </a:lnTo>
                <a:lnTo>
                  <a:pt x="2430" y="2123"/>
                </a:lnTo>
                <a:lnTo>
                  <a:pt x="2382" y="2107"/>
                </a:lnTo>
                <a:lnTo>
                  <a:pt x="2356" y="2103"/>
                </a:lnTo>
                <a:lnTo>
                  <a:pt x="2317" y="2111"/>
                </a:lnTo>
                <a:lnTo>
                  <a:pt x="2281" y="2103"/>
                </a:lnTo>
                <a:lnTo>
                  <a:pt x="2266" y="2081"/>
                </a:lnTo>
                <a:lnTo>
                  <a:pt x="2266" y="2061"/>
                </a:lnTo>
                <a:lnTo>
                  <a:pt x="2245" y="2046"/>
                </a:lnTo>
                <a:lnTo>
                  <a:pt x="2220" y="2038"/>
                </a:lnTo>
                <a:lnTo>
                  <a:pt x="2211" y="2042"/>
                </a:lnTo>
                <a:lnTo>
                  <a:pt x="2212" y="2061"/>
                </a:lnTo>
                <a:lnTo>
                  <a:pt x="2212" y="2080"/>
                </a:lnTo>
                <a:lnTo>
                  <a:pt x="2201" y="2111"/>
                </a:lnTo>
                <a:lnTo>
                  <a:pt x="2185" y="2116"/>
                </a:lnTo>
                <a:lnTo>
                  <a:pt x="2169" y="2116"/>
                </a:lnTo>
                <a:lnTo>
                  <a:pt x="2149" y="2116"/>
                </a:lnTo>
                <a:lnTo>
                  <a:pt x="2112" y="2114"/>
                </a:lnTo>
                <a:lnTo>
                  <a:pt x="2081" y="2114"/>
                </a:lnTo>
                <a:lnTo>
                  <a:pt x="2054" y="2113"/>
                </a:lnTo>
                <a:lnTo>
                  <a:pt x="2031" y="2105"/>
                </a:lnTo>
                <a:lnTo>
                  <a:pt x="1992" y="2095"/>
                </a:lnTo>
                <a:lnTo>
                  <a:pt x="1963" y="2090"/>
                </a:lnTo>
                <a:lnTo>
                  <a:pt x="1943" y="2091"/>
                </a:lnTo>
                <a:lnTo>
                  <a:pt x="1916" y="2107"/>
                </a:lnTo>
                <a:lnTo>
                  <a:pt x="1887" y="2124"/>
                </a:lnTo>
                <a:lnTo>
                  <a:pt x="1842" y="2152"/>
                </a:lnTo>
                <a:lnTo>
                  <a:pt x="1829" y="2154"/>
                </a:lnTo>
                <a:lnTo>
                  <a:pt x="1811" y="2164"/>
                </a:lnTo>
                <a:lnTo>
                  <a:pt x="1754" y="2094"/>
                </a:lnTo>
                <a:lnTo>
                  <a:pt x="1684" y="2055"/>
                </a:lnTo>
                <a:lnTo>
                  <a:pt x="1665" y="2052"/>
                </a:lnTo>
                <a:lnTo>
                  <a:pt x="1638" y="2046"/>
                </a:lnTo>
                <a:lnTo>
                  <a:pt x="1612" y="2035"/>
                </a:lnTo>
                <a:lnTo>
                  <a:pt x="1579" y="1993"/>
                </a:lnTo>
                <a:lnTo>
                  <a:pt x="1560" y="1934"/>
                </a:lnTo>
                <a:lnTo>
                  <a:pt x="1543" y="1905"/>
                </a:lnTo>
                <a:lnTo>
                  <a:pt x="1528" y="1911"/>
                </a:lnTo>
                <a:lnTo>
                  <a:pt x="1504" y="1931"/>
                </a:lnTo>
                <a:lnTo>
                  <a:pt x="1502" y="1938"/>
                </a:lnTo>
                <a:lnTo>
                  <a:pt x="1495" y="1938"/>
                </a:lnTo>
                <a:lnTo>
                  <a:pt x="1484" y="1920"/>
                </a:lnTo>
                <a:lnTo>
                  <a:pt x="1471" y="1881"/>
                </a:lnTo>
                <a:lnTo>
                  <a:pt x="1430" y="1881"/>
                </a:lnTo>
                <a:lnTo>
                  <a:pt x="1394" y="1878"/>
                </a:lnTo>
                <a:lnTo>
                  <a:pt x="1374" y="1861"/>
                </a:lnTo>
                <a:lnTo>
                  <a:pt x="1340" y="1832"/>
                </a:lnTo>
                <a:lnTo>
                  <a:pt x="1324" y="1823"/>
                </a:lnTo>
                <a:lnTo>
                  <a:pt x="1275" y="1823"/>
                </a:lnTo>
                <a:lnTo>
                  <a:pt x="1227" y="1839"/>
                </a:lnTo>
                <a:lnTo>
                  <a:pt x="1144" y="1881"/>
                </a:lnTo>
                <a:lnTo>
                  <a:pt x="1073" y="1910"/>
                </a:lnTo>
                <a:lnTo>
                  <a:pt x="1033" y="1928"/>
                </a:lnTo>
                <a:lnTo>
                  <a:pt x="1010" y="1961"/>
                </a:lnTo>
                <a:lnTo>
                  <a:pt x="998" y="1996"/>
                </a:lnTo>
                <a:lnTo>
                  <a:pt x="1003" y="2022"/>
                </a:lnTo>
                <a:lnTo>
                  <a:pt x="1026" y="2042"/>
                </a:lnTo>
                <a:lnTo>
                  <a:pt x="1026" y="2059"/>
                </a:lnTo>
                <a:lnTo>
                  <a:pt x="1010" y="2082"/>
                </a:lnTo>
                <a:lnTo>
                  <a:pt x="988" y="2085"/>
                </a:lnTo>
                <a:lnTo>
                  <a:pt x="971" y="2081"/>
                </a:lnTo>
                <a:lnTo>
                  <a:pt x="959" y="2062"/>
                </a:lnTo>
                <a:lnTo>
                  <a:pt x="934" y="2055"/>
                </a:lnTo>
                <a:lnTo>
                  <a:pt x="851" y="2048"/>
                </a:lnTo>
                <a:lnTo>
                  <a:pt x="823" y="2055"/>
                </a:lnTo>
                <a:lnTo>
                  <a:pt x="790" y="2055"/>
                </a:lnTo>
                <a:lnTo>
                  <a:pt x="758" y="2038"/>
                </a:lnTo>
                <a:lnTo>
                  <a:pt x="735" y="2045"/>
                </a:lnTo>
                <a:lnTo>
                  <a:pt x="712" y="2071"/>
                </a:lnTo>
                <a:lnTo>
                  <a:pt x="687" y="2074"/>
                </a:lnTo>
                <a:lnTo>
                  <a:pt x="669" y="2082"/>
                </a:lnTo>
                <a:lnTo>
                  <a:pt x="657" y="2121"/>
                </a:lnTo>
                <a:lnTo>
                  <a:pt x="650" y="2130"/>
                </a:lnTo>
                <a:lnTo>
                  <a:pt x="618" y="2111"/>
                </a:lnTo>
                <a:lnTo>
                  <a:pt x="604" y="2107"/>
                </a:lnTo>
                <a:lnTo>
                  <a:pt x="595" y="2121"/>
                </a:lnTo>
                <a:lnTo>
                  <a:pt x="578" y="2183"/>
                </a:lnTo>
                <a:lnTo>
                  <a:pt x="585" y="2206"/>
                </a:lnTo>
                <a:lnTo>
                  <a:pt x="653" y="230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3" name="Freeform 53"/>
          <p:cNvSpPr/>
          <p:nvPr/>
        </p:nvSpPr>
        <p:spPr bwMode="gray">
          <a:xfrm>
            <a:off x="1787340" y="3767548"/>
            <a:ext cx="669874" cy="1289005"/>
          </a:xfrm>
          <a:custGeom>
            <a:avLst/>
            <a:gdLst>
              <a:gd name="T0" fmla="*/ 67 w 653"/>
              <a:gd name="T1" fmla="*/ 1 h 1570"/>
              <a:gd name="T2" fmla="*/ 68 w 653"/>
              <a:gd name="T3" fmla="*/ 1 h 1570"/>
              <a:gd name="T4" fmla="*/ 61 w 653"/>
              <a:gd name="T5" fmla="*/ 1 h 1570"/>
              <a:gd name="T6" fmla="*/ 47 w 653"/>
              <a:gd name="T7" fmla="*/ 1 h 1570"/>
              <a:gd name="T8" fmla="*/ 38 w 653"/>
              <a:gd name="T9" fmla="*/ 1 h 1570"/>
              <a:gd name="T10" fmla="*/ 33 w 653"/>
              <a:gd name="T11" fmla="*/ 1 h 1570"/>
              <a:gd name="T12" fmla="*/ 36 w 653"/>
              <a:gd name="T13" fmla="*/ 1 h 1570"/>
              <a:gd name="T14" fmla="*/ 33 w 653"/>
              <a:gd name="T15" fmla="*/ 1 h 1570"/>
              <a:gd name="T16" fmla="*/ 33 w 653"/>
              <a:gd name="T17" fmla="*/ 1 h 1570"/>
              <a:gd name="T18" fmla="*/ 40 w 653"/>
              <a:gd name="T19" fmla="*/ 1 h 1570"/>
              <a:gd name="T20" fmla="*/ 40 w 653"/>
              <a:gd name="T21" fmla="*/ 1 h 1570"/>
              <a:gd name="T22" fmla="*/ 29 w 653"/>
              <a:gd name="T23" fmla="*/ 1 h 1570"/>
              <a:gd name="T24" fmla="*/ 13 w 653"/>
              <a:gd name="T25" fmla="*/ 1 h 1570"/>
              <a:gd name="T26" fmla="*/ 15 w 653"/>
              <a:gd name="T27" fmla="*/ 1 h 1570"/>
              <a:gd name="T28" fmla="*/ 5 w 653"/>
              <a:gd name="T29" fmla="*/ 1 h 1570"/>
              <a:gd name="T30" fmla="*/ 0 w 653"/>
              <a:gd name="T31" fmla="*/ 1 h 1570"/>
              <a:gd name="T32" fmla="*/ 5 w 653"/>
              <a:gd name="T33" fmla="*/ 1 h 1570"/>
              <a:gd name="T34" fmla="*/ 8 w 653"/>
              <a:gd name="T35" fmla="*/ 1 h 1570"/>
              <a:gd name="T36" fmla="*/ 9 w 653"/>
              <a:gd name="T37" fmla="*/ 1 h 1570"/>
              <a:gd name="T38" fmla="*/ 5 w 653"/>
              <a:gd name="T39" fmla="*/ 1 h 1570"/>
              <a:gd name="T40" fmla="*/ 15 w 653"/>
              <a:gd name="T41" fmla="*/ 1 h 1570"/>
              <a:gd name="T42" fmla="*/ 10 w 653"/>
              <a:gd name="T43" fmla="*/ 1 h 1570"/>
              <a:gd name="T44" fmla="*/ 9 w 653"/>
              <a:gd name="T45" fmla="*/ 1 h 1570"/>
              <a:gd name="T46" fmla="*/ 5 w 653"/>
              <a:gd name="T47" fmla="*/ 1 h 1570"/>
              <a:gd name="T48" fmla="*/ 12 w 653"/>
              <a:gd name="T49" fmla="*/ 1 h 1570"/>
              <a:gd name="T50" fmla="*/ 17 w 653"/>
              <a:gd name="T51" fmla="*/ 1 h 1570"/>
              <a:gd name="T52" fmla="*/ 17 w 653"/>
              <a:gd name="T53" fmla="*/ 1 h 1570"/>
              <a:gd name="T54" fmla="*/ 19 w 653"/>
              <a:gd name="T55" fmla="*/ 1 h 1570"/>
              <a:gd name="T56" fmla="*/ 21 w 653"/>
              <a:gd name="T57" fmla="*/ 1 h 1570"/>
              <a:gd name="T58" fmla="*/ 27 w 653"/>
              <a:gd name="T59" fmla="*/ 1 h 1570"/>
              <a:gd name="T60" fmla="*/ 36 w 653"/>
              <a:gd name="T61" fmla="*/ 1 h 1570"/>
              <a:gd name="T62" fmla="*/ 41 w 653"/>
              <a:gd name="T63" fmla="*/ 1 h 1570"/>
              <a:gd name="T64" fmla="*/ 44 w 653"/>
              <a:gd name="T65" fmla="*/ 1 h 1570"/>
              <a:gd name="T66" fmla="*/ 36 w 653"/>
              <a:gd name="T67" fmla="*/ 1 h 1570"/>
              <a:gd name="T68" fmla="*/ 29 w 653"/>
              <a:gd name="T69" fmla="*/ 1 h 1570"/>
              <a:gd name="T70" fmla="*/ 23 w 653"/>
              <a:gd name="T71" fmla="*/ 1 h 1570"/>
              <a:gd name="T72" fmla="*/ 17 w 653"/>
              <a:gd name="T73" fmla="*/ 1 h 1570"/>
              <a:gd name="T74" fmla="*/ 15 w 653"/>
              <a:gd name="T75" fmla="*/ 1 h 1570"/>
              <a:gd name="T76" fmla="*/ 14 w 653"/>
              <a:gd name="T77" fmla="*/ 1 h 1570"/>
              <a:gd name="T78" fmla="*/ 16 w 653"/>
              <a:gd name="T79" fmla="*/ 1 h 1570"/>
              <a:gd name="T80" fmla="*/ 20 w 653"/>
              <a:gd name="T81" fmla="*/ 1 h 1570"/>
              <a:gd name="T82" fmla="*/ 19 w 653"/>
              <a:gd name="T83" fmla="*/ 1 h 1570"/>
              <a:gd name="T84" fmla="*/ 23 w 653"/>
              <a:gd name="T85" fmla="*/ 1 h 15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53"/>
              <a:gd name="T130" fmla="*/ 0 h 1570"/>
              <a:gd name="T131" fmla="*/ 653 w 653"/>
              <a:gd name="T132" fmla="*/ 1570 h 15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53" h="1570">
                <a:moveTo>
                  <a:pt x="653" y="1429"/>
                </a:moveTo>
                <a:lnTo>
                  <a:pt x="643" y="1437"/>
                </a:lnTo>
                <a:lnTo>
                  <a:pt x="618" y="1455"/>
                </a:lnTo>
                <a:lnTo>
                  <a:pt x="617" y="1466"/>
                </a:lnTo>
                <a:lnTo>
                  <a:pt x="597" y="1499"/>
                </a:lnTo>
                <a:lnTo>
                  <a:pt x="622" y="1525"/>
                </a:lnTo>
                <a:lnTo>
                  <a:pt x="620" y="1557"/>
                </a:lnTo>
                <a:lnTo>
                  <a:pt x="563" y="1570"/>
                </a:lnTo>
                <a:lnTo>
                  <a:pt x="556" y="1550"/>
                </a:lnTo>
                <a:lnTo>
                  <a:pt x="507" y="1508"/>
                </a:lnTo>
                <a:lnTo>
                  <a:pt x="473" y="1505"/>
                </a:lnTo>
                <a:lnTo>
                  <a:pt x="427" y="1516"/>
                </a:lnTo>
                <a:lnTo>
                  <a:pt x="396" y="1527"/>
                </a:lnTo>
                <a:lnTo>
                  <a:pt x="386" y="1535"/>
                </a:lnTo>
                <a:lnTo>
                  <a:pt x="350" y="1511"/>
                </a:lnTo>
                <a:lnTo>
                  <a:pt x="311" y="1491"/>
                </a:lnTo>
                <a:lnTo>
                  <a:pt x="297" y="1463"/>
                </a:lnTo>
                <a:lnTo>
                  <a:pt x="307" y="1460"/>
                </a:lnTo>
                <a:lnTo>
                  <a:pt x="320" y="1449"/>
                </a:lnTo>
                <a:lnTo>
                  <a:pt x="329" y="1410"/>
                </a:lnTo>
                <a:lnTo>
                  <a:pt x="334" y="1403"/>
                </a:lnTo>
                <a:lnTo>
                  <a:pt x="353" y="1393"/>
                </a:lnTo>
                <a:lnTo>
                  <a:pt x="356" y="1378"/>
                </a:lnTo>
                <a:lnTo>
                  <a:pt x="309" y="1387"/>
                </a:lnTo>
                <a:lnTo>
                  <a:pt x="291" y="1393"/>
                </a:lnTo>
                <a:lnTo>
                  <a:pt x="288" y="1365"/>
                </a:lnTo>
                <a:lnTo>
                  <a:pt x="293" y="1354"/>
                </a:lnTo>
                <a:lnTo>
                  <a:pt x="311" y="1347"/>
                </a:lnTo>
                <a:lnTo>
                  <a:pt x="340" y="1334"/>
                </a:lnTo>
                <a:lnTo>
                  <a:pt x="366" y="1312"/>
                </a:lnTo>
                <a:lnTo>
                  <a:pt x="388" y="1282"/>
                </a:lnTo>
                <a:lnTo>
                  <a:pt x="383" y="1243"/>
                </a:lnTo>
                <a:lnTo>
                  <a:pt x="366" y="1228"/>
                </a:lnTo>
                <a:lnTo>
                  <a:pt x="310" y="1215"/>
                </a:lnTo>
                <a:lnTo>
                  <a:pt x="268" y="1191"/>
                </a:lnTo>
                <a:lnTo>
                  <a:pt x="261" y="1132"/>
                </a:lnTo>
                <a:lnTo>
                  <a:pt x="242" y="1126"/>
                </a:lnTo>
                <a:lnTo>
                  <a:pt x="121" y="1116"/>
                </a:lnTo>
                <a:lnTo>
                  <a:pt x="116" y="1103"/>
                </a:lnTo>
                <a:lnTo>
                  <a:pt x="129" y="1067"/>
                </a:lnTo>
                <a:lnTo>
                  <a:pt x="149" y="1046"/>
                </a:lnTo>
                <a:lnTo>
                  <a:pt x="144" y="1024"/>
                </a:lnTo>
                <a:lnTo>
                  <a:pt x="113" y="1001"/>
                </a:lnTo>
                <a:lnTo>
                  <a:pt x="101" y="948"/>
                </a:lnTo>
                <a:lnTo>
                  <a:pt x="22" y="926"/>
                </a:lnTo>
                <a:lnTo>
                  <a:pt x="9" y="853"/>
                </a:lnTo>
                <a:lnTo>
                  <a:pt x="0" y="806"/>
                </a:lnTo>
                <a:lnTo>
                  <a:pt x="0" y="785"/>
                </a:lnTo>
                <a:lnTo>
                  <a:pt x="15" y="752"/>
                </a:lnTo>
                <a:lnTo>
                  <a:pt x="19" y="746"/>
                </a:lnTo>
                <a:lnTo>
                  <a:pt x="31" y="737"/>
                </a:lnTo>
                <a:lnTo>
                  <a:pt x="41" y="732"/>
                </a:lnTo>
                <a:lnTo>
                  <a:pt x="59" y="730"/>
                </a:lnTo>
                <a:lnTo>
                  <a:pt x="71" y="730"/>
                </a:lnTo>
                <a:lnTo>
                  <a:pt x="78" y="727"/>
                </a:lnTo>
                <a:lnTo>
                  <a:pt x="80" y="722"/>
                </a:lnTo>
                <a:lnTo>
                  <a:pt x="80" y="716"/>
                </a:lnTo>
                <a:lnTo>
                  <a:pt x="68" y="710"/>
                </a:lnTo>
                <a:lnTo>
                  <a:pt x="59" y="707"/>
                </a:lnTo>
                <a:lnTo>
                  <a:pt x="42" y="696"/>
                </a:lnTo>
                <a:lnTo>
                  <a:pt x="32" y="688"/>
                </a:lnTo>
                <a:lnTo>
                  <a:pt x="68" y="629"/>
                </a:lnTo>
                <a:lnTo>
                  <a:pt x="140" y="536"/>
                </a:lnTo>
                <a:lnTo>
                  <a:pt x="139" y="524"/>
                </a:lnTo>
                <a:lnTo>
                  <a:pt x="87" y="470"/>
                </a:lnTo>
                <a:lnTo>
                  <a:pt x="87" y="459"/>
                </a:lnTo>
                <a:lnTo>
                  <a:pt x="98" y="438"/>
                </a:lnTo>
                <a:lnTo>
                  <a:pt x="93" y="413"/>
                </a:lnTo>
                <a:lnTo>
                  <a:pt x="80" y="361"/>
                </a:lnTo>
                <a:lnTo>
                  <a:pt x="77" y="282"/>
                </a:lnTo>
                <a:lnTo>
                  <a:pt x="90" y="220"/>
                </a:lnTo>
                <a:lnTo>
                  <a:pt x="41" y="166"/>
                </a:lnTo>
                <a:lnTo>
                  <a:pt x="49" y="92"/>
                </a:lnTo>
                <a:lnTo>
                  <a:pt x="103" y="56"/>
                </a:lnTo>
                <a:lnTo>
                  <a:pt x="108" y="13"/>
                </a:lnTo>
                <a:lnTo>
                  <a:pt x="116" y="19"/>
                </a:lnTo>
                <a:lnTo>
                  <a:pt x="137" y="0"/>
                </a:lnTo>
                <a:lnTo>
                  <a:pt x="160" y="12"/>
                </a:lnTo>
                <a:lnTo>
                  <a:pt x="160" y="22"/>
                </a:lnTo>
                <a:lnTo>
                  <a:pt x="159" y="30"/>
                </a:lnTo>
                <a:lnTo>
                  <a:pt x="154" y="39"/>
                </a:lnTo>
                <a:lnTo>
                  <a:pt x="167" y="43"/>
                </a:lnTo>
                <a:lnTo>
                  <a:pt x="173" y="50"/>
                </a:lnTo>
                <a:lnTo>
                  <a:pt x="172" y="59"/>
                </a:lnTo>
                <a:lnTo>
                  <a:pt x="172" y="76"/>
                </a:lnTo>
                <a:lnTo>
                  <a:pt x="182" y="66"/>
                </a:lnTo>
                <a:lnTo>
                  <a:pt x="183" y="48"/>
                </a:lnTo>
                <a:lnTo>
                  <a:pt x="199" y="48"/>
                </a:lnTo>
                <a:lnTo>
                  <a:pt x="226" y="55"/>
                </a:lnTo>
                <a:lnTo>
                  <a:pt x="251" y="65"/>
                </a:lnTo>
                <a:lnTo>
                  <a:pt x="278" y="78"/>
                </a:lnTo>
                <a:lnTo>
                  <a:pt x="316" y="109"/>
                </a:lnTo>
                <a:lnTo>
                  <a:pt x="342" y="133"/>
                </a:lnTo>
                <a:lnTo>
                  <a:pt x="366" y="160"/>
                </a:lnTo>
                <a:lnTo>
                  <a:pt x="369" y="147"/>
                </a:lnTo>
                <a:lnTo>
                  <a:pt x="381" y="151"/>
                </a:lnTo>
                <a:lnTo>
                  <a:pt x="406" y="189"/>
                </a:lnTo>
                <a:lnTo>
                  <a:pt x="417" y="219"/>
                </a:lnTo>
                <a:lnTo>
                  <a:pt x="414" y="248"/>
                </a:lnTo>
                <a:lnTo>
                  <a:pt x="392" y="282"/>
                </a:lnTo>
                <a:lnTo>
                  <a:pt x="360" y="295"/>
                </a:lnTo>
                <a:lnTo>
                  <a:pt x="333" y="311"/>
                </a:lnTo>
                <a:lnTo>
                  <a:pt x="316" y="310"/>
                </a:lnTo>
                <a:lnTo>
                  <a:pt x="296" y="300"/>
                </a:lnTo>
                <a:lnTo>
                  <a:pt x="264" y="289"/>
                </a:lnTo>
                <a:lnTo>
                  <a:pt x="241" y="282"/>
                </a:lnTo>
                <a:lnTo>
                  <a:pt x="225" y="265"/>
                </a:lnTo>
                <a:lnTo>
                  <a:pt x="203" y="259"/>
                </a:lnTo>
                <a:lnTo>
                  <a:pt x="182" y="253"/>
                </a:lnTo>
                <a:lnTo>
                  <a:pt x="169" y="248"/>
                </a:lnTo>
                <a:lnTo>
                  <a:pt x="157" y="238"/>
                </a:lnTo>
                <a:lnTo>
                  <a:pt x="146" y="226"/>
                </a:lnTo>
                <a:lnTo>
                  <a:pt x="139" y="223"/>
                </a:lnTo>
                <a:lnTo>
                  <a:pt x="140" y="235"/>
                </a:lnTo>
                <a:lnTo>
                  <a:pt x="146" y="241"/>
                </a:lnTo>
                <a:lnTo>
                  <a:pt x="139" y="251"/>
                </a:lnTo>
                <a:lnTo>
                  <a:pt x="129" y="252"/>
                </a:lnTo>
                <a:lnTo>
                  <a:pt x="129" y="259"/>
                </a:lnTo>
                <a:lnTo>
                  <a:pt x="142" y="269"/>
                </a:lnTo>
                <a:lnTo>
                  <a:pt x="147" y="264"/>
                </a:lnTo>
                <a:lnTo>
                  <a:pt x="149" y="256"/>
                </a:lnTo>
                <a:lnTo>
                  <a:pt x="159" y="253"/>
                </a:lnTo>
                <a:lnTo>
                  <a:pt x="179" y="264"/>
                </a:lnTo>
                <a:lnTo>
                  <a:pt x="188" y="275"/>
                </a:lnTo>
                <a:lnTo>
                  <a:pt x="175" y="288"/>
                </a:lnTo>
                <a:lnTo>
                  <a:pt x="176" y="294"/>
                </a:lnTo>
                <a:lnTo>
                  <a:pt x="186" y="294"/>
                </a:lnTo>
                <a:lnTo>
                  <a:pt x="196" y="295"/>
                </a:lnTo>
                <a:lnTo>
                  <a:pt x="211" y="305"/>
                </a:lnTo>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4" name="Freeform 54"/>
          <p:cNvSpPr/>
          <p:nvPr/>
        </p:nvSpPr>
        <p:spPr bwMode="gray">
          <a:xfrm>
            <a:off x="5347952" y="4604129"/>
            <a:ext cx="92630" cy="334633"/>
          </a:xfrm>
          <a:custGeom>
            <a:avLst/>
            <a:gdLst>
              <a:gd name="T0" fmla="*/ 4 w 93"/>
              <a:gd name="T1" fmla="*/ 1 h 410"/>
              <a:gd name="T2" fmla="*/ 4 w 93"/>
              <a:gd name="T3" fmla="*/ 1 h 410"/>
              <a:gd name="T4" fmla="*/ 4 w 93"/>
              <a:gd name="T5" fmla="*/ 1 h 410"/>
              <a:gd name="T6" fmla="*/ 4 w 93"/>
              <a:gd name="T7" fmla="*/ 1 h 410"/>
              <a:gd name="T8" fmla="*/ 4 w 93"/>
              <a:gd name="T9" fmla="*/ 1 h 410"/>
              <a:gd name="T10" fmla="*/ 4 w 93"/>
              <a:gd name="T11" fmla="*/ 1 h 410"/>
              <a:gd name="T12" fmla="*/ 4 w 93"/>
              <a:gd name="T13" fmla="*/ 1 h 410"/>
              <a:gd name="T14" fmla="*/ 4 w 93"/>
              <a:gd name="T15" fmla="*/ 1 h 410"/>
              <a:gd name="T16" fmla="*/ 5 w 93"/>
              <a:gd name="T17" fmla="*/ 1 h 410"/>
              <a:gd name="T18" fmla="*/ 5 w 93"/>
              <a:gd name="T19" fmla="*/ 1 h 410"/>
              <a:gd name="T20" fmla="*/ 4 w 93"/>
              <a:gd name="T21" fmla="*/ 1 h 410"/>
              <a:gd name="T22" fmla="*/ 4 w 93"/>
              <a:gd name="T23" fmla="*/ 1 h 410"/>
              <a:gd name="T24" fmla="*/ 4 w 93"/>
              <a:gd name="T25" fmla="*/ 1 h 410"/>
              <a:gd name="T26" fmla="*/ 4 w 93"/>
              <a:gd name="T27" fmla="*/ 1 h 410"/>
              <a:gd name="T28" fmla="*/ 4 w 93"/>
              <a:gd name="T29" fmla="*/ 0 h 410"/>
              <a:gd name="T30" fmla="*/ 4 w 93"/>
              <a:gd name="T31" fmla="*/ 1 h 410"/>
              <a:gd name="T32" fmla="*/ 4 w 93"/>
              <a:gd name="T33" fmla="*/ 1 h 410"/>
              <a:gd name="T34" fmla="*/ 4 w 93"/>
              <a:gd name="T35" fmla="*/ 1 h 410"/>
              <a:gd name="T36" fmla="*/ 4 w 93"/>
              <a:gd name="T37" fmla="*/ 1 h 410"/>
              <a:gd name="T38" fmla="*/ 4 w 93"/>
              <a:gd name="T39" fmla="*/ 1 h 410"/>
              <a:gd name="T40" fmla="*/ 4 w 93"/>
              <a:gd name="T41" fmla="*/ 1 h 410"/>
              <a:gd name="T42" fmla="*/ 4 w 93"/>
              <a:gd name="T43" fmla="*/ 1 h 410"/>
              <a:gd name="T44" fmla="*/ 4 w 93"/>
              <a:gd name="T45" fmla="*/ 1 h 410"/>
              <a:gd name="T46" fmla="*/ 4 w 93"/>
              <a:gd name="T47" fmla="*/ 1 h 410"/>
              <a:gd name="T48" fmla="*/ 4 w 93"/>
              <a:gd name="T49" fmla="*/ 1 h 410"/>
              <a:gd name="T50" fmla="*/ 4 w 93"/>
              <a:gd name="T51" fmla="*/ 1 h 410"/>
              <a:gd name="T52" fmla="*/ 0 w 93"/>
              <a:gd name="T53" fmla="*/ 1 h 410"/>
              <a:gd name="T54" fmla="*/ 4 w 93"/>
              <a:gd name="T55" fmla="*/ 1 h 410"/>
              <a:gd name="T56" fmla="*/ 4 w 93"/>
              <a:gd name="T57" fmla="*/ 1 h 410"/>
              <a:gd name="T58" fmla="*/ 4 w 93"/>
              <a:gd name="T59" fmla="*/ 1 h 410"/>
              <a:gd name="T60" fmla="*/ 4 w 93"/>
              <a:gd name="T61" fmla="*/ 1 h 4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3"/>
              <a:gd name="T94" fmla="*/ 0 h 410"/>
              <a:gd name="T95" fmla="*/ 93 w 93"/>
              <a:gd name="T96" fmla="*/ 410 h 41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3" h="410">
                <a:moveTo>
                  <a:pt x="62" y="410"/>
                </a:moveTo>
                <a:lnTo>
                  <a:pt x="54" y="383"/>
                </a:lnTo>
                <a:lnTo>
                  <a:pt x="44" y="348"/>
                </a:lnTo>
                <a:lnTo>
                  <a:pt x="34" y="325"/>
                </a:lnTo>
                <a:lnTo>
                  <a:pt x="36" y="276"/>
                </a:lnTo>
                <a:lnTo>
                  <a:pt x="52" y="259"/>
                </a:lnTo>
                <a:lnTo>
                  <a:pt x="67" y="257"/>
                </a:lnTo>
                <a:lnTo>
                  <a:pt x="84" y="282"/>
                </a:lnTo>
                <a:lnTo>
                  <a:pt x="93" y="283"/>
                </a:lnTo>
                <a:lnTo>
                  <a:pt x="93" y="280"/>
                </a:lnTo>
                <a:lnTo>
                  <a:pt x="78" y="247"/>
                </a:lnTo>
                <a:lnTo>
                  <a:pt x="59" y="185"/>
                </a:lnTo>
                <a:lnTo>
                  <a:pt x="47" y="119"/>
                </a:lnTo>
                <a:lnTo>
                  <a:pt x="47" y="72"/>
                </a:lnTo>
                <a:lnTo>
                  <a:pt x="34" y="0"/>
                </a:lnTo>
                <a:lnTo>
                  <a:pt x="22" y="7"/>
                </a:lnTo>
                <a:lnTo>
                  <a:pt x="28" y="44"/>
                </a:lnTo>
                <a:lnTo>
                  <a:pt x="21" y="51"/>
                </a:lnTo>
                <a:lnTo>
                  <a:pt x="8" y="53"/>
                </a:lnTo>
                <a:lnTo>
                  <a:pt x="5" y="145"/>
                </a:lnTo>
                <a:lnTo>
                  <a:pt x="15" y="170"/>
                </a:lnTo>
                <a:lnTo>
                  <a:pt x="15" y="190"/>
                </a:lnTo>
                <a:lnTo>
                  <a:pt x="13" y="247"/>
                </a:lnTo>
                <a:lnTo>
                  <a:pt x="9" y="272"/>
                </a:lnTo>
                <a:lnTo>
                  <a:pt x="9" y="298"/>
                </a:lnTo>
                <a:lnTo>
                  <a:pt x="11" y="332"/>
                </a:lnTo>
                <a:lnTo>
                  <a:pt x="0" y="409"/>
                </a:lnTo>
                <a:lnTo>
                  <a:pt x="31" y="383"/>
                </a:lnTo>
                <a:lnTo>
                  <a:pt x="38" y="388"/>
                </a:lnTo>
                <a:lnTo>
                  <a:pt x="55" y="409"/>
                </a:lnTo>
                <a:lnTo>
                  <a:pt x="62" y="410"/>
                </a:lnTo>
                <a:close/>
              </a:path>
            </a:pathLst>
          </a:custGeom>
          <a:solidFill>
            <a:schemeClr val="bg1">
              <a:lumMod val="75000"/>
            </a:schemeClr>
          </a:solidFill>
          <a:ln w="9525">
            <a:no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Freeform 55"/>
          <p:cNvSpPr/>
          <p:nvPr/>
        </p:nvSpPr>
        <p:spPr bwMode="gray">
          <a:xfrm>
            <a:off x="2679753" y="4965533"/>
            <a:ext cx="448465" cy="256998"/>
          </a:xfrm>
          <a:custGeom>
            <a:avLst/>
            <a:gdLst>
              <a:gd name="T0" fmla="*/ 24 w 433"/>
              <a:gd name="T1" fmla="*/ 1 h 311"/>
              <a:gd name="T2" fmla="*/ 22 w 433"/>
              <a:gd name="T3" fmla="*/ 1 h 311"/>
              <a:gd name="T4" fmla="*/ 22 w 433"/>
              <a:gd name="T5" fmla="*/ 1 h 311"/>
              <a:gd name="T6" fmla="*/ 20 w 433"/>
              <a:gd name="T7" fmla="*/ 1 h 311"/>
              <a:gd name="T8" fmla="*/ 18 w 433"/>
              <a:gd name="T9" fmla="*/ 1 h 311"/>
              <a:gd name="T10" fmla="*/ 18 w 433"/>
              <a:gd name="T11" fmla="*/ 1 h 311"/>
              <a:gd name="T12" fmla="*/ 17 w 433"/>
              <a:gd name="T13" fmla="*/ 1 h 311"/>
              <a:gd name="T14" fmla="*/ 15 w 433"/>
              <a:gd name="T15" fmla="*/ 1 h 311"/>
              <a:gd name="T16" fmla="*/ 11 w 433"/>
              <a:gd name="T17" fmla="*/ 1 h 311"/>
              <a:gd name="T18" fmla="*/ 10 w 433"/>
              <a:gd name="T19" fmla="*/ 1 h 311"/>
              <a:gd name="T20" fmla="*/ 10 w 433"/>
              <a:gd name="T21" fmla="*/ 1 h 311"/>
              <a:gd name="T22" fmla="*/ 12 w 433"/>
              <a:gd name="T23" fmla="*/ 0 h 311"/>
              <a:gd name="T24" fmla="*/ 11 w 433"/>
              <a:gd name="T25" fmla="*/ 0 h 311"/>
              <a:gd name="T26" fmla="*/ 6 w 433"/>
              <a:gd name="T27" fmla="*/ 1 h 311"/>
              <a:gd name="T28" fmla="*/ 6 w 433"/>
              <a:gd name="T29" fmla="*/ 1 h 311"/>
              <a:gd name="T30" fmla="*/ 1 w 433"/>
              <a:gd name="T31" fmla="*/ 1 h 311"/>
              <a:gd name="T32" fmla="*/ 0 w 433"/>
              <a:gd name="T33" fmla="*/ 1 h 311"/>
              <a:gd name="T34" fmla="*/ 1 w 433"/>
              <a:gd name="T35" fmla="*/ 1 h 311"/>
              <a:gd name="T36" fmla="*/ 6 w 433"/>
              <a:gd name="T37" fmla="*/ 1 h 311"/>
              <a:gd name="T38" fmla="*/ 8 w 433"/>
              <a:gd name="T39" fmla="*/ 1 h 311"/>
              <a:gd name="T40" fmla="*/ 11 w 433"/>
              <a:gd name="T41" fmla="*/ 1 h 311"/>
              <a:gd name="T42" fmla="*/ 14 w 433"/>
              <a:gd name="T43" fmla="*/ 1 h 311"/>
              <a:gd name="T44" fmla="*/ 18 w 433"/>
              <a:gd name="T45" fmla="*/ 1 h 311"/>
              <a:gd name="T46" fmla="*/ 23 w 433"/>
              <a:gd name="T47" fmla="*/ 1 h 311"/>
              <a:gd name="T48" fmla="*/ 26 w 433"/>
              <a:gd name="T49" fmla="*/ 1 h 311"/>
              <a:gd name="T50" fmla="*/ 35 w 433"/>
              <a:gd name="T51" fmla="*/ 1 h 311"/>
              <a:gd name="T52" fmla="*/ 37 w 433"/>
              <a:gd name="T53" fmla="*/ 1 h 311"/>
              <a:gd name="T54" fmla="*/ 40 w 433"/>
              <a:gd name="T55" fmla="*/ 1 h 311"/>
              <a:gd name="T56" fmla="*/ 40 w 433"/>
              <a:gd name="T57" fmla="*/ 1 h 311"/>
              <a:gd name="T58" fmla="*/ 45 w 433"/>
              <a:gd name="T59" fmla="*/ 1 h 311"/>
              <a:gd name="T60" fmla="*/ 47 w 433"/>
              <a:gd name="T61" fmla="*/ 1 h 311"/>
              <a:gd name="T62" fmla="*/ 52 w 433"/>
              <a:gd name="T63" fmla="*/ 1 h 311"/>
              <a:gd name="T64" fmla="*/ 52 w 433"/>
              <a:gd name="T65" fmla="*/ 1 h 311"/>
              <a:gd name="T66" fmla="*/ 53 w 433"/>
              <a:gd name="T67" fmla="*/ 1 h 311"/>
              <a:gd name="T68" fmla="*/ 53 w 433"/>
              <a:gd name="T69" fmla="*/ 1 h 311"/>
              <a:gd name="T70" fmla="*/ 53 w 433"/>
              <a:gd name="T71" fmla="*/ 1 h 311"/>
              <a:gd name="T72" fmla="*/ 52 w 433"/>
              <a:gd name="T73" fmla="*/ 1 h 311"/>
              <a:gd name="T74" fmla="*/ 53 w 433"/>
              <a:gd name="T75" fmla="*/ 1 h 311"/>
              <a:gd name="T76" fmla="*/ 56 w 433"/>
              <a:gd name="T77" fmla="*/ 1 h 311"/>
              <a:gd name="T78" fmla="*/ 58 w 433"/>
              <a:gd name="T79" fmla="*/ 1 h 311"/>
              <a:gd name="T80" fmla="*/ 59 w 433"/>
              <a:gd name="T81" fmla="*/ 1 h 311"/>
              <a:gd name="T82" fmla="*/ 58 w 433"/>
              <a:gd name="T83" fmla="*/ 1 h 311"/>
              <a:gd name="T84" fmla="*/ 58 w 433"/>
              <a:gd name="T85" fmla="*/ 1 h 311"/>
              <a:gd name="T86" fmla="*/ 54 w 433"/>
              <a:gd name="T87" fmla="*/ 1 h 311"/>
              <a:gd name="T88" fmla="*/ 52 w 433"/>
              <a:gd name="T89" fmla="*/ 1 h 311"/>
              <a:gd name="T90" fmla="*/ 50 w 433"/>
              <a:gd name="T91" fmla="*/ 1 h 311"/>
              <a:gd name="T92" fmla="*/ 47 w 433"/>
              <a:gd name="T93" fmla="*/ 1 h 311"/>
              <a:gd name="T94" fmla="*/ 43 w 433"/>
              <a:gd name="T95" fmla="*/ 1 h 311"/>
              <a:gd name="T96" fmla="*/ 39 w 433"/>
              <a:gd name="T97" fmla="*/ 1 h 311"/>
              <a:gd name="T98" fmla="*/ 38 w 433"/>
              <a:gd name="T99" fmla="*/ 1 h 311"/>
              <a:gd name="T100" fmla="*/ 38 w 433"/>
              <a:gd name="T101" fmla="*/ 1 h 311"/>
              <a:gd name="T102" fmla="*/ 39 w 433"/>
              <a:gd name="T103" fmla="*/ 1 h 311"/>
              <a:gd name="T104" fmla="*/ 39 w 433"/>
              <a:gd name="T105" fmla="*/ 1 h 311"/>
              <a:gd name="T106" fmla="*/ 32 w 433"/>
              <a:gd name="T107" fmla="*/ 1 h 311"/>
              <a:gd name="T108" fmla="*/ 24 w 433"/>
              <a:gd name="T109" fmla="*/ 1 h 311"/>
              <a:gd name="T110" fmla="*/ 24 w 433"/>
              <a:gd name="T111" fmla="*/ 1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33"/>
              <a:gd name="T169" fmla="*/ 0 h 311"/>
              <a:gd name="T170" fmla="*/ 433 w 433"/>
              <a:gd name="T171" fmla="*/ 311 h 31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33" h="311">
                <a:moveTo>
                  <a:pt x="167" y="30"/>
                </a:moveTo>
                <a:lnTo>
                  <a:pt x="160" y="30"/>
                </a:lnTo>
                <a:lnTo>
                  <a:pt x="158" y="39"/>
                </a:lnTo>
                <a:lnTo>
                  <a:pt x="144" y="54"/>
                </a:lnTo>
                <a:lnTo>
                  <a:pt x="131" y="76"/>
                </a:lnTo>
                <a:lnTo>
                  <a:pt x="129" y="93"/>
                </a:lnTo>
                <a:lnTo>
                  <a:pt x="119" y="109"/>
                </a:lnTo>
                <a:lnTo>
                  <a:pt x="101" y="95"/>
                </a:lnTo>
                <a:lnTo>
                  <a:pt x="73" y="85"/>
                </a:lnTo>
                <a:lnTo>
                  <a:pt x="69" y="60"/>
                </a:lnTo>
                <a:lnTo>
                  <a:pt x="67" y="30"/>
                </a:lnTo>
                <a:lnTo>
                  <a:pt x="76" y="0"/>
                </a:lnTo>
                <a:lnTo>
                  <a:pt x="73" y="0"/>
                </a:lnTo>
                <a:lnTo>
                  <a:pt x="46" y="6"/>
                </a:lnTo>
                <a:lnTo>
                  <a:pt x="18" y="23"/>
                </a:lnTo>
                <a:lnTo>
                  <a:pt x="1" y="47"/>
                </a:lnTo>
                <a:lnTo>
                  <a:pt x="0" y="95"/>
                </a:lnTo>
                <a:lnTo>
                  <a:pt x="1" y="135"/>
                </a:lnTo>
                <a:lnTo>
                  <a:pt x="20" y="129"/>
                </a:lnTo>
                <a:lnTo>
                  <a:pt x="56" y="109"/>
                </a:lnTo>
                <a:lnTo>
                  <a:pt x="72" y="108"/>
                </a:lnTo>
                <a:lnTo>
                  <a:pt x="92" y="116"/>
                </a:lnTo>
                <a:lnTo>
                  <a:pt x="129" y="151"/>
                </a:lnTo>
                <a:lnTo>
                  <a:pt x="162" y="180"/>
                </a:lnTo>
                <a:lnTo>
                  <a:pt x="188" y="203"/>
                </a:lnTo>
                <a:lnTo>
                  <a:pt x="250" y="239"/>
                </a:lnTo>
                <a:lnTo>
                  <a:pt x="269" y="255"/>
                </a:lnTo>
                <a:lnTo>
                  <a:pt x="296" y="279"/>
                </a:lnTo>
                <a:lnTo>
                  <a:pt x="296" y="295"/>
                </a:lnTo>
                <a:lnTo>
                  <a:pt x="328" y="299"/>
                </a:lnTo>
                <a:lnTo>
                  <a:pt x="345" y="311"/>
                </a:lnTo>
                <a:lnTo>
                  <a:pt x="381" y="311"/>
                </a:lnTo>
                <a:lnTo>
                  <a:pt x="384" y="304"/>
                </a:lnTo>
                <a:lnTo>
                  <a:pt x="389" y="298"/>
                </a:lnTo>
                <a:lnTo>
                  <a:pt x="390" y="279"/>
                </a:lnTo>
                <a:lnTo>
                  <a:pt x="389" y="249"/>
                </a:lnTo>
                <a:lnTo>
                  <a:pt x="384" y="210"/>
                </a:lnTo>
                <a:lnTo>
                  <a:pt x="389" y="188"/>
                </a:lnTo>
                <a:lnTo>
                  <a:pt x="407" y="164"/>
                </a:lnTo>
                <a:lnTo>
                  <a:pt x="429" y="139"/>
                </a:lnTo>
                <a:lnTo>
                  <a:pt x="433" y="118"/>
                </a:lnTo>
                <a:lnTo>
                  <a:pt x="429" y="106"/>
                </a:lnTo>
                <a:lnTo>
                  <a:pt x="423" y="95"/>
                </a:lnTo>
                <a:lnTo>
                  <a:pt x="402" y="78"/>
                </a:lnTo>
                <a:lnTo>
                  <a:pt x="383" y="73"/>
                </a:lnTo>
                <a:lnTo>
                  <a:pt x="364" y="76"/>
                </a:lnTo>
                <a:lnTo>
                  <a:pt x="344" y="96"/>
                </a:lnTo>
                <a:lnTo>
                  <a:pt x="317" y="126"/>
                </a:lnTo>
                <a:lnTo>
                  <a:pt x="289" y="131"/>
                </a:lnTo>
                <a:lnTo>
                  <a:pt x="273" y="125"/>
                </a:lnTo>
                <a:lnTo>
                  <a:pt x="273" y="102"/>
                </a:lnTo>
                <a:lnTo>
                  <a:pt x="281" y="70"/>
                </a:lnTo>
                <a:lnTo>
                  <a:pt x="281" y="40"/>
                </a:lnTo>
                <a:lnTo>
                  <a:pt x="232" y="72"/>
                </a:lnTo>
                <a:lnTo>
                  <a:pt x="174" y="34"/>
                </a:lnTo>
                <a:lnTo>
                  <a:pt x="167" y="3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6" name="Freeform 56"/>
          <p:cNvSpPr/>
          <p:nvPr/>
        </p:nvSpPr>
        <p:spPr bwMode="gray">
          <a:xfrm>
            <a:off x="2558882" y="5056553"/>
            <a:ext cx="427002" cy="248967"/>
          </a:xfrm>
          <a:custGeom>
            <a:avLst/>
            <a:gdLst>
              <a:gd name="T0" fmla="*/ 16 w 413"/>
              <a:gd name="T1" fmla="*/ 1 h 302"/>
              <a:gd name="T2" fmla="*/ 12 w 413"/>
              <a:gd name="T3" fmla="*/ 1 h 302"/>
              <a:gd name="T4" fmla="*/ 5 w 413"/>
              <a:gd name="T5" fmla="*/ 1 h 302"/>
              <a:gd name="T6" fmla="*/ 0 w 413"/>
              <a:gd name="T7" fmla="*/ 1 h 302"/>
              <a:gd name="T8" fmla="*/ 5 w 413"/>
              <a:gd name="T9" fmla="*/ 1 h 302"/>
              <a:gd name="T10" fmla="*/ 7 w 413"/>
              <a:gd name="T11" fmla="*/ 1 h 302"/>
              <a:gd name="T12" fmla="*/ 5 w 413"/>
              <a:gd name="T13" fmla="*/ 1 h 302"/>
              <a:gd name="T14" fmla="*/ 5 w 413"/>
              <a:gd name="T15" fmla="*/ 1 h 302"/>
              <a:gd name="T16" fmla="*/ 5 w 413"/>
              <a:gd name="T17" fmla="*/ 1 h 302"/>
              <a:gd name="T18" fmla="*/ 6 w 413"/>
              <a:gd name="T19" fmla="*/ 1 h 302"/>
              <a:gd name="T20" fmla="*/ 7 w 413"/>
              <a:gd name="T21" fmla="*/ 1 h 302"/>
              <a:gd name="T22" fmla="*/ 6 w 413"/>
              <a:gd name="T23" fmla="*/ 1 h 302"/>
              <a:gd name="T24" fmla="*/ 13 w 413"/>
              <a:gd name="T25" fmla="*/ 1 h 302"/>
              <a:gd name="T26" fmla="*/ 21 w 413"/>
              <a:gd name="T27" fmla="*/ 1 h 302"/>
              <a:gd name="T28" fmla="*/ 25 w 413"/>
              <a:gd name="T29" fmla="*/ 1 h 302"/>
              <a:gd name="T30" fmla="*/ 28 w 413"/>
              <a:gd name="T31" fmla="*/ 1 h 302"/>
              <a:gd name="T32" fmla="*/ 32 w 413"/>
              <a:gd name="T33" fmla="*/ 1 h 302"/>
              <a:gd name="T34" fmla="*/ 35 w 413"/>
              <a:gd name="T35" fmla="*/ 1 h 302"/>
              <a:gd name="T36" fmla="*/ 38 w 413"/>
              <a:gd name="T37" fmla="*/ 1 h 302"/>
              <a:gd name="T38" fmla="*/ 41 w 413"/>
              <a:gd name="T39" fmla="*/ 1 h 302"/>
              <a:gd name="T40" fmla="*/ 42 w 413"/>
              <a:gd name="T41" fmla="*/ 1 h 302"/>
              <a:gd name="T42" fmla="*/ 45 w 413"/>
              <a:gd name="T43" fmla="*/ 1 h 302"/>
              <a:gd name="T44" fmla="*/ 46 w 413"/>
              <a:gd name="T45" fmla="*/ 1 h 302"/>
              <a:gd name="T46" fmla="*/ 49 w 413"/>
              <a:gd name="T47" fmla="*/ 1 h 302"/>
              <a:gd name="T48" fmla="*/ 50 w 413"/>
              <a:gd name="T49" fmla="*/ 1 h 302"/>
              <a:gd name="T50" fmla="*/ 53 w 413"/>
              <a:gd name="T51" fmla="*/ 1 h 302"/>
              <a:gd name="T52" fmla="*/ 54 w 413"/>
              <a:gd name="T53" fmla="*/ 1 h 302"/>
              <a:gd name="T54" fmla="*/ 54 w 413"/>
              <a:gd name="T55" fmla="*/ 1 h 302"/>
              <a:gd name="T56" fmla="*/ 50 w 413"/>
              <a:gd name="T57" fmla="*/ 1 h 302"/>
              <a:gd name="T58" fmla="*/ 48 w 413"/>
              <a:gd name="T59" fmla="*/ 1 h 302"/>
              <a:gd name="T60" fmla="*/ 38 w 413"/>
              <a:gd name="T61" fmla="*/ 1 h 302"/>
              <a:gd name="T62" fmla="*/ 35 w 413"/>
              <a:gd name="T63" fmla="*/ 1 h 302"/>
              <a:gd name="T64" fmla="*/ 32 w 413"/>
              <a:gd name="T65" fmla="*/ 1 h 302"/>
              <a:gd name="T66" fmla="*/ 27 w 413"/>
              <a:gd name="T67" fmla="*/ 1 h 302"/>
              <a:gd name="T68" fmla="*/ 25 w 413"/>
              <a:gd name="T69" fmla="*/ 0 h 302"/>
              <a:gd name="T70" fmla="*/ 23 w 413"/>
              <a:gd name="T71" fmla="*/ 1 h 302"/>
              <a:gd name="T72" fmla="*/ 17 w 413"/>
              <a:gd name="T73" fmla="*/ 1 h 302"/>
              <a:gd name="T74" fmla="*/ 16 w 413"/>
              <a:gd name="T75" fmla="*/ 1 h 3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13"/>
              <a:gd name="T115" fmla="*/ 0 h 302"/>
              <a:gd name="T116" fmla="*/ 413 w 413"/>
              <a:gd name="T117" fmla="*/ 302 h 3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13" h="302">
                <a:moveTo>
                  <a:pt x="118" y="27"/>
                </a:moveTo>
                <a:lnTo>
                  <a:pt x="85" y="20"/>
                </a:lnTo>
                <a:lnTo>
                  <a:pt x="45" y="11"/>
                </a:lnTo>
                <a:lnTo>
                  <a:pt x="0" y="3"/>
                </a:lnTo>
                <a:lnTo>
                  <a:pt x="12" y="20"/>
                </a:lnTo>
                <a:lnTo>
                  <a:pt x="55" y="49"/>
                </a:lnTo>
                <a:lnTo>
                  <a:pt x="19" y="102"/>
                </a:lnTo>
                <a:lnTo>
                  <a:pt x="30" y="132"/>
                </a:lnTo>
                <a:lnTo>
                  <a:pt x="43" y="154"/>
                </a:lnTo>
                <a:lnTo>
                  <a:pt x="49" y="190"/>
                </a:lnTo>
                <a:lnTo>
                  <a:pt x="53" y="214"/>
                </a:lnTo>
                <a:lnTo>
                  <a:pt x="50" y="222"/>
                </a:lnTo>
                <a:lnTo>
                  <a:pt x="94" y="207"/>
                </a:lnTo>
                <a:lnTo>
                  <a:pt x="159" y="211"/>
                </a:lnTo>
                <a:lnTo>
                  <a:pt x="195" y="213"/>
                </a:lnTo>
                <a:lnTo>
                  <a:pt x="216" y="217"/>
                </a:lnTo>
                <a:lnTo>
                  <a:pt x="254" y="252"/>
                </a:lnTo>
                <a:lnTo>
                  <a:pt x="261" y="302"/>
                </a:lnTo>
                <a:lnTo>
                  <a:pt x="290" y="295"/>
                </a:lnTo>
                <a:lnTo>
                  <a:pt x="313" y="286"/>
                </a:lnTo>
                <a:lnTo>
                  <a:pt x="326" y="263"/>
                </a:lnTo>
                <a:lnTo>
                  <a:pt x="341" y="247"/>
                </a:lnTo>
                <a:lnTo>
                  <a:pt x="364" y="235"/>
                </a:lnTo>
                <a:lnTo>
                  <a:pt x="380" y="223"/>
                </a:lnTo>
                <a:lnTo>
                  <a:pt x="390" y="206"/>
                </a:lnTo>
                <a:lnTo>
                  <a:pt x="403" y="196"/>
                </a:lnTo>
                <a:lnTo>
                  <a:pt x="413" y="187"/>
                </a:lnTo>
                <a:lnTo>
                  <a:pt x="413" y="171"/>
                </a:lnTo>
                <a:lnTo>
                  <a:pt x="386" y="147"/>
                </a:lnTo>
                <a:lnTo>
                  <a:pt x="367" y="131"/>
                </a:lnTo>
                <a:lnTo>
                  <a:pt x="305" y="95"/>
                </a:lnTo>
                <a:lnTo>
                  <a:pt x="279" y="72"/>
                </a:lnTo>
                <a:lnTo>
                  <a:pt x="246" y="43"/>
                </a:lnTo>
                <a:lnTo>
                  <a:pt x="209" y="8"/>
                </a:lnTo>
                <a:lnTo>
                  <a:pt x="189" y="0"/>
                </a:lnTo>
                <a:lnTo>
                  <a:pt x="173" y="1"/>
                </a:lnTo>
                <a:lnTo>
                  <a:pt x="137" y="21"/>
                </a:lnTo>
                <a:lnTo>
                  <a:pt x="118" y="27"/>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Freeform 57"/>
          <p:cNvSpPr/>
          <p:nvPr/>
        </p:nvSpPr>
        <p:spPr bwMode="gray">
          <a:xfrm>
            <a:off x="2353288" y="5044506"/>
            <a:ext cx="159279" cy="168655"/>
          </a:xfrm>
          <a:custGeom>
            <a:avLst/>
            <a:gdLst>
              <a:gd name="T0" fmla="*/ 7 w 156"/>
              <a:gd name="T1" fmla="*/ 0 h 204"/>
              <a:gd name="T2" fmla="*/ 5 w 156"/>
              <a:gd name="T3" fmla="*/ 1 h 204"/>
              <a:gd name="T4" fmla="*/ 5 w 156"/>
              <a:gd name="T5" fmla="*/ 1 h 204"/>
              <a:gd name="T6" fmla="*/ 5 w 156"/>
              <a:gd name="T7" fmla="*/ 1 h 204"/>
              <a:gd name="T8" fmla="*/ 5 w 156"/>
              <a:gd name="T9" fmla="*/ 1 h 204"/>
              <a:gd name="T10" fmla="*/ 0 w 156"/>
              <a:gd name="T11" fmla="*/ 1 h 204"/>
              <a:gd name="T12" fmla="*/ 5 w 156"/>
              <a:gd name="T13" fmla="*/ 1 h 204"/>
              <a:gd name="T14" fmla="*/ 5 w 156"/>
              <a:gd name="T15" fmla="*/ 1 h 204"/>
              <a:gd name="T16" fmla="*/ 5 w 156"/>
              <a:gd name="T17" fmla="*/ 1 h 204"/>
              <a:gd name="T18" fmla="*/ 8 w 156"/>
              <a:gd name="T19" fmla="*/ 1 h 204"/>
              <a:gd name="T20" fmla="*/ 7 w 156"/>
              <a:gd name="T21" fmla="*/ 1 h 204"/>
              <a:gd name="T22" fmla="*/ 11 w 156"/>
              <a:gd name="T23" fmla="*/ 1 h 204"/>
              <a:gd name="T24" fmla="*/ 12 w 156"/>
              <a:gd name="T25" fmla="*/ 1 h 204"/>
              <a:gd name="T26" fmla="*/ 12 w 156"/>
              <a:gd name="T27" fmla="*/ 1 h 204"/>
              <a:gd name="T28" fmla="*/ 12 w 156"/>
              <a:gd name="T29" fmla="*/ 1 h 204"/>
              <a:gd name="T30" fmla="*/ 13 w 156"/>
              <a:gd name="T31" fmla="*/ 1 h 204"/>
              <a:gd name="T32" fmla="*/ 14 w 156"/>
              <a:gd name="T33" fmla="*/ 1 h 204"/>
              <a:gd name="T34" fmla="*/ 15 w 156"/>
              <a:gd name="T35" fmla="*/ 1 h 204"/>
              <a:gd name="T36" fmla="*/ 14 w 156"/>
              <a:gd name="T37" fmla="*/ 1 h 204"/>
              <a:gd name="T38" fmla="*/ 12 w 156"/>
              <a:gd name="T39" fmla="*/ 1 h 204"/>
              <a:gd name="T40" fmla="*/ 9 w 156"/>
              <a:gd name="T41" fmla="*/ 1 h 204"/>
              <a:gd name="T42" fmla="*/ 7 w 156"/>
              <a:gd name="T43" fmla="*/ 0 h 2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6"/>
              <a:gd name="T67" fmla="*/ 0 h 204"/>
              <a:gd name="T68" fmla="*/ 156 w 156"/>
              <a:gd name="T69" fmla="*/ 204 h 2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6" h="204">
                <a:moveTo>
                  <a:pt x="71" y="0"/>
                </a:moveTo>
                <a:lnTo>
                  <a:pt x="14" y="13"/>
                </a:lnTo>
                <a:lnTo>
                  <a:pt x="22" y="33"/>
                </a:lnTo>
                <a:lnTo>
                  <a:pt x="26" y="55"/>
                </a:lnTo>
                <a:lnTo>
                  <a:pt x="19" y="79"/>
                </a:lnTo>
                <a:lnTo>
                  <a:pt x="0" y="96"/>
                </a:lnTo>
                <a:lnTo>
                  <a:pt x="13" y="103"/>
                </a:lnTo>
                <a:lnTo>
                  <a:pt x="42" y="134"/>
                </a:lnTo>
                <a:lnTo>
                  <a:pt x="49" y="152"/>
                </a:lnTo>
                <a:lnTo>
                  <a:pt x="82" y="171"/>
                </a:lnTo>
                <a:lnTo>
                  <a:pt x="73" y="183"/>
                </a:lnTo>
                <a:lnTo>
                  <a:pt x="107" y="201"/>
                </a:lnTo>
                <a:lnTo>
                  <a:pt x="124" y="204"/>
                </a:lnTo>
                <a:lnTo>
                  <a:pt x="124" y="203"/>
                </a:lnTo>
                <a:lnTo>
                  <a:pt x="117" y="175"/>
                </a:lnTo>
                <a:lnTo>
                  <a:pt x="127" y="132"/>
                </a:lnTo>
                <a:lnTo>
                  <a:pt x="150" y="121"/>
                </a:lnTo>
                <a:lnTo>
                  <a:pt x="156" y="102"/>
                </a:lnTo>
                <a:lnTo>
                  <a:pt x="141" y="80"/>
                </a:lnTo>
                <a:lnTo>
                  <a:pt x="117" y="62"/>
                </a:lnTo>
                <a:lnTo>
                  <a:pt x="84" y="24"/>
                </a:lnTo>
                <a:lnTo>
                  <a:pt x="71"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8" name="Freeform 58"/>
          <p:cNvSpPr/>
          <p:nvPr/>
        </p:nvSpPr>
        <p:spPr bwMode="gray">
          <a:xfrm>
            <a:off x="2183842" y="4997657"/>
            <a:ext cx="190908" cy="127160"/>
          </a:xfrm>
          <a:custGeom>
            <a:avLst/>
            <a:gdLst>
              <a:gd name="T0" fmla="*/ 0 w 189"/>
              <a:gd name="T1" fmla="*/ 1 h 148"/>
              <a:gd name="T2" fmla="*/ 4 w 189"/>
              <a:gd name="T3" fmla="*/ 1 h 148"/>
              <a:gd name="T4" fmla="*/ 4 w 189"/>
              <a:gd name="T5" fmla="*/ 1 h 148"/>
              <a:gd name="T6" fmla="*/ 5 w 189"/>
              <a:gd name="T7" fmla="*/ 1 h 148"/>
              <a:gd name="T8" fmla="*/ 4 w 189"/>
              <a:gd name="T9" fmla="*/ 1 h 148"/>
              <a:gd name="T10" fmla="*/ 6 w 189"/>
              <a:gd name="T11" fmla="*/ 1 h 148"/>
              <a:gd name="T12" fmla="*/ 7 w 189"/>
              <a:gd name="T13" fmla="*/ 1 h 148"/>
              <a:gd name="T14" fmla="*/ 9 w 189"/>
              <a:gd name="T15" fmla="*/ 1 h 148"/>
              <a:gd name="T16" fmla="*/ 12 w 189"/>
              <a:gd name="T17" fmla="*/ 1 h 148"/>
              <a:gd name="T18" fmla="*/ 12 w 189"/>
              <a:gd name="T19" fmla="*/ 1 h 148"/>
              <a:gd name="T20" fmla="*/ 13 w 189"/>
              <a:gd name="T21" fmla="*/ 1 h 148"/>
              <a:gd name="T22" fmla="*/ 15 w 189"/>
              <a:gd name="T23" fmla="*/ 1 h 148"/>
              <a:gd name="T24" fmla="*/ 14 w 189"/>
              <a:gd name="T25" fmla="*/ 1 h 148"/>
              <a:gd name="T26" fmla="*/ 13 w 189"/>
              <a:gd name="T27" fmla="*/ 1 h 148"/>
              <a:gd name="T28" fmla="*/ 13 w 189"/>
              <a:gd name="T29" fmla="*/ 1 h 148"/>
              <a:gd name="T30" fmla="*/ 10 w 189"/>
              <a:gd name="T31" fmla="*/ 1 h 148"/>
              <a:gd name="T32" fmla="*/ 7 w 189"/>
              <a:gd name="T33" fmla="*/ 0 h 148"/>
              <a:gd name="T34" fmla="*/ 4 w 189"/>
              <a:gd name="T35" fmla="*/ 1 h 148"/>
              <a:gd name="T36" fmla="*/ 4 w 189"/>
              <a:gd name="T37" fmla="*/ 1 h 148"/>
              <a:gd name="T38" fmla="*/ 0 w 189"/>
              <a:gd name="T39" fmla="*/ 1 h 1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9"/>
              <a:gd name="T61" fmla="*/ 0 h 148"/>
              <a:gd name="T62" fmla="*/ 189 w 189"/>
              <a:gd name="T63" fmla="*/ 148 h 1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9" h="148">
                <a:moveTo>
                  <a:pt x="0" y="30"/>
                </a:moveTo>
                <a:lnTo>
                  <a:pt x="12" y="39"/>
                </a:lnTo>
                <a:lnTo>
                  <a:pt x="46" y="73"/>
                </a:lnTo>
                <a:lnTo>
                  <a:pt x="71" y="102"/>
                </a:lnTo>
                <a:lnTo>
                  <a:pt x="51" y="122"/>
                </a:lnTo>
                <a:lnTo>
                  <a:pt x="77" y="121"/>
                </a:lnTo>
                <a:lnTo>
                  <a:pt x="92" y="127"/>
                </a:lnTo>
                <a:lnTo>
                  <a:pt x="108" y="134"/>
                </a:lnTo>
                <a:lnTo>
                  <a:pt x="150" y="140"/>
                </a:lnTo>
                <a:lnTo>
                  <a:pt x="163" y="148"/>
                </a:lnTo>
                <a:lnTo>
                  <a:pt x="182" y="131"/>
                </a:lnTo>
                <a:lnTo>
                  <a:pt x="189" y="107"/>
                </a:lnTo>
                <a:lnTo>
                  <a:pt x="185" y="85"/>
                </a:lnTo>
                <a:lnTo>
                  <a:pt x="177" y="65"/>
                </a:lnTo>
                <a:lnTo>
                  <a:pt x="170" y="45"/>
                </a:lnTo>
                <a:lnTo>
                  <a:pt x="121" y="3"/>
                </a:lnTo>
                <a:lnTo>
                  <a:pt x="87" y="0"/>
                </a:lnTo>
                <a:lnTo>
                  <a:pt x="41" y="11"/>
                </a:lnTo>
                <a:lnTo>
                  <a:pt x="10" y="22"/>
                </a:lnTo>
                <a:lnTo>
                  <a:pt x="0" y="3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Freeform 59"/>
          <p:cNvSpPr/>
          <p:nvPr/>
        </p:nvSpPr>
        <p:spPr bwMode="gray">
          <a:xfrm>
            <a:off x="2279861" y="5108755"/>
            <a:ext cx="123130" cy="74958"/>
          </a:xfrm>
          <a:custGeom>
            <a:avLst/>
            <a:gdLst>
              <a:gd name="T0" fmla="*/ 8 w 120"/>
              <a:gd name="T1" fmla="*/ 1 h 93"/>
              <a:gd name="T2" fmla="*/ 6 w 120"/>
              <a:gd name="T3" fmla="*/ 1 h 93"/>
              <a:gd name="T4" fmla="*/ 5 w 120"/>
              <a:gd name="T5" fmla="*/ 1 h 93"/>
              <a:gd name="T6" fmla="*/ 0 w 120"/>
              <a:gd name="T7" fmla="*/ 0 h 93"/>
              <a:gd name="T8" fmla="*/ 5 w 120"/>
              <a:gd name="T9" fmla="*/ 1 h 93"/>
              <a:gd name="T10" fmla="*/ 6 w 120"/>
              <a:gd name="T11" fmla="*/ 1 h 93"/>
              <a:gd name="T12" fmla="*/ 11 w 120"/>
              <a:gd name="T13" fmla="*/ 1 h 93"/>
              <a:gd name="T14" fmla="*/ 13 w 120"/>
              <a:gd name="T15" fmla="*/ 1 h 93"/>
              <a:gd name="T16" fmla="*/ 13 w 120"/>
              <a:gd name="T17" fmla="*/ 1 h 93"/>
              <a:gd name="T18" fmla="*/ 10 w 120"/>
              <a:gd name="T19" fmla="*/ 1 h 93"/>
              <a:gd name="T20" fmla="*/ 8 w 120"/>
              <a:gd name="T21" fmla="*/ 1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93"/>
              <a:gd name="T35" fmla="*/ 120 w 120"/>
              <a:gd name="T36" fmla="*/ 93 h 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93">
                <a:moveTo>
                  <a:pt x="71" y="21"/>
                </a:moveTo>
                <a:lnTo>
                  <a:pt x="58" y="13"/>
                </a:lnTo>
                <a:lnTo>
                  <a:pt x="16" y="7"/>
                </a:lnTo>
                <a:lnTo>
                  <a:pt x="0" y="0"/>
                </a:lnTo>
                <a:lnTo>
                  <a:pt x="8" y="30"/>
                </a:lnTo>
                <a:lnTo>
                  <a:pt x="61" y="93"/>
                </a:lnTo>
                <a:lnTo>
                  <a:pt x="97" y="88"/>
                </a:lnTo>
                <a:lnTo>
                  <a:pt x="120" y="77"/>
                </a:lnTo>
                <a:lnTo>
                  <a:pt x="113" y="59"/>
                </a:lnTo>
                <a:lnTo>
                  <a:pt x="84" y="28"/>
                </a:lnTo>
                <a:lnTo>
                  <a:pt x="71" y="21"/>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0" name="Freeform 60"/>
          <p:cNvSpPr/>
          <p:nvPr/>
        </p:nvSpPr>
        <p:spPr bwMode="gray">
          <a:xfrm>
            <a:off x="2338603" y="5167651"/>
            <a:ext cx="517373" cy="417621"/>
          </a:xfrm>
          <a:custGeom>
            <a:avLst/>
            <a:gdLst>
              <a:gd name="T0" fmla="*/ 8 w 501"/>
              <a:gd name="T1" fmla="*/ 0 h 509"/>
              <a:gd name="T2" fmla="*/ 5 w 501"/>
              <a:gd name="T3" fmla="*/ 1 h 509"/>
              <a:gd name="T4" fmla="*/ 1 w 501"/>
              <a:gd name="T5" fmla="*/ 1 h 509"/>
              <a:gd name="T6" fmla="*/ 0 w 501"/>
              <a:gd name="T7" fmla="*/ 1 h 509"/>
              <a:gd name="T8" fmla="*/ 5 w 501"/>
              <a:gd name="T9" fmla="*/ 1 h 509"/>
              <a:gd name="T10" fmla="*/ 5 w 501"/>
              <a:gd name="T11" fmla="*/ 1 h 509"/>
              <a:gd name="T12" fmla="*/ 5 w 501"/>
              <a:gd name="T13" fmla="*/ 1 h 509"/>
              <a:gd name="T14" fmla="*/ 10 w 501"/>
              <a:gd name="T15" fmla="*/ 1 h 509"/>
              <a:gd name="T16" fmla="*/ 12 w 501"/>
              <a:gd name="T17" fmla="*/ 1 h 509"/>
              <a:gd name="T18" fmla="*/ 14 w 501"/>
              <a:gd name="T19" fmla="*/ 1 h 509"/>
              <a:gd name="T20" fmla="*/ 18 w 501"/>
              <a:gd name="T21" fmla="*/ 1 h 509"/>
              <a:gd name="T22" fmla="*/ 22 w 501"/>
              <a:gd name="T23" fmla="*/ 1 h 509"/>
              <a:gd name="T24" fmla="*/ 24 w 501"/>
              <a:gd name="T25" fmla="*/ 1 h 509"/>
              <a:gd name="T26" fmla="*/ 31 w 501"/>
              <a:gd name="T27" fmla="*/ 1 h 509"/>
              <a:gd name="T28" fmla="*/ 34 w 501"/>
              <a:gd name="T29" fmla="*/ 1 h 509"/>
              <a:gd name="T30" fmla="*/ 39 w 501"/>
              <a:gd name="T31" fmla="*/ 1 h 509"/>
              <a:gd name="T32" fmla="*/ 42 w 501"/>
              <a:gd name="T33" fmla="*/ 1 h 509"/>
              <a:gd name="T34" fmla="*/ 45 w 501"/>
              <a:gd name="T35" fmla="*/ 1 h 509"/>
              <a:gd name="T36" fmla="*/ 47 w 501"/>
              <a:gd name="T37" fmla="*/ 1 h 509"/>
              <a:gd name="T38" fmla="*/ 48 w 501"/>
              <a:gd name="T39" fmla="*/ 1 h 509"/>
              <a:gd name="T40" fmla="*/ 49 w 501"/>
              <a:gd name="T41" fmla="*/ 1 h 509"/>
              <a:gd name="T42" fmla="*/ 59 w 501"/>
              <a:gd name="T43" fmla="*/ 1 h 509"/>
              <a:gd name="T44" fmla="*/ 59 w 501"/>
              <a:gd name="T45" fmla="*/ 1 h 509"/>
              <a:gd name="T46" fmla="*/ 61 w 501"/>
              <a:gd name="T47" fmla="*/ 1 h 509"/>
              <a:gd name="T48" fmla="*/ 64 w 501"/>
              <a:gd name="T49" fmla="*/ 1 h 509"/>
              <a:gd name="T50" fmla="*/ 62 w 501"/>
              <a:gd name="T51" fmla="*/ 1 h 509"/>
              <a:gd name="T52" fmla="*/ 63 w 501"/>
              <a:gd name="T53" fmla="*/ 1 h 509"/>
              <a:gd name="T54" fmla="*/ 63 w 501"/>
              <a:gd name="T55" fmla="*/ 1 h 509"/>
              <a:gd name="T56" fmla="*/ 59 w 501"/>
              <a:gd name="T57" fmla="*/ 1 h 509"/>
              <a:gd name="T58" fmla="*/ 59 w 501"/>
              <a:gd name="T59" fmla="*/ 1 h 509"/>
              <a:gd name="T60" fmla="*/ 59 w 501"/>
              <a:gd name="T61" fmla="*/ 1 h 509"/>
              <a:gd name="T62" fmla="*/ 59 w 501"/>
              <a:gd name="T63" fmla="*/ 1 h 509"/>
              <a:gd name="T64" fmla="*/ 54 w 501"/>
              <a:gd name="T65" fmla="*/ 1 h 509"/>
              <a:gd name="T66" fmla="*/ 52 w 501"/>
              <a:gd name="T67" fmla="*/ 1 h 509"/>
              <a:gd name="T68" fmla="*/ 48 w 501"/>
              <a:gd name="T69" fmla="*/ 1 h 509"/>
              <a:gd name="T70" fmla="*/ 39 w 501"/>
              <a:gd name="T71" fmla="*/ 1 h 509"/>
              <a:gd name="T72" fmla="*/ 34 w 501"/>
              <a:gd name="T73" fmla="*/ 1 h 509"/>
              <a:gd name="T74" fmla="*/ 34 w 501"/>
              <a:gd name="T75" fmla="*/ 1 h 509"/>
              <a:gd name="T76" fmla="*/ 29 w 501"/>
              <a:gd name="T77" fmla="*/ 1 h 509"/>
              <a:gd name="T78" fmla="*/ 28 w 501"/>
              <a:gd name="T79" fmla="*/ 1 h 509"/>
              <a:gd name="T80" fmla="*/ 26 w 501"/>
              <a:gd name="T81" fmla="*/ 1 h 509"/>
              <a:gd name="T82" fmla="*/ 24 w 501"/>
              <a:gd name="T83" fmla="*/ 1 h 509"/>
              <a:gd name="T84" fmla="*/ 20 w 501"/>
              <a:gd name="T85" fmla="*/ 1 h 509"/>
              <a:gd name="T86" fmla="*/ 17 w 501"/>
              <a:gd name="T87" fmla="*/ 1 h 509"/>
              <a:gd name="T88" fmla="*/ 16 w 501"/>
              <a:gd name="T89" fmla="*/ 1 h 509"/>
              <a:gd name="T90" fmla="*/ 15 w 501"/>
              <a:gd name="T91" fmla="*/ 1 h 509"/>
              <a:gd name="T92" fmla="*/ 11 w 501"/>
              <a:gd name="T93" fmla="*/ 1 h 509"/>
              <a:gd name="T94" fmla="*/ 12 w 501"/>
              <a:gd name="T95" fmla="*/ 1 h 509"/>
              <a:gd name="T96" fmla="*/ 8 w 501"/>
              <a:gd name="T97" fmla="*/ 0 h 5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01"/>
              <a:gd name="T148" fmla="*/ 0 h 509"/>
              <a:gd name="T149" fmla="*/ 501 w 501"/>
              <a:gd name="T150" fmla="*/ 509 h 5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01" h="509">
                <a:moveTo>
                  <a:pt x="60" y="0"/>
                </a:moveTo>
                <a:lnTo>
                  <a:pt x="37" y="11"/>
                </a:lnTo>
                <a:lnTo>
                  <a:pt x="1" y="16"/>
                </a:lnTo>
                <a:lnTo>
                  <a:pt x="0" y="90"/>
                </a:lnTo>
                <a:lnTo>
                  <a:pt x="23" y="139"/>
                </a:lnTo>
                <a:lnTo>
                  <a:pt x="23" y="186"/>
                </a:lnTo>
                <a:lnTo>
                  <a:pt x="37" y="231"/>
                </a:lnTo>
                <a:lnTo>
                  <a:pt x="76" y="258"/>
                </a:lnTo>
                <a:lnTo>
                  <a:pt x="87" y="310"/>
                </a:lnTo>
                <a:lnTo>
                  <a:pt x="106" y="345"/>
                </a:lnTo>
                <a:lnTo>
                  <a:pt x="145" y="342"/>
                </a:lnTo>
                <a:lnTo>
                  <a:pt x="169" y="372"/>
                </a:lnTo>
                <a:lnTo>
                  <a:pt x="185" y="405"/>
                </a:lnTo>
                <a:lnTo>
                  <a:pt x="243" y="448"/>
                </a:lnTo>
                <a:lnTo>
                  <a:pt x="272" y="461"/>
                </a:lnTo>
                <a:lnTo>
                  <a:pt x="306" y="464"/>
                </a:lnTo>
                <a:lnTo>
                  <a:pt x="334" y="445"/>
                </a:lnTo>
                <a:lnTo>
                  <a:pt x="360" y="453"/>
                </a:lnTo>
                <a:lnTo>
                  <a:pt x="368" y="473"/>
                </a:lnTo>
                <a:lnTo>
                  <a:pt x="373" y="492"/>
                </a:lnTo>
                <a:lnTo>
                  <a:pt x="393" y="503"/>
                </a:lnTo>
                <a:lnTo>
                  <a:pt x="470" y="509"/>
                </a:lnTo>
                <a:lnTo>
                  <a:pt x="465" y="481"/>
                </a:lnTo>
                <a:lnTo>
                  <a:pt x="485" y="464"/>
                </a:lnTo>
                <a:lnTo>
                  <a:pt x="501" y="431"/>
                </a:lnTo>
                <a:lnTo>
                  <a:pt x="489" y="395"/>
                </a:lnTo>
                <a:lnTo>
                  <a:pt x="491" y="362"/>
                </a:lnTo>
                <a:lnTo>
                  <a:pt x="493" y="329"/>
                </a:lnTo>
                <a:lnTo>
                  <a:pt x="469" y="291"/>
                </a:lnTo>
                <a:lnTo>
                  <a:pt x="469" y="218"/>
                </a:lnTo>
                <a:lnTo>
                  <a:pt x="475" y="163"/>
                </a:lnTo>
                <a:lnTo>
                  <a:pt x="468" y="113"/>
                </a:lnTo>
                <a:lnTo>
                  <a:pt x="430" y="78"/>
                </a:lnTo>
                <a:lnTo>
                  <a:pt x="409" y="74"/>
                </a:lnTo>
                <a:lnTo>
                  <a:pt x="373" y="72"/>
                </a:lnTo>
                <a:lnTo>
                  <a:pt x="308" y="68"/>
                </a:lnTo>
                <a:lnTo>
                  <a:pt x="264" y="83"/>
                </a:lnTo>
                <a:lnTo>
                  <a:pt x="263" y="91"/>
                </a:lnTo>
                <a:lnTo>
                  <a:pt x="233" y="98"/>
                </a:lnTo>
                <a:lnTo>
                  <a:pt x="224" y="107"/>
                </a:lnTo>
                <a:lnTo>
                  <a:pt x="207" y="107"/>
                </a:lnTo>
                <a:lnTo>
                  <a:pt x="188" y="101"/>
                </a:lnTo>
                <a:lnTo>
                  <a:pt x="161" y="80"/>
                </a:lnTo>
                <a:lnTo>
                  <a:pt x="138" y="70"/>
                </a:lnTo>
                <a:lnTo>
                  <a:pt x="135" y="52"/>
                </a:lnTo>
                <a:lnTo>
                  <a:pt x="118" y="49"/>
                </a:lnTo>
                <a:lnTo>
                  <a:pt x="84" y="31"/>
                </a:lnTo>
                <a:lnTo>
                  <a:pt x="93" y="19"/>
                </a:lnTo>
                <a:lnTo>
                  <a:pt x="60"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1" name="Freeform 61"/>
          <p:cNvSpPr/>
          <p:nvPr/>
        </p:nvSpPr>
        <p:spPr bwMode="gray">
          <a:xfrm>
            <a:off x="1753451" y="5075292"/>
            <a:ext cx="585151" cy="199441"/>
          </a:xfrm>
          <a:custGeom>
            <a:avLst/>
            <a:gdLst>
              <a:gd name="T0" fmla="*/ 52 w 572"/>
              <a:gd name="T1" fmla="*/ 1 h 240"/>
              <a:gd name="T2" fmla="*/ 50 w 572"/>
              <a:gd name="T3" fmla="*/ 1 h 240"/>
              <a:gd name="T4" fmla="*/ 48 w 572"/>
              <a:gd name="T5" fmla="*/ 1 h 240"/>
              <a:gd name="T6" fmla="*/ 45 w 572"/>
              <a:gd name="T7" fmla="*/ 1 h 240"/>
              <a:gd name="T8" fmla="*/ 40 w 572"/>
              <a:gd name="T9" fmla="*/ 1 h 240"/>
              <a:gd name="T10" fmla="*/ 35 w 572"/>
              <a:gd name="T11" fmla="*/ 1 h 240"/>
              <a:gd name="T12" fmla="*/ 32 w 572"/>
              <a:gd name="T13" fmla="*/ 1 h 240"/>
              <a:gd name="T14" fmla="*/ 28 w 572"/>
              <a:gd name="T15" fmla="*/ 1 h 240"/>
              <a:gd name="T16" fmla="*/ 25 w 572"/>
              <a:gd name="T17" fmla="*/ 0 h 240"/>
              <a:gd name="T18" fmla="*/ 22 w 572"/>
              <a:gd name="T19" fmla="*/ 1 h 240"/>
              <a:gd name="T20" fmla="*/ 20 w 572"/>
              <a:gd name="T21" fmla="*/ 1 h 240"/>
              <a:gd name="T22" fmla="*/ 17 w 572"/>
              <a:gd name="T23" fmla="*/ 1 h 240"/>
              <a:gd name="T24" fmla="*/ 14 w 572"/>
              <a:gd name="T25" fmla="*/ 1 h 240"/>
              <a:gd name="T26" fmla="*/ 11 w 572"/>
              <a:gd name="T27" fmla="*/ 1 h 240"/>
              <a:gd name="T28" fmla="*/ 9 w 572"/>
              <a:gd name="T29" fmla="*/ 1 h 240"/>
              <a:gd name="T30" fmla="*/ 7 w 572"/>
              <a:gd name="T31" fmla="*/ 1 h 240"/>
              <a:gd name="T32" fmla="*/ 5 w 572"/>
              <a:gd name="T33" fmla="*/ 1 h 240"/>
              <a:gd name="T34" fmla="*/ 0 w 572"/>
              <a:gd name="T35" fmla="*/ 1 h 240"/>
              <a:gd name="T36" fmla="*/ 5 w 572"/>
              <a:gd name="T37" fmla="*/ 1 h 240"/>
              <a:gd name="T38" fmla="*/ 5 w 572"/>
              <a:gd name="T39" fmla="*/ 1 h 240"/>
              <a:gd name="T40" fmla="*/ 5 w 572"/>
              <a:gd name="T41" fmla="*/ 1 h 240"/>
              <a:gd name="T42" fmla="*/ 5 w 572"/>
              <a:gd name="T43" fmla="*/ 1 h 240"/>
              <a:gd name="T44" fmla="*/ 5 w 572"/>
              <a:gd name="T45" fmla="*/ 1 h 240"/>
              <a:gd name="T46" fmla="*/ 5 w 572"/>
              <a:gd name="T47" fmla="*/ 1 h 240"/>
              <a:gd name="T48" fmla="*/ 5 w 572"/>
              <a:gd name="T49" fmla="*/ 1 h 240"/>
              <a:gd name="T50" fmla="*/ 5 w 572"/>
              <a:gd name="T51" fmla="*/ 1 h 240"/>
              <a:gd name="T52" fmla="*/ 5 w 572"/>
              <a:gd name="T53" fmla="*/ 1 h 240"/>
              <a:gd name="T54" fmla="*/ 5 w 572"/>
              <a:gd name="T55" fmla="*/ 1 h 240"/>
              <a:gd name="T56" fmla="*/ 7 w 572"/>
              <a:gd name="T57" fmla="*/ 1 h 240"/>
              <a:gd name="T58" fmla="*/ 10 w 572"/>
              <a:gd name="T59" fmla="*/ 1 h 240"/>
              <a:gd name="T60" fmla="*/ 12 w 572"/>
              <a:gd name="T61" fmla="*/ 1 h 240"/>
              <a:gd name="T62" fmla="*/ 14 w 572"/>
              <a:gd name="T63" fmla="*/ 1 h 240"/>
              <a:gd name="T64" fmla="*/ 16 w 572"/>
              <a:gd name="T65" fmla="*/ 1 h 240"/>
              <a:gd name="T66" fmla="*/ 17 w 572"/>
              <a:gd name="T67" fmla="*/ 1 h 240"/>
              <a:gd name="T68" fmla="*/ 19 w 572"/>
              <a:gd name="T69" fmla="*/ 1 h 240"/>
              <a:gd name="T70" fmla="*/ 22 w 572"/>
              <a:gd name="T71" fmla="*/ 1 h 240"/>
              <a:gd name="T72" fmla="*/ 23 w 572"/>
              <a:gd name="T73" fmla="*/ 1 h 240"/>
              <a:gd name="T74" fmla="*/ 25 w 572"/>
              <a:gd name="T75" fmla="*/ 1 h 240"/>
              <a:gd name="T76" fmla="*/ 28 w 572"/>
              <a:gd name="T77" fmla="*/ 1 h 240"/>
              <a:gd name="T78" fmla="*/ 30 w 572"/>
              <a:gd name="T79" fmla="*/ 1 h 240"/>
              <a:gd name="T80" fmla="*/ 31 w 572"/>
              <a:gd name="T81" fmla="*/ 1 h 240"/>
              <a:gd name="T82" fmla="*/ 31 w 572"/>
              <a:gd name="T83" fmla="*/ 1 h 240"/>
              <a:gd name="T84" fmla="*/ 35 w 572"/>
              <a:gd name="T85" fmla="*/ 1 h 240"/>
              <a:gd name="T86" fmla="*/ 40 w 572"/>
              <a:gd name="T87" fmla="*/ 1 h 240"/>
              <a:gd name="T88" fmla="*/ 49 w 572"/>
              <a:gd name="T89" fmla="*/ 1 h 240"/>
              <a:gd name="T90" fmla="*/ 59 w 572"/>
              <a:gd name="T91" fmla="*/ 1 h 240"/>
              <a:gd name="T92" fmla="*/ 59 w 572"/>
              <a:gd name="T93" fmla="*/ 1 h 240"/>
              <a:gd name="T94" fmla="*/ 53 w 572"/>
              <a:gd name="T95" fmla="*/ 1 h 240"/>
              <a:gd name="T96" fmla="*/ 52 w 572"/>
              <a:gd name="T97" fmla="*/ 1 h 2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2"/>
              <a:gd name="T148" fmla="*/ 0 h 240"/>
              <a:gd name="T149" fmla="*/ 572 w 572"/>
              <a:gd name="T150" fmla="*/ 240 h 24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2" h="240">
                <a:moveTo>
                  <a:pt x="511" y="36"/>
                </a:moveTo>
                <a:lnTo>
                  <a:pt x="496" y="30"/>
                </a:lnTo>
                <a:lnTo>
                  <a:pt x="470" y="31"/>
                </a:lnTo>
                <a:lnTo>
                  <a:pt x="445" y="44"/>
                </a:lnTo>
                <a:lnTo>
                  <a:pt x="389" y="43"/>
                </a:lnTo>
                <a:lnTo>
                  <a:pt x="343" y="36"/>
                </a:lnTo>
                <a:lnTo>
                  <a:pt x="313" y="26"/>
                </a:lnTo>
                <a:lnTo>
                  <a:pt x="275" y="7"/>
                </a:lnTo>
                <a:lnTo>
                  <a:pt x="245" y="0"/>
                </a:lnTo>
                <a:lnTo>
                  <a:pt x="216" y="5"/>
                </a:lnTo>
                <a:lnTo>
                  <a:pt x="196" y="17"/>
                </a:lnTo>
                <a:lnTo>
                  <a:pt x="170" y="30"/>
                </a:lnTo>
                <a:lnTo>
                  <a:pt x="141" y="47"/>
                </a:lnTo>
                <a:lnTo>
                  <a:pt x="101" y="53"/>
                </a:lnTo>
                <a:lnTo>
                  <a:pt x="84" y="64"/>
                </a:lnTo>
                <a:lnTo>
                  <a:pt x="68" y="72"/>
                </a:lnTo>
                <a:lnTo>
                  <a:pt x="30" y="82"/>
                </a:lnTo>
                <a:lnTo>
                  <a:pt x="0" y="82"/>
                </a:lnTo>
                <a:lnTo>
                  <a:pt x="5" y="105"/>
                </a:lnTo>
                <a:lnTo>
                  <a:pt x="19" y="116"/>
                </a:lnTo>
                <a:lnTo>
                  <a:pt x="15" y="148"/>
                </a:lnTo>
                <a:lnTo>
                  <a:pt x="18" y="152"/>
                </a:lnTo>
                <a:lnTo>
                  <a:pt x="26" y="162"/>
                </a:lnTo>
                <a:lnTo>
                  <a:pt x="33" y="171"/>
                </a:lnTo>
                <a:lnTo>
                  <a:pt x="38" y="191"/>
                </a:lnTo>
                <a:lnTo>
                  <a:pt x="38" y="204"/>
                </a:lnTo>
                <a:lnTo>
                  <a:pt x="38" y="214"/>
                </a:lnTo>
                <a:lnTo>
                  <a:pt x="54" y="226"/>
                </a:lnTo>
                <a:lnTo>
                  <a:pt x="68" y="221"/>
                </a:lnTo>
                <a:lnTo>
                  <a:pt x="91" y="229"/>
                </a:lnTo>
                <a:lnTo>
                  <a:pt x="113" y="233"/>
                </a:lnTo>
                <a:lnTo>
                  <a:pt x="140" y="226"/>
                </a:lnTo>
                <a:lnTo>
                  <a:pt x="156" y="220"/>
                </a:lnTo>
                <a:lnTo>
                  <a:pt x="167" y="227"/>
                </a:lnTo>
                <a:lnTo>
                  <a:pt x="182" y="233"/>
                </a:lnTo>
                <a:lnTo>
                  <a:pt x="211" y="240"/>
                </a:lnTo>
                <a:lnTo>
                  <a:pt x="223" y="240"/>
                </a:lnTo>
                <a:lnTo>
                  <a:pt x="252" y="226"/>
                </a:lnTo>
                <a:lnTo>
                  <a:pt x="268" y="219"/>
                </a:lnTo>
                <a:lnTo>
                  <a:pt x="291" y="219"/>
                </a:lnTo>
                <a:lnTo>
                  <a:pt x="307" y="216"/>
                </a:lnTo>
                <a:lnTo>
                  <a:pt x="293" y="233"/>
                </a:lnTo>
                <a:lnTo>
                  <a:pt x="343" y="220"/>
                </a:lnTo>
                <a:lnTo>
                  <a:pt x="392" y="221"/>
                </a:lnTo>
                <a:lnTo>
                  <a:pt x="477" y="210"/>
                </a:lnTo>
                <a:lnTo>
                  <a:pt x="571" y="203"/>
                </a:lnTo>
                <a:lnTo>
                  <a:pt x="572" y="129"/>
                </a:lnTo>
                <a:lnTo>
                  <a:pt x="519" y="66"/>
                </a:lnTo>
                <a:lnTo>
                  <a:pt x="511" y="3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2" name="Freeform 62"/>
          <p:cNvSpPr/>
          <p:nvPr/>
        </p:nvSpPr>
        <p:spPr bwMode="gray">
          <a:xfrm>
            <a:off x="2822087" y="5193083"/>
            <a:ext cx="367132" cy="271722"/>
          </a:xfrm>
          <a:custGeom>
            <a:avLst/>
            <a:gdLst>
              <a:gd name="T0" fmla="*/ 43 w 356"/>
              <a:gd name="T1" fmla="*/ 0 h 330"/>
              <a:gd name="T2" fmla="*/ 40 w 356"/>
              <a:gd name="T3" fmla="*/ 1 h 330"/>
              <a:gd name="T4" fmla="*/ 37 w 356"/>
              <a:gd name="T5" fmla="*/ 1 h 330"/>
              <a:gd name="T6" fmla="*/ 36 w 356"/>
              <a:gd name="T7" fmla="*/ 1 h 330"/>
              <a:gd name="T8" fmla="*/ 33 w 356"/>
              <a:gd name="T9" fmla="*/ 1 h 330"/>
              <a:gd name="T10" fmla="*/ 31 w 356"/>
              <a:gd name="T11" fmla="*/ 1 h 330"/>
              <a:gd name="T12" fmla="*/ 30 w 356"/>
              <a:gd name="T13" fmla="*/ 1 h 330"/>
              <a:gd name="T14" fmla="*/ 26 w 356"/>
              <a:gd name="T15" fmla="*/ 1 h 330"/>
              <a:gd name="T16" fmla="*/ 24 w 356"/>
              <a:gd name="T17" fmla="*/ 1 h 330"/>
              <a:gd name="T18" fmla="*/ 20 w 356"/>
              <a:gd name="T19" fmla="*/ 1 h 330"/>
              <a:gd name="T20" fmla="*/ 18 w 356"/>
              <a:gd name="T21" fmla="*/ 1 h 330"/>
              <a:gd name="T22" fmla="*/ 16 w 356"/>
              <a:gd name="T23" fmla="*/ 1 h 330"/>
              <a:gd name="T24" fmla="*/ 15 w 356"/>
              <a:gd name="T25" fmla="*/ 1 h 330"/>
              <a:gd name="T26" fmla="*/ 14 w 356"/>
              <a:gd name="T27" fmla="*/ 1 h 330"/>
              <a:gd name="T28" fmla="*/ 11 w 356"/>
              <a:gd name="T29" fmla="*/ 1 h 330"/>
              <a:gd name="T30" fmla="*/ 9 w 356"/>
              <a:gd name="T31" fmla="*/ 1 h 330"/>
              <a:gd name="T32" fmla="*/ 7 w 356"/>
              <a:gd name="T33" fmla="*/ 1 h 330"/>
              <a:gd name="T34" fmla="*/ 5 w 356"/>
              <a:gd name="T35" fmla="*/ 1 h 330"/>
              <a:gd name="T36" fmla="*/ 5 w 356"/>
              <a:gd name="T37" fmla="*/ 1 h 330"/>
              <a:gd name="T38" fmla="*/ 0 w 356"/>
              <a:gd name="T39" fmla="*/ 1 h 330"/>
              <a:gd name="T40" fmla="*/ 0 w 356"/>
              <a:gd name="T41" fmla="*/ 1 h 330"/>
              <a:gd name="T42" fmla="*/ 5 w 356"/>
              <a:gd name="T43" fmla="*/ 1 h 330"/>
              <a:gd name="T44" fmla="*/ 5 w 356"/>
              <a:gd name="T45" fmla="*/ 1 h 330"/>
              <a:gd name="T46" fmla="*/ 6 w 356"/>
              <a:gd name="T47" fmla="*/ 1 h 330"/>
              <a:gd name="T48" fmla="*/ 10 w 356"/>
              <a:gd name="T49" fmla="*/ 1 h 330"/>
              <a:gd name="T50" fmla="*/ 14 w 356"/>
              <a:gd name="T51" fmla="*/ 1 h 330"/>
              <a:gd name="T52" fmla="*/ 15 w 356"/>
              <a:gd name="T53" fmla="*/ 1 h 330"/>
              <a:gd name="T54" fmla="*/ 24 w 356"/>
              <a:gd name="T55" fmla="*/ 1 h 330"/>
              <a:gd name="T56" fmla="*/ 26 w 356"/>
              <a:gd name="T57" fmla="*/ 1 h 330"/>
              <a:gd name="T58" fmla="*/ 27 w 356"/>
              <a:gd name="T59" fmla="*/ 1 h 330"/>
              <a:gd name="T60" fmla="*/ 30 w 356"/>
              <a:gd name="T61" fmla="*/ 1 h 330"/>
              <a:gd name="T62" fmla="*/ 35 w 356"/>
              <a:gd name="T63" fmla="*/ 1 h 330"/>
              <a:gd name="T64" fmla="*/ 39 w 356"/>
              <a:gd name="T65" fmla="*/ 1 h 330"/>
              <a:gd name="T66" fmla="*/ 43 w 356"/>
              <a:gd name="T67" fmla="*/ 1 h 330"/>
              <a:gd name="T68" fmla="*/ 44 w 356"/>
              <a:gd name="T69" fmla="*/ 1 h 330"/>
              <a:gd name="T70" fmla="*/ 43 w 356"/>
              <a:gd name="T71" fmla="*/ 0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6"/>
              <a:gd name="T109" fmla="*/ 0 h 330"/>
              <a:gd name="T110" fmla="*/ 356 w 356"/>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6" h="330">
                <a:moveTo>
                  <a:pt x="347" y="0"/>
                </a:moveTo>
                <a:lnTo>
                  <a:pt x="323" y="10"/>
                </a:lnTo>
                <a:lnTo>
                  <a:pt x="305" y="9"/>
                </a:lnTo>
                <a:lnTo>
                  <a:pt x="287" y="15"/>
                </a:lnTo>
                <a:lnTo>
                  <a:pt x="262" y="26"/>
                </a:lnTo>
                <a:lnTo>
                  <a:pt x="246" y="25"/>
                </a:lnTo>
                <a:lnTo>
                  <a:pt x="243" y="32"/>
                </a:lnTo>
                <a:lnTo>
                  <a:pt x="207" y="32"/>
                </a:lnTo>
                <a:lnTo>
                  <a:pt x="190" y="20"/>
                </a:lnTo>
                <a:lnTo>
                  <a:pt x="158" y="16"/>
                </a:lnTo>
                <a:lnTo>
                  <a:pt x="148" y="25"/>
                </a:lnTo>
                <a:lnTo>
                  <a:pt x="135" y="35"/>
                </a:lnTo>
                <a:lnTo>
                  <a:pt x="125" y="52"/>
                </a:lnTo>
                <a:lnTo>
                  <a:pt x="109" y="64"/>
                </a:lnTo>
                <a:lnTo>
                  <a:pt x="86" y="76"/>
                </a:lnTo>
                <a:lnTo>
                  <a:pt x="71" y="92"/>
                </a:lnTo>
                <a:lnTo>
                  <a:pt x="58" y="115"/>
                </a:lnTo>
                <a:lnTo>
                  <a:pt x="35" y="124"/>
                </a:lnTo>
                <a:lnTo>
                  <a:pt x="6" y="131"/>
                </a:lnTo>
                <a:lnTo>
                  <a:pt x="0" y="186"/>
                </a:lnTo>
                <a:lnTo>
                  <a:pt x="0" y="259"/>
                </a:lnTo>
                <a:lnTo>
                  <a:pt x="24" y="297"/>
                </a:lnTo>
                <a:lnTo>
                  <a:pt x="22" y="330"/>
                </a:lnTo>
                <a:lnTo>
                  <a:pt x="52" y="320"/>
                </a:lnTo>
                <a:lnTo>
                  <a:pt x="76" y="328"/>
                </a:lnTo>
                <a:lnTo>
                  <a:pt x="109" y="314"/>
                </a:lnTo>
                <a:lnTo>
                  <a:pt x="125" y="281"/>
                </a:lnTo>
                <a:lnTo>
                  <a:pt x="190" y="265"/>
                </a:lnTo>
                <a:lnTo>
                  <a:pt x="207" y="265"/>
                </a:lnTo>
                <a:lnTo>
                  <a:pt x="222" y="269"/>
                </a:lnTo>
                <a:lnTo>
                  <a:pt x="243" y="167"/>
                </a:lnTo>
                <a:lnTo>
                  <a:pt x="285" y="61"/>
                </a:lnTo>
                <a:lnTo>
                  <a:pt x="314" y="49"/>
                </a:lnTo>
                <a:lnTo>
                  <a:pt x="347" y="35"/>
                </a:lnTo>
                <a:lnTo>
                  <a:pt x="356" y="35"/>
                </a:lnTo>
                <a:lnTo>
                  <a:pt x="347"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3" name="Freeform 63"/>
          <p:cNvSpPr/>
          <p:nvPr/>
        </p:nvSpPr>
        <p:spPr bwMode="gray">
          <a:xfrm>
            <a:off x="2816438" y="5234577"/>
            <a:ext cx="419095" cy="400221"/>
          </a:xfrm>
          <a:custGeom>
            <a:avLst/>
            <a:gdLst>
              <a:gd name="T0" fmla="*/ 57 w 404"/>
              <a:gd name="T1" fmla="*/ 1 h 487"/>
              <a:gd name="T2" fmla="*/ 56 w 404"/>
              <a:gd name="T3" fmla="*/ 1 h 487"/>
              <a:gd name="T4" fmla="*/ 52 w 404"/>
              <a:gd name="T5" fmla="*/ 1 h 487"/>
              <a:gd name="T6" fmla="*/ 45 w 404"/>
              <a:gd name="T7" fmla="*/ 0 h 487"/>
              <a:gd name="T8" fmla="*/ 40 w 404"/>
              <a:gd name="T9" fmla="*/ 1 h 487"/>
              <a:gd name="T10" fmla="*/ 35 w 404"/>
              <a:gd name="T11" fmla="*/ 1 h 487"/>
              <a:gd name="T12" fmla="*/ 32 w 404"/>
              <a:gd name="T13" fmla="*/ 1 h 487"/>
              <a:gd name="T14" fmla="*/ 30 w 404"/>
              <a:gd name="T15" fmla="*/ 1 h 487"/>
              <a:gd name="T16" fmla="*/ 28 w 404"/>
              <a:gd name="T17" fmla="*/ 1 h 487"/>
              <a:gd name="T18" fmla="*/ 18 w 404"/>
              <a:gd name="T19" fmla="*/ 1 h 487"/>
              <a:gd name="T20" fmla="*/ 16 w 404"/>
              <a:gd name="T21" fmla="*/ 1 h 487"/>
              <a:gd name="T22" fmla="*/ 12 w 404"/>
              <a:gd name="T23" fmla="*/ 1 h 487"/>
              <a:gd name="T24" fmla="*/ 8 w 404"/>
              <a:gd name="T25" fmla="*/ 1 h 487"/>
              <a:gd name="T26" fmla="*/ 6 w 404"/>
              <a:gd name="T27" fmla="*/ 1 h 487"/>
              <a:gd name="T28" fmla="*/ 6 w 404"/>
              <a:gd name="T29" fmla="*/ 1 h 487"/>
              <a:gd name="T30" fmla="*/ 6 w 404"/>
              <a:gd name="T31" fmla="*/ 1 h 487"/>
              <a:gd name="T32" fmla="*/ 6 w 404"/>
              <a:gd name="T33" fmla="*/ 1 h 487"/>
              <a:gd name="T34" fmla="*/ 0 w 404"/>
              <a:gd name="T35" fmla="*/ 1 h 487"/>
              <a:gd name="T36" fmla="*/ 5 w 404"/>
              <a:gd name="T37" fmla="*/ 1 h 487"/>
              <a:gd name="T38" fmla="*/ 6 w 404"/>
              <a:gd name="T39" fmla="*/ 1 h 487"/>
              <a:gd name="T40" fmla="*/ 12 w 404"/>
              <a:gd name="T41" fmla="*/ 1 h 487"/>
              <a:gd name="T42" fmla="*/ 20 w 404"/>
              <a:gd name="T43" fmla="*/ 1 h 487"/>
              <a:gd name="T44" fmla="*/ 28 w 404"/>
              <a:gd name="T45" fmla="*/ 1 h 487"/>
              <a:gd name="T46" fmla="*/ 34 w 404"/>
              <a:gd name="T47" fmla="*/ 1 h 487"/>
              <a:gd name="T48" fmla="*/ 37 w 404"/>
              <a:gd name="T49" fmla="*/ 1 h 487"/>
              <a:gd name="T50" fmla="*/ 43 w 404"/>
              <a:gd name="T51" fmla="*/ 1 h 487"/>
              <a:gd name="T52" fmla="*/ 47 w 404"/>
              <a:gd name="T53" fmla="*/ 1 h 487"/>
              <a:gd name="T54" fmla="*/ 44 w 404"/>
              <a:gd name="T55" fmla="*/ 1 h 487"/>
              <a:gd name="T56" fmla="*/ 41 w 404"/>
              <a:gd name="T57" fmla="*/ 1 h 487"/>
              <a:gd name="T58" fmla="*/ 42 w 404"/>
              <a:gd name="T59" fmla="*/ 1 h 487"/>
              <a:gd name="T60" fmla="*/ 44 w 404"/>
              <a:gd name="T61" fmla="*/ 1 h 487"/>
              <a:gd name="T62" fmla="*/ 41 w 404"/>
              <a:gd name="T63" fmla="*/ 1 h 487"/>
              <a:gd name="T64" fmla="*/ 43 w 404"/>
              <a:gd name="T65" fmla="*/ 1 h 487"/>
              <a:gd name="T66" fmla="*/ 49 w 404"/>
              <a:gd name="T67" fmla="*/ 1 h 487"/>
              <a:gd name="T68" fmla="*/ 53 w 404"/>
              <a:gd name="T69" fmla="*/ 1 h 487"/>
              <a:gd name="T70" fmla="*/ 55 w 404"/>
              <a:gd name="T71" fmla="*/ 1 h 487"/>
              <a:gd name="T72" fmla="*/ 57 w 404"/>
              <a:gd name="T73" fmla="*/ 1 h 487"/>
              <a:gd name="T74" fmla="*/ 57 w 404"/>
              <a:gd name="T75" fmla="*/ 1 h 487"/>
              <a:gd name="T76" fmla="*/ 57 w 404"/>
              <a:gd name="T77" fmla="*/ 1 h 4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4"/>
              <a:gd name="T118" fmla="*/ 0 h 487"/>
              <a:gd name="T119" fmla="*/ 404 w 404"/>
              <a:gd name="T120" fmla="*/ 487 h 4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4" h="487">
                <a:moveTo>
                  <a:pt x="400" y="154"/>
                </a:moveTo>
                <a:lnTo>
                  <a:pt x="396" y="143"/>
                </a:lnTo>
                <a:lnTo>
                  <a:pt x="374" y="112"/>
                </a:lnTo>
                <a:lnTo>
                  <a:pt x="318" y="0"/>
                </a:lnTo>
                <a:lnTo>
                  <a:pt x="289" y="12"/>
                </a:lnTo>
                <a:lnTo>
                  <a:pt x="247" y="118"/>
                </a:lnTo>
                <a:lnTo>
                  <a:pt x="226" y="220"/>
                </a:lnTo>
                <a:lnTo>
                  <a:pt x="211" y="216"/>
                </a:lnTo>
                <a:lnTo>
                  <a:pt x="194" y="216"/>
                </a:lnTo>
                <a:lnTo>
                  <a:pt x="129" y="232"/>
                </a:lnTo>
                <a:lnTo>
                  <a:pt x="113" y="265"/>
                </a:lnTo>
                <a:lnTo>
                  <a:pt x="80" y="279"/>
                </a:lnTo>
                <a:lnTo>
                  <a:pt x="56" y="271"/>
                </a:lnTo>
                <a:lnTo>
                  <a:pt x="26" y="281"/>
                </a:lnTo>
                <a:lnTo>
                  <a:pt x="24" y="314"/>
                </a:lnTo>
                <a:lnTo>
                  <a:pt x="36" y="350"/>
                </a:lnTo>
                <a:lnTo>
                  <a:pt x="20" y="383"/>
                </a:lnTo>
                <a:lnTo>
                  <a:pt x="0" y="400"/>
                </a:lnTo>
                <a:lnTo>
                  <a:pt x="5" y="428"/>
                </a:lnTo>
                <a:lnTo>
                  <a:pt x="33" y="429"/>
                </a:lnTo>
                <a:lnTo>
                  <a:pt x="76" y="428"/>
                </a:lnTo>
                <a:lnTo>
                  <a:pt x="141" y="438"/>
                </a:lnTo>
                <a:lnTo>
                  <a:pt x="200" y="461"/>
                </a:lnTo>
                <a:lnTo>
                  <a:pt x="242" y="487"/>
                </a:lnTo>
                <a:lnTo>
                  <a:pt x="266" y="472"/>
                </a:lnTo>
                <a:lnTo>
                  <a:pt x="304" y="461"/>
                </a:lnTo>
                <a:lnTo>
                  <a:pt x="325" y="447"/>
                </a:lnTo>
                <a:lnTo>
                  <a:pt x="315" y="441"/>
                </a:lnTo>
                <a:lnTo>
                  <a:pt x="292" y="425"/>
                </a:lnTo>
                <a:lnTo>
                  <a:pt x="295" y="400"/>
                </a:lnTo>
                <a:lnTo>
                  <a:pt x="314" y="363"/>
                </a:lnTo>
                <a:lnTo>
                  <a:pt x="292" y="343"/>
                </a:lnTo>
                <a:lnTo>
                  <a:pt x="299" y="324"/>
                </a:lnTo>
                <a:lnTo>
                  <a:pt x="347" y="307"/>
                </a:lnTo>
                <a:lnTo>
                  <a:pt x="377" y="275"/>
                </a:lnTo>
                <a:lnTo>
                  <a:pt x="387" y="242"/>
                </a:lnTo>
                <a:lnTo>
                  <a:pt x="404" y="213"/>
                </a:lnTo>
                <a:lnTo>
                  <a:pt x="404" y="166"/>
                </a:lnTo>
                <a:lnTo>
                  <a:pt x="400" y="154"/>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4" name="Freeform 64"/>
          <p:cNvSpPr/>
          <p:nvPr/>
        </p:nvSpPr>
        <p:spPr bwMode="gray">
          <a:xfrm>
            <a:off x="2006490" y="5345675"/>
            <a:ext cx="46315" cy="74958"/>
          </a:xfrm>
          <a:custGeom>
            <a:avLst/>
            <a:gdLst>
              <a:gd name="T0" fmla="*/ 4 w 46"/>
              <a:gd name="T1" fmla="*/ 1 h 93"/>
              <a:gd name="T2" fmla="*/ 4 w 46"/>
              <a:gd name="T3" fmla="*/ 0 h 93"/>
              <a:gd name="T4" fmla="*/ 4 w 46"/>
              <a:gd name="T5" fmla="*/ 1 h 93"/>
              <a:gd name="T6" fmla="*/ 4 w 46"/>
              <a:gd name="T7" fmla="*/ 1 h 93"/>
              <a:gd name="T8" fmla="*/ 0 w 46"/>
              <a:gd name="T9" fmla="*/ 1 h 93"/>
              <a:gd name="T10" fmla="*/ 4 w 46"/>
              <a:gd name="T11" fmla="*/ 1 h 93"/>
              <a:gd name="T12" fmla="*/ 4 w 46"/>
              <a:gd name="T13" fmla="*/ 1 h 93"/>
              <a:gd name="T14" fmla="*/ 4 w 46"/>
              <a:gd name="T15" fmla="*/ 1 h 93"/>
              <a:gd name="T16" fmla="*/ 4 w 46"/>
              <a:gd name="T17" fmla="*/ 1 h 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93"/>
              <a:gd name="T29" fmla="*/ 46 w 46"/>
              <a:gd name="T30" fmla="*/ 93 h 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93">
                <a:moveTo>
                  <a:pt x="40" y="6"/>
                </a:moveTo>
                <a:lnTo>
                  <a:pt x="34" y="0"/>
                </a:lnTo>
                <a:lnTo>
                  <a:pt x="23" y="36"/>
                </a:lnTo>
                <a:lnTo>
                  <a:pt x="12" y="58"/>
                </a:lnTo>
                <a:lnTo>
                  <a:pt x="0" y="77"/>
                </a:lnTo>
                <a:lnTo>
                  <a:pt x="11" y="93"/>
                </a:lnTo>
                <a:lnTo>
                  <a:pt x="46" y="45"/>
                </a:lnTo>
                <a:lnTo>
                  <a:pt x="44" y="12"/>
                </a:lnTo>
                <a:lnTo>
                  <a:pt x="40" y="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Freeform 65"/>
          <p:cNvSpPr/>
          <p:nvPr/>
        </p:nvSpPr>
        <p:spPr bwMode="gray">
          <a:xfrm>
            <a:off x="2046027" y="5250639"/>
            <a:ext cx="199946" cy="131176"/>
          </a:xfrm>
          <a:custGeom>
            <a:avLst/>
            <a:gdLst>
              <a:gd name="T0" fmla="*/ 30 w 192"/>
              <a:gd name="T1" fmla="*/ 0 h 164"/>
              <a:gd name="T2" fmla="*/ 17 w 192"/>
              <a:gd name="T3" fmla="*/ 1 h 164"/>
              <a:gd name="T4" fmla="*/ 9 w 192"/>
              <a:gd name="T5" fmla="*/ 1 h 164"/>
              <a:gd name="T6" fmla="*/ 6 w 192"/>
              <a:gd name="T7" fmla="*/ 1 h 164"/>
              <a:gd name="T8" fmla="*/ 0 w 192"/>
              <a:gd name="T9" fmla="*/ 1 h 164"/>
              <a:gd name="T10" fmla="*/ 5 w 192"/>
              <a:gd name="T11" fmla="*/ 1 h 164"/>
              <a:gd name="T12" fmla="*/ 6 w 192"/>
              <a:gd name="T13" fmla="*/ 1 h 164"/>
              <a:gd name="T14" fmla="*/ 6 w 192"/>
              <a:gd name="T15" fmla="*/ 1 h 164"/>
              <a:gd name="T16" fmla="*/ 2 w 192"/>
              <a:gd name="T17" fmla="*/ 1 h 164"/>
              <a:gd name="T18" fmla="*/ 6 w 192"/>
              <a:gd name="T19" fmla="*/ 1 h 164"/>
              <a:gd name="T20" fmla="*/ 6 w 192"/>
              <a:gd name="T21" fmla="*/ 1 h 164"/>
              <a:gd name="T22" fmla="*/ 13 w 192"/>
              <a:gd name="T23" fmla="*/ 1 h 164"/>
              <a:gd name="T24" fmla="*/ 15 w 192"/>
              <a:gd name="T25" fmla="*/ 1 h 164"/>
              <a:gd name="T26" fmla="*/ 18 w 192"/>
              <a:gd name="T27" fmla="*/ 1 h 164"/>
              <a:gd name="T28" fmla="*/ 29 w 192"/>
              <a:gd name="T29" fmla="*/ 1 h 164"/>
              <a:gd name="T30" fmla="*/ 30 w 192"/>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2"/>
              <a:gd name="T49" fmla="*/ 0 h 164"/>
              <a:gd name="T50" fmla="*/ 192 w 192"/>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2" h="164">
                <a:moveTo>
                  <a:pt x="192" y="0"/>
                </a:moveTo>
                <a:lnTo>
                  <a:pt x="107" y="11"/>
                </a:lnTo>
                <a:lnTo>
                  <a:pt x="58" y="10"/>
                </a:lnTo>
                <a:lnTo>
                  <a:pt x="8" y="23"/>
                </a:lnTo>
                <a:lnTo>
                  <a:pt x="0" y="46"/>
                </a:lnTo>
                <a:lnTo>
                  <a:pt x="5" y="65"/>
                </a:lnTo>
                <a:lnTo>
                  <a:pt x="39" y="68"/>
                </a:lnTo>
                <a:lnTo>
                  <a:pt x="21" y="111"/>
                </a:lnTo>
                <a:lnTo>
                  <a:pt x="2" y="125"/>
                </a:lnTo>
                <a:lnTo>
                  <a:pt x="6" y="131"/>
                </a:lnTo>
                <a:lnTo>
                  <a:pt x="8" y="164"/>
                </a:lnTo>
                <a:lnTo>
                  <a:pt x="80" y="155"/>
                </a:lnTo>
                <a:lnTo>
                  <a:pt x="94" y="140"/>
                </a:lnTo>
                <a:lnTo>
                  <a:pt x="121" y="117"/>
                </a:lnTo>
                <a:lnTo>
                  <a:pt x="183" y="73"/>
                </a:lnTo>
                <a:lnTo>
                  <a:pt x="192"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Freeform 66"/>
          <p:cNvSpPr/>
          <p:nvPr/>
        </p:nvSpPr>
        <p:spPr bwMode="gray">
          <a:xfrm>
            <a:off x="2042638" y="5301504"/>
            <a:ext cx="41797" cy="46849"/>
          </a:xfrm>
          <a:custGeom>
            <a:avLst/>
            <a:gdLst>
              <a:gd name="T0" fmla="*/ 3 w 43"/>
              <a:gd name="T1" fmla="*/ 0 h 60"/>
              <a:gd name="T2" fmla="*/ 3 w 43"/>
              <a:gd name="T3" fmla="*/ 1 h 60"/>
              <a:gd name="T4" fmla="*/ 0 w 43"/>
              <a:gd name="T5" fmla="*/ 1 h 60"/>
              <a:gd name="T6" fmla="*/ 3 w 43"/>
              <a:gd name="T7" fmla="*/ 1 h 60"/>
              <a:gd name="T8" fmla="*/ 3 w 43"/>
              <a:gd name="T9" fmla="*/ 1 h 60"/>
              <a:gd name="T10" fmla="*/ 3 w 43"/>
              <a:gd name="T11" fmla="*/ 1 h 60"/>
              <a:gd name="T12" fmla="*/ 3 w 43"/>
              <a:gd name="T13" fmla="*/ 0 h 60"/>
              <a:gd name="T14" fmla="*/ 0 60000 65536"/>
              <a:gd name="T15" fmla="*/ 0 60000 65536"/>
              <a:gd name="T16" fmla="*/ 0 60000 65536"/>
              <a:gd name="T17" fmla="*/ 0 60000 65536"/>
              <a:gd name="T18" fmla="*/ 0 60000 65536"/>
              <a:gd name="T19" fmla="*/ 0 60000 65536"/>
              <a:gd name="T20" fmla="*/ 0 60000 65536"/>
              <a:gd name="T21" fmla="*/ 0 w 43"/>
              <a:gd name="T22" fmla="*/ 0 h 60"/>
              <a:gd name="T23" fmla="*/ 43 w 43"/>
              <a:gd name="T24" fmla="*/ 60 h 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60">
                <a:moveTo>
                  <a:pt x="9" y="0"/>
                </a:moveTo>
                <a:lnTo>
                  <a:pt x="12" y="20"/>
                </a:lnTo>
                <a:lnTo>
                  <a:pt x="0" y="54"/>
                </a:lnTo>
                <a:lnTo>
                  <a:pt x="6" y="60"/>
                </a:lnTo>
                <a:lnTo>
                  <a:pt x="25" y="46"/>
                </a:lnTo>
                <a:lnTo>
                  <a:pt x="43" y="3"/>
                </a:lnTo>
                <a:lnTo>
                  <a:pt x="9"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7" name="Freeform 67"/>
          <p:cNvSpPr/>
          <p:nvPr/>
        </p:nvSpPr>
        <p:spPr bwMode="gray">
          <a:xfrm>
            <a:off x="2016656" y="5363076"/>
            <a:ext cx="159279" cy="129837"/>
          </a:xfrm>
          <a:custGeom>
            <a:avLst/>
            <a:gdLst>
              <a:gd name="T0" fmla="*/ 25 w 151"/>
              <a:gd name="T1" fmla="*/ 0 h 158"/>
              <a:gd name="T2" fmla="*/ 21 w 151"/>
              <a:gd name="T3" fmla="*/ 1 h 158"/>
              <a:gd name="T4" fmla="*/ 7 w 151"/>
              <a:gd name="T5" fmla="*/ 1 h 158"/>
              <a:gd name="T6" fmla="*/ 0 w 151"/>
              <a:gd name="T7" fmla="*/ 1 h 158"/>
              <a:gd name="T8" fmla="*/ 7 w 151"/>
              <a:gd name="T9" fmla="*/ 1 h 158"/>
              <a:gd name="T10" fmla="*/ 7 w 151"/>
              <a:gd name="T11" fmla="*/ 1 h 158"/>
              <a:gd name="T12" fmla="*/ 7 w 151"/>
              <a:gd name="T13" fmla="*/ 1 h 158"/>
              <a:gd name="T14" fmla="*/ 7 w 151"/>
              <a:gd name="T15" fmla="*/ 1 h 158"/>
              <a:gd name="T16" fmla="*/ 15 w 151"/>
              <a:gd name="T17" fmla="*/ 1 h 158"/>
              <a:gd name="T18" fmla="*/ 20 w 151"/>
              <a:gd name="T19" fmla="*/ 1 h 158"/>
              <a:gd name="T20" fmla="*/ 23 w 151"/>
              <a:gd name="T21" fmla="*/ 1 h 158"/>
              <a:gd name="T22" fmla="*/ 21 w 151"/>
              <a:gd name="T23" fmla="*/ 1 h 158"/>
              <a:gd name="T24" fmla="*/ 19 w 151"/>
              <a:gd name="T25" fmla="*/ 1 h 158"/>
              <a:gd name="T26" fmla="*/ 19 w 151"/>
              <a:gd name="T27" fmla="*/ 1 h 158"/>
              <a:gd name="T28" fmla="*/ 24 w 151"/>
              <a:gd name="T29" fmla="*/ 1 h 158"/>
              <a:gd name="T30" fmla="*/ 31 w 151"/>
              <a:gd name="T31" fmla="*/ 1 h 158"/>
              <a:gd name="T32" fmla="*/ 31 w 151"/>
              <a:gd name="T33" fmla="*/ 1 h 158"/>
              <a:gd name="T34" fmla="*/ 25 w 151"/>
              <a:gd name="T35" fmla="*/ 0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1"/>
              <a:gd name="T55" fmla="*/ 0 h 158"/>
              <a:gd name="T56" fmla="*/ 151 w 151"/>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1" h="158">
                <a:moveTo>
                  <a:pt x="121" y="0"/>
                </a:moveTo>
                <a:lnTo>
                  <a:pt x="107" y="15"/>
                </a:lnTo>
                <a:lnTo>
                  <a:pt x="35" y="24"/>
                </a:lnTo>
                <a:lnTo>
                  <a:pt x="0" y="72"/>
                </a:lnTo>
                <a:lnTo>
                  <a:pt x="12" y="87"/>
                </a:lnTo>
                <a:lnTo>
                  <a:pt x="10" y="136"/>
                </a:lnTo>
                <a:lnTo>
                  <a:pt x="9" y="158"/>
                </a:lnTo>
                <a:lnTo>
                  <a:pt x="37" y="145"/>
                </a:lnTo>
                <a:lnTo>
                  <a:pt x="69" y="144"/>
                </a:lnTo>
                <a:lnTo>
                  <a:pt x="97" y="138"/>
                </a:lnTo>
                <a:lnTo>
                  <a:pt x="112" y="113"/>
                </a:lnTo>
                <a:lnTo>
                  <a:pt x="104" y="80"/>
                </a:lnTo>
                <a:lnTo>
                  <a:pt x="88" y="59"/>
                </a:lnTo>
                <a:lnTo>
                  <a:pt x="91" y="49"/>
                </a:lnTo>
                <a:lnTo>
                  <a:pt x="118" y="41"/>
                </a:lnTo>
                <a:lnTo>
                  <a:pt x="147" y="37"/>
                </a:lnTo>
                <a:lnTo>
                  <a:pt x="151" y="37"/>
                </a:lnTo>
                <a:lnTo>
                  <a:pt x="121"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8" name="Freeform 68"/>
          <p:cNvSpPr/>
          <p:nvPr/>
        </p:nvSpPr>
        <p:spPr bwMode="gray">
          <a:xfrm>
            <a:off x="1938711" y="5284103"/>
            <a:ext cx="65519" cy="33463"/>
          </a:xfrm>
          <a:custGeom>
            <a:avLst/>
            <a:gdLst>
              <a:gd name="T0" fmla="*/ 0 w 65"/>
              <a:gd name="T1" fmla="*/ 1 h 43"/>
              <a:gd name="T2" fmla="*/ 4 w 65"/>
              <a:gd name="T3" fmla="*/ 1 h 43"/>
              <a:gd name="T4" fmla="*/ 4 w 65"/>
              <a:gd name="T5" fmla="*/ 1 h 43"/>
              <a:gd name="T6" fmla="*/ 4 w 65"/>
              <a:gd name="T7" fmla="*/ 1 h 43"/>
              <a:gd name="T8" fmla="*/ 4 w 65"/>
              <a:gd name="T9" fmla="*/ 1 h 43"/>
              <a:gd name="T10" fmla="*/ 4 w 65"/>
              <a:gd name="T11" fmla="*/ 1 h 43"/>
              <a:gd name="T12" fmla="*/ 4 w 65"/>
              <a:gd name="T13" fmla="*/ 1 h 43"/>
              <a:gd name="T14" fmla="*/ 4 w 65"/>
              <a:gd name="T15" fmla="*/ 1 h 43"/>
              <a:gd name="T16" fmla="*/ 4 w 65"/>
              <a:gd name="T17" fmla="*/ 1 h 43"/>
              <a:gd name="T18" fmla="*/ 4 w 65"/>
              <a:gd name="T19" fmla="*/ 0 h 43"/>
              <a:gd name="T20" fmla="*/ 4 w 65"/>
              <a:gd name="T21" fmla="*/ 1 h 43"/>
              <a:gd name="T22" fmla="*/ 4 w 65"/>
              <a:gd name="T23" fmla="*/ 1 h 43"/>
              <a:gd name="T24" fmla="*/ 4 w 65"/>
              <a:gd name="T25" fmla="*/ 1 h 43"/>
              <a:gd name="T26" fmla="*/ 4 w 65"/>
              <a:gd name="T27" fmla="*/ 1 h 43"/>
              <a:gd name="T28" fmla="*/ 4 w 65"/>
              <a:gd name="T29" fmla="*/ 1 h 43"/>
              <a:gd name="T30" fmla="*/ 4 w 65"/>
              <a:gd name="T31" fmla="*/ 1 h 43"/>
              <a:gd name="T32" fmla="*/ 4 w 65"/>
              <a:gd name="T33" fmla="*/ 1 h 43"/>
              <a:gd name="T34" fmla="*/ 4 w 65"/>
              <a:gd name="T35" fmla="*/ 1 h 43"/>
              <a:gd name="T36" fmla="*/ 4 w 65"/>
              <a:gd name="T37" fmla="*/ 1 h 43"/>
              <a:gd name="T38" fmla="*/ 4 w 65"/>
              <a:gd name="T39" fmla="*/ 1 h 43"/>
              <a:gd name="T40" fmla="*/ 4 w 65"/>
              <a:gd name="T41" fmla="*/ 1 h 43"/>
              <a:gd name="T42" fmla="*/ 3 w 65"/>
              <a:gd name="T43" fmla="*/ 1 h 43"/>
              <a:gd name="T44" fmla="*/ 0 w 65"/>
              <a:gd name="T45" fmla="*/ 1 h 43"/>
              <a:gd name="T46" fmla="*/ 0 w 65"/>
              <a:gd name="T47" fmla="*/ 1 h 4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5"/>
              <a:gd name="T73" fmla="*/ 0 h 43"/>
              <a:gd name="T74" fmla="*/ 65 w 65"/>
              <a:gd name="T75" fmla="*/ 43 h 4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5" h="43">
                <a:moveTo>
                  <a:pt x="0" y="23"/>
                </a:moveTo>
                <a:lnTo>
                  <a:pt x="4" y="20"/>
                </a:lnTo>
                <a:lnTo>
                  <a:pt x="11" y="16"/>
                </a:lnTo>
                <a:lnTo>
                  <a:pt x="20" y="11"/>
                </a:lnTo>
                <a:lnTo>
                  <a:pt x="29" y="11"/>
                </a:lnTo>
                <a:lnTo>
                  <a:pt x="37" y="10"/>
                </a:lnTo>
                <a:lnTo>
                  <a:pt x="46" y="8"/>
                </a:lnTo>
                <a:lnTo>
                  <a:pt x="53" y="7"/>
                </a:lnTo>
                <a:lnTo>
                  <a:pt x="59" y="4"/>
                </a:lnTo>
                <a:lnTo>
                  <a:pt x="62" y="0"/>
                </a:lnTo>
                <a:lnTo>
                  <a:pt x="65" y="1"/>
                </a:lnTo>
                <a:lnTo>
                  <a:pt x="63" y="5"/>
                </a:lnTo>
                <a:lnTo>
                  <a:pt x="59" y="11"/>
                </a:lnTo>
                <a:lnTo>
                  <a:pt x="53" y="18"/>
                </a:lnTo>
                <a:lnTo>
                  <a:pt x="49" y="21"/>
                </a:lnTo>
                <a:lnTo>
                  <a:pt x="42" y="26"/>
                </a:lnTo>
                <a:lnTo>
                  <a:pt x="37" y="34"/>
                </a:lnTo>
                <a:lnTo>
                  <a:pt x="32" y="40"/>
                </a:lnTo>
                <a:lnTo>
                  <a:pt x="24" y="43"/>
                </a:lnTo>
                <a:lnTo>
                  <a:pt x="19" y="43"/>
                </a:lnTo>
                <a:lnTo>
                  <a:pt x="11" y="39"/>
                </a:lnTo>
                <a:lnTo>
                  <a:pt x="3" y="33"/>
                </a:lnTo>
                <a:lnTo>
                  <a:pt x="0" y="29"/>
                </a:lnTo>
                <a:lnTo>
                  <a:pt x="0" y="2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9" name="Freeform 69"/>
          <p:cNvSpPr/>
          <p:nvPr/>
        </p:nvSpPr>
        <p:spPr bwMode="gray">
          <a:xfrm>
            <a:off x="2258398" y="5771328"/>
            <a:ext cx="330983" cy="153931"/>
          </a:xfrm>
          <a:custGeom>
            <a:avLst/>
            <a:gdLst>
              <a:gd name="T0" fmla="*/ 34 w 323"/>
              <a:gd name="T1" fmla="*/ 1 h 188"/>
              <a:gd name="T2" fmla="*/ 34 w 323"/>
              <a:gd name="T3" fmla="*/ 1 h 188"/>
              <a:gd name="T4" fmla="*/ 34 w 323"/>
              <a:gd name="T5" fmla="*/ 1 h 188"/>
              <a:gd name="T6" fmla="*/ 32 w 323"/>
              <a:gd name="T7" fmla="*/ 0 h 188"/>
              <a:gd name="T8" fmla="*/ 30 w 323"/>
              <a:gd name="T9" fmla="*/ 0 h 188"/>
              <a:gd name="T10" fmla="*/ 28 w 323"/>
              <a:gd name="T11" fmla="*/ 1 h 188"/>
              <a:gd name="T12" fmla="*/ 25 w 323"/>
              <a:gd name="T13" fmla="*/ 1 h 188"/>
              <a:gd name="T14" fmla="*/ 21 w 323"/>
              <a:gd name="T15" fmla="*/ 1 h 188"/>
              <a:gd name="T16" fmla="*/ 16 w 323"/>
              <a:gd name="T17" fmla="*/ 1 h 188"/>
              <a:gd name="T18" fmla="*/ 15 w 323"/>
              <a:gd name="T19" fmla="*/ 1 h 188"/>
              <a:gd name="T20" fmla="*/ 13 w 323"/>
              <a:gd name="T21" fmla="*/ 1 h 188"/>
              <a:gd name="T22" fmla="*/ 12 w 323"/>
              <a:gd name="T23" fmla="*/ 1 h 188"/>
              <a:gd name="T24" fmla="*/ 12 w 323"/>
              <a:gd name="T25" fmla="*/ 1 h 188"/>
              <a:gd name="T26" fmla="*/ 11 w 323"/>
              <a:gd name="T27" fmla="*/ 1 h 188"/>
              <a:gd name="T28" fmla="*/ 10 w 323"/>
              <a:gd name="T29" fmla="*/ 1 h 188"/>
              <a:gd name="T30" fmla="*/ 8 w 323"/>
              <a:gd name="T31" fmla="*/ 1 h 188"/>
              <a:gd name="T32" fmla="*/ 6 w 323"/>
              <a:gd name="T33" fmla="*/ 1 h 188"/>
              <a:gd name="T34" fmla="*/ 5 w 323"/>
              <a:gd name="T35" fmla="*/ 1 h 188"/>
              <a:gd name="T36" fmla="*/ 5 w 323"/>
              <a:gd name="T37" fmla="*/ 1 h 188"/>
              <a:gd name="T38" fmla="*/ 0 w 323"/>
              <a:gd name="T39" fmla="*/ 1 h 188"/>
              <a:gd name="T40" fmla="*/ 5 w 323"/>
              <a:gd name="T41" fmla="*/ 1 h 188"/>
              <a:gd name="T42" fmla="*/ 5 w 323"/>
              <a:gd name="T43" fmla="*/ 1 h 188"/>
              <a:gd name="T44" fmla="*/ 5 w 323"/>
              <a:gd name="T45" fmla="*/ 1 h 188"/>
              <a:gd name="T46" fmla="*/ 5 w 323"/>
              <a:gd name="T47" fmla="*/ 1 h 188"/>
              <a:gd name="T48" fmla="*/ 5 w 323"/>
              <a:gd name="T49" fmla="*/ 1 h 188"/>
              <a:gd name="T50" fmla="*/ 14 w 323"/>
              <a:gd name="T51" fmla="*/ 1 h 188"/>
              <a:gd name="T52" fmla="*/ 22 w 323"/>
              <a:gd name="T53" fmla="*/ 1 h 188"/>
              <a:gd name="T54" fmla="*/ 31 w 323"/>
              <a:gd name="T55" fmla="*/ 1 h 188"/>
              <a:gd name="T56" fmla="*/ 34 w 323"/>
              <a:gd name="T57" fmla="*/ 1 h 18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23"/>
              <a:gd name="T88" fmla="*/ 0 h 188"/>
              <a:gd name="T89" fmla="*/ 323 w 323"/>
              <a:gd name="T90" fmla="*/ 188 h 18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23" h="188">
                <a:moveTo>
                  <a:pt x="320" y="68"/>
                </a:moveTo>
                <a:lnTo>
                  <a:pt x="323" y="45"/>
                </a:lnTo>
                <a:lnTo>
                  <a:pt x="316" y="29"/>
                </a:lnTo>
                <a:lnTo>
                  <a:pt x="298" y="0"/>
                </a:lnTo>
                <a:lnTo>
                  <a:pt x="281" y="0"/>
                </a:lnTo>
                <a:lnTo>
                  <a:pt x="267" y="5"/>
                </a:lnTo>
                <a:lnTo>
                  <a:pt x="236" y="21"/>
                </a:lnTo>
                <a:lnTo>
                  <a:pt x="195" y="42"/>
                </a:lnTo>
                <a:lnTo>
                  <a:pt x="159" y="32"/>
                </a:lnTo>
                <a:lnTo>
                  <a:pt x="146" y="54"/>
                </a:lnTo>
                <a:lnTo>
                  <a:pt x="118" y="93"/>
                </a:lnTo>
                <a:lnTo>
                  <a:pt x="111" y="87"/>
                </a:lnTo>
                <a:lnTo>
                  <a:pt x="103" y="65"/>
                </a:lnTo>
                <a:lnTo>
                  <a:pt x="97" y="42"/>
                </a:lnTo>
                <a:lnTo>
                  <a:pt x="90" y="29"/>
                </a:lnTo>
                <a:lnTo>
                  <a:pt x="74" y="15"/>
                </a:lnTo>
                <a:lnTo>
                  <a:pt x="59" y="6"/>
                </a:lnTo>
                <a:lnTo>
                  <a:pt x="49" y="12"/>
                </a:lnTo>
                <a:lnTo>
                  <a:pt x="29" y="32"/>
                </a:lnTo>
                <a:lnTo>
                  <a:pt x="0" y="52"/>
                </a:lnTo>
                <a:lnTo>
                  <a:pt x="15" y="75"/>
                </a:lnTo>
                <a:lnTo>
                  <a:pt x="18" y="120"/>
                </a:lnTo>
                <a:lnTo>
                  <a:pt x="31" y="159"/>
                </a:lnTo>
                <a:lnTo>
                  <a:pt x="36" y="188"/>
                </a:lnTo>
                <a:lnTo>
                  <a:pt x="51" y="188"/>
                </a:lnTo>
                <a:lnTo>
                  <a:pt x="126" y="165"/>
                </a:lnTo>
                <a:lnTo>
                  <a:pt x="203" y="134"/>
                </a:lnTo>
                <a:lnTo>
                  <a:pt x="294" y="94"/>
                </a:lnTo>
                <a:lnTo>
                  <a:pt x="320" y="68"/>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0" name="Freeform 70"/>
          <p:cNvSpPr/>
          <p:nvPr/>
        </p:nvSpPr>
        <p:spPr bwMode="gray">
          <a:xfrm>
            <a:off x="2029082" y="5395201"/>
            <a:ext cx="640504" cy="452423"/>
          </a:xfrm>
          <a:custGeom>
            <a:avLst/>
            <a:gdLst>
              <a:gd name="T0" fmla="*/ 48 w 625"/>
              <a:gd name="T1" fmla="*/ 1 h 552"/>
              <a:gd name="T2" fmla="*/ 40 w 625"/>
              <a:gd name="T3" fmla="*/ 1 h 552"/>
              <a:gd name="T4" fmla="*/ 31 w 625"/>
              <a:gd name="T5" fmla="*/ 1 h 552"/>
              <a:gd name="T6" fmla="*/ 22 w 625"/>
              <a:gd name="T7" fmla="*/ 1 h 552"/>
              <a:gd name="T8" fmla="*/ 15 w 625"/>
              <a:gd name="T9" fmla="*/ 0 h 552"/>
              <a:gd name="T10" fmla="*/ 12 w 625"/>
              <a:gd name="T11" fmla="*/ 1 h 552"/>
              <a:gd name="T12" fmla="*/ 9 w 625"/>
              <a:gd name="T13" fmla="*/ 1 h 552"/>
              <a:gd name="T14" fmla="*/ 12 w 625"/>
              <a:gd name="T15" fmla="*/ 1 h 552"/>
              <a:gd name="T16" fmla="*/ 6 w 625"/>
              <a:gd name="T17" fmla="*/ 1 h 552"/>
              <a:gd name="T18" fmla="*/ 0 w 625"/>
              <a:gd name="T19" fmla="*/ 1 h 552"/>
              <a:gd name="T20" fmla="*/ 5 w 625"/>
              <a:gd name="T21" fmla="*/ 1 h 552"/>
              <a:gd name="T22" fmla="*/ 7 w 625"/>
              <a:gd name="T23" fmla="*/ 1 h 552"/>
              <a:gd name="T24" fmla="*/ 12 w 625"/>
              <a:gd name="T25" fmla="*/ 1 h 552"/>
              <a:gd name="T26" fmla="*/ 14 w 625"/>
              <a:gd name="T27" fmla="*/ 1 h 552"/>
              <a:gd name="T28" fmla="*/ 20 w 625"/>
              <a:gd name="T29" fmla="*/ 1 h 552"/>
              <a:gd name="T30" fmla="*/ 24 w 625"/>
              <a:gd name="T31" fmla="*/ 1 h 552"/>
              <a:gd name="T32" fmla="*/ 29 w 625"/>
              <a:gd name="T33" fmla="*/ 1 h 552"/>
              <a:gd name="T34" fmla="*/ 32 w 625"/>
              <a:gd name="T35" fmla="*/ 1 h 552"/>
              <a:gd name="T36" fmla="*/ 34 w 625"/>
              <a:gd name="T37" fmla="*/ 1 h 552"/>
              <a:gd name="T38" fmla="*/ 36 w 625"/>
              <a:gd name="T39" fmla="*/ 1 h 552"/>
              <a:gd name="T40" fmla="*/ 40 w 625"/>
              <a:gd name="T41" fmla="*/ 1 h 552"/>
              <a:gd name="T42" fmla="*/ 44 w 625"/>
              <a:gd name="T43" fmla="*/ 1 h 552"/>
              <a:gd name="T44" fmla="*/ 52 w 625"/>
              <a:gd name="T45" fmla="*/ 1 h 552"/>
              <a:gd name="T46" fmla="*/ 56 w 625"/>
              <a:gd name="T47" fmla="*/ 1 h 552"/>
              <a:gd name="T48" fmla="*/ 62 w 625"/>
              <a:gd name="T49" fmla="*/ 1 h 552"/>
              <a:gd name="T50" fmla="*/ 65 w 625"/>
              <a:gd name="T51" fmla="*/ 1 h 552"/>
              <a:gd name="T52" fmla="*/ 67 w 625"/>
              <a:gd name="T53" fmla="*/ 1 h 552"/>
              <a:gd name="T54" fmla="*/ 65 w 625"/>
              <a:gd name="T55" fmla="*/ 1 h 552"/>
              <a:gd name="T56" fmla="*/ 59 w 625"/>
              <a:gd name="T57" fmla="*/ 1 h 552"/>
              <a:gd name="T58" fmla="*/ 55 w 625"/>
              <a:gd name="T59" fmla="*/ 1 h 552"/>
              <a:gd name="T60" fmla="*/ 52 w 625"/>
              <a:gd name="T61" fmla="*/ 1 h 552"/>
              <a:gd name="T62" fmla="*/ 49 w 625"/>
              <a:gd name="T63" fmla="*/ 1 h 552"/>
              <a:gd name="T64" fmla="*/ 49 w 625"/>
              <a:gd name="T65" fmla="*/ 1 h 552"/>
              <a:gd name="T66" fmla="*/ 49 w 625"/>
              <a:gd name="T67" fmla="*/ 1 h 552"/>
              <a:gd name="T68" fmla="*/ 49 w 625"/>
              <a:gd name="T69" fmla="*/ 1 h 552"/>
              <a:gd name="T70" fmla="*/ 49 w 625"/>
              <a:gd name="T71" fmla="*/ 1 h 5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5"/>
              <a:gd name="T109" fmla="*/ 0 h 552"/>
              <a:gd name="T110" fmla="*/ 625 w 625"/>
              <a:gd name="T111" fmla="*/ 552 h 55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5" h="552">
                <a:moveTo>
                  <a:pt x="458" y="199"/>
                </a:moveTo>
                <a:lnTo>
                  <a:pt x="449" y="183"/>
                </a:lnTo>
                <a:lnTo>
                  <a:pt x="413" y="134"/>
                </a:lnTo>
                <a:lnTo>
                  <a:pt x="370" y="131"/>
                </a:lnTo>
                <a:lnTo>
                  <a:pt x="337" y="102"/>
                </a:lnTo>
                <a:lnTo>
                  <a:pt x="291" y="95"/>
                </a:lnTo>
                <a:lnTo>
                  <a:pt x="255" y="68"/>
                </a:lnTo>
                <a:lnTo>
                  <a:pt x="203" y="33"/>
                </a:lnTo>
                <a:lnTo>
                  <a:pt x="147" y="0"/>
                </a:lnTo>
                <a:lnTo>
                  <a:pt x="142" y="0"/>
                </a:lnTo>
                <a:lnTo>
                  <a:pt x="138" y="0"/>
                </a:lnTo>
                <a:lnTo>
                  <a:pt x="109" y="4"/>
                </a:lnTo>
                <a:lnTo>
                  <a:pt x="82" y="12"/>
                </a:lnTo>
                <a:lnTo>
                  <a:pt x="79" y="22"/>
                </a:lnTo>
                <a:lnTo>
                  <a:pt x="95" y="43"/>
                </a:lnTo>
                <a:lnTo>
                  <a:pt x="103" y="76"/>
                </a:lnTo>
                <a:lnTo>
                  <a:pt x="88" y="101"/>
                </a:lnTo>
                <a:lnTo>
                  <a:pt x="60" y="107"/>
                </a:lnTo>
                <a:lnTo>
                  <a:pt x="28" y="108"/>
                </a:lnTo>
                <a:lnTo>
                  <a:pt x="0" y="121"/>
                </a:lnTo>
                <a:lnTo>
                  <a:pt x="0" y="141"/>
                </a:lnTo>
                <a:lnTo>
                  <a:pt x="7" y="141"/>
                </a:lnTo>
                <a:lnTo>
                  <a:pt x="39" y="189"/>
                </a:lnTo>
                <a:lnTo>
                  <a:pt x="63" y="225"/>
                </a:lnTo>
                <a:lnTo>
                  <a:pt x="69" y="252"/>
                </a:lnTo>
                <a:lnTo>
                  <a:pt x="105" y="285"/>
                </a:lnTo>
                <a:lnTo>
                  <a:pt x="128" y="327"/>
                </a:lnTo>
                <a:lnTo>
                  <a:pt x="126" y="362"/>
                </a:lnTo>
                <a:lnTo>
                  <a:pt x="144" y="389"/>
                </a:lnTo>
                <a:lnTo>
                  <a:pt x="183" y="438"/>
                </a:lnTo>
                <a:lnTo>
                  <a:pt x="211" y="488"/>
                </a:lnTo>
                <a:lnTo>
                  <a:pt x="224" y="511"/>
                </a:lnTo>
                <a:lnTo>
                  <a:pt x="253" y="491"/>
                </a:lnTo>
                <a:lnTo>
                  <a:pt x="273" y="471"/>
                </a:lnTo>
                <a:lnTo>
                  <a:pt x="283" y="465"/>
                </a:lnTo>
                <a:lnTo>
                  <a:pt x="298" y="474"/>
                </a:lnTo>
                <a:lnTo>
                  <a:pt x="314" y="488"/>
                </a:lnTo>
                <a:lnTo>
                  <a:pt x="321" y="501"/>
                </a:lnTo>
                <a:lnTo>
                  <a:pt x="327" y="524"/>
                </a:lnTo>
                <a:lnTo>
                  <a:pt x="335" y="546"/>
                </a:lnTo>
                <a:lnTo>
                  <a:pt x="342" y="552"/>
                </a:lnTo>
                <a:lnTo>
                  <a:pt x="370" y="513"/>
                </a:lnTo>
                <a:lnTo>
                  <a:pt x="383" y="491"/>
                </a:lnTo>
                <a:lnTo>
                  <a:pt x="419" y="501"/>
                </a:lnTo>
                <a:lnTo>
                  <a:pt x="460" y="480"/>
                </a:lnTo>
                <a:lnTo>
                  <a:pt x="491" y="464"/>
                </a:lnTo>
                <a:lnTo>
                  <a:pt x="505" y="459"/>
                </a:lnTo>
                <a:lnTo>
                  <a:pt x="522" y="459"/>
                </a:lnTo>
                <a:lnTo>
                  <a:pt x="558" y="448"/>
                </a:lnTo>
                <a:lnTo>
                  <a:pt x="580" y="439"/>
                </a:lnTo>
                <a:lnTo>
                  <a:pt x="600" y="415"/>
                </a:lnTo>
                <a:lnTo>
                  <a:pt x="613" y="385"/>
                </a:lnTo>
                <a:lnTo>
                  <a:pt x="625" y="354"/>
                </a:lnTo>
                <a:lnTo>
                  <a:pt x="625" y="334"/>
                </a:lnTo>
                <a:lnTo>
                  <a:pt x="619" y="323"/>
                </a:lnTo>
                <a:lnTo>
                  <a:pt x="607" y="313"/>
                </a:lnTo>
                <a:lnTo>
                  <a:pt x="581" y="313"/>
                </a:lnTo>
                <a:lnTo>
                  <a:pt x="557" y="314"/>
                </a:lnTo>
                <a:lnTo>
                  <a:pt x="548" y="310"/>
                </a:lnTo>
                <a:lnTo>
                  <a:pt x="518" y="307"/>
                </a:lnTo>
                <a:lnTo>
                  <a:pt x="492" y="297"/>
                </a:lnTo>
                <a:lnTo>
                  <a:pt x="485" y="284"/>
                </a:lnTo>
                <a:lnTo>
                  <a:pt x="465" y="236"/>
                </a:lnTo>
                <a:lnTo>
                  <a:pt x="459" y="205"/>
                </a:lnTo>
                <a:lnTo>
                  <a:pt x="458" y="205"/>
                </a:lnTo>
                <a:lnTo>
                  <a:pt x="456" y="205"/>
                </a:lnTo>
                <a:lnTo>
                  <a:pt x="456" y="203"/>
                </a:lnTo>
                <a:lnTo>
                  <a:pt x="455" y="203"/>
                </a:lnTo>
                <a:lnTo>
                  <a:pt x="455" y="202"/>
                </a:lnTo>
                <a:lnTo>
                  <a:pt x="455" y="200"/>
                </a:lnTo>
                <a:lnTo>
                  <a:pt x="455" y="199"/>
                </a:lnTo>
                <a:lnTo>
                  <a:pt x="456" y="199"/>
                </a:lnTo>
                <a:lnTo>
                  <a:pt x="458" y="199"/>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1" name="Freeform 71"/>
          <p:cNvSpPr/>
          <p:nvPr/>
        </p:nvSpPr>
        <p:spPr bwMode="gray">
          <a:xfrm>
            <a:off x="2144305" y="5239931"/>
            <a:ext cx="300483" cy="239597"/>
          </a:xfrm>
          <a:custGeom>
            <a:avLst/>
            <a:gdLst>
              <a:gd name="T0" fmla="*/ 14 w 298"/>
              <a:gd name="T1" fmla="*/ 0 h 286"/>
              <a:gd name="T2" fmla="*/ 7 w 298"/>
              <a:gd name="T3" fmla="*/ 1 h 286"/>
              <a:gd name="T4" fmla="*/ 7 w 298"/>
              <a:gd name="T5" fmla="*/ 1 h 286"/>
              <a:gd name="T6" fmla="*/ 4 w 298"/>
              <a:gd name="T7" fmla="*/ 1 h 286"/>
              <a:gd name="T8" fmla="*/ 0 w 298"/>
              <a:gd name="T9" fmla="*/ 1 h 286"/>
              <a:gd name="T10" fmla="*/ 4 w 298"/>
              <a:gd name="T11" fmla="*/ 1 h 286"/>
              <a:gd name="T12" fmla="*/ 4 w 298"/>
              <a:gd name="T13" fmla="*/ 1 h 286"/>
              <a:gd name="T14" fmla="*/ 7 w 298"/>
              <a:gd name="T15" fmla="*/ 1 h 286"/>
              <a:gd name="T16" fmla="*/ 11 w 298"/>
              <a:gd name="T17" fmla="*/ 1 h 286"/>
              <a:gd name="T18" fmla="*/ 13 w 298"/>
              <a:gd name="T19" fmla="*/ 1 h 286"/>
              <a:gd name="T20" fmla="*/ 17 w 298"/>
              <a:gd name="T21" fmla="*/ 1 h 286"/>
              <a:gd name="T22" fmla="*/ 18 w 298"/>
              <a:gd name="T23" fmla="*/ 1 h 286"/>
              <a:gd name="T24" fmla="*/ 21 w 298"/>
              <a:gd name="T25" fmla="*/ 1 h 286"/>
              <a:gd name="T26" fmla="*/ 22 w 298"/>
              <a:gd name="T27" fmla="*/ 1 h 286"/>
              <a:gd name="T28" fmla="*/ 21 w 298"/>
              <a:gd name="T29" fmla="*/ 1 h 286"/>
              <a:gd name="T30" fmla="*/ 20 w 298"/>
              <a:gd name="T31" fmla="*/ 1 h 286"/>
              <a:gd name="T32" fmla="*/ 17 w 298"/>
              <a:gd name="T33" fmla="*/ 1 h 286"/>
              <a:gd name="T34" fmla="*/ 16 w 298"/>
              <a:gd name="T35" fmla="*/ 1 h 286"/>
              <a:gd name="T36" fmla="*/ 16 w 298"/>
              <a:gd name="T37" fmla="*/ 1 h 286"/>
              <a:gd name="T38" fmla="*/ 14 w 298"/>
              <a:gd name="T39" fmla="*/ 0 h 2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8"/>
              <a:gd name="T61" fmla="*/ 0 h 286"/>
              <a:gd name="T62" fmla="*/ 298 w 298"/>
              <a:gd name="T63" fmla="*/ 286 h 28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8" h="286">
                <a:moveTo>
                  <a:pt x="192" y="0"/>
                </a:moveTo>
                <a:lnTo>
                  <a:pt x="98" y="7"/>
                </a:lnTo>
                <a:lnTo>
                  <a:pt x="89" y="80"/>
                </a:lnTo>
                <a:lnTo>
                  <a:pt x="27" y="124"/>
                </a:lnTo>
                <a:lnTo>
                  <a:pt x="0" y="147"/>
                </a:lnTo>
                <a:lnTo>
                  <a:pt x="30" y="184"/>
                </a:lnTo>
                <a:lnTo>
                  <a:pt x="35" y="184"/>
                </a:lnTo>
                <a:lnTo>
                  <a:pt x="91" y="217"/>
                </a:lnTo>
                <a:lnTo>
                  <a:pt x="143" y="252"/>
                </a:lnTo>
                <a:lnTo>
                  <a:pt x="179" y="279"/>
                </a:lnTo>
                <a:lnTo>
                  <a:pt x="225" y="286"/>
                </a:lnTo>
                <a:lnTo>
                  <a:pt x="245" y="275"/>
                </a:lnTo>
                <a:lnTo>
                  <a:pt x="285" y="282"/>
                </a:lnTo>
                <a:lnTo>
                  <a:pt x="298" y="255"/>
                </a:lnTo>
                <a:lnTo>
                  <a:pt x="279" y="220"/>
                </a:lnTo>
                <a:lnTo>
                  <a:pt x="268" y="168"/>
                </a:lnTo>
                <a:lnTo>
                  <a:pt x="229" y="141"/>
                </a:lnTo>
                <a:lnTo>
                  <a:pt x="215" y="96"/>
                </a:lnTo>
                <a:lnTo>
                  <a:pt x="215" y="49"/>
                </a:lnTo>
                <a:lnTo>
                  <a:pt x="192"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2" name="Freeform 72"/>
          <p:cNvSpPr/>
          <p:nvPr/>
        </p:nvSpPr>
        <p:spPr bwMode="gray">
          <a:xfrm>
            <a:off x="2372492" y="5467481"/>
            <a:ext cx="79075" cy="36140"/>
          </a:xfrm>
          <a:custGeom>
            <a:avLst/>
            <a:gdLst>
              <a:gd name="T0" fmla="*/ 10 w 76"/>
              <a:gd name="T1" fmla="*/ 1 h 43"/>
              <a:gd name="T2" fmla="*/ 6 w 76"/>
              <a:gd name="T3" fmla="*/ 0 h 43"/>
              <a:gd name="T4" fmla="*/ 0 w 76"/>
              <a:gd name="T5" fmla="*/ 1 h 43"/>
              <a:gd name="T6" fmla="*/ 6 w 76"/>
              <a:gd name="T7" fmla="*/ 1 h 43"/>
              <a:gd name="T8" fmla="*/ 12 w 76"/>
              <a:gd name="T9" fmla="*/ 1 h 43"/>
              <a:gd name="T10" fmla="*/ 10 w 76"/>
              <a:gd name="T11" fmla="*/ 1 h 43"/>
              <a:gd name="T12" fmla="*/ 0 60000 65536"/>
              <a:gd name="T13" fmla="*/ 0 60000 65536"/>
              <a:gd name="T14" fmla="*/ 0 60000 65536"/>
              <a:gd name="T15" fmla="*/ 0 60000 65536"/>
              <a:gd name="T16" fmla="*/ 0 60000 65536"/>
              <a:gd name="T17" fmla="*/ 0 60000 65536"/>
              <a:gd name="T18" fmla="*/ 0 w 76"/>
              <a:gd name="T19" fmla="*/ 0 h 43"/>
              <a:gd name="T20" fmla="*/ 76 w 76"/>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76" h="43">
                <a:moveTo>
                  <a:pt x="60" y="7"/>
                </a:moveTo>
                <a:lnTo>
                  <a:pt x="20" y="0"/>
                </a:lnTo>
                <a:lnTo>
                  <a:pt x="0" y="11"/>
                </a:lnTo>
                <a:lnTo>
                  <a:pt x="33" y="40"/>
                </a:lnTo>
                <a:lnTo>
                  <a:pt x="76" y="43"/>
                </a:lnTo>
                <a:lnTo>
                  <a:pt x="60" y="7"/>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3" name="Oval 73"/>
          <p:cNvSpPr>
            <a:spLocks noChangeArrowheads="1"/>
          </p:cNvSpPr>
          <p:nvPr/>
        </p:nvSpPr>
        <p:spPr bwMode="gray">
          <a:xfrm>
            <a:off x="2495622" y="5554486"/>
            <a:ext cx="6778" cy="9370"/>
          </a:xfrm>
          <a:prstGeom prst="ellipse">
            <a:avLst/>
          </a:prstGeom>
          <a:solidFill>
            <a:schemeClr val="bg1">
              <a:lumMod val="75000"/>
            </a:schemeClr>
          </a:solidFill>
          <a:ln w="9525" algn="ctr">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5" name="Freeform 74"/>
          <p:cNvSpPr/>
          <p:nvPr/>
        </p:nvSpPr>
        <p:spPr bwMode="gray">
          <a:xfrm>
            <a:off x="2589382" y="5573225"/>
            <a:ext cx="109575" cy="87004"/>
          </a:xfrm>
          <a:custGeom>
            <a:avLst/>
            <a:gdLst>
              <a:gd name="T0" fmla="*/ 8 w 107"/>
              <a:gd name="T1" fmla="*/ 1 h 107"/>
              <a:gd name="T2" fmla="*/ 9 w 107"/>
              <a:gd name="T3" fmla="*/ 1 h 107"/>
              <a:gd name="T4" fmla="*/ 9 w 107"/>
              <a:gd name="T5" fmla="*/ 1 h 107"/>
              <a:gd name="T6" fmla="*/ 9 w 107"/>
              <a:gd name="T7" fmla="*/ 1 h 107"/>
              <a:gd name="T8" fmla="*/ 9 w 107"/>
              <a:gd name="T9" fmla="*/ 1 h 107"/>
              <a:gd name="T10" fmla="*/ 11 w 107"/>
              <a:gd name="T11" fmla="*/ 1 h 107"/>
              <a:gd name="T12" fmla="*/ 12 w 107"/>
              <a:gd name="T13" fmla="*/ 1 h 107"/>
              <a:gd name="T14" fmla="*/ 12 w 107"/>
              <a:gd name="T15" fmla="*/ 1 h 107"/>
              <a:gd name="T16" fmla="*/ 10 w 107"/>
              <a:gd name="T17" fmla="*/ 0 h 107"/>
              <a:gd name="T18" fmla="*/ 5 w 107"/>
              <a:gd name="T19" fmla="*/ 1 h 107"/>
              <a:gd name="T20" fmla="*/ 5 w 107"/>
              <a:gd name="T21" fmla="*/ 1 h 107"/>
              <a:gd name="T22" fmla="*/ 5 w 107"/>
              <a:gd name="T23" fmla="*/ 1 h 107"/>
              <a:gd name="T24" fmla="*/ 0 w 107"/>
              <a:gd name="T25" fmla="*/ 1 h 107"/>
              <a:gd name="T26" fmla="*/ 5 w 107"/>
              <a:gd name="T27" fmla="*/ 1 h 107"/>
              <a:gd name="T28" fmla="*/ 5 w 107"/>
              <a:gd name="T29" fmla="*/ 1 h 107"/>
              <a:gd name="T30" fmla="*/ 6 w 107"/>
              <a:gd name="T31" fmla="*/ 1 h 107"/>
              <a:gd name="T32" fmla="*/ 8 w 107"/>
              <a:gd name="T33" fmla="*/ 1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7"/>
              <a:gd name="T52" fmla="*/ 0 h 107"/>
              <a:gd name="T53" fmla="*/ 107 w 107"/>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7" h="107">
                <a:moveTo>
                  <a:pt x="71" y="107"/>
                </a:moveTo>
                <a:lnTo>
                  <a:pt x="78" y="92"/>
                </a:lnTo>
                <a:lnTo>
                  <a:pt x="80" y="78"/>
                </a:lnTo>
                <a:lnTo>
                  <a:pt x="78" y="52"/>
                </a:lnTo>
                <a:lnTo>
                  <a:pt x="81" y="35"/>
                </a:lnTo>
                <a:lnTo>
                  <a:pt x="94" y="22"/>
                </a:lnTo>
                <a:lnTo>
                  <a:pt x="105" y="23"/>
                </a:lnTo>
                <a:lnTo>
                  <a:pt x="107" y="3"/>
                </a:lnTo>
                <a:lnTo>
                  <a:pt x="84" y="0"/>
                </a:lnTo>
                <a:lnTo>
                  <a:pt x="55" y="29"/>
                </a:lnTo>
                <a:lnTo>
                  <a:pt x="25" y="50"/>
                </a:lnTo>
                <a:lnTo>
                  <a:pt x="16" y="76"/>
                </a:lnTo>
                <a:lnTo>
                  <a:pt x="0" y="94"/>
                </a:lnTo>
                <a:lnTo>
                  <a:pt x="9" y="98"/>
                </a:lnTo>
                <a:lnTo>
                  <a:pt x="33" y="97"/>
                </a:lnTo>
                <a:lnTo>
                  <a:pt x="59" y="97"/>
                </a:lnTo>
                <a:lnTo>
                  <a:pt x="71" y="107"/>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8" name="Freeform 75"/>
          <p:cNvSpPr/>
          <p:nvPr/>
        </p:nvSpPr>
        <p:spPr bwMode="gray">
          <a:xfrm>
            <a:off x="2563400" y="5590626"/>
            <a:ext cx="237224" cy="235581"/>
          </a:xfrm>
          <a:custGeom>
            <a:avLst/>
            <a:gdLst>
              <a:gd name="T0" fmla="*/ 14 w 231"/>
              <a:gd name="T1" fmla="*/ 1 h 289"/>
              <a:gd name="T2" fmla="*/ 14 w 231"/>
              <a:gd name="T3" fmla="*/ 0 h 289"/>
              <a:gd name="T4" fmla="*/ 12 w 231"/>
              <a:gd name="T5" fmla="*/ 1 h 289"/>
              <a:gd name="T6" fmla="*/ 12 w 231"/>
              <a:gd name="T7" fmla="*/ 1 h 289"/>
              <a:gd name="T8" fmla="*/ 12 w 231"/>
              <a:gd name="T9" fmla="*/ 1 h 289"/>
              <a:gd name="T10" fmla="*/ 12 w 231"/>
              <a:gd name="T11" fmla="*/ 1 h 289"/>
              <a:gd name="T12" fmla="*/ 11 w 231"/>
              <a:gd name="T13" fmla="*/ 1 h 289"/>
              <a:gd name="T14" fmla="*/ 12 w 231"/>
              <a:gd name="T15" fmla="*/ 1 h 289"/>
              <a:gd name="T16" fmla="*/ 12 w 231"/>
              <a:gd name="T17" fmla="*/ 1 h 289"/>
              <a:gd name="T18" fmla="*/ 11 w 231"/>
              <a:gd name="T19" fmla="*/ 1 h 289"/>
              <a:gd name="T20" fmla="*/ 9 w 231"/>
              <a:gd name="T21" fmla="*/ 1 h 289"/>
              <a:gd name="T22" fmla="*/ 6 w 231"/>
              <a:gd name="T23" fmla="*/ 1 h 289"/>
              <a:gd name="T24" fmla="*/ 5 w 231"/>
              <a:gd name="T25" fmla="*/ 1 h 289"/>
              <a:gd name="T26" fmla="*/ 0 w 231"/>
              <a:gd name="T27" fmla="*/ 1 h 289"/>
              <a:gd name="T28" fmla="*/ 5 w 231"/>
              <a:gd name="T29" fmla="*/ 1 h 289"/>
              <a:gd name="T30" fmla="*/ 5 w 231"/>
              <a:gd name="T31" fmla="*/ 1 h 289"/>
              <a:gd name="T32" fmla="*/ 5 w 231"/>
              <a:gd name="T33" fmla="*/ 1 h 289"/>
              <a:gd name="T34" fmla="*/ 5 w 231"/>
              <a:gd name="T35" fmla="*/ 1 h 289"/>
              <a:gd name="T36" fmla="*/ 9 w 231"/>
              <a:gd name="T37" fmla="*/ 1 h 289"/>
              <a:gd name="T38" fmla="*/ 14 w 231"/>
              <a:gd name="T39" fmla="*/ 1 h 289"/>
              <a:gd name="T40" fmla="*/ 19 w 231"/>
              <a:gd name="T41" fmla="*/ 1 h 289"/>
              <a:gd name="T42" fmla="*/ 21 w 231"/>
              <a:gd name="T43" fmla="*/ 1 h 289"/>
              <a:gd name="T44" fmla="*/ 25 w 231"/>
              <a:gd name="T45" fmla="*/ 1 h 289"/>
              <a:gd name="T46" fmla="*/ 24 w 231"/>
              <a:gd name="T47" fmla="*/ 1 h 289"/>
              <a:gd name="T48" fmla="*/ 21 w 231"/>
              <a:gd name="T49" fmla="*/ 1 h 289"/>
              <a:gd name="T50" fmla="*/ 17 w 231"/>
              <a:gd name="T51" fmla="*/ 1 h 289"/>
              <a:gd name="T52" fmla="*/ 14 w 231"/>
              <a:gd name="T53" fmla="*/ 1 h 289"/>
              <a:gd name="T54" fmla="*/ 14 w 231"/>
              <a:gd name="T55" fmla="*/ 1 h 2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1"/>
              <a:gd name="T85" fmla="*/ 0 h 289"/>
              <a:gd name="T86" fmla="*/ 231 w 231"/>
              <a:gd name="T87" fmla="*/ 289 h 28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1" h="289">
                <a:moveTo>
                  <a:pt x="131" y="1"/>
                </a:moveTo>
                <a:lnTo>
                  <a:pt x="120" y="0"/>
                </a:lnTo>
                <a:lnTo>
                  <a:pt x="107" y="13"/>
                </a:lnTo>
                <a:lnTo>
                  <a:pt x="104" y="30"/>
                </a:lnTo>
                <a:lnTo>
                  <a:pt x="106" y="56"/>
                </a:lnTo>
                <a:lnTo>
                  <a:pt x="104" y="70"/>
                </a:lnTo>
                <a:lnTo>
                  <a:pt x="97" y="85"/>
                </a:lnTo>
                <a:lnTo>
                  <a:pt x="103" y="96"/>
                </a:lnTo>
                <a:lnTo>
                  <a:pt x="103" y="116"/>
                </a:lnTo>
                <a:lnTo>
                  <a:pt x="91" y="147"/>
                </a:lnTo>
                <a:lnTo>
                  <a:pt x="78" y="177"/>
                </a:lnTo>
                <a:lnTo>
                  <a:pt x="58" y="201"/>
                </a:lnTo>
                <a:lnTo>
                  <a:pt x="36" y="210"/>
                </a:lnTo>
                <a:lnTo>
                  <a:pt x="0" y="221"/>
                </a:lnTo>
                <a:lnTo>
                  <a:pt x="18" y="250"/>
                </a:lnTo>
                <a:lnTo>
                  <a:pt x="25" y="266"/>
                </a:lnTo>
                <a:lnTo>
                  <a:pt x="22" y="289"/>
                </a:lnTo>
                <a:lnTo>
                  <a:pt x="42" y="283"/>
                </a:lnTo>
                <a:lnTo>
                  <a:pt x="78" y="276"/>
                </a:lnTo>
                <a:lnTo>
                  <a:pt x="120" y="240"/>
                </a:lnTo>
                <a:lnTo>
                  <a:pt x="169" y="194"/>
                </a:lnTo>
                <a:lnTo>
                  <a:pt x="189" y="151"/>
                </a:lnTo>
                <a:lnTo>
                  <a:pt x="231" y="95"/>
                </a:lnTo>
                <a:lnTo>
                  <a:pt x="215" y="73"/>
                </a:lnTo>
                <a:lnTo>
                  <a:pt x="188" y="50"/>
                </a:lnTo>
                <a:lnTo>
                  <a:pt x="150" y="39"/>
                </a:lnTo>
                <a:lnTo>
                  <a:pt x="130" y="21"/>
                </a:lnTo>
                <a:lnTo>
                  <a:pt x="131" y="1"/>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9" name="Freeform 76"/>
          <p:cNvSpPr/>
          <p:nvPr/>
        </p:nvSpPr>
        <p:spPr bwMode="gray">
          <a:xfrm>
            <a:off x="2506918" y="5585272"/>
            <a:ext cx="37278" cy="41494"/>
          </a:xfrm>
          <a:custGeom>
            <a:avLst/>
            <a:gdLst>
              <a:gd name="T0" fmla="*/ 4 w 37"/>
              <a:gd name="T1" fmla="*/ 1 h 48"/>
              <a:gd name="T2" fmla="*/ 4 w 37"/>
              <a:gd name="T3" fmla="*/ 1 h 48"/>
              <a:gd name="T4" fmla="*/ 4 w 37"/>
              <a:gd name="T5" fmla="*/ 1 h 48"/>
              <a:gd name="T6" fmla="*/ 0 w 37"/>
              <a:gd name="T7" fmla="*/ 0 h 48"/>
              <a:gd name="T8" fmla="*/ 4 w 37"/>
              <a:gd name="T9" fmla="*/ 1 h 48"/>
              <a:gd name="T10" fmla="*/ 0 60000 65536"/>
              <a:gd name="T11" fmla="*/ 0 60000 65536"/>
              <a:gd name="T12" fmla="*/ 0 60000 65536"/>
              <a:gd name="T13" fmla="*/ 0 60000 65536"/>
              <a:gd name="T14" fmla="*/ 0 60000 65536"/>
              <a:gd name="T15" fmla="*/ 0 w 37"/>
              <a:gd name="T16" fmla="*/ 0 h 48"/>
              <a:gd name="T17" fmla="*/ 37 w 37"/>
              <a:gd name="T18" fmla="*/ 48 h 48"/>
            </a:gdLst>
            <a:ahLst/>
            <a:cxnLst>
              <a:cxn ang="T10">
                <a:pos x="T0" y="T1"/>
              </a:cxn>
              <a:cxn ang="T11">
                <a:pos x="T2" y="T3"/>
              </a:cxn>
              <a:cxn ang="T12">
                <a:pos x="T4" y="T5"/>
              </a:cxn>
              <a:cxn ang="T13">
                <a:pos x="T6" y="T7"/>
              </a:cxn>
              <a:cxn ang="T14">
                <a:pos x="T8" y="T9"/>
              </a:cxn>
            </a:cxnLst>
            <a:rect l="T15" t="T16" r="T17" b="T18"/>
            <a:pathLst>
              <a:path w="37" h="48">
                <a:moveTo>
                  <a:pt x="20" y="48"/>
                </a:moveTo>
                <a:lnTo>
                  <a:pt x="37" y="26"/>
                </a:lnTo>
                <a:lnTo>
                  <a:pt x="26" y="5"/>
                </a:lnTo>
                <a:lnTo>
                  <a:pt x="0" y="0"/>
                </a:lnTo>
                <a:lnTo>
                  <a:pt x="20" y="48"/>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0" name="Freeform 77"/>
          <p:cNvSpPr/>
          <p:nvPr/>
        </p:nvSpPr>
        <p:spPr bwMode="gray">
          <a:xfrm>
            <a:off x="2517085" y="4997657"/>
            <a:ext cx="41797" cy="60234"/>
          </a:xfrm>
          <a:custGeom>
            <a:avLst/>
            <a:gdLst>
              <a:gd name="T0" fmla="*/ 4 w 42"/>
              <a:gd name="T1" fmla="*/ 1 h 72"/>
              <a:gd name="T2" fmla="*/ 4 w 42"/>
              <a:gd name="T3" fmla="*/ 1 h 72"/>
              <a:gd name="T4" fmla="*/ 0 w 42"/>
              <a:gd name="T5" fmla="*/ 0 h 72"/>
              <a:gd name="T6" fmla="*/ 4 w 42"/>
              <a:gd name="T7" fmla="*/ 1 h 72"/>
              <a:gd name="T8" fmla="*/ 0 60000 65536"/>
              <a:gd name="T9" fmla="*/ 0 60000 65536"/>
              <a:gd name="T10" fmla="*/ 0 60000 65536"/>
              <a:gd name="T11" fmla="*/ 0 60000 65536"/>
              <a:gd name="T12" fmla="*/ 0 w 42"/>
              <a:gd name="T13" fmla="*/ 0 h 72"/>
              <a:gd name="T14" fmla="*/ 42 w 42"/>
              <a:gd name="T15" fmla="*/ 72 h 72"/>
            </a:gdLst>
            <a:ahLst/>
            <a:cxnLst>
              <a:cxn ang="T8">
                <a:pos x="T0" y="T1"/>
              </a:cxn>
              <a:cxn ang="T9">
                <a:pos x="T2" y="T3"/>
              </a:cxn>
              <a:cxn ang="T10">
                <a:pos x="T4" y="T5"/>
              </a:cxn>
              <a:cxn ang="T11">
                <a:pos x="T6" y="T7"/>
              </a:cxn>
            </a:cxnLst>
            <a:rect l="T12" t="T13" r="T14" b="T15"/>
            <a:pathLst>
              <a:path w="42" h="72">
                <a:moveTo>
                  <a:pt x="42" y="72"/>
                </a:moveTo>
                <a:lnTo>
                  <a:pt x="41" y="72"/>
                </a:lnTo>
                <a:lnTo>
                  <a:pt x="0" y="0"/>
                </a:lnTo>
                <a:lnTo>
                  <a:pt x="42" y="7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1" name="Freeform 78"/>
          <p:cNvSpPr/>
          <p:nvPr/>
        </p:nvSpPr>
        <p:spPr bwMode="gray">
          <a:xfrm>
            <a:off x="2959902" y="5069938"/>
            <a:ext cx="16945" cy="4016"/>
          </a:xfrm>
          <a:custGeom>
            <a:avLst/>
            <a:gdLst>
              <a:gd name="T0" fmla="*/ 8 w 16"/>
              <a:gd name="T1" fmla="*/ 1 h 6"/>
              <a:gd name="T2" fmla="*/ 0 w 16"/>
              <a:gd name="T3" fmla="*/ 0 h 6"/>
              <a:gd name="T4" fmla="*/ 8 w 16"/>
              <a:gd name="T5" fmla="*/ 1 h 6"/>
              <a:gd name="T6" fmla="*/ 0 60000 65536"/>
              <a:gd name="T7" fmla="*/ 0 60000 65536"/>
              <a:gd name="T8" fmla="*/ 0 60000 65536"/>
              <a:gd name="T9" fmla="*/ 0 w 16"/>
              <a:gd name="T10" fmla="*/ 0 h 6"/>
              <a:gd name="T11" fmla="*/ 16 w 16"/>
              <a:gd name="T12" fmla="*/ 6 h 6"/>
            </a:gdLst>
            <a:ahLst/>
            <a:cxnLst>
              <a:cxn ang="T6">
                <a:pos x="T0" y="T1"/>
              </a:cxn>
              <a:cxn ang="T7">
                <a:pos x="T2" y="T3"/>
              </a:cxn>
              <a:cxn ang="T8">
                <a:pos x="T4" y="T5"/>
              </a:cxn>
            </a:cxnLst>
            <a:rect l="T9" t="T10" r="T11" b="T12"/>
            <a:pathLst>
              <a:path w="16" h="6">
                <a:moveTo>
                  <a:pt x="16" y="6"/>
                </a:moveTo>
                <a:lnTo>
                  <a:pt x="0" y="0"/>
                </a:lnTo>
                <a:lnTo>
                  <a:pt x="16" y="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2" name="Freeform 79"/>
          <p:cNvSpPr/>
          <p:nvPr/>
        </p:nvSpPr>
        <p:spPr bwMode="gray">
          <a:xfrm>
            <a:off x="1613376" y="4669717"/>
            <a:ext cx="572725" cy="325263"/>
          </a:xfrm>
          <a:custGeom>
            <a:avLst/>
            <a:gdLst>
              <a:gd name="T0" fmla="*/ 31 w 556"/>
              <a:gd name="T1" fmla="*/ 1 h 395"/>
              <a:gd name="T2" fmla="*/ 14 w 556"/>
              <a:gd name="T3" fmla="*/ 1 h 395"/>
              <a:gd name="T4" fmla="*/ 5 w 556"/>
              <a:gd name="T5" fmla="*/ 1 h 395"/>
              <a:gd name="T6" fmla="*/ 8 w 556"/>
              <a:gd name="T7" fmla="*/ 1 h 395"/>
              <a:gd name="T8" fmla="*/ 7 w 556"/>
              <a:gd name="T9" fmla="*/ 1 h 395"/>
              <a:gd name="T10" fmla="*/ 5 w 556"/>
              <a:gd name="T11" fmla="*/ 1 h 395"/>
              <a:gd name="T12" fmla="*/ 0 w 556"/>
              <a:gd name="T13" fmla="*/ 1 h 395"/>
              <a:gd name="T14" fmla="*/ 1 w 556"/>
              <a:gd name="T15" fmla="*/ 1 h 395"/>
              <a:gd name="T16" fmla="*/ 5 w 556"/>
              <a:gd name="T17" fmla="*/ 1 h 395"/>
              <a:gd name="T18" fmla="*/ 13 w 556"/>
              <a:gd name="T19" fmla="*/ 1 h 395"/>
              <a:gd name="T20" fmla="*/ 16 w 556"/>
              <a:gd name="T21" fmla="*/ 1 h 395"/>
              <a:gd name="T22" fmla="*/ 16 w 556"/>
              <a:gd name="T23" fmla="*/ 1 h 395"/>
              <a:gd name="T24" fmla="*/ 22 w 556"/>
              <a:gd name="T25" fmla="*/ 1 h 395"/>
              <a:gd name="T26" fmla="*/ 25 w 556"/>
              <a:gd name="T27" fmla="*/ 1 h 395"/>
              <a:gd name="T28" fmla="*/ 30 w 556"/>
              <a:gd name="T29" fmla="*/ 1 h 395"/>
              <a:gd name="T30" fmla="*/ 30 w 556"/>
              <a:gd name="T31" fmla="*/ 1 h 395"/>
              <a:gd name="T32" fmla="*/ 25 w 556"/>
              <a:gd name="T33" fmla="*/ 1 h 395"/>
              <a:gd name="T34" fmla="*/ 24 w 556"/>
              <a:gd name="T35" fmla="*/ 1 h 395"/>
              <a:gd name="T36" fmla="*/ 30 w 556"/>
              <a:gd name="T37" fmla="*/ 1 h 395"/>
              <a:gd name="T38" fmla="*/ 33 w 556"/>
              <a:gd name="T39" fmla="*/ 1 h 395"/>
              <a:gd name="T40" fmla="*/ 37 w 556"/>
              <a:gd name="T41" fmla="*/ 1 h 395"/>
              <a:gd name="T42" fmla="*/ 39 w 556"/>
              <a:gd name="T43" fmla="*/ 1 h 395"/>
              <a:gd name="T44" fmla="*/ 43 w 556"/>
              <a:gd name="T45" fmla="*/ 1 h 395"/>
              <a:gd name="T46" fmla="*/ 43 w 556"/>
              <a:gd name="T47" fmla="*/ 1 h 395"/>
              <a:gd name="T48" fmla="*/ 43 w 556"/>
              <a:gd name="T49" fmla="*/ 1 h 395"/>
              <a:gd name="T50" fmla="*/ 47 w 556"/>
              <a:gd name="T51" fmla="*/ 1 h 395"/>
              <a:gd name="T52" fmla="*/ 51 w 556"/>
              <a:gd name="T53" fmla="*/ 1 h 395"/>
              <a:gd name="T54" fmla="*/ 55 w 556"/>
              <a:gd name="T55" fmla="*/ 1 h 395"/>
              <a:gd name="T56" fmla="*/ 51 w 556"/>
              <a:gd name="T57" fmla="*/ 1 h 395"/>
              <a:gd name="T58" fmla="*/ 47 w 556"/>
              <a:gd name="T59" fmla="*/ 1 h 395"/>
              <a:gd name="T60" fmla="*/ 47 w 556"/>
              <a:gd name="T61" fmla="*/ 1 h 395"/>
              <a:gd name="T62" fmla="*/ 56 w 556"/>
              <a:gd name="T63" fmla="*/ 1 h 395"/>
              <a:gd name="T64" fmla="*/ 56 w 556"/>
              <a:gd name="T65" fmla="*/ 1 h 395"/>
              <a:gd name="T66" fmla="*/ 61 w 556"/>
              <a:gd name="T67" fmla="*/ 1 h 395"/>
              <a:gd name="T68" fmla="*/ 67 w 556"/>
              <a:gd name="T69" fmla="*/ 1 h 395"/>
              <a:gd name="T70" fmla="*/ 63 w 556"/>
              <a:gd name="T71" fmla="*/ 1 h 395"/>
              <a:gd name="T72" fmla="*/ 52 w 556"/>
              <a:gd name="T73" fmla="*/ 1 h 395"/>
              <a:gd name="T74" fmla="*/ 49 w 556"/>
              <a:gd name="T75" fmla="*/ 1 h 395"/>
              <a:gd name="T76" fmla="*/ 34 w 556"/>
              <a:gd name="T77" fmla="*/ 0 h 3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6"/>
              <a:gd name="T118" fmla="*/ 0 h 395"/>
              <a:gd name="T119" fmla="*/ 556 w 556"/>
              <a:gd name="T120" fmla="*/ 395 h 3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6" h="395">
                <a:moveTo>
                  <a:pt x="284" y="0"/>
                </a:moveTo>
                <a:lnTo>
                  <a:pt x="258" y="28"/>
                </a:lnTo>
                <a:lnTo>
                  <a:pt x="210" y="48"/>
                </a:lnTo>
                <a:lnTo>
                  <a:pt x="114" y="36"/>
                </a:lnTo>
                <a:lnTo>
                  <a:pt x="57" y="25"/>
                </a:lnTo>
                <a:lnTo>
                  <a:pt x="47" y="43"/>
                </a:lnTo>
                <a:lnTo>
                  <a:pt x="56" y="56"/>
                </a:lnTo>
                <a:lnTo>
                  <a:pt x="65" y="84"/>
                </a:lnTo>
                <a:lnTo>
                  <a:pt x="63" y="104"/>
                </a:lnTo>
                <a:lnTo>
                  <a:pt x="59" y="128"/>
                </a:lnTo>
                <a:lnTo>
                  <a:pt x="40" y="140"/>
                </a:lnTo>
                <a:lnTo>
                  <a:pt x="20" y="147"/>
                </a:lnTo>
                <a:lnTo>
                  <a:pt x="6" y="167"/>
                </a:lnTo>
                <a:lnTo>
                  <a:pt x="0" y="193"/>
                </a:lnTo>
                <a:lnTo>
                  <a:pt x="0" y="205"/>
                </a:lnTo>
                <a:lnTo>
                  <a:pt x="1" y="225"/>
                </a:lnTo>
                <a:lnTo>
                  <a:pt x="10" y="241"/>
                </a:lnTo>
                <a:lnTo>
                  <a:pt x="17" y="246"/>
                </a:lnTo>
                <a:lnTo>
                  <a:pt x="33" y="264"/>
                </a:lnTo>
                <a:lnTo>
                  <a:pt x="96" y="271"/>
                </a:lnTo>
                <a:lnTo>
                  <a:pt x="117" y="252"/>
                </a:lnTo>
                <a:lnTo>
                  <a:pt x="127" y="251"/>
                </a:lnTo>
                <a:lnTo>
                  <a:pt x="124" y="232"/>
                </a:lnTo>
                <a:lnTo>
                  <a:pt x="137" y="209"/>
                </a:lnTo>
                <a:lnTo>
                  <a:pt x="157" y="192"/>
                </a:lnTo>
                <a:lnTo>
                  <a:pt x="178" y="190"/>
                </a:lnTo>
                <a:lnTo>
                  <a:pt x="196" y="199"/>
                </a:lnTo>
                <a:lnTo>
                  <a:pt x="209" y="209"/>
                </a:lnTo>
                <a:lnTo>
                  <a:pt x="223" y="232"/>
                </a:lnTo>
                <a:lnTo>
                  <a:pt x="242" y="249"/>
                </a:lnTo>
                <a:lnTo>
                  <a:pt x="248" y="272"/>
                </a:lnTo>
                <a:lnTo>
                  <a:pt x="243" y="287"/>
                </a:lnTo>
                <a:lnTo>
                  <a:pt x="229" y="303"/>
                </a:lnTo>
                <a:lnTo>
                  <a:pt x="213" y="326"/>
                </a:lnTo>
                <a:lnTo>
                  <a:pt x="200" y="347"/>
                </a:lnTo>
                <a:lnTo>
                  <a:pt x="196" y="362"/>
                </a:lnTo>
                <a:lnTo>
                  <a:pt x="229" y="366"/>
                </a:lnTo>
                <a:lnTo>
                  <a:pt x="240" y="343"/>
                </a:lnTo>
                <a:lnTo>
                  <a:pt x="278" y="323"/>
                </a:lnTo>
                <a:lnTo>
                  <a:pt x="279" y="323"/>
                </a:lnTo>
                <a:lnTo>
                  <a:pt x="299" y="313"/>
                </a:lnTo>
                <a:lnTo>
                  <a:pt x="310" y="314"/>
                </a:lnTo>
                <a:lnTo>
                  <a:pt x="320" y="331"/>
                </a:lnTo>
                <a:lnTo>
                  <a:pt x="334" y="324"/>
                </a:lnTo>
                <a:lnTo>
                  <a:pt x="354" y="324"/>
                </a:lnTo>
                <a:lnTo>
                  <a:pt x="354" y="334"/>
                </a:lnTo>
                <a:lnTo>
                  <a:pt x="340" y="350"/>
                </a:lnTo>
                <a:lnTo>
                  <a:pt x="350" y="359"/>
                </a:lnTo>
                <a:lnTo>
                  <a:pt x="358" y="370"/>
                </a:lnTo>
                <a:lnTo>
                  <a:pt x="358" y="388"/>
                </a:lnTo>
                <a:lnTo>
                  <a:pt x="370" y="395"/>
                </a:lnTo>
                <a:lnTo>
                  <a:pt x="393" y="388"/>
                </a:lnTo>
                <a:lnTo>
                  <a:pt x="406" y="382"/>
                </a:lnTo>
                <a:lnTo>
                  <a:pt x="418" y="367"/>
                </a:lnTo>
                <a:lnTo>
                  <a:pt x="441" y="370"/>
                </a:lnTo>
                <a:lnTo>
                  <a:pt x="454" y="360"/>
                </a:lnTo>
                <a:lnTo>
                  <a:pt x="452" y="353"/>
                </a:lnTo>
                <a:lnTo>
                  <a:pt x="425" y="349"/>
                </a:lnTo>
                <a:lnTo>
                  <a:pt x="415" y="349"/>
                </a:lnTo>
                <a:lnTo>
                  <a:pt x="403" y="341"/>
                </a:lnTo>
                <a:lnTo>
                  <a:pt x="389" y="321"/>
                </a:lnTo>
                <a:lnTo>
                  <a:pt x="399" y="320"/>
                </a:lnTo>
                <a:lnTo>
                  <a:pt x="441" y="297"/>
                </a:lnTo>
                <a:lnTo>
                  <a:pt x="459" y="290"/>
                </a:lnTo>
                <a:lnTo>
                  <a:pt x="456" y="262"/>
                </a:lnTo>
                <a:lnTo>
                  <a:pt x="461" y="251"/>
                </a:lnTo>
                <a:lnTo>
                  <a:pt x="479" y="244"/>
                </a:lnTo>
                <a:lnTo>
                  <a:pt x="508" y="231"/>
                </a:lnTo>
                <a:lnTo>
                  <a:pt x="534" y="209"/>
                </a:lnTo>
                <a:lnTo>
                  <a:pt x="556" y="179"/>
                </a:lnTo>
                <a:lnTo>
                  <a:pt x="551" y="140"/>
                </a:lnTo>
                <a:lnTo>
                  <a:pt x="534" y="125"/>
                </a:lnTo>
                <a:lnTo>
                  <a:pt x="478" y="112"/>
                </a:lnTo>
                <a:lnTo>
                  <a:pt x="436" y="88"/>
                </a:lnTo>
                <a:lnTo>
                  <a:pt x="429" y="29"/>
                </a:lnTo>
                <a:lnTo>
                  <a:pt x="410" y="23"/>
                </a:lnTo>
                <a:lnTo>
                  <a:pt x="289" y="13"/>
                </a:lnTo>
                <a:lnTo>
                  <a:pt x="284"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3" name="Freeform 80"/>
          <p:cNvSpPr/>
          <p:nvPr/>
        </p:nvSpPr>
        <p:spPr bwMode="gray">
          <a:xfrm>
            <a:off x="1388579" y="5265363"/>
            <a:ext cx="9037" cy="9370"/>
          </a:xfrm>
          <a:custGeom>
            <a:avLst/>
            <a:gdLst>
              <a:gd name="T0" fmla="*/ 2 w 10"/>
              <a:gd name="T1" fmla="*/ 4 h 8"/>
              <a:gd name="T2" fmla="*/ 2 w 10"/>
              <a:gd name="T3" fmla="*/ 2 h 8"/>
              <a:gd name="T4" fmla="*/ 2 w 10"/>
              <a:gd name="T5" fmla="*/ 2 h 8"/>
              <a:gd name="T6" fmla="*/ 2 w 10"/>
              <a:gd name="T7" fmla="*/ 1 h 8"/>
              <a:gd name="T8" fmla="*/ 2 w 10"/>
              <a:gd name="T9" fmla="*/ 0 h 8"/>
              <a:gd name="T10" fmla="*/ 2 w 10"/>
              <a:gd name="T11" fmla="*/ 0 h 8"/>
              <a:gd name="T12" fmla="*/ 2 w 10"/>
              <a:gd name="T13" fmla="*/ 0 h 8"/>
              <a:gd name="T14" fmla="*/ 2 w 10"/>
              <a:gd name="T15" fmla="*/ 0 h 8"/>
              <a:gd name="T16" fmla="*/ 2 w 10"/>
              <a:gd name="T17" fmla="*/ 0 h 8"/>
              <a:gd name="T18" fmla="*/ 1 w 10"/>
              <a:gd name="T19" fmla="*/ 0 h 8"/>
              <a:gd name="T20" fmla="*/ 1 w 10"/>
              <a:gd name="T21" fmla="*/ 1 h 8"/>
              <a:gd name="T22" fmla="*/ 0 w 10"/>
              <a:gd name="T23" fmla="*/ 1 h 8"/>
              <a:gd name="T24" fmla="*/ 0 w 10"/>
              <a:gd name="T25" fmla="*/ 2 h 8"/>
              <a:gd name="T26" fmla="*/ 0 w 10"/>
              <a:gd name="T27" fmla="*/ 4 h 8"/>
              <a:gd name="T28" fmla="*/ 0 w 10"/>
              <a:gd name="T29" fmla="*/ 4 h 8"/>
              <a:gd name="T30" fmla="*/ 0 w 10"/>
              <a:gd name="T31" fmla="*/ 4 h 8"/>
              <a:gd name="T32" fmla="*/ 1 w 10"/>
              <a:gd name="T33" fmla="*/ 4 h 8"/>
              <a:gd name="T34" fmla="*/ 1 w 10"/>
              <a:gd name="T35" fmla="*/ 4 h 8"/>
              <a:gd name="T36" fmla="*/ 2 w 10"/>
              <a:gd name="T37" fmla="*/ 4 h 8"/>
              <a:gd name="T38" fmla="*/ 2 w 10"/>
              <a:gd name="T39" fmla="*/ 4 h 8"/>
              <a:gd name="T40" fmla="*/ 2 w 10"/>
              <a:gd name="T41" fmla="*/ 4 h 8"/>
              <a:gd name="T42" fmla="*/ 2 w 10"/>
              <a:gd name="T43" fmla="*/ 4 h 8"/>
              <a:gd name="T44" fmla="*/ 2 w 10"/>
              <a:gd name="T45" fmla="*/ 4 h 8"/>
              <a:gd name="T46" fmla="*/ 2 w 10"/>
              <a:gd name="T47" fmla="*/ 4 h 8"/>
              <a:gd name="T48" fmla="*/ 2 w 10"/>
              <a:gd name="T49" fmla="*/ 4 h 8"/>
              <a:gd name="T50" fmla="*/ 2 w 10"/>
              <a:gd name="T51" fmla="*/ 4 h 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8"/>
              <a:gd name="T80" fmla="*/ 10 w 10"/>
              <a:gd name="T81" fmla="*/ 8 h 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8">
                <a:moveTo>
                  <a:pt x="10" y="4"/>
                </a:moveTo>
                <a:lnTo>
                  <a:pt x="10" y="2"/>
                </a:lnTo>
                <a:lnTo>
                  <a:pt x="9" y="2"/>
                </a:lnTo>
                <a:lnTo>
                  <a:pt x="9" y="1"/>
                </a:lnTo>
                <a:lnTo>
                  <a:pt x="9" y="0"/>
                </a:lnTo>
                <a:lnTo>
                  <a:pt x="7" y="0"/>
                </a:lnTo>
                <a:lnTo>
                  <a:pt x="6" y="0"/>
                </a:lnTo>
                <a:lnTo>
                  <a:pt x="4" y="0"/>
                </a:lnTo>
                <a:lnTo>
                  <a:pt x="3" y="0"/>
                </a:lnTo>
                <a:lnTo>
                  <a:pt x="1" y="0"/>
                </a:lnTo>
                <a:lnTo>
                  <a:pt x="1" y="1"/>
                </a:lnTo>
                <a:lnTo>
                  <a:pt x="0" y="1"/>
                </a:lnTo>
                <a:lnTo>
                  <a:pt x="0" y="2"/>
                </a:lnTo>
                <a:lnTo>
                  <a:pt x="0" y="4"/>
                </a:lnTo>
                <a:lnTo>
                  <a:pt x="0" y="5"/>
                </a:lnTo>
                <a:lnTo>
                  <a:pt x="0" y="7"/>
                </a:lnTo>
                <a:lnTo>
                  <a:pt x="1" y="7"/>
                </a:lnTo>
                <a:lnTo>
                  <a:pt x="1" y="8"/>
                </a:lnTo>
                <a:lnTo>
                  <a:pt x="3" y="8"/>
                </a:lnTo>
                <a:lnTo>
                  <a:pt x="4" y="8"/>
                </a:lnTo>
                <a:lnTo>
                  <a:pt x="6" y="8"/>
                </a:lnTo>
                <a:lnTo>
                  <a:pt x="7" y="8"/>
                </a:lnTo>
                <a:lnTo>
                  <a:pt x="9" y="7"/>
                </a:lnTo>
                <a:lnTo>
                  <a:pt x="9" y="5"/>
                </a:lnTo>
                <a:lnTo>
                  <a:pt x="10" y="5"/>
                </a:lnTo>
                <a:lnTo>
                  <a:pt x="10" y="4"/>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4" name="Freeform 81"/>
          <p:cNvSpPr/>
          <p:nvPr/>
        </p:nvSpPr>
        <p:spPr bwMode="gray">
          <a:xfrm>
            <a:off x="795520" y="4768769"/>
            <a:ext cx="389724" cy="303846"/>
          </a:xfrm>
          <a:custGeom>
            <a:avLst/>
            <a:gdLst>
              <a:gd name="T0" fmla="*/ 36 w 378"/>
              <a:gd name="T1" fmla="*/ 1 h 370"/>
              <a:gd name="T2" fmla="*/ 31 w 378"/>
              <a:gd name="T3" fmla="*/ 1 h 370"/>
              <a:gd name="T4" fmla="*/ 24 w 378"/>
              <a:gd name="T5" fmla="*/ 0 h 370"/>
              <a:gd name="T6" fmla="*/ 23 w 378"/>
              <a:gd name="T7" fmla="*/ 1 h 370"/>
              <a:gd name="T8" fmla="*/ 18 w 378"/>
              <a:gd name="T9" fmla="*/ 1 h 370"/>
              <a:gd name="T10" fmla="*/ 14 w 378"/>
              <a:gd name="T11" fmla="*/ 1 h 370"/>
              <a:gd name="T12" fmla="*/ 11 w 378"/>
              <a:gd name="T13" fmla="*/ 1 h 370"/>
              <a:gd name="T14" fmla="*/ 13 w 378"/>
              <a:gd name="T15" fmla="*/ 1 h 370"/>
              <a:gd name="T16" fmla="*/ 10 w 378"/>
              <a:gd name="T17" fmla="*/ 1 h 370"/>
              <a:gd name="T18" fmla="*/ 5 w 378"/>
              <a:gd name="T19" fmla="*/ 1 h 370"/>
              <a:gd name="T20" fmla="*/ 5 w 378"/>
              <a:gd name="T21" fmla="*/ 1 h 370"/>
              <a:gd name="T22" fmla="*/ 8 w 378"/>
              <a:gd name="T23" fmla="*/ 1 h 370"/>
              <a:gd name="T24" fmla="*/ 11 w 378"/>
              <a:gd name="T25" fmla="*/ 1 h 370"/>
              <a:gd name="T26" fmla="*/ 14 w 378"/>
              <a:gd name="T27" fmla="*/ 1 h 370"/>
              <a:gd name="T28" fmla="*/ 14 w 378"/>
              <a:gd name="T29" fmla="*/ 1 h 370"/>
              <a:gd name="T30" fmla="*/ 14 w 378"/>
              <a:gd name="T31" fmla="*/ 1 h 370"/>
              <a:gd name="T32" fmla="*/ 14 w 378"/>
              <a:gd name="T33" fmla="*/ 1 h 370"/>
              <a:gd name="T34" fmla="*/ 19 w 378"/>
              <a:gd name="T35" fmla="*/ 1 h 370"/>
              <a:gd name="T36" fmla="*/ 30 w 378"/>
              <a:gd name="T37" fmla="*/ 1 h 370"/>
              <a:gd name="T38" fmla="*/ 28 w 378"/>
              <a:gd name="T39" fmla="*/ 1 h 370"/>
              <a:gd name="T40" fmla="*/ 33 w 378"/>
              <a:gd name="T41" fmla="*/ 1 h 370"/>
              <a:gd name="T42" fmla="*/ 37 w 378"/>
              <a:gd name="T43" fmla="*/ 1 h 370"/>
              <a:gd name="T44" fmla="*/ 39 w 378"/>
              <a:gd name="T45" fmla="*/ 1 h 370"/>
              <a:gd name="T46" fmla="*/ 43 w 378"/>
              <a:gd name="T47" fmla="*/ 1 h 370"/>
              <a:gd name="T48" fmla="*/ 43 w 378"/>
              <a:gd name="T49" fmla="*/ 1 h 370"/>
              <a:gd name="T50" fmla="*/ 46 w 378"/>
              <a:gd name="T51" fmla="*/ 1 h 370"/>
              <a:gd name="T52" fmla="*/ 45 w 378"/>
              <a:gd name="T53" fmla="*/ 1 h 370"/>
              <a:gd name="T54" fmla="*/ 43 w 378"/>
              <a:gd name="T55" fmla="*/ 1 h 370"/>
              <a:gd name="T56" fmla="*/ 39 w 378"/>
              <a:gd name="T57" fmla="*/ 1 h 370"/>
              <a:gd name="T58" fmla="*/ 41 w 378"/>
              <a:gd name="T59" fmla="*/ 1 h 370"/>
              <a:gd name="T60" fmla="*/ 47 w 378"/>
              <a:gd name="T61" fmla="*/ 1 h 370"/>
              <a:gd name="T62" fmla="*/ 39 w 378"/>
              <a:gd name="T63" fmla="*/ 1 h 3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8"/>
              <a:gd name="T97" fmla="*/ 0 h 370"/>
              <a:gd name="T98" fmla="*/ 378 w 378"/>
              <a:gd name="T99" fmla="*/ 370 h 3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8" h="370">
                <a:moveTo>
                  <a:pt x="324" y="59"/>
                </a:moveTo>
                <a:lnTo>
                  <a:pt x="288" y="58"/>
                </a:lnTo>
                <a:lnTo>
                  <a:pt x="268" y="55"/>
                </a:lnTo>
                <a:lnTo>
                  <a:pt x="254" y="26"/>
                </a:lnTo>
                <a:lnTo>
                  <a:pt x="238" y="19"/>
                </a:lnTo>
                <a:lnTo>
                  <a:pt x="195" y="0"/>
                </a:lnTo>
                <a:lnTo>
                  <a:pt x="190" y="9"/>
                </a:lnTo>
                <a:lnTo>
                  <a:pt x="185" y="28"/>
                </a:lnTo>
                <a:lnTo>
                  <a:pt x="167" y="42"/>
                </a:lnTo>
                <a:lnTo>
                  <a:pt x="147" y="51"/>
                </a:lnTo>
                <a:lnTo>
                  <a:pt x="133" y="62"/>
                </a:lnTo>
                <a:lnTo>
                  <a:pt x="108" y="55"/>
                </a:lnTo>
                <a:lnTo>
                  <a:pt x="101" y="39"/>
                </a:lnTo>
                <a:lnTo>
                  <a:pt x="84" y="42"/>
                </a:lnTo>
                <a:lnTo>
                  <a:pt x="97" y="58"/>
                </a:lnTo>
                <a:lnTo>
                  <a:pt x="100" y="78"/>
                </a:lnTo>
                <a:lnTo>
                  <a:pt x="97" y="95"/>
                </a:lnTo>
                <a:lnTo>
                  <a:pt x="78" y="101"/>
                </a:lnTo>
                <a:lnTo>
                  <a:pt x="45" y="92"/>
                </a:lnTo>
                <a:lnTo>
                  <a:pt x="31" y="98"/>
                </a:lnTo>
                <a:lnTo>
                  <a:pt x="18" y="107"/>
                </a:lnTo>
                <a:lnTo>
                  <a:pt x="13" y="118"/>
                </a:lnTo>
                <a:lnTo>
                  <a:pt x="0" y="137"/>
                </a:lnTo>
                <a:lnTo>
                  <a:pt x="62" y="146"/>
                </a:lnTo>
                <a:lnTo>
                  <a:pt x="67" y="149"/>
                </a:lnTo>
                <a:lnTo>
                  <a:pt x="81" y="154"/>
                </a:lnTo>
                <a:lnTo>
                  <a:pt x="98" y="169"/>
                </a:lnTo>
                <a:lnTo>
                  <a:pt x="110" y="193"/>
                </a:lnTo>
                <a:lnTo>
                  <a:pt x="110" y="218"/>
                </a:lnTo>
                <a:lnTo>
                  <a:pt x="110" y="238"/>
                </a:lnTo>
                <a:lnTo>
                  <a:pt x="110" y="278"/>
                </a:lnTo>
                <a:lnTo>
                  <a:pt x="106" y="291"/>
                </a:lnTo>
                <a:lnTo>
                  <a:pt x="106" y="306"/>
                </a:lnTo>
                <a:lnTo>
                  <a:pt x="106" y="317"/>
                </a:lnTo>
                <a:lnTo>
                  <a:pt x="101" y="320"/>
                </a:lnTo>
                <a:lnTo>
                  <a:pt x="160" y="350"/>
                </a:lnTo>
                <a:lnTo>
                  <a:pt x="199" y="365"/>
                </a:lnTo>
                <a:lnTo>
                  <a:pt x="238" y="370"/>
                </a:lnTo>
                <a:lnTo>
                  <a:pt x="235" y="349"/>
                </a:lnTo>
                <a:lnTo>
                  <a:pt x="235" y="339"/>
                </a:lnTo>
                <a:lnTo>
                  <a:pt x="247" y="327"/>
                </a:lnTo>
                <a:lnTo>
                  <a:pt x="271" y="319"/>
                </a:lnTo>
                <a:lnTo>
                  <a:pt x="286" y="313"/>
                </a:lnTo>
                <a:lnTo>
                  <a:pt x="303" y="316"/>
                </a:lnTo>
                <a:lnTo>
                  <a:pt x="309" y="334"/>
                </a:lnTo>
                <a:lnTo>
                  <a:pt x="314" y="343"/>
                </a:lnTo>
                <a:lnTo>
                  <a:pt x="335" y="347"/>
                </a:lnTo>
                <a:lnTo>
                  <a:pt x="349" y="339"/>
                </a:lnTo>
                <a:lnTo>
                  <a:pt x="366" y="319"/>
                </a:lnTo>
                <a:lnTo>
                  <a:pt x="362" y="304"/>
                </a:lnTo>
                <a:lnTo>
                  <a:pt x="372" y="285"/>
                </a:lnTo>
                <a:lnTo>
                  <a:pt x="375" y="284"/>
                </a:lnTo>
                <a:lnTo>
                  <a:pt x="369" y="274"/>
                </a:lnTo>
                <a:lnTo>
                  <a:pt x="371" y="267"/>
                </a:lnTo>
                <a:lnTo>
                  <a:pt x="372" y="244"/>
                </a:lnTo>
                <a:lnTo>
                  <a:pt x="360" y="245"/>
                </a:lnTo>
                <a:lnTo>
                  <a:pt x="339" y="234"/>
                </a:lnTo>
                <a:lnTo>
                  <a:pt x="330" y="223"/>
                </a:lnTo>
                <a:lnTo>
                  <a:pt x="330" y="199"/>
                </a:lnTo>
                <a:lnTo>
                  <a:pt x="339" y="180"/>
                </a:lnTo>
                <a:lnTo>
                  <a:pt x="365" y="153"/>
                </a:lnTo>
                <a:lnTo>
                  <a:pt x="378" y="68"/>
                </a:lnTo>
                <a:lnTo>
                  <a:pt x="360" y="62"/>
                </a:lnTo>
                <a:lnTo>
                  <a:pt x="324" y="59"/>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5" name="Freeform 82"/>
          <p:cNvSpPr/>
          <p:nvPr/>
        </p:nvSpPr>
        <p:spPr bwMode="gray">
          <a:xfrm>
            <a:off x="621556" y="4588067"/>
            <a:ext cx="146853" cy="153931"/>
          </a:xfrm>
          <a:custGeom>
            <a:avLst/>
            <a:gdLst>
              <a:gd name="T0" fmla="*/ 18 w 141"/>
              <a:gd name="T1" fmla="*/ 1 h 189"/>
              <a:gd name="T2" fmla="*/ 17 w 141"/>
              <a:gd name="T3" fmla="*/ 1 h 189"/>
              <a:gd name="T4" fmla="*/ 16 w 141"/>
              <a:gd name="T5" fmla="*/ 1 h 189"/>
              <a:gd name="T6" fmla="*/ 13 w 141"/>
              <a:gd name="T7" fmla="*/ 1 h 189"/>
              <a:gd name="T8" fmla="*/ 11 w 141"/>
              <a:gd name="T9" fmla="*/ 1 h 189"/>
              <a:gd name="T10" fmla="*/ 11 w 141"/>
              <a:gd name="T11" fmla="*/ 1 h 189"/>
              <a:gd name="T12" fmla="*/ 10 w 141"/>
              <a:gd name="T13" fmla="*/ 1 h 189"/>
              <a:gd name="T14" fmla="*/ 12 w 141"/>
              <a:gd name="T15" fmla="*/ 0 h 189"/>
              <a:gd name="T16" fmla="*/ 12 w 141"/>
              <a:gd name="T17" fmla="*/ 1 h 189"/>
              <a:gd name="T18" fmla="*/ 10 w 141"/>
              <a:gd name="T19" fmla="*/ 1 h 189"/>
              <a:gd name="T20" fmla="*/ 9 w 141"/>
              <a:gd name="T21" fmla="*/ 1 h 189"/>
              <a:gd name="T22" fmla="*/ 9 w 141"/>
              <a:gd name="T23" fmla="*/ 1 h 189"/>
              <a:gd name="T24" fmla="*/ 7 w 141"/>
              <a:gd name="T25" fmla="*/ 1 h 189"/>
              <a:gd name="T26" fmla="*/ 7 w 141"/>
              <a:gd name="T27" fmla="*/ 1 h 189"/>
              <a:gd name="T28" fmla="*/ 9 w 141"/>
              <a:gd name="T29" fmla="*/ 1 h 189"/>
              <a:gd name="T30" fmla="*/ 11 w 141"/>
              <a:gd name="T31" fmla="*/ 1 h 189"/>
              <a:gd name="T32" fmla="*/ 11 w 141"/>
              <a:gd name="T33" fmla="*/ 1 h 189"/>
              <a:gd name="T34" fmla="*/ 9 w 141"/>
              <a:gd name="T35" fmla="*/ 1 h 189"/>
              <a:gd name="T36" fmla="*/ 6 w 141"/>
              <a:gd name="T37" fmla="*/ 1 h 189"/>
              <a:gd name="T38" fmla="*/ 6 w 141"/>
              <a:gd name="T39" fmla="*/ 1 h 189"/>
              <a:gd name="T40" fmla="*/ 6 w 141"/>
              <a:gd name="T41" fmla="*/ 1 h 189"/>
              <a:gd name="T42" fmla="*/ 6 w 141"/>
              <a:gd name="T43" fmla="*/ 1 h 189"/>
              <a:gd name="T44" fmla="*/ 6 w 141"/>
              <a:gd name="T45" fmla="*/ 1 h 189"/>
              <a:gd name="T46" fmla="*/ 6 w 141"/>
              <a:gd name="T47" fmla="*/ 1 h 189"/>
              <a:gd name="T48" fmla="*/ 6 w 141"/>
              <a:gd name="T49" fmla="*/ 1 h 189"/>
              <a:gd name="T50" fmla="*/ 6 w 141"/>
              <a:gd name="T51" fmla="*/ 1 h 189"/>
              <a:gd name="T52" fmla="*/ 7 w 141"/>
              <a:gd name="T53" fmla="*/ 1 h 189"/>
              <a:gd name="T54" fmla="*/ 7 w 141"/>
              <a:gd name="T55" fmla="*/ 1 h 189"/>
              <a:gd name="T56" fmla="*/ 6 w 141"/>
              <a:gd name="T57" fmla="*/ 1 h 189"/>
              <a:gd name="T58" fmla="*/ 6 w 141"/>
              <a:gd name="T59" fmla="*/ 1 h 189"/>
              <a:gd name="T60" fmla="*/ 6 w 141"/>
              <a:gd name="T61" fmla="*/ 1 h 189"/>
              <a:gd name="T62" fmla="*/ 6 w 141"/>
              <a:gd name="T63" fmla="*/ 1 h 189"/>
              <a:gd name="T64" fmla="*/ 6 w 141"/>
              <a:gd name="T65" fmla="*/ 1 h 189"/>
              <a:gd name="T66" fmla="*/ 6 w 141"/>
              <a:gd name="T67" fmla="*/ 1 h 189"/>
              <a:gd name="T68" fmla="*/ 3 w 141"/>
              <a:gd name="T69" fmla="*/ 1 h 189"/>
              <a:gd name="T70" fmla="*/ 0 w 141"/>
              <a:gd name="T71" fmla="*/ 1 h 189"/>
              <a:gd name="T72" fmla="*/ 1 w 141"/>
              <a:gd name="T73" fmla="*/ 1 h 189"/>
              <a:gd name="T74" fmla="*/ 6 w 141"/>
              <a:gd name="T75" fmla="*/ 1 h 189"/>
              <a:gd name="T76" fmla="*/ 6 w 141"/>
              <a:gd name="T77" fmla="*/ 1 h 189"/>
              <a:gd name="T78" fmla="*/ 6 w 141"/>
              <a:gd name="T79" fmla="*/ 1 h 189"/>
              <a:gd name="T80" fmla="*/ 6 w 141"/>
              <a:gd name="T81" fmla="*/ 1 h 189"/>
              <a:gd name="T82" fmla="*/ 6 w 141"/>
              <a:gd name="T83" fmla="*/ 1 h 189"/>
              <a:gd name="T84" fmla="*/ 7 w 141"/>
              <a:gd name="T85" fmla="*/ 1 h 189"/>
              <a:gd name="T86" fmla="*/ 8 w 141"/>
              <a:gd name="T87" fmla="*/ 1 h 189"/>
              <a:gd name="T88" fmla="*/ 11 w 141"/>
              <a:gd name="T89" fmla="*/ 1 h 189"/>
              <a:gd name="T90" fmla="*/ 13 w 141"/>
              <a:gd name="T91" fmla="*/ 1 h 189"/>
              <a:gd name="T92" fmla="*/ 16 w 141"/>
              <a:gd name="T93" fmla="*/ 1 h 189"/>
              <a:gd name="T94" fmla="*/ 18 w 141"/>
              <a:gd name="T95" fmla="*/ 1 h 189"/>
              <a:gd name="T96" fmla="*/ 18 w 141"/>
              <a:gd name="T97" fmla="*/ 1 h 189"/>
              <a:gd name="T98" fmla="*/ 20 w 141"/>
              <a:gd name="T99" fmla="*/ 1 h 189"/>
              <a:gd name="T100" fmla="*/ 21 w 141"/>
              <a:gd name="T101" fmla="*/ 1 h 189"/>
              <a:gd name="T102" fmla="*/ 22 w 141"/>
              <a:gd name="T103" fmla="*/ 1 h 189"/>
              <a:gd name="T104" fmla="*/ 22 w 141"/>
              <a:gd name="T105" fmla="*/ 1 h 189"/>
              <a:gd name="T106" fmla="*/ 21 w 141"/>
              <a:gd name="T107" fmla="*/ 1 h 189"/>
              <a:gd name="T108" fmla="*/ 18 w 141"/>
              <a:gd name="T109" fmla="*/ 1 h 18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89"/>
              <a:gd name="T167" fmla="*/ 141 w 141"/>
              <a:gd name="T168" fmla="*/ 189 h 18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89">
                <a:moveTo>
                  <a:pt x="122" y="70"/>
                </a:moveTo>
                <a:lnTo>
                  <a:pt x="108" y="61"/>
                </a:lnTo>
                <a:lnTo>
                  <a:pt x="96" y="45"/>
                </a:lnTo>
                <a:lnTo>
                  <a:pt x="78" y="44"/>
                </a:lnTo>
                <a:lnTo>
                  <a:pt x="69" y="35"/>
                </a:lnTo>
                <a:lnTo>
                  <a:pt x="65" y="29"/>
                </a:lnTo>
                <a:lnTo>
                  <a:pt x="63" y="16"/>
                </a:lnTo>
                <a:lnTo>
                  <a:pt x="75" y="0"/>
                </a:lnTo>
                <a:lnTo>
                  <a:pt x="70" y="2"/>
                </a:lnTo>
                <a:lnTo>
                  <a:pt x="62" y="3"/>
                </a:lnTo>
                <a:lnTo>
                  <a:pt x="59" y="8"/>
                </a:lnTo>
                <a:lnTo>
                  <a:pt x="58" y="15"/>
                </a:lnTo>
                <a:lnTo>
                  <a:pt x="49" y="25"/>
                </a:lnTo>
                <a:lnTo>
                  <a:pt x="50" y="31"/>
                </a:lnTo>
                <a:lnTo>
                  <a:pt x="59" y="32"/>
                </a:lnTo>
                <a:lnTo>
                  <a:pt x="66" y="36"/>
                </a:lnTo>
                <a:lnTo>
                  <a:pt x="66" y="42"/>
                </a:lnTo>
                <a:lnTo>
                  <a:pt x="56" y="54"/>
                </a:lnTo>
                <a:lnTo>
                  <a:pt x="46" y="57"/>
                </a:lnTo>
                <a:lnTo>
                  <a:pt x="37" y="51"/>
                </a:lnTo>
                <a:lnTo>
                  <a:pt x="29" y="55"/>
                </a:lnTo>
                <a:lnTo>
                  <a:pt x="20" y="62"/>
                </a:lnTo>
                <a:lnTo>
                  <a:pt x="14" y="80"/>
                </a:lnTo>
                <a:lnTo>
                  <a:pt x="13" y="90"/>
                </a:lnTo>
                <a:lnTo>
                  <a:pt x="17" y="101"/>
                </a:lnTo>
                <a:lnTo>
                  <a:pt x="39" y="104"/>
                </a:lnTo>
                <a:lnTo>
                  <a:pt x="47" y="108"/>
                </a:lnTo>
                <a:lnTo>
                  <a:pt x="47" y="117"/>
                </a:lnTo>
                <a:lnTo>
                  <a:pt x="43" y="121"/>
                </a:lnTo>
                <a:lnTo>
                  <a:pt x="36" y="123"/>
                </a:lnTo>
                <a:lnTo>
                  <a:pt x="23" y="124"/>
                </a:lnTo>
                <a:lnTo>
                  <a:pt x="22" y="129"/>
                </a:lnTo>
                <a:lnTo>
                  <a:pt x="23" y="137"/>
                </a:lnTo>
                <a:lnTo>
                  <a:pt x="14" y="149"/>
                </a:lnTo>
                <a:lnTo>
                  <a:pt x="3" y="153"/>
                </a:lnTo>
                <a:lnTo>
                  <a:pt x="0" y="162"/>
                </a:lnTo>
                <a:lnTo>
                  <a:pt x="1" y="179"/>
                </a:lnTo>
                <a:lnTo>
                  <a:pt x="10" y="180"/>
                </a:lnTo>
                <a:lnTo>
                  <a:pt x="20" y="185"/>
                </a:lnTo>
                <a:lnTo>
                  <a:pt x="24" y="188"/>
                </a:lnTo>
                <a:lnTo>
                  <a:pt x="32" y="189"/>
                </a:lnTo>
                <a:lnTo>
                  <a:pt x="39" y="189"/>
                </a:lnTo>
                <a:lnTo>
                  <a:pt x="47" y="182"/>
                </a:lnTo>
                <a:lnTo>
                  <a:pt x="53" y="182"/>
                </a:lnTo>
                <a:lnTo>
                  <a:pt x="65" y="175"/>
                </a:lnTo>
                <a:lnTo>
                  <a:pt x="78" y="165"/>
                </a:lnTo>
                <a:lnTo>
                  <a:pt x="98" y="150"/>
                </a:lnTo>
                <a:lnTo>
                  <a:pt x="118" y="150"/>
                </a:lnTo>
                <a:lnTo>
                  <a:pt x="121" y="137"/>
                </a:lnTo>
                <a:lnTo>
                  <a:pt x="128" y="123"/>
                </a:lnTo>
                <a:lnTo>
                  <a:pt x="137" y="113"/>
                </a:lnTo>
                <a:lnTo>
                  <a:pt x="140" y="104"/>
                </a:lnTo>
                <a:lnTo>
                  <a:pt x="141" y="94"/>
                </a:lnTo>
                <a:lnTo>
                  <a:pt x="134" y="83"/>
                </a:lnTo>
                <a:lnTo>
                  <a:pt x="122" y="7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6" name="Freeform 83"/>
          <p:cNvSpPr/>
          <p:nvPr/>
        </p:nvSpPr>
        <p:spPr bwMode="gray">
          <a:xfrm>
            <a:off x="679167" y="5087339"/>
            <a:ext cx="63260" cy="156608"/>
          </a:xfrm>
          <a:custGeom>
            <a:avLst/>
            <a:gdLst>
              <a:gd name="T0" fmla="*/ 4 w 64"/>
              <a:gd name="T1" fmla="*/ 1 h 193"/>
              <a:gd name="T2" fmla="*/ 4 w 64"/>
              <a:gd name="T3" fmla="*/ 1 h 193"/>
              <a:gd name="T4" fmla="*/ 4 w 64"/>
              <a:gd name="T5" fmla="*/ 1 h 193"/>
              <a:gd name="T6" fmla="*/ 4 w 64"/>
              <a:gd name="T7" fmla="*/ 1 h 193"/>
              <a:gd name="T8" fmla="*/ 4 w 64"/>
              <a:gd name="T9" fmla="*/ 1 h 193"/>
              <a:gd name="T10" fmla="*/ 4 w 64"/>
              <a:gd name="T11" fmla="*/ 1 h 193"/>
              <a:gd name="T12" fmla="*/ 4 w 64"/>
              <a:gd name="T13" fmla="*/ 1 h 193"/>
              <a:gd name="T14" fmla="*/ 4 w 64"/>
              <a:gd name="T15" fmla="*/ 1 h 193"/>
              <a:gd name="T16" fmla="*/ 4 w 64"/>
              <a:gd name="T17" fmla="*/ 1 h 193"/>
              <a:gd name="T18" fmla="*/ 2 w 64"/>
              <a:gd name="T19" fmla="*/ 0 h 193"/>
              <a:gd name="T20" fmla="*/ 4 w 64"/>
              <a:gd name="T21" fmla="*/ 1 h 193"/>
              <a:gd name="T22" fmla="*/ 4 w 64"/>
              <a:gd name="T23" fmla="*/ 1 h 193"/>
              <a:gd name="T24" fmla="*/ 4 w 64"/>
              <a:gd name="T25" fmla="*/ 1 h 193"/>
              <a:gd name="T26" fmla="*/ 4 w 64"/>
              <a:gd name="T27" fmla="*/ 1 h 193"/>
              <a:gd name="T28" fmla="*/ 0 w 64"/>
              <a:gd name="T29" fmla="*/ 1 h 193"/>
              <a:gd name="T30" fmla="*/ 4 w 64"/>
              <a:gd name="T31" fmla="*/ 1 h 193"/>
              <a:gd name="T32" fmla="*/ 4 w 64"/>
              <a:gd name="T33" fmla="*/ 1 h 1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193"/>
              <a:gd name="T53" fmla="*/ 64 w 64"/>
              <a:gd name="T54" fmla="*/ 193 h 1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193">
                <a:moveTo>
                  <a:pt x="41" y="193"/>
                </a:moveTo>
                <a:lnTo>
                  <a:pt x="52" y="166"/>
                </a:lnTo>
                <a:lnTo>
                  <a:pt x="55" y="105"/>
                </a:lnTo>
                <a:lnTo>
                  <a:pt x="51" y="85"/>
                </a:lnTo>
                <a:lnTo>
                  <a:pt x="51" y="61"/>
                </a:lnTo>
                <a:lnTo>
                  <a:pt x="62" y="36"/>
                </a:lnTo>
                <a:lnTo>
                  <a:pt x="64" y="19"/>
                </a:lnTo>
                <a:lnTo>
                  <a:pt x="56" y="10"/>
                </a:lnTo>
                <a:lnTo>
                  <a:pt x="46" y="3"/>
                </a:lnTo>
                <a:lnTo>
                  <a:pt x="2" y="0"/>
                </a:lnTo>
                <a:lnTo>
                  <a:pt x="5" y="10"/>
                </a:lnTo>
                <a:lnTo>
                  <a:pt x="5" y="35"/>
                </a:lnTo>
                <a:lnTo>
                  <a:pt x="7" y="68"/>
                </a:lnTo>
                <a:lnTo>
                  <a:pt x="7" y="88"/>
                </a:lnTo>
                <a:lnTo>
                  <a:pt x="0" y="121"/>
                </a:lnTo>
                <a:lnTo>
                  <a:pt x="29" y="186"/>
                </a:lnTo>
                <a:lnTo>
                  <a:pt x="41" y="19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7" name="Freeform 84"/>
          <p:cNvSpPr/>
          <p:nvPr/>
        </p:nvSpPr>
        <p:spPr bwMode="gray">
          <a:xfrm>
            <a:off x="948021" y="5048521"/>
            <a:ext cx="38408" cy="29448"/>
          </a:xfrm>
          <a:custGeom>
            <a:avLst/>
            <a:gdLst>
              <a:gd name="T0" fmla="*/ 9 w 36"/>
              <a:gd name="T1" fmla="*/ 1 h 31"/>
              <a:gd name="T2" fmla="*/ 9 w 36"/>
              <a:gd name="T3" fmla="*/ 1 h 31"/>
              <a:gd name="T4" fmla="*/ 9 w 36"/>
              <a:gd name="T5" fmla="*/ 1 h 31"/>
              <a:gd name="T6" fmla="*/ 9 w 36"/>
              <a:gd name="T7" fmla="*/ 1 h 31"/>
              <a:gd name="T8" fmla="*/ 7 w 36"/>
              <a:gd name="T9" fmla="*/ 1 h 31"/>
              <a:gd name="T10" fmla="*/ 3 w 36"/>
              <a:gd name="T11" fmla="*/ 0 h 31"/>
              <a:gd name="T12" fmla="*/ 0 w 36"/>
              <a:gd name="T13" fmla="*/ 1 h 31"/>
              <a:gd name="T14" fmla="*/ 0 w 36"/>
              <a:gd name="T15" fmla="*/ 1 h 31"/>
              <a:gd name="T16" fmla="*/ 3 w 36"/>
              <a:gd name="T17" fmla="*/ 1 h 31"/>
              <a:gd name="T18" fmla="*/ 9 w 36"/>
              <a:gd name="T19" fmla="*/ 1 h 31"/>
              <a:gd name="T20" fmla="*/ 9 w 36"/>
              <a:gd name="T21" fmla="*/ 1 h 31"/>
              <a:gd name="T22" fmla="*/ 9 w 36"/>
              <a:gd name="T23" fmla="*/ 1 h 31"/>
              <a:gd name="T24" fmla="*/ 9 w 36"/>
              <a:gd name="T25" fmla="*/ 1 h 31"/>
              <a:gd name="T26" fmla="*/ 9 w 36"/>
              <a:gd name="T27" fmla="*/ 1 h 31"/>
              <a:gd name="T28" fmla="*/ 9 w 36"/>
              <a:gd name="T29" fmla="*/ 1 h 31"/>
              <a:gd name="T30" fmla="*/ 9 w 36"/>
              <a:gd name="T31" fmla="*/ 1 h 31"/>
              <a:gd name="T32" fmla="*/ 9 w 36"/>
              <a:gd name="T33" fmla="*/ 1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1"/>
              <a:gd name="T53" fmla="*/ 36 w 36"/>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1">
                <a:moveTo>
                  <a:pt x="36" y="13"/>
                </a:moveTo>
                <a:lnTo>
                  <a:pt x="23" y="9"/>
                </a:lnTo>
                <a:lnTo>
                  <a:pt x="13" y="5"/>
                </a:lnTo>
                <a:lnTo>
                  <a:pt x="9" y="3"/>
                </a:lnTo>
                <a:lnTo>
                  <a:pt x="7" y="2"/>
                </a:lnTo>
                <a:lnTo>
                  <a:pt x="3" y="0"/>
                </a:lnTo>
                <a:lnTo>
                  <a:pt x="0" y="12"/>
                </a:lnTo>
                <a:lnTo>
                  <a:pt x="0" y="18"/>
                </a:lnTo>
                <a:lnTo>
                  <a:pt x="3" y="23"/>
                </a:lnTo>
                <a:lnTo>
                  <a:pt x="10" y="28"/>
                </a:lnTo>
                <a:lnTo>
                  <a:pt x="15" y="31"/>
                </a:lnTo>
                <a:lnTo>
                  <a:pt x="19" y="31"/>
                </a:lnTo>
                <a:lnTo>
                  <a:pt x="25" y="29"/>
                </a:lnTo>
                <a:lnTo>
                  <a:pt x="29" y="28"/>
                </a:lnTo>
                <a:lnTo>
                  <a:pt x="32" y="26"/>
                </a:lnTo>
                <a:lnTo>
                  <a:pt x="36" y="21"/>
                </a:lnTo>
                <a:lnTo>
                  <a:pt x="36" y="1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8" name="Freeform 85"/>
          <p:cNvSpPr/>
          <p:nvPr/>
        </p:nvSpPr>
        <p:spPr bwMode="gray">
          <a:xfrm>
            <a:off x="742427" y="4432798"/>
            <a:ext cx="254168" cy="358726"/>
          </a:xfrm>
          <a:custGeom>
            <a:avLst/>
            <a:gdLst>
              <a:gd name="T0" fmla="*/ 5 w 247"/>
              <a:gd name="T1" fmla="*/ 1 h 440"/>
              <a:gd name="T2" fmla="*/ 11 w 247"/>
              <a:gd name="T3" fmla="*/ 1 h 440"/>
              <a:gd name="T4" fmla="*/ 18 w 247"/>
              <a:gd name="T5" fmla="*/ 1 h 440"/>
              <a:gd name="T6" fmla="*/ 29 w 247"/>
              <a:gd name="T7" fmla="*/ 1 h 440"/>
              <a:gd name="T8" fmla="*/ 27 w 247"/>
              <a:gd name="T9" fmla="*/ 1 h 440"/>
              <a:gd name="T10" fmla="*/ 27 w 247"/>
              <a:gd name="T11" fmla="*/ 1 h 440"/>
              <a:gd name="T12" fmla="*/ 29 w 247"/>
              <a:gd name="T13" fmla="*/ 1 h 440"/>
              <a:gd name="T14" fmla="*/ 24 w 247"/>
              <a:gd name="T15" fmla="*/ 1 h 440"/>
              <a:gd name="T16" fmla="*/ 23 w 247"/>
              <a:gd name="T17" fmla="*/ 1 h 440"/>
              <a:gd name="T18" fmla="*/ 22 w 247"/>
              <a:gd name="T19" fmla="*/ 1 h 440"/>
              <a:gd name="T20" fmla="*/ 16 w 247"/>
              <a:gd name="T21" fmla="*/ 1 h 440"/>
              <a:gd name="T22" fmla="*/ 12 w 247"/>
              <a:gd name="T23" fmla="*/ 1 h 440"/>
              <a:gd name="T24" fmla="*/ 15 w 247"/>
              <a:gd name="T25" fmla="*/ 1 h 440"/>
              <a:gd name="T26" fmla="*/ 13 w 247"/>
              <a:gd name="T27" fmla="*/ 1 h 440"/>
              <a:gd name="T28" fmla="*/ 9 w 247"/>
              <a:gd name="T29" fmla="*/ 1 h 440"/>
              <a:gd name="T30" fmla="*/ 10 w 247"/>
              <a:gd name="T31" fmla="*/ 0 h 440"/>
              <a:gd name="T32" fmla="*/ 5 w 247"/>
              <a:gd name="T33" fmla="*/ 1 h 440"/>
              <a:gd name="T34" fmla="*/ 5 w 247"/>
              <a:gd name="T35" fmla="*/ 1 h 440"/>
              <a:gd name="T36" fmla="*/ 5 w 247"/>
              <a:gd name="T37" fmla="*/ 1 h 440"/>
              <a:gd name="T38" fmla="*/ 5 w 247"/>
              <a:gd name="T39" fmla="*/ 1 h 440"/>
              <a:gd name="T40" fmla="*/ 5 w 247"/>
              <a:gd name="T41" fmla="*/ 1 h 440"/>
              <a:gd name="T42" fmla="*/ 5 w 247"/>
              <a:gd name="T43" fmla="*/ 1 h 440"/>
              <a:gd name="T44" fmla="*/ 5 w 247"/>
              <a:gd name="T45" fmla="*/ 1 h 440"/>
              <a:gd name="T46" fmla="*/ 5 w 247"/>
              <a:gd name="T47" fmla="*/ 1 h 440"/>
              <a:gd name="T48" fmla="*/ 5 w 247"/>
              <a:gd name="T49" fmla="*/ 1 h 440"/>
              <a:gd name="T50" fmla="*/ 9 w 247"/>
              <a:gd name="T51" fmla="*/ 1 h 440"/>
              <a:gd name="T52" fmla="*/ 10 w 247"/>
              <a:gd name="T53" fmla="*/ 1 h 440"/>
              <a:gd name="T54" fmla="*/ 11 w 247"/>
              <a:gd name="T55" fmla="*/ 1 h 440"/>
              <a:gd name="T56" fmla="*/ 12 w 247"/>
              <a:gd name="T57" fmla="*/ 1 h 440"/>
              <a:gd name="T58" fmla="*/ 7 w 247"/>
              <a:gd name="T59" fmla="*/ 1 h 440"/>
              <a:gd name="T60" fmla="*/ 7 w 247"/>
              <a:gd name="T61" fmla="*/ 1 h 440"/>
              <a:gd name="T62" fmla="*/ 5 w 247"/>
              <a:gd name="T63" fmla="*/ 1 h 440"/>
              <a:gd name="T64" fmla="*/ 5 w 247"/>
              <a:gd name="T65" fmla="*/ 1 h 440"/>
              <a:gd name="T66" fmla="*/ 8 w 247"/>
              <a:gd name="T67" fmla="*/ 1 h 440"/>
              <a:gd name="T68" fmla="*/ 10 w 247"/>
              <a:gd name="T69" fmla="*/ 1 h 440"/>
              <a:gd name="T70" fmla="*/ 11 w 247"/>
              <a:gd name="T71" fmla="*/ 1 h 440"/>
              <a:gd name="T72" fmla="*/ 6 w 247"/>
              <a:gd name="T73" fmla="*/ 1 h 440"/>
              <a:gd name="T74" fmla="*/ 5 w 247"/>
              <a:gd name="T75" fmla="*/ 1 h 4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7"/>
              <a:gd name="T115" fmla="*/ 0 h 440"/>
              <a:gd name="T116" fmla="*/ 247 w 247"/>
              <a:gd name="T117" fmla="*/ 440 h 4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7" h="440">
                <a:moveTo>
                  <a:pt x="34" y="440"/>
                </a:moveTo>
                <a:lnTo>
                  <a:pt x="49" y="435"/>
                </a:lnTo>
                <a:lnTo>
                  <a:pt x="80" y="433"/>
                </a:lnTo>
                <a:lnTo>
                  <a:pt x="93" y="425"/>
                </a:lnTo>
                <a:lnTo>
                  <a:pt x="112" y="413"/>
                </a:lnTo>
                <a:lnTo>
                  <a:pt x="149" y="412"/>
                </a:lnTo>
                <a:lnTo>
                  <a:pt x="200" y="407"/>
                </a:lnTo>
                <a:lnTo>
                  <a:pt x="239" y="397"/>
                </a:lnTo>
                <a:lnTo>
                  <a:pt x="233" y="386"/>
                </a:lnTo>
                <a:lnTo>
                  <a:pt x="237" y="376"/>
                </a:lnTo>
                <a:lnTo>
                  <a:pt x="234" y="360"/>
                </a:lnTo>
                <a:lnTo>
                  <a:pt x="236" y="356"/>
                </a:lnTo>
                <a:lnTo>
                  <a:pt x="243" y="338"/>
                </a:lnTo>
                <a:lnTo>
                  <a:pt x="247" y="317"/>
                </a:lnTo>
                <a:lnTo>
                  <a:pt x="224" y="302"/>
                </a:lnTo>
                <a:lnTo>
                  <a:pt x="198" y="312"/>
                </a:lnTo>
                <a:lnTo>
                  <a:pt x="195" y="304"/>
                </a:lnTo>
                <a:lnTo>
                  <a:pt x="195" y="268"/>
                </a:lnTo>
                <a:lnTo>
                  <a:pt x="182" y="258"/>
                </a:lnTo>
                <a:lnTo>
                  <a:pt x="182" y="236"/>
                </a:lnTo>
                <a:lnTo>
                  <a:pt x="164" y="217"/>
                </a:lnTo>
                <a:lnTo>
                  <a:pt x="145" y="178"/>
                </a:lnTo>
                <a:lnTo>
                  <a:pt x="123" y="160"/>
                </a:lnTo>
                <a:lnTo>
                  <a:pt x="102" y="137"/>
                </a:lnTo>
                <a:lnTo>
                  <a:pt x="100" y="112"/>
                </a:lnTo>
                <a:lnTo>
                  <a:pt x="128" y="63"/>
                </a:lnTo>
                <a:lnTo>
                  <a:pt x="122" y="55"/>
                </a:lnTo>
                <a:lnTo>
                  <a:pt x="105" y="43"/>
                </a:lnTo>
                <a:lnTo>
                  <a:pt x="82" y="46"/>
                </a:lnTo>
                <a:lnTo>
                  <a:pt x="73" y="47"/>
                </a:lnTo>
                <a:lnTo>
                  <a:pt x="69" y="30"/>
                </a:lnTo>
                <a:lnTo>
                  <a:pt x="79" y="0"/>
                </a:lnTo>
                <a:lnTo>
                  <a:pt x="57" y="1"/>
                </a:lnTo>
                <a:lnTo>
                  <a:pt x="36" y="14"/>
                </a:lnTo>
                <a:lnTo>
                  <a:pt x="28" y="30"/>
                </a:lnTo>
                <a:lnTo>
                  <a:pt x="20" y="42"/>
                </a:lnTo>
                <a:lnTo>
                  <a:pt x="18" y="73"/>
                </a:lnTo>
                <a:lnTo>
                  <a:pt x="8" y="109"/>
                </a:lnTo>
                <a:lnTo>
                  <a:pt x="21" y="118"/>
                </a:lnTo>
                <a:lnTo>
                  <a:pt x="33" y="104"/>
                </a:lnTo>
                <a:lnTo>
                  <a:pt x="31" y="119"/>
                </a:lnTo>
                <a:lnTo>
                  <a:pt x="13" y="138"/>
                </a:lnTo>
                <a:lnTo>
                  <a:pt x="0" y="181"/>
                </a:lnTo>
                <a:lnTo>
                  <a:pt x="11" y="178"/>
                </a:lnTo>
                <a:lnTo>
                  <a:pt x="30" y="158"/>
                </a:lnTo>
                <a:lnTo>
                  <a:pt x="41" y="164"/>
                </a:lnTo>
                <a:lnTo>
                  <a:pt x="36" y="178"/>
                </a:lnTo>
                <a:lnTo>
                  <a:pt x="37" y="188"/>
                </a:lnTo>
                <a:lnTo>
                  <a:pt x="33" y="201"/>
                </a:lnTo>
                <a:lnTo>
                  <a:pt x="46" y="206"/>
                </a:lnTo>
                <a:lnTo>
                  <a:pt x="59" y="206"/>
                </a:lnTo>
                <a:lnTo>
                  <a:pt x="74" y="204"/>
                </a:lnTo>
                <a:lnTo>
                  <a:pt x="87" y="210"/>
                </a:lnTo>
                <a:lnTo>
                  <a:pt x="85" y="214"/>
                </a:lnTo>
                <a:lnTo>
                  <a:pt x="73" y="235"/>
                </a:lnTo>
                <a:lnTo>
                  <a:pt x="90" y="255"/>
                </a:lnTo>
                <a:lnTo>
                  <a:pt x="103" y="271"/>
                </a:lnTo>
                <a:lnTo>
                  <a:pt x="97" y="279"/>
                </a:lnTo>
                <a:lnTo>
                  <a:pt x="80" y="281"/>
                </a:lnTo>
                <a:lnTo>
                  <a:pt x="64" y="291"/>
                </a:lnTo>
                <a:lnTo>
                  <a:pt x="60" y="302"/>
                </a:lnTo>
                <a:lnTo>
                  <a:pt x="64" y="334"/>
                </a:lnTo>
                <a:lnTo>
                  <a:pt x="51" y="344"/>
                </a:lnTo>
                <a:lnTo>
                  <a:pt x="37" y="345"/>
                </a:lnTo>
                <a:lnTo>
                  <a:pt x="34" y="356"/>
                </a:lnTo>
                <a:lnTo>
                  <a:pt x="38" y="363"/>
                </a:lnTo>
                <a:lnTo>
                  <a:pt x="56" y="363"/>
                </a:lnTo>
                <a:lnTo>
                  <a:pt x="70" y="363"/>
                </a:lnTo>
                <a:lnTo>
                  <a:pt x="76" y="368"/>
                </a:lnTo>
                <a:lnTo>
                  <a:pt x="82" y="380"/>
                </a:lnTo>
                <a:lnTo>
                  <a:pt x="93" y="384"/>
                </a:lnTo>
                <a:lnTo>
                  <a:pt x="87" y="400"/>
                </a:lnTo>
                <a:lnTo>
                  <a:pt x="74" y="412"/>
                </a:lnTo>
                <a:lnTo>
                  <a:pt x="54" y="422"/>
                </a:lnTo>
                <a:lnTo>
                  <a:pt x="44" y="428"/>
                </a:lnTo>
                <a:lnTo>
                  <a:pt x="34" y="436"/>
                </a:lnTo>
                <a:lnTo>
                  <a:pt x="34" y="44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9" name="Freeform 86"/>
          <p:cNvSpPr/>
          <p:nvPr/>
        </p:nvSpPr>
        <p:spPr bwMode="gray">
          <a:xfrm>
            <a:off x="662223" y="5031121"/>
            <a:ext cx="379558" cy="230227"/>
          </a:xfrm>
          <a:custGeom>
            <a:avLst/>
            <a:gdLst>
              <a:gd name="T0" fmla="*/ 33 w 369"/>
              <a:gd name="T1" fmla="*/ 1 h 282"/>
              <a:gd name="T2" fmla="*/ 26 w 369"/>
              <a:gd name="T3" fmla="*/ 0 h 282"/>
              <a:gd name="T4" fmla="*/ 26 w 369"/>
              <a:gd name="T5" fmla="*/ 1 h 282"/>
              <a:gd name="T6" fmla="*/ 25 w 369"/>
              <a:gd name="T7" fmla="*/ 1 h 282"/>
              <a:gd name="T8" fmla="*/ 20 w 369"/>
              <a:gd name="T9" fmla="*/ 1 h 282"/>
              <a:gd name="T10" fmla="*/ 16 w 369"/>
              <a:gd name="T11" fmla="*/ 1 h 282"/>
              <a:gd name="T12" fmla="*/ 12 w 369"/>
              <a:gd name="T13" fmla="*/ 1 h 282"/>
              <a:gd name="T14" fmla="*/ 8 w 369"/>
              <a:gd name="T15" fmla="*/ 1 h 282"/>
              <a:gd name="T16" fmla="*/ 5 w 369"/>
              <a:gd name="T17" fmla="*/ 1 h 282"/>
              <a:gd name="T18" fmla="*/ 5 w 369"/>
              <a:gd name="T19" fmla="*/ 1 h 282"/>
              <a:gd name="T20" fmla="*/ 5 w 369"/>
              <a:gd name="T21" fmla="*/ 1 h 282"/>
              <a:gd name="T22" fmla="*/ 0 w 369"/>
              <a:gd name="T23" fmla="*/ 1 h 282"/>
              <a:gd name="T24" fmla="*/ 5 w 369"/>
              <a:gd name="T25" fmla="*/ 1 h 282"/>
              <a:gd name="T26" fmla="*/ 5 w 369"/>
              <a:gd name="T27" fmla="*/ 1 h 282"/>
              <a:gd name="T28" fmla="*/ 5 w 369"/>
              <a:gd name="T29" fmla="*/ 1 h 282"/>
              <a:gd name="T30" fmla="*/ 7 w 369"/>
              <a:gd name="T31" fmla="*/ 1 h 282"/>
              <a:gd name="T32" fmla="*/ 9 w 369"/>
              <a:gd name="T33" fmla="*/ 1 h 282"/>
              <a:gd name="T34" fmla="*/ 10 w 369"/>
              <a:gd name="T35" fmla="*/ 1 h 282"/>
              <a:gd name="T36" fmla="*/ 9 w 369"/>
              <a:gd name="T37" fmla="*/ 1 h 282"/>
              <a:gd name="T38" fmla="*/ 8 w 369"/>
              <a:gd name="T39" fmla="*/ 1 h 282"/>
              <a:gd name="T40" fmla="*/ 8 w 369"/>
              <a:gd name="T41" fmla="*/ 1 h 282"/>
              <a:gd name="T42" fmla="*/ 8 w 369"/>
              <a:gd name="T43" fmla="*/ 1 h 282"/>
              <a:gd name="T44" fmla="*/ 8 w 369"/>
              <a:gd name="T45" fmla="*/ 1 h 282"/>
              <a:gd name="T46" fmla="*/ 6 w 369"/>
              <a:gd name="T47" fmla="*/ 1 h 282"/>
              <a:gd name="T48" fmla="*/ 8 w 369"/>
              <a:gd name="T49" fmla="*/ 1 h 282"/>
              <a:gd name="T50" fmla="*/ 12 w 369"/>
              <a:gd name="T51" fmla="*/ 1 h 282"/>
              <a:gd name="T52" fmla="*/ 14 w 369"/>
              <a:gd name="T53" fmla="*/ 1 h 282"/>
              <a:gd name="T54" fmla="*/ 16 w 369"/>
              <a:gd name="T55" fmla="*/ 1 h 282"/>
              <a:gd name="T56" fmla="*/ 20 w 369"/>
              <a:gd name="T57" fmla="*/ 1 h 282"/>
              <a:gd name="T58" fmla="*/ 24 w 369"/>
              <a:gd name="T59" fmla="*/ 1 h 282"/>
              <a:gd name="T60" fmla="*/ 26 w 369"/>
              <a:gd name="T61" fmla="*/ 1 h 282"/>
              <a:gd name="T62" fmla="*/ 26 w 369"/>
              <a:gd name="T63" fmla="*/ 1 h 282"/>
              <a:gd name="T64" fmla="*/ 29 w 369"/>
              <a:gd name="T65" fmla="*/ 1 h 282"/>
              <a:gd name="T66" fmla="*/ 32 w 369"/>
              <a:gd name="T67" fmla="*/ 1 h 282"/>
              <a:gd name="T68" fmla="*/ 33 w 369"/>
              <a:gd name="T69" fmla="*/ 1 h 282"/>
              <a:gd name="T70" fmla="*/ 32 w 369"/>
              <a:gd name="T71" fmla="*/ 1 h 282"/>
              <a:gd name="T72" fmla="*/ 33 w 369"/>
              <a:gd name="T73" fmla="*/ 1 h 282"/>
              <a:gd name="T74" fmla="*/ 35 w 369"/>
              <a:gd name="T75" fmla="*/ 1 h 282"/>
              <a:gd name="T76" fmla="*/ 35 w 369"/>
              <a:gd name="T77" fmla="*/ 1 h 282"/>
              <a:gd name="T78" fmla="*/ 38 w 369"/>
              <a:gd name="T79" fmla="*/ 1 h 282"/>
              <a:gd name="T80" fmla="*/ 42 w 369"/>
              <a:gd name="T81" fmla="*/ 1 h 282"/>
              <a:gd name="T82" fmla="*/ 42 w 369"/>
              <a:gd name="T83" fmla="*/ 1 h 282"/>
              <a:gd name="T84" fmla="*/ 42 w 369"/>
              <a:gd name="T85" fmla="*/ 1 h 282"/>
              <a:gd name="T86" fmla="*/ 38 w 369"/>
              <a:gd name="T87" fmla="*/ 1 h 282"/>
              <a:gd name="T88" fmla="*/ 36 w 369"/>
              <a:gd name="T89" fmla="*/ 1 h 282"/>
              <a:gd name="T90" fmla="*/ 36 w 369"/>
              <a:gd name="T91" fmla="*/ 1 h 282"/>
              <a:gd name="T92" fmla="*/ 36 w 369"/>
              <a:gd name="T93" fmla="*/ 1 h 282"/>
              <a:gd name="T94" fmla="*/ 35 w 369"/>
              <a:gd name="T95" fmla="*/ 1 h 282"/>
              <a:gd name="T96" fmla="*/ 35 w 369"/>
              <a:gd name="T97" fmla="*/ 1 h 282"/>
              <a:gd name="T98" fmla="*/ 35 w 369"/>
              <a:gd name="T99" fmla="*/ 1 h 282"/>
              <a:gd name="T100" fmla="*/ 35 w 369"/>
              <a:gd name="T101" fmla="*/ 1 h 282"/>
              <a:gd name="T102" fmla="*/ 35 w 369"/>
              <a:gd name="T103" fmla="*/ 1 h 282"/>
              <a:gd name="T104" fmla="*/ 33 w 369"/>
              <a:gd name="T105" fmla="*/ 1 h 282"/>
              <a:gd name="T106" fmla="*/ 32 w 369"/>
              <a:gd name="T107" fmla="*/ 1 h 282"/>
              <a:gd name="T108" fmla="*/ 32 w 369"/>
              <a:gd name="T109" fmla="*/ 1 h 282"/>
              <a:gd name="T110" fmla="*/ 33 w 369"/>
              <a:gd name="T111" fmla="*/ 1 h 2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9"/>
              <a:gd name="T169" fmla="*/ 0 h 282"/>
              <a:gd name="T170" fmla="*/ 369 w 369"/>
              <a:gd name="T171" fmla="*/ 282 h 2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9" h="282">
                <a:moveTo>
                  <a:pt x="281" y="24"/>
                </a:moveTo>
                <a:lnTo>
                  <a:pt x="232" y="0"/>
                </a:lnTo>
                <a:lnTo>
                  <a:pt x="228" y="4"/>
                </a:lnTo>
                <a:lnTo>
                  <a:pt x="212" y="7"/>
                </a:lnTo>
                <a:lnTo>
                  <a:pt x="170" y="7"/>
                </a:lnTo>
                <a:lnTo>
                  <a:pt x="140" y="9"/>
                </a:lnTo>
                <a:lnTo>
                  <a:pt x="101" y="7"/>
                </a:lnTo>
                <a:lnTo>
                  <a:pt x="71" y="7"/>
                </a:lnTo>
                <a:lnTo>
                  <a:pt x="39" y="7"/>
                </a:lnTo>
                <a:lnTo>
                  <a:pt x="15" y="11"/>
                </a:lnTo>
                <a:lnTo>
                  <a:pt x="5" y="17"/>
                </a:lnTo>
                <a:lnTo>
                  <a:pt x="0" y="30"/>
                </a:lnTo>
                <a:lnTo>
                  <a:pt x="9" y="43"/>
                </a:lnTo>
                <a:lnTo>
                  <a:pt x="16" y="58"/>
                </a:lnTo>
                <a:lnTo>
                  <a:pt x="18" y="66"/>
                </a:lnTo>
                <a:lnTo>
                  <a:pt x="62" y="69"/>
                </a:lnTo>
                <a:lnTo>
                  <a:pt x="72" y="76"/>
                </a:lnTo>
                <a:lnTo>
                  <a:pt x="80" y="85"/>
                </a:lnTo>
                <a:lnTo>
                  <a:pt x="78" y="102"/>
                </a:lnTo>
                <a:lnTo>
                  <a:pt x="67" y="127"/>
                </a:lnTo>
                <a:lnTo>
                  <a:pt x="67" y="151"/>
                </a:lnTo>
                <a:lnTo>
                  <a:pt x="71" y="171"/>
                </a:lnTo>
                <a:lnTo>
                  <a:pt x="68" y="232"/>
                </a:lnTo>
                <a:lnTo>
                  <a:pt x="57" y="259"/>
                </a:lnTo>
                <a:lnTo>
                  <a:pt x="68" y="266"/>
                </a:lnTo>
                <a:lnTo>
                  <a:pt x="97" y="282"/>
                </a:lnTo>
                <a:lnTo>
                  <a:pt x="116" y="282"/>
                </a:lnTo>
                <a:lnTo>
                  <a:pt x="144" y="276"/>
                </a:lnTo>
                <a:lnTo>
                  <a:pt x="169" y="276"/>
                </a:lnTo>
                <a:lnTo>
                  <a:pt x="205" y="282"/>
                </a:lnTo>
                <a:lnTo>
                  <a:pt x="222" y="269"/>
                </a:lnTo>
                <a:lnTo>
                  <a:pt x="229" y="256"/>
                </a:lnTo>
                <a:lnTo>
                  <a:pt x="252" y="245"/>
                </a:lnTo>
                <a:lnTo>
                  <a:pt x="277" y="219"/>
                </a:lnTo>
                <a:lnTo>
                  <a:pt x="284" y="200"/>
                </a:lnTo>
                <a:lnTo>
                  <a:pt x="278" y="187"/>
                </a:lnTo>
                <a:lnTo>
                  <a:pt x="284" y="160"/>
                </a:lnTo>
                <a:lnTo>
                  <a:pt x="301" y="130"/>
                </a:lnTo>
                <a:lnTo>
                  <a:pt x="307" y="112"/>
                </a:lnTo>
                <a:lnTo>
                  <a:pt x="330" y="98"/>
                </a:lnTo>
                <a:lnTo>
                  <a:pt x="355" y="92"/>
                </a:lnTo>
                <a:lnTo>
                  <a:pt x="365" y="76"/>
                </a:lnTo>
                <a:lnTo>
                  <a:pt x="369" y="50"/>
                </a:lnTo>
                <a:lnTo>
                  <a:pt x="330" y="45"/>
                </a:lnTo>
                <a:lnTo>
                  <a:pt x="314" y="39"/>
                </a:lnTo>
                <a:lnTo>
                  <a:pt x="314" y="45"/>
                </a:lnTo>
                <a:lnTo>
                  <a:pt x="310" y="50"/>
                </a:lnTo>
                <a:lnTo>
                  <a:pt x="307" y="52"/>
                </a:lnTo>
                <a:lnTo>
                  <a:pt x="303" y="53"/>
                </a:lnTo>
                <a:lnTo>
                  <a:pt x="297" y="55"/>
                </a:lnTo>
                <a:lnTo>
                  <a:pt x="293" y="55"/>
                </a:lnTo>
                <a:lnTo>
                  <a:pt x="288" y="52"/>
                </a:lnTo>
                <a:lnTo>
                  <a:pt x="281" y="47"/>
                </a:lnTo>
                <a:lnTo>
                  <a:pt x="278" y="42"/>
                </a:lnTo>
                <a:lnTo>
                  <a:pt x="278" y="36"/>
                </a:lnTo>
                <a:lnTo>
                  <a:pt x="281" y="24"/>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0" name="Freeform 87"/>
          <p:cNvSpPr/>
          <p:nvPr/>
        </p:nvSpPr>
        <p:spPr bwMode="gray">
          <a:xfrm>
            <a:off x="1448449" y="4871835"/>
            <a:ext cx="198816" cy="84327"/>
          </a:xfrm>
          <a:custGeom>
            <a:avLst/>
            <a:gdLst>
              <a:gd name="T0" fmla="*/ 6 w 192"/>
              <a:gd name="T1" fmla="*/ 1 h 100"/>
              <a:gd name="T2" fmla="*/ 6 w 192"/>
              <a:gd name="T3" fmla="*/ 1 h 100"/>
              <a:gd name="T4" fmla="*/ 0 w 192"/>
              <a:gd name="T5" fmla="*/ 1 h 100"/>
              <a:gd name="T6" fmla="*/ 6 w 192"/>
              <a:gd name="T7" fmla="*/ 1 h 100"/>
              <a:gd name="T8" fmla="*/ 11 w 192"/>
              <a:gd name="T9" fmla="*/ 1 h 100"/>
              <a:gd name="T10" fmla="*/ 16 w 192"/>
              <a:gd name="T11" fmla="*/ 1 h 100"/>
              <a:gd name="T12" fmla="*/ 21 w 192"/>
              <a:gd name="T13" fmla="*/ 1 h 100"/>
              <a:gd name="T14" fmla="*/ 23 w 192"/>
              <a:gd name="T15" fmla="*/ 1 h 100"/>
              <a:gd name="T16" fmla="*/ 26 w 192"/>
              <a:gd name="T17" fmla="*/ 1 h 100"/>
              <a:gd name="T18" fmla="*/ 24 w 192"/>
              <a:gd name="T19" fmla="*/ 0 h 100"/>
              <a:gd name="T20" fmla="*/ 11 w 192"/>
              <a:gd name="T21" fmla="*/ 0 h 100"/>
              <a:gd name="T22" fmla="*/ 8 w 192"/>
              <a:gd name="T23" fmla="*/ 1 h 100"/>
              <a:gd name="T24" fmla="*/ 6 w 192"/>
              <a:gd name="T25" fmla="*/ 1 h 100"/>
              <a:gd name="T26" fmla="*/ 6 w 192"/>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2"/>
              <a:gd name="T43" fmla="*/ 0 h 100"/>
              <a:gd name="T44" fmla="*/ 192 w 192"/>
              <a:gd name="T45" fmla="*/ 100 h 1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2" h="100">
                <a:moveTo>
                  <a:pt x="15" y="23"/>
                </a:moveTo>
                <a:lnTo>
                  <a:pt x="13" y="49"/>
                </a:lnTo>
                <a:lnTo>
                  <a:pt x="0" y="68"/>
                </a:lnTo>
                <a:lnTo>
                  <a:pt x="25" y="75"/>
                </a:lnTo>
                <a:lnTo>
                  <a:pt x="74" y="98"/>
                </a:lnTo>
                <a:lnTo>
                  <a:pt x="120" y="100"/>
                </a:lnTo>
                <a:lnTo>
                  <a:pt x="156" y="91"/>
                </a:lnTo>
                <a:lnTo>
                  <a:pt x="165" y="74"/>
                </a:lnTo>
                <a:lnTo>
                  <a:pt x="192" y="18"/>
                </a:lnTo>
                <a:lnTo>
                  <a:pt x="176" y="0"/>
                </a:lnTo>
                <a:lnTo>
                  <a:pt x="74" y="0"/>
                </a:lnTo>
                <a:lnTo>
                  <a:pt x="60" y="8"/>
                </a:lnTo>
                <a:lnTo>
                  <a:pt x="38" y="23"/>
                </a:lnTo>
                <a:lnTo>
                  <a:pt x="15" y="2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1" name="Freeform 88"/>
          <p:cNvSpPr/>
          <p:nvPr/>
        </p:nvSpPr>
        <p:spPr bwMode="gray">
          <a:xfrm>
            <a:off x="1573839" y="4877190"/>
            <a:ext cx="275631" cy="144561"/>
          </a:xfrm>
          <a:custGeom>
            <a:avLst/>
            <a:gdLst>
              <a:gd name="T0" fmla="*/ 19 w 268"/>
              <a:gd name="T1" fmla="*/ 0 h 177"/>
              <a:gd name="T2" fmla="*/ 18 w 268"/>
              <a:gd name="T3" fmla="*/ 1 h 177"/>
              <a:gd name="T4" fmla="*/ 15 w 268"/>
              <a:gd name="T5" fmla="*/ 1 h 177"/>
              <a:gd name="T6" fmla="*/ 9 w 268"/>
              <a:gd name="T7" fmla="*/ 1 h 177"/>
              <a:gd name="T8" fmla="*/ 5 w 268"/>
              <a:gd name="T9" fmla="*/ 1 h 177"/>
              <a:gd name="T10" fmla="*/ 5 w 268"/>
              <a:gd name="T11" fmla="*/ 1 h 177"/>
              <a:gd name="T12" fmla="*/ 0 w 268"/>
              <a:gd name="T13" fmla="*/ 1 h 177"/>
              <a:gd name="T14" fmla="*/ 5 w 268"/>
              <a:gd name="T15" fmla="*/ 1 h 177"/>
              <a:gd name="T16" fmla="*/ 5 w 268"/>
              <a:gd name="T17" fmla="*/ 1 h 177"/>
              <a:gd name="T18" fmla="*/ 7 w 268"/>
              <a:gd name="T19" fmla="*/ 1 h 177"/>
              <a:gd name="T20" fmla="*/ 12 w 268"/>
              <a:gd name="T21" fmla="*/ 1 h 177"/>
              <a:gd name="T22" fmla="*/ 17 w 268"/>
              <a:gd name="T23" fmla="*/ 1 h 177"/>
              <a:gd name="T24" fmla="*/ 22 w 268"/>
              <a:gd name="T25" fmla="*/ 1 h 177"/>
              <a:gd name="T26" fmla="*/ 29 w 268"/>
              <a:gd name="T27" fmla="*/ 1 h 177"/>
              <a:gd name="T28" fmla="*/ 29 w 268"/>
              <a:gd name="T29" fmla="*/ 1 h 177"/>
              <a:gd name="T30" fmla="*/ 32 w 268"/>
              <a:gd name="T31" fmla="*/ 1 h 177"/>
              <a:gd name="T32" fmla="*/ 27 w 268"/>
              <a:gd name="T33" fmla="*/ 1 h 177"/>
              <a:gd name="T34" fmla="*/ 24 w 268"/>
              <a:gd name="T35" fmla="*/ 1 h 177"/>
              <a:gd name="T36" fmla="*/ 23 w 268"/>
              <a:gd name="T37" fmla="*/ 1 h 177"/>
              <a:gd name="T38" fmla="*/ 21 w 268"/>
              <a:gd name="T39" fmla="*/ 0 h 177"/>
              <a:gd name="T40" fmla="*/ 19 w 268"/>
              <a:gd name="T41" fmla="*/ 0 h 1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8"/>
              <a:gd name="T64" fmla="*/ 0 h 177"/>
              <a:gd name="T65" fmla="*/ 268 w 268"/>
              <a:gd name="T66" fmla="*/ 177 h 1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8" h="177">
                <a:moveTo>
                  <a:pt x="166" y="0"/>
                </a:moveTo>
                <a:lnTo>
                  <a:pt x="156" y="1"/>
                </a:lnTo>
                <a:lnTo>
                  <a:pt x="135" y="20"/>
                </a:lnTo>
                <a:lnTo>
                  <a:pt x="72" y="13"/>
                </a:lnTo>
                <a:lnTo>
                  <a:pt x="45" y="69"/>
                </a:lnTo>
                <a:lnTo>
                  <a:pt x="36" y="86"/>
                </a:lnTo>
                <a:lnTo>
                  <a:pt x="0" y="95"/>
                </a:lnTo>
                <a:lnTo>
                  <a:pt x="6" y="119"/>
                </a:lnTo>
                <a:lnTo>
                  <a:pt x="32" y="147"/>
                </a:lnTo>
                <a:lnTo>
                  <a:pt x="60" y="168"/>
                </a:lnTo>
                <a:lnTo>
                  <a:pt x="99" y="177"/>
                </a:lnTo>
                <a:lnTo>
                  <a:pt x="150" y="174"/>
                </a:lnTo>
                <a:lnTo>
                  <a:pt x="192" y="161"/>
                </a:lnTo>
                <a:lnTo>
                  <a:pt x="248" y="175"/>
                </a:lnTo>
                <a:lnTo>
                  <a:pt x="251" y="147"/>
                </a:lnTo>
                <a:lnTo>
                  <a:pt x="268" y="115"/>
                </a:lnTo>
                <a:lnTo>
                  <a:pt x="235" y="111"/>
                </a:lnTo>
                <a:lnTo>
                  <a:pt x="206" y="83"/>
                </a:lnTo>
                <a:lnTo>
                  <a:pt x="193" y="17"/>
                </a:lnTo>
                <a:lnTo>
                  <a:pt x="176" y="0"/>
                </a:lnTo>
                <a:lnTo>
                  <a:pt x="166"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2" name="Freeform 89"/>
          <p:cNvSpPr/>
          <p:nvPr/>
        </p:nvSpPr>
        <p:spPr bwMode="gray">
          <a:xfrm>
            <a:off x="1743284" y="4826325"/>
            <a:ext cx="127649" cy="143223"/>
          </a:xfrm>
          <a:custGeom>
            <a:avLst/>
            <a:gdLst>
              <a:gd name="T0" fmla="*/ 9 w 124"/>
              <a:gd name="T1" fmla="*/ 1 h 172"/>
              <a:gd name="T2" fmla="*/ 9 w 124"/>
              <a:gd name="T3" fmla="*/ 1 h 172"/>
              <a:gd name="T4" fmla="*/ 11 w 124"/>
              <a:gd name="T5" fmla="*/ 1 h 172"/>
              <a:gd name="T6" fmla="*/ 13 w 124"/>
              <a:gd name="T7" fmla="*/ 1 h 172"/>
              <a:gd name="T8" fmla="*/ 14 w 124"/>
              <a:gd name="T9" fmla="*/ 1 h 172"/>
              <a:gd name="T10" fmla="*/ 15 w 124"/>
              <a:gd name="T11" fmla="*/ 1 h 172"/>
              <a:gd name="T12" fmla="*/ 14 w 124"/>
              <a:gd name="T13" fmla="*/ 1 h 172"/>
              <a:gd name="T14" fmla="*/ 12 w 124"/>
              <a:gd name="T15" fmla="*/ 1 h 172"/>
              <a:gd name="T16" fmla="*/ 10 w 124"/>
              <a:gd name="T17" fmla="*/ 1 h 172"/>
              <a:gd name="T18" fmla="*/ 9 w 124"/>
              <a:gd name="T19" fmla="*/ 1 h 172"/>
              <a:gd name="T20" fmla="*/ 6 w 124"/>
              <a:gd name="T21" fmla="*/ 0 h 172"/>
              <a:gd name="T22" fmla="*/ 5 w 124"/>
              <a:gd name="T23" fmla="*/ 1 h 172"/>
              <a:gd name="T24" fmla="*/ 5 w 124"/>
              <a:gd name="T25" fmla="*/ 1 h 172"/>
              <a:gd name="T26" fmla="*/ 0 w 124"/>
              <a:gd name="T27" fmla="*/ 1 h 172"/>
              <a:gd name="T28" fmla="*/ 3 w 124"/>
              <a:gd name="T29" fmla="*/ 1 h 172"/>
              <a:gd name="T30" fmla="*/ 5 w 124"/>
              <a:gd name="T31" fmla="*/ 1 h 172"/>
              <a:gd name="T32" fmla="*/ 5 w 124"/>
              <a:gd name="T33" fmla="*/ 1 h 172"/>
              <a:gd name="T34" fmla="*/ 5 w 124"/>
              <a:gd name="T35" fmla="*/ 1 h 172"/>
              <a:gd name="T36" fmla="*/ 9 w 124"/>
              <a:gd name="T37" fmla="*/ 1 h 1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172"/>
              <a:gd name="T59" fmla="*/ 124 w 124"/>
              <a:gd name="T60" fmla="*/ 172 h 1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172">
                <a:moveTo>
                  <a:pt x="72" y="172"/>
                </a:moveTo>
                <a:lnTo>
                  <a:pt x="76" y="157"/>
                </a:lnTo>
                <a:lnTo>
                  <a:pt x="89" y="136"/>
                </a:lnTo>
                <a:lnTo>
                  <a:pt x="105" y="113"/>
                </a:lnTo>
                <a:lnTo>
                  <a:pt x="119" y="97"/>
                </a:lnTo>
                <a:lnTo>
                  <a:pt x="124" y="82"/>
                </a:lnTo>
                <a:lnTo>
                  <a:pt x="118" y="59"/>
                </a:lnTo>
                <a:lnTo>
                  <a:pt x="99" y="42"/>
                </a:lnTo>
                <a:lnTo>
                  <a:pt x="85" y="19"/>
                </a:lnTo>
                <a:lnTo>
                  <a:pt x="72" y="9"/>
                </a:lnTo>
                <a:lnTo>
                  <a:pt x="54" y="0"/>
                </a:lnTo>
                <a:lnTo>
                  <a:pt x="33" y="2"/>
                </a:lnTo>
                <a:lnTo>
                  <a:pt x="13" y="19"/>
                </a:lnTo>
                <a:lnTo>
                  <a:pt x="0" y="42"/>
                </a:lnTo>
                <a:lnTo>
                  <a:pt x="3" y="61"/>
                </a:lnTo>
                <a:lnTo>
                  <a:pt x="13" y="61"/>
                </a:lnTo>
                <a:lnTo>
                  <a:pt x="30" y="78"/>
                </a:lnTo>
                <a:lnTo>
                  <a:pt x="43" y="144"/>
                </a:lnTo>
                <a:lnTo>
                  <a:pt x="72" y="17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3" name="Freeform 90"/>
          <p:cNvSpPr/>
          <p:nvPr/>
        </p:nvSpPr>
        <p:spPr bwMode="gray">
          <a:xfrm>
            <a:off x="1624673" y="5011043"/>
            <a:ext cx="205594" cy="100390"/>
          </a:xfrm>
          <a:custGeom>
            <a:avLst/>
            <a:gdLst>
              <a:gd name="T0" fmla="*/ 23 w 200"/>
              <a:gd name="T1" fmla="*/ 1 h 127"/>
              <a:gd name="T2" fmla="*/ 16 w 200"/>
              <a:gd name="T3" fmla="*/ 0 h 127"/>
              <a:gd name="T4" fmla="*/ 12 w 200"/>
              <a:gd name="T5" fmla="*/ 1 h 127"/>
              <a:gd name="T6" fmla="*/ 5 w 200"/>
              <a:gd name="T7" fmla="*/ 1 h 127"/>
              <a:gd name="T8" fmla="*/ 5 w 200"/>
              <a:gd name="T9" fmla="*/ 1 h 127"/>
              <a:gd name="T10" fmla="*/ 5 w 200"/>
              <a:gd name="T11" fmla="*/ 1 h 127"/>
              <a:gd name="T12" fmla="*/ 0 w 200"/>
              <a:gd name="T13" fmla="*/ 1 h 127"/>
              <a:gd name="T14" fmla="*/ 4 w 200"/>
              <a:gd name="T15" fmla="*/ 1 h 127"/>
              <a:gd name="T16" fmla="*/ 4 w 200"/>
              <a:gd name="T17" fmla="*/ 1 h 127"/>
              <a:gd name="T18" fmla="*/ 5 w 200"/>
              <a:gd name="T19" fmla="*/ 1 h 127"/>
              <a:gd name="T20" fmla="*/ 13 w 200"/>
              <a:gd name="T21" fmla="*/ 1 h 127"/>
              <a:gd name="T22" fmla="*/ 15 w 200"/>
              <a:gd name="T23" fmla="*/ 1 h 127"/>
              <a:gd name="T24" fmla="*/ 22 w 200"/>
              <a:gd name="T25" fmla="*/ 1 h 127"/>
              <a:gd name="T26" fmla="*/ 22 w 200"/>
              <a:gd name="T27" fmla="*/ 1 h 127"/>
              <a:gd name="T28" fmla="*/ 23 w 200"/>
              <a:gd name="T29" fmla="*/ 1 h 1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0"/>
              <a:gd name="T46" fmla="*/ 0 h 127"/>
              <a:gd name="T47" fmla="*/ 200 w 200"/>
              <a:gd name="T48" fmla="*/ 127 h 1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0" h="127">
                <a:moveTo>
                  <a:pt x="200" y="14"/>
                </a:moveTo>
                <a:lnTo>
                  <a:pt x="144" y="0"/>
                </a:lnTo>
                <a:lnTo>
                  <a:pt x="102" y="13"/>
                </a:lnTo>
                <a:lnTo>
                  <a:pt x="51" y="16"/>
                </a:lnTo>
                <a:lnTo>
                  <a:pt x="12" y="7"/>
                </a:lnTo>
                <a:lnTo>
                  <a:pt x="15" y="49"/>
                </a:lnTo>
                <a:lnTo>
                  <a:pt x="0" y="75"/>
                </a:lnTo>
                <a:lnTo>
                  <a:pt x="4" y="86"/>
                </a:lnTo>
                <a:lnTo>
                  <a:pt x="4" y="127"/>
                </a:lnTo>
                <a:lnTo>
                  <a:pt x="43" y="122"/>
                </a:lnTo>
                <a:lnTo>
                  <a:pt x="105" y="112"/>
                </a:lnTo>
                <a:lnTo>
                  <a:pt x="131" y="89"/>
                </a:lnTo>
                <a:lnTo>
                  <a:pt x="190" y="62"/>
                </a:lnTo>
                <a:lnTo>
                  <a:pt x="190" y="43"/>
                </a:lnTo>
                <a:lnTo>
                  <a:pt x="200" y="14"/>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4" name="Freeform 91"/>
          <p:cNvSpPr/>
          <p:nvPr/>
        </p:nvSpPr>
        <p:spPr bwMode="gray">
          <a:xfrm>
            <a:off x="1581746" y="5069938"/>
            <a:ext cx="45185" cy="45510"/>
          </a:xfrm>
          <a:custGeom>
            <a:avLst/>
            <a:gdLst>
              <a:gd name="T0" fmla="*/ 11 w 42"/>
              <a:gd name="T1" fmla="*/ 1 h 58"/>
              <a:gd name="T2" fmla="*/ 0 w 42"/>
              <a:gd name="T3" fmla="*/ 0 h 58"/>
              <a:gd name="T4" fmla="*/ 6 w 42"/>
              <a:gd name="T5" fmla="*/ 1 h 58"/>
              <a:gd name="T6" fmla="*/ 4 w 42"/>
              <a:gd name="T7" fmla="*/ 1 h 58"/>
              <a:gd name="T8" fmla="*/ 13 w 42"/>
              <a:gd name="T9" fmla="*/ 1 h 58"/>
              <a:gd name="T10" fmla="*/ 13 w 42"/>
              <a:gd name="T11" fmla="*/ 1 h 58"/>
              <a:gd name="T12" fmla="*/ 11 w 42"/>
              <a:gd name="T13" fmla="*/ 1 h 58"/>
              <a:gd name="T14" fmla="*/ 0 60000 65536"/>
              <a:gd name="T15" fmla="*/ 0 60000 65536"/>
              <a:gd name="T16" fmla="*/ 0 60000 65536"/>
              <a:gd name="T17" fmla="*/ 0 60000 65536"/>
              <a:gd name="T18" fmla="*/ 0 60000 65536"/>
              <a:gd name="T19" fmla="*/ 0 60000 65536"/>
              <a:gd name="T20" fmla="*/ 0 60000 65536"/>
              <a:gd name="T21" fmla="*/ 0 w 42"/>
              <a:gd name="T22" fmla="*/ 0 h 58"/>
              <a:gd name="T23" fmla="*/ 42 w 4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58">
                <a:moveTo>
                  <a:pt x="38" y="2"/>
                </a:moveTo>
                <a:lnTo>
                  <a:pt x="0" y="0"/>
                </a:lnTo>
                <a:lnTo>
                  <a:pt x="6" y="26"/>
                </a:lnTo>
                <a:lnTo>
                  <a:pt x="4" y="58"/>
                </a:lnTo>
                <a:lnTo>
                  <a:pt x="42" y="54"/>
                </a:lnTo>
                <a:lnTo>
                  <a:pt x="42" y="13"/>
                </a:lnTo>
                <a:lnTo>
                  <a:pt x="38" y="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5" name="Freeform 92"/>
          <p:cNvSpPr/>
          <p:nvPr/>
        </p:nvSpPr>
        <p:spPr bwMode="gray">
          <a:xfrm>
            <a:off x="1533172" y="5063245"/>
            <a:ext cx="59871" cy="112437"/>
          </a:xfrm>
          <a:custGeom>
            <a:avLst/>
            <a:gdLst>
              <a:gd name="T0" fmla="*/ 22 w 55"/>
              <a:gd name="T1" fmla="*/ 1 h 137"/>
              <a:gd name="T2" fmla="*/ 16 w 55"/>
              <a:gd name="T3" fmla="*/ 0 h 137"/>
              <a:gd name="T4" fmla="*/ 13 w 55"/>
              <a:gd name="T5" fmla="*/ 1 h 137"/>
              <a:gd name="T6" fmla="*/ 3 w 55"/>
              <a:gd name="T7" fmla="*/ 1 h 137"/>
              <a:gd name="T8" fmla="*/ 13 w 55"/>
              <a:gd name="T9" fmla="*/ 1 h 137"/>
              <a:gd name="T10" fmla="*/ 3 w 55"/>
              <a:gd name="T11" fmla="*/ 1 h 137"/>
              <a:gd name="T12" fmla="*/ 0 w 55"/>
              <a:gd name="T13" fmla="*/ 1 h 137"/>
              <a:gd name="T14" fmla="*/ 16 w 55"/>
              <a:gd name="T15" fmla="*/ 1 h 137"/>
              <a:gd name="T16" fmla="*/ 18 w 55"/>
              <a:gd name="T17" fmla="*/ 1 h 137"/>
              <a:gd name="T18" fmla="*/ 24 w 55"/>
              <a:gd name="T19" fmla="*/ 1 h 137"/>
              <a:gd name="T20" fmla="*/ 25 w 55"/>
              <a:gd name="T21" fmla="*/ 1 h 137"/>
              <a:gd name="T22" fmla="*/ 22 w 55"/>
              <a:gd name="T23" fmla="*/ 1 h 1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
              <a:gd name="T37" fmla="*/ 0 h 137"/>
              <a:gd name="T38" fmla="*/ 55 w 55"/>
              <a:gd name="T39" fmla="*/ 137 h 1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 h="137">
                <a:moveTo>
                  <a:pt x="49" y="8"/>
                </a:moveTo>
                <a:lnTo>
                  <a:pt x="39" y="0"/>
                </a:lnTo>
                <a:lnTo>
                  <a:pt x="25" y="4"/>
                </a:lnTo>
                <a:lnTo>
                  <a:pt x="3" y="21"/>
                </a:lnTo>
                <a:lnTo>
                  <a:pt x="15" y="42"/>
                </a:lnTo>
                <a:lnTo>
                  <a:pt x="3" y="57"/>
                </a:lnTo>
                <a:lnTo>
                  <a:pt x="0" y="86"/>
                </a:lnTo>
                <a:lnTo>
                  <a:pt x="39" y="132"/>
                </a:lnTo>
                <a:lnTo>
                  <a:pt x="42" y="137"/>
                </a:lnTo>
                <a:lnTo>
                  <a:pt x="53" y="66"/>
                </a:lnTo>
                <a:lnTo>
                  <a:pt x="55" y="34"/>
                </a:lnTo>
                <a:lnTo>
                  <a:pt x="49" y="8"/>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6" name="Freeform 93"/>
          <p:cNvSpPr/>
          <p:nvPr/>
        </p:nvSpPr>
        <p:spPr bwMode="gray">
          <a:xfrm>
            <a:off x="1448449" y="4814279"/>
            <a:ext cx="181871" cy="78973"/>
          </a:xfrm>
          <a:custGeom>
            <a:avLst/>
            <a:gdLst>
              <a:gd name="T0" fmla="*/ 29 w 174"/>
              <a:gd name="T1" fmla="*/ 1 h 97"/>
              <a:gd name="T2" fmla="*/ 28 w 174"/>
              <a:gd name="T3" fmla="*/ 1 h 97"/>
              <a:gd name="T4" fmla="*/ 27 w 174"/>
              <a:gd name="T5" fmla="*/ 1 h 97"/>
              <a:gd name="T6" fmla="*/ 27 w 174"/>
              <a:gd name="T7" fmla="*/ 1 h 97"/>
              <a:gd name="T8" fmla="*/ 27 w 174"/>
              <a:gd name="T9" fmla="*/ 1 h 97"/>
              <a:gd name="T10" fmla="*/ 24 w 174"/>
              <a:gd name="T11" fmla="*/ 1 h 97"/>
              <a:gd name="T12" fmla="*/ 19 w 174"/>
              <a:gd name="T13" fmla="*/ 1 h 97"/>
              <a:gd name="T14" fmla="*/ 16 w 174"/>
              <a:gd name="T15" fmla="*/ 1 h 97"/>
              <a:gd name="T16" fmla="*/ 12 w 174"/>
              <a:gd name="T17" fmla="*/ 1 h 97"/>
              <a:gd name="T18" fmla="*/ 7 w 174"/>
              <a:gd name="T19" fmla="*/ 1 h 97"/>
              <a:gd name="T20" fmla="*/ 6 w 174"/>
              <a:gd name="T21" fmla="*/ 0 h 97"/>
              <a:gd name="T22" fmla="*/ 6 w 174"/>
              <a:gd name="T23" fmla="*/ 1 h 97"/>
              <a:gd name="T24" fmla="*/ 0 w 174"/>
              <a:gd name="T25" fmla="*/ 1 h 97"/>
              <a:gd name="T26" fmla="*/ 0 w 174"/>
              <a:gd name="T27" fmla="*/ 1 h 97"/>
              <a:gd name="T28" fmla="*/ 6 w 174"/>
              <a:gd name="T29" fmla="*/ 1 h 97"/>
              <a:gd name="T30" fmla="*/ 6 w 174"/>
              <a:gd name="T31" fmla="*/ 1 h 97"/>
              <a:gd name="T32" fmla="*/ 6 w 174"/>
              <a:gd name="T33" fmla="*/ 1 h 97"/>
              <a:gd name="T34" fmla="*/ 6 w 174"/>
              <a:gd name="T35" fmla="*/ 1 h 97"/>
              <a:gd name="T36" fmla="*/ 10 w 174"/>
              <a:gd name="T37" fmla="*/ 1 h 97"/>
              <a:gd name="T38" fmla="*/ 13 w 174"/>
              <a:gd name="T39" fmla="*/ 1 h 97"/>
              <a:gd name="T40" fmla="*/ 29 w 174"/>
              <a:gd name="T41" fmla="*/ 1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4"/>
              <a:gd name="T64" fmla="*/ 0 h 97"/>
              <a:gd name="T65" fmla="*/ 174 w 174"/>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4" h="97">
                <a:moveTo>
                  <a:pt x="174" y="74"/>
                </a:moveTo>
                <a:lnTo>
                  <a:pt x="167" y="69"/>
                </a:lnTo>
                <a:lnTo>
                  <a:pt x="158" y="53"/>
                </a:lnTo>
                <a:lnTo>
                  <a:pt x="157" y="33"/>
                </a:lnTo>
                <a:lnTo>
                  <a:pt x="157" y="21"/>
                </a:lnTo>
                <a:lnTo>
                  <a:pt x="144" y="15"/>
                </a:lnTo>
                <a:lnTo>
                  <a:pt x="112" y="11"/>
                </a:lnTo>
                <a:lnTo>
                  <a:pt x="91" y="14"/>
                </a:lnTo>
                <a:lnTo>
                  <a:pt x="65" y="4"/>
                </a:lnTo>
                <a:lnTo>
                  <a:pt x="45" y="2"/>
                </a:lnTo>
                <a:lnTo>
                  <a:pt x="32" y="0"/>
                </a:lnTo>
                <a:lnTo>
                  <a:pt x="17" y="18"/>
                </a:lnTo>
                <a:lnTo>
                  <a:pt x="0" y="48"/>
                </a:lnTo>
                <a:lnTo>
                  <a:pt x="0" y="64"/>
                </a:lnTo>
                <a:lnTo>
                  <a:pt x="9" y="73"/>
                </a:lnTo>
                <a:lnTo>
                  <a:pt x="13" y="92"/>
                </a:lnTo>
                <a:lnTo>
                  <a:pt x="13" y="97"/>
                </a:lnTo>
                <a:lnTo>
                  <a:pt x="36" y="97"/>
                </a:lnTo>
                <a:lnTo>
                  <a:pt x="58" y="82"/>
                </a:lnTo>
                <a:lnTo>
                  <a:pt x="72" y="74"/>
                </a:lnTo>
                <a:lnTo>
                  <a:pt x="174" y="74"/>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7" name="Freeform 94"/>
          <p:cNvSpPr/>
          <p:nvPr/>
        </p:nvSpPr>
        <p:spPr bwMode="gray">
          <a:xfrm>
            <a:off x="1323060" y="5083323"/>
            <a:ext cx="9037" cy="9370"/>
          </a:xfrm>
          <a:custGeom>
            <a:avLst/>
            <a:gdLst>
              <a:gd name="T0" fmla="*/ 2 w 10"/>
              <a:gd name="T1" fmla="*/ 1 h 10"/>
              <a:gd name="T2" fmla="*/ 2 w 10"/>
              <a:gd name="T3" fmla="*/ 1 h 10"/>
              <a:gd name="T4" fmla="*/ 2 w 10"/>
              <a:gd name="T5" fmla="*/ 1 h 10"/>
              <a:gd name="T6" fmla="*/ 2 w 10"/>
              <a:gd name="T7" fmla="*/ 1 h 10"/>
              <a:gd name="T8" fmla="*/ 2 w 10"/>
              <a:gd name="T9" fmla="*/ 0 h 10"/>
              <a:gd name="T10" fmla="*/ 2 w 10"/>
              <a:gd name="T11" fmla="*/ 0 h 10"/>
              <a:gd name="T12" fmla="*/ 2 w 10"/>
              <a:gd name="T13" fmla="*/ 0 h 10"/>
              <a:gd name="T14" fmla="*/ 2 w 10"/>
              <a:gd name="T15" fmla="*/ 0 h 10"/>
              <a:gd name="T16" fmla="*/ 2 w 10"/>
              <a:gd name="T17" fmla="*/ 1 h 10"/>
              <a:gd name="T18" fmla="*/ 0 w 10"/>
              <a:gd name="T19" fmla="*/ 1 h 10"/>
              <a:gd name="T20" fmla="*/ 0 w 10"/>
              <a:gd name="T21" fmla="*/ 1 h 10"/>
              <a:gd name="T22" fmla="*/ 0 w 10"/>
              <a:gd name="T23" fmla="*/ 1 h 10"/>
              <a:gd name="T24" fmla="*/ 0 w 10"/>
              <a:gd name="T25" fmla="*/ 1 h 10"/>
              <a:gd name="T26" fmla="*/ 0 w 10"/>
              <a:gd name="T27" fmla="*/ 1 h 10"/>
              <a:gd name="T28" fmla="*/ 2 w 10"/>
              <a:gd name="T29" fmla="*/ 1 h 10"/>
              <a:gd name="T30" fmla="*/ 2 w 10"/>
              <a:gd name="T31" fmla="*/ 1 h 10"/>
              <a:gd name="T32" fmla="*/ 2 w 10"/>
              <a:gd name="T33" fmla="*/ 1 h 10"/>
              <a:gd name="T34" fmla="*/ 2 w 10"/>
              <a:gd name="T35" fmla="*/ 1 h 10"/>
              <a:gd name="T36" fmla="*/ 2 w 10"/>
              <a:gd name="T37" fmla="*/ 1 h 10"/>
              <a:gd name="T38" fmla="*/ 2 w 10"/>
              <a:gd name="T39" fmla="*/ 1 h 10"/>
              <a:gd name="T40" fmla="*/ 2 w 10"/>
              <a:gd name="T41" fmla="*/ 1 h 10"/>
              <a:gd name="T42" fmla="*/ 2 w 10"/>
              <a:gd name="T43" fmla="*/ 1 h 10"/>
              <a:gd name="T44" fmla="*/ 2 w 10"/>
              <a:gd name="T45" fmla="*/ 1 h 10"/>
              <a:gd name="T46" fmla="*/ 2 w 10"/>
              <a:gd name="T47" fmla="*/ 1 h 10"/>
              <a:gd name="T48" fmla="*/ 2 w 10"/>
              <a:gd name="T49" fmla="*/ 1 h 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
              <a:gd name="T76" fmla="*/ 0 h 10"/>
              <a:gd name="T77" fmla="*/ 10 w 10"/>
              <a:gd name="T78" fmla="*/ 10 h 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 h="10">
                <a:moveTo>
                  <a:pt x="10" y="5"/>
                </a:moveTo>
                <a:lnTo>
                  <a:pt x="9" y="3"/>
                </a:lnTo>
                <a:lnTo>
                  <a:pt x="9" y="2"/>
                </a:lnTo>
                <a:lnTo>
                  <a:pt x="7" y="2"/>
                </a:lnTo>
                <a:lnTo>
                  <a:pt x="7" y="0"/>
                </a:lnTo>
                <a:lnTo>
                  <a:pt x="6" y="0"/>
                </a:lnTo>
                <a:lnTo>
                  <a:pt x="4" y="0"/>
                </a:lnTo>
                <a:lnTo>
                  <a:pt x="3" y="0"/>
                </a:lnTo>
                <a:lnTo>
                  <a:pt x="2" y="2"/>
                </a:lnTo>
                <a:lnTo>
                  <a:pt x="0" y="2"/>
                </a:lnTo>
                <a:lnTo>
                  <a:pt x="0" y="3"/>
                </a:lnTo>
                <a:lnTo>
                  <a:pt x="0" y="5"/>
                </a:lnTo>
                <a:lnTo>
                  <a:pt x="0" y="6"/>
                </a:lnTo>
                <a:lnTo>
                  <a:pt x="0" y="8"/>
                </a:lnTo>
                <a:lnTo>
                  <a:pt x="2" y="9"/>
                </a:lnTo>
                <a:lnTo>
                  <a:pt x="3" y="9"/>
                </a:lnTo>
                <a:lnTo>
                  <a:pt x="3" y="10"/>
                </a:lnTo>
                <a:lnTo>
                  <a:pt x="4" y="10"/>
                </a:lnTo>
                <a:lnTo>
                  <a:pt x="6" y="10"/>
                </a:lnTo>
                <a:lnTo>
                  <a:pt x="7" y="9"/>
                </a:lnTo>
                <a:lnTo>
                  <a:pt x="9" y="9"/>
                </a:lnTo>
                <a:lnTo>
                  <a:pt x="9" y="8"/>
                </a:lnTo>
                <a:lnTo>
                  <a:pt x="9" y="6"/>
                </a:lnTo>
                <a:lnTo>
                  <a:pt x="10" y="6"/>
                </a:lnTo>
                <a:lnTo>
                  <a:pt x="10" y="5"/>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8" name="Freeform 95"/>
          <p:cNvSpPr/>
          <p:nvPr/>
        </p:nvSpPr>
        <p:spPr bwMode="gray">
          <a:xfrm>
            <a:off x="1238337" y="4853096"/>
            <a:ext cx="229316" cy="100390"/>
          </a:xfrm>
          <a:custGeom>
            <a:avLst/>
            <a:gdLst>
              <a:gd name="T0" fmla="*/ 35 w 219"/>
              <a:gd name="T1" fmla="*/ 1 h 121"/>
              <a:gd name="T2" fmla="*/ 35 w 219"/>
              <a:gd name="T3" fmla="*/ 1 h 121"/>
              <a:gd name="T4" fmla="*/ 31 w 219"/>
              <a:gd name="T5" fmla="*/ 0 h 121"/>
              <a:gd name="T6" fmla="*/ 25 w 219"/>
              <a:gd name="T7" fmla="*/ 1 h 121"/>
              <a:gd name="T8" fmla="*/ 24 w 219"/>
              <a:gd name="T9" fmla="*/ 1 h 121"/>
              <a:gd name="T10" fmla="*/ 22 w 219"/>
              <a:gd name="T11" fmla="*/ 1 h 121"/>
              <a:gd name="T12" fmla="*/ 22 w 219"/>
              <a:gd name="T13" fmla="*/ 1 h 121"/>
              <a:gd name="T14" fmla="*/ 19 w 219"/>
              <a:gd name="T15" fmla="*/ 1 h 121"/>
              <a:gd name="T16" fmla="*/ 16 w 219"/>
              <a:gd name="T17" fmla="*/ 1 h 121"/>
              <a:gd name="T18" fmla="*/ 11 w 219"/>
              <a:gd name="T19" fmla="*/ 1 h 121"/>
              <a:gd name="T20" fmla="*/ 6 w 219"/>
              <a:gd name="T21" fmla="*/ 1 h 121"/>
              <a:gd name="T22" fmla="*/ 6 w 219"/>
              <a:gd name="T23" fmla="*/ 1 h 121"/>
              <a:gd name="T24" fmla="*/ 6 w 219"/>
              <a:gd name="T25" fmla="*/ 1 h 121"/>
              <a:gd name="T26" fmla="*/ 6 w 219"/>
              <a:gd name="T27" fmla="*/ 1 h 121"/>
              <a:gd name="T28" fmla="*/ 6 w 219"/>
              <a:gd name="T29" fmla="*/ 1 h 121"/>
              <a:gd name="T30" fmla="*/ 6 w 219"/>
              <a:gd name="T31" fmla="*/ 1 h 121"/>
              <a:gd name="T32" fmla="*/ 0 w 219"/>
              <a:gd name="T33" fmla="*/ 1 h 121"/>
              <a:gd name="T34" fmla="*/ 3 w 219"/>
              <a:gd name="T35" fmla="*/ 1 h 121"/>
              <a:gd name="T36" fmla="*/ 3 w 219"/>
              <a:gd name="T37" fmla="*/ 1 h 121"/>
              <a:gd name="T38" fmla="*/ 17 w 219"/>
              <a:gd name="T39" fmla="*/ 1 h 121"/>
              <a:gd name="T40" fmla="*/ 25 w 219"/>
              <a:gd name="T41" fmla="*/ 1 h 121"/>
              <a:gd name="T42" fmla="*/ 32 w 219"/>
              <a:gd name="T43" fmla="*/ 1 h 121"/>
              <a:gd name="T44" fmla="*/ 35 w 219"/>
              <a:gd name="T45" fmla="*/ 1 h 121"/>
              <a:gd name="T46" fmla="*/ 38 w 219"/>
              <a:gd name="T47" fmla="*/ 1 h 121"/>
              <a:gd name="T48" fmla="*/ 38 w 219"/>
              <a:gd name="T49" fmla="*/ 1 h 121"/>
              <a:gd name="T50" fmla="*/ 38 w 219"/>
              <a:gd name="T51" fmla="*/ 1 h 121"/>
              <a:gd name="T52" fmla="*/ 38 w 219"/>
              <a:gd name="T53" fmla="*/ 1 h 121"/>
              <a:gd name="T54" fmla="*/ 35 w 219"/>
              <a:gd name="T55" fmla="*/ 1 h 12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9"/>
              <a:gd name="T85" fmla="*/ 0 h 121"/>
              <a:gd name="T86" fmla="*/ 219 w 219"/>
              <a:gd name="T87" fmla="*/ 121 h 12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9" h="121">
                <a:moveTo>
                  <a:pt x="206" y="16"/>
                </a:moveTo>
                <a:lnTo>
                  <a:pt x="199" y="9"/>
                </a:lnTo>
                <a:lnTo>
                  <a:pt x="180" y="0"/>
                </a:lnTo>
                <a:lnTo>
                  <a:pt x="144" y="3"/>
                </a:lnTo>
                <a:lnTo>
                  <a:pt x="137" y="8"/>
                </a:lnTo>
                <a:lnTo>
                  <a:pt x="131" y="12"/>
                </a:lnTo>
                <a:lnTo>
                  <a:pt x="127" y="28"/>
                </a:lnTo>
                <a:lnTo>
                  <a:pt x="112" y="35"/>
                </a:lnTo>
                <a:lnTo>
                  <a:pt x="89" y="47"/>
                </a:lnTo>
                <a:lnTo>
                  <a:pt x="62" y="52"/>
                </a:lnTo>
                <a:lnTo>
                  <a:pt x="37" y="51"/>
                </a:lnTo>
                <a:lnTo>
                  <a:pt x="20" y="52"/>
                </a:lnTo>
                <a:lnTo>
                  <a:pt x="20" y="68"/>
                </a:lnTo>
                <a:lnTo>
                  <a:pt x="17" y="78"/>
                </a:lnTo>
                <a:lnTo>
                  <a:pt x="16" y="90"/>
                </a:lnTo>
                <a:lnTo>
                  <a:pt x="9" y="91"/>
                </a:lnTo>
                <a:lnTo>
                  <a:pt x="0" y="91"/>
                </a:lnTo>
                <a:lnTo>
                  <a:pt x="3" y="103"/>
                </a:lnTo>
                <a:lnTo>
                  <a:pt x="3" y="114"/>
                </a:lnTo>
                <a:lnTo>
                  <a:pt x="95" y="121"/>
                </a:lnTo>
                <a:lnTo>
                  <a:pt x="144" y="113"/>
                </a:lnTo>
                <a:lnTo>
                  <a:pt x="183" y="98"/>
                </a:lnTo>
                <a:lnTo>
                  <a:pt x="204" y="94"/>
                </a:lnTo>
                <a:lnTo>
                  <a:pt x="217" y="75"/>
                </a:lnTo>
                <a:lnTo>
                  <a:pt x="219" y="49"/>
                </a:lnTo>
                <a:lnTo>
                  <a:pt x="219" y="44"/>
                </a:lnTo>
                <a:lnTo>
                  <a:pt x="215" y="25"/>
                </a:lnTo>
                <a:lnTo>
                  <a:pt x="206" y="1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9" name="Freeform 96"/>
          <p:cNvSpPr/>
          <p:nvPr/>
        </p:nvSpPr>
        <p:spPr bwMode="gray">
          <a:xfrm>
            <a:off x="1121985" y="4588067"/>
            <a:ext cx="282409" cy="311878"/>
          </a:xfrm>
          <a:custGeom>
            <a:avLst/>
            <a:gdLst>
              <a:gd name="T0" fmla="*/ 13 w 275"/>
              <a:gd name="T1" fmla="*/ 1 h 380"/>
              <a:gd name="T2" fmla="*/ 10 w 275"/>
              <a:gd name="T3" fmla="*/ 0 h 380"/>
              <a:gd name="T4" fmla="*/ 10 w 275"/>
              <a:gd name="T5" fmla="*/ 1 h 380"/>
              <a:gd name="T6" fmla="*/ 11 w 275"/>
              <a:gd name="T7" fmla="*/ 1 h 380"/>
              <a:gd name="T8" fmla="*/ 10 w 275"/>
              <a:gd name="T9" fmla="*/ 1 h 380"/>
              <a:gd name="T10" fmla="*/ 10 w 275"/>
              <a:gd name="T11" fmla="*/ 1 h 380"/>
              <a:gd name="T12" fmla="*/ 8 w 275"/>
              <a:gd name="T13" fmla="*/ 1 h 380"/>
              <a:gd name="T14" fmla="*/ 6 w 275"/>
              <a:gd name="T15" fmla="*/ 1 h 380"/>
              <a:gd name="T16" fmla="*/ 5 w 275"/>
              <a:gd name="T17" fmla="*/ 1 h 380"/>
              <a:gd name="T18" fmla="*/ 5 w 275"/>
              <a:gd name="T19" fmla="*/ 1 h 380"/>
              <a:gd name="T20" fmla="*/ 5 w 275"/>
              <a:gd name="T21" fmla="*/ 1 h 380"/>
              <a:gd name="T22" fmla="*/ 5 w 275"/>
              <a:gd name="T23" fmla="*/ 1 h 380"/>
              <a:gd name="T24" fmla="*/ 5 w 275"/>
              <a:gd name="T25" fmla="*/ 1 h 380"/>
              <a:gd name="T26" fmla="*/ 5 w 275"/>
              <a:gd name="T27" fmla="*/ 1 h 380"/>
              <a:gd name="T28" fmla="*/ 5 w 275"/>
              <a:gd name="T29" fmla="*/ 1 h 380"/>
              <a:gd name="T30" fmla="*/ 5 w 275"/>
              <a:gd name="T31" fmla="*/ 1 h 380"/>
              <a:gd name="T32" fmla="*/ 0 w 275"/>
              <a:gd name="T33" fmla="*/ 1 h 380"/>
              <a:gd name="T34" fmla="*/ 4 w 275"/>
              <a:gd name="T35" fmla="*/ 1 h 380"/>
              <a:gd name="T36" fmla="*/ 5 w 275"/>
              <a:gd name="T37" fmla="*/ 1 h 380"/>
              <a:gd name="T38" fmla="*/ 5 w 275"/>
              <a:gd name="T39" fmla="*/ 1 h 380"/>
              <a:gd name="T40" fmla="*/ 5 w 275"/>
              <a:gd name="T41" fmla="*/ 1 h 380"/>
              <a:gd name="T42" fmla="*/ 7 w 275"/>
              <a:gd name="T43" fmla="*/ 1 h 380"/>
              <a:gd name="T44" fmla="*/ 5 w 275"/>
              <a:gd name="T45" fmla="*/ 1 h 380"/>
              <a:gd name="T46" fmla="*/ 7 w 275"/>
              <a:gd name="T47" fmla="*/ 1 h 380"/>
              <a:gd name="T48" fmla="*/ 11 w 275"/>
              <a:gd name="T49" fmla="*/ 1 h 380"/>
              <a:gd name="T50" fmla="*/ 12 w 275"/>
              <a:gd name="T51" fmla="*/ 1 h 380"/>
              <a:gd name="T52" fmla="*/ 13 w 275"/>
              <a:gd name="T53" fmla="*/ 1 h 380"/>
              <a:gd name="T54" fmla="*/ 14 w 275"/>
              <a:gd name="T55" fmla="*/ 1 h 380"/>
              <a:gd name="T56" fmla="*/ 15 w 275"/>
              <a:gd name="T57" fmla="*/ 1 h 380"/>
              <a:gd name="T58" fmla="*/ 17 w 275"/>
              <a:gd name="T59" fmla="*/ 1 h 380"/>
              <a:gd name="T60" fmla="*/ 20 w 275"/>
              <a:gd name="T61" fmla="*/ 1 h 380"/>
              <a:gd name="T62" fmla="*/ 23 w 275"/>
              <a:gd name="T63" fmla="*/ 1 h 380"/>
              <a:gd name="T64" fmla="*/ 25 w 275"/>
              <a:gd name="T65" fmla="*/ 1 h 380"/>
              <a:gd name="T66" fmla="*/ 27 w 275"/>
              <a:gd name="T67" fmla="*/ 1 h 380"/>
              <a:gd name="T68" fmla="*/ 28 w 275"/>
              <a:gd name="T69" fmla="*/ 1 h 380"/>
              <a:gd name="T70" fmla="*/ 28 w 275"/>
              <a:gd name="T71" fmla="*/ 1 h 380"/>
              <a:gd name="T72" fmla="*/ 23 w 275"/>
              <a:gd name="T73" fmla="*/ 1 h 380"/>
              <a:gd name="T74" fmla="*/ 31 w 275"/>
              <a:gd name="T75" fmla="*/ 1 h 380"/>
              <a:gd name="T76" fmla="*/ 29 w 275"/>
              <a:gd name="T77" fmla="*/ 1 h 380"/>
              <a:gd name="T78" fmla="*/ 31 w 275"/>
              <a:gd name="T79" fmla="*/ 1 h 380"/>
              <a:gd name="T80" fmla="*/ 31 w 275"/>
              <a:gd name="T81" fmla="*/ 1 h 380"/>
              <a:gd name="T82" fmla="*/ 31 w 275"/>
              <a:gd name="T83" fmla="*/ 1 h 380"/>
              <a:gd name="T84" fmla="*/ 29 w 275"/>
              <a:gd name="T85" fmla="*/ 1 h 380"/>
              <a:gd name="T86" fmla="*/ 27 w 275"/>
              <a:gd name="T87" fmla="*/ 1 h 380"/>
              <a:gd name="T88" fmla="*/ 27 w 275"/>
              <a:gd name="T89" fmla="*/ 1 h 380"/>
              <a:gd name="T90" fmla="*/ 26 w 275"/>
              <a:gd name="T91" fmla="*/ 1 h 380"/>
              <a:gd name="T92" fmla="*/ 25 w 275"/>
              <a:gd name="T93" fmla="*/ 1 h 380"/>
              <a:gd name="T94" fmla="*/ 24 w 275"/>
              <a:gd name="T95" fmla="*/ 1 h 380"/>
              <a:gd name="T96" fmla="*/ 23 w 275"/>
              <a:gd name="T97" fmla="*/ 1 h 380"/>
              <a:gd name="T98" fmla="*/ 22 w 275"/>
              <a:gd name="T99" fmla="*/ 1 h 380"/>
              <a:gd name="T100" fmla="*/ 21 w 275"/>
              <a:gd name="T101" fmla="*/ 1 h 380"/>
              <a:gd name="T102" fmla="*/ 21 w 275"/>
              <a:gd name="T103" fmla="*/ 1 h 380"/>
              <a:gd name="T104" fmla="*/ 19 w 275"/>
              <a:gd name="T105" fmla="*/ 1 h 380"/>
              <a:gd name="T106" fmla="*/ 19 w 275"/>
              <a:gd name="T107" fmla="*/ 1 h 380"/>
              <a:gd name="T108" fmla="*/ 17 w 275"/>
              <a:gd name="T109" fmla="*/ 1 h 380"/>
              <a:gd name="T110" fmla="*/ 15 w 275"/>
              <a:gd name="T111" fmla="*/ 1 h 380"/>
              <a:gd name="T112" fmla="*/ 14 w 275"/>
              <a:gd name="T113" fmla="*/ 1 h 380"/>
              <a:gd name="T114" fmla="*/ 13 w 275"/>
              <a:gd name="T115" fmla="*/ 1 h 380"/>
              <a:gd name="T116" fmla="*/ 13 w 275"/>
              <a:gd name="T117" fmla="*/ 1 h 380"/>
              <a:gd name="T118" fmla="*/ 13 w 275"/>
              <a:gd name="T119" fmla="*/ 1 h 3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380"/>
              <a:gd name="T182" fmla="*/ 275 w 275"/>
              <a:gd name="T183" fmla="*/ 380 h 38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380">
                <a:moveTo>
                  <a:pt x="111" y="13"/>
                </a:moveTo>
                <a:lnTo>
                  <a:pt x="83" y="0"/>
                </a:lnTo>
                <a:lnTo>
                  <a:pt x="86" y="43"/>
                </a:lnTo>
                <a:lnTo>
                  <a:pt x="93" y="60"/>
                </a:lnTo>
                <a:lnTo>
                  <a:pt x="86" y="68"/>
                </a:lnTo>
                <a:lnTo>
                  <a:pt x="89" y="85"/>
                </a:lnTo>
                <a:lnTo>
                  <a:pt x="69" y="69"/>
                </a:lnTo>
                <a:lnTo>
                  <a:pt x="59" y="75"/>
                </a:lnTo>
                <a:lnTo>
                  <a:pt x="37" y="79"/>
                </a:lnTo>
                <a:lnTo>
                  <a:pt x="44" y="98"/>
                </a:lnTo>
                <a:lnTo>
                  <a:pt x="46" y="115"/>
                </a:lnTo>
                <a:lnTo>
                  <a:pt x="44" y="130"/>
                </a:lnTo>
                <a:lnTo>
                  <a:pt x="36" y="147"/>
                </a:lnTo>
                <a:lnTo>
                  <a:pt x="27" y="157"/>
                </a:lnTo>
                <a:lnTo>
                  <a:pt x="20" y="173"/>
                </a:lnTo>
                <a:lnTo>
                  <a:pt x="19" y="187"/>
                </a:lnTo>
                <a:lnTo>
                  <a:pt x="0" y="202"/>
                </a:lnTo>
                <a:lnTo>
                  <a:pt x="4" y="216"/>
                </a:lnTo>
                <a:lnTo>
                  <a:pt x="13" y="233"/>
                </a:lnTo>
                <a:lnTo>
                  <a:pt x="31" y="249"/>
                </a:lnTo>
                <a:lnTo>
                  <a:pt x="44" y="266"/>
                </a:lnTo>
                <a:lnTo>
                  <a:pt x="62" y="288"/>
                </a:lnTo>
                <a:lnTo>
                  <a:pt x="49" y="373"/>
                </a:lnTo>
                <a:lnTo>
                  <a:pt x="67" y="370"/>
                </a:lnTo>
                <a:lnTo>
                  <a:pt x="92" y="371"/>
                </a:lnTo>
                <a:lnTo>
                  <a:pt x="99" y="377"/>
                </a:lnTo>
                <a:lnTo>
                  <a:pt x="116" y="380"/>
                </a:lnTo>
                <a:lnTo>
                  <a:pt x="127" y="380"/>
                </a:lnTo>
                <a:lnTo>
                  <a:pt x="135" y="374"/>
                </a:lnTo>
                <a:lnTo>
                  <a:pt x="152" y="373"/>
                </a:lnTo>
                <a:lnTo>
                  <a:pt x="177" y="374"/>
                </a:lnTo>
                <a:lnTo>
                  <a:pt x="204" y="369"/>
                </a:lnTo>
                <a:lnTo>
                  <a:pt x="227" y="357"/>
                </a:lnTo>
                <a:lnTo>
                  <a:pt x="242" y="350"/>
                </a:lnTo>
                <a:lnTo>
                  <a:pt x="246" y="334"/>
                </a:lnTo>
                <a:lnTo>
                  <a:pt x="252" y="330"/>
                </a:lnTo>
                <a:lnTo>
                  <a:pt x="199" y="272"/>
                </a:lnTo>
                <a:lnTo>
                  <a:pt x="268" y="214"/>
                </a:lnTo>
                <a:lnTo>
                  <a:pt x="260" y="196"/>
                </a:lnTo>
                <a:lnTo>
                  <a:pt x="268" y="163"/>
                </a:lnTo>
                <a:lnTo>
                  <a:pt x="275" y="135"/>
                </a:lnTo>
                <a:lnTo>
                  <a:pt x="272" y="114"/>
                </a:lnTo>
                <a:lnTo>
                  <a:pt x="259" y="69"/>
                </a:lnTo>
                <a:lnTo>
                  <a:pt x="242" y="65"/>
                </a:lnTo>
                <a:lnTo>
                  <a:pt x="240" y="50"/>
                </a:lnTo>
                <a:lnTo>
                  <a:pt x="235" y="45"/>
                </a:lnTo>
                <a:lnTo>
                  <a:pt x="224" y="33"/>
                </a:lnTo>
                <a:lnTo>
                  <a:pt x="214" y="33"/>
                </a:lnTo>
                <a:lnTo>
                  <a:pt x="206" y="34"/>
                </a:lnTo>
                <a:lnTo>
                  <a:pt x="196" y="40"/>
                </a:lnTo>
                <a:lnTo>
                  <a:pt x="191" y="45"/>
                </a:lnTo>
                <a:lnTo>
                  <a:pt x="183" y="52"/>
                </a:lnTo>
                <a:lnTo>
                  <a:pt x="170" y="56"/>
                </a:lnTo>
                <a:lnTo>
                  <a:pt x="165" y="56"/>
                </a:lnTo>
                <a:lnTo>
                  <a:pt x="152" y="56"/>
                </a:lnTo>
                <a:lnTo>
                  <a:pt x="139" y="53"/>
                </a:lnTo>
                <a:lnTo>
                  <a:pt x="125" y="45"/>
                </a:lnTo>
                <a:lnTo>
                  <a:pt x="118" y="37"/>
                </a:lnTo>
                <a:lnTo>
                  <a:pt x="109" y="29"/>
                </a:lnTo>
                <a:lnTo>
                  <a:pt x="111" y="1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0" name="Freeform 97"/>
          <p:cNvSpPr/>
          <p:nvPr/>
        </p:nvSpPr>
        <p:spPr bwMode="gray">
          <a:xfrm>
            <a:off x="1037262" y="4652317"/>
            <a:ext cx="133297" cy="101728"/>
          </a:xfrm>
          <a:custGeom>
            <a:avLst/>
            <a:gdLst>
              <a:gd name="T0" fmla="*/ 22 w 127"/>
              <a:gd name="T1" fmla="*/ 0 h 123"/>
              <a:gd name="T2" fmla="*/ 18 w 127"/>
              <a:gd name="T3" fmla="*/ 1 h 123"/>
              <a:gd name="T4" fmla="*/ 16 w 127"/>
              <a:gd name="T5" fmla="*/ 1 h 123"/>
              <a:gd name="T6" fmla="*/ 16 w 127"/>
              <a:gd name="T7" fmla="*/ 1 h 123"/>
              <a:gd name="T8" fmla="*/ 16 w 127"/>
              <a:gd name="T9" fmla="*/ 1 h 123"/>
              <a:gd name="T10" fmla="*/ 15 w 127"/>
              <a:gd name="T11" fmla="*/ 1 h 123"/>
              <a:gd name="T12" fmla="*/ 8 w 127"/>
              <a:gd name="T13" fmla="*/ 1 h 123"/>
              <a:gd name="T14" fmla="*/ 7 w 127"/>
              <a:gd name="T15" fmla="*/ 1 h 123"/>
              <a:gd name="T16" fmla="*/ 7 w 127"/>
              <a:gd name="T17" fmla="*/ 1 h 123"/>
              <a:gd name="T18" fmla="*/ 0 w 127"/>
              <a:gd name="T19" fmla="*/ 1 h 123"/>
              <a:gd name="T20" fmla="*/ 7 w 127"/>
              <a:gd name="T21" fmla="*/ 1 h 123"/>
              <a:gd name="T22" fmla="*/ 13 w 127"/>
              <a:gd name="T23" fmla="*/ 1 h 123"/>
              <a:gd name="T24" fmla="*/ 16 w 127"/>
              <a:gd name="T25" fmla="*/ 1 h 123"/>
              <a:gd name="T26" fmla="*/ 19 w 127"/>
              <a:gd name="T27" fmla="*/ 1 h 123"/>
              <a:gd name="T28" fmla="*/ 19 w 127"/>
              <a:gd name="T29" fmla="*/ 1 h 123"/>
              <a:gd name="T30" fmla="*/ 20 w 127"/>
              <a:gd name="T31" fmla="*/ 1 h 123"/>
              <a:gd name="T32" fmla="*/ 21 w 127"/>
              <a:gd name="T33" fmla="*/ 1 h 123"/>
              <a:gd name="T34" fmla="*/ 23 w 127"/>
              <a:gd name="T35" fmla="*/ 1 h 123"/>
              <a:gd name="T36" fmla="*/ 24 w 127"/>
              <a:gd name="T37" fmla="*/ 1 h 123"/>
              <a:gd name="T38" fmla="*/ 23 w 127"/>
              <a:gd name="T39" fmla="*/ 1 h 123"/>
              <a:gd name="T40" fmla="*/ 22 w 127"/>
              <a:gd name="T41" fmla="*/ 0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7"/>
              <a:gd name="T64" fmla="*/ 0 h 123"/>
              <a:gd name="T65" fmla="*/ 127 w 127"/>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7" h="123">
                <a:moveTo>
                  <a:pt x="118" y="0"/>
                </a:moveTo>
                <a:lnTo>
                  <a:pt x="97" y="12"/>
                </a:lnTo>
                <a:lnTo>
                  <a:pt x="79" y="26"/>
                </a:lnTo>
                <a:lnTo>
                  <a:pt x="82" y="40"/>
                </a:lnTo>
                <a:lnTo>
                  <a:pt x="81" y="52"/>
                </a:lnTo>
                <a:lnTo>
                  <a:pt x="74" y="66"/>
                </a:lnTo>
                <a:lnTo>
                  <a:pt x="46" y="84"/>
                </a:lnTo>
                <a:lnTo>
                  <a:pt x="27" y="97"/>
                </a:lnTo>
                <a:lnTo>
                  <a:pt x="10" y="104"/>
                </a:lnTo>
                <a:lnTo>
                  <a:pt x="0" y="111"/>
                </a:lnTo>
                <a:lnTo>
                  <a:pt x="26" y="120"/>
                </a:lnTo>
                <a:lnTo>
                  <a:pt x="66" y="118"/>
                </a:lnTo>
                <a:lnTo>
                  <a:pt x="81" y="123"/>
                </a:lnTo>
                <a:lnTo>
                  <a:pt x="100" y="108"/>
                </a:lnTo>
                <a:lnTo>
                  <a:pt x="101" y="94"/>
                </a:lnTo>
                <a:lnTo>
                  <a:pt x="108" y="78"/>
                </a:lnTo>
                <a:lnTo>
                  <a:pt x="117" y="68"/>
                </a:lnTo>
                <a:lnTo>
                  <a:pt x="125" y="51"/>
                </a:lnTo>
                <a:lnTo>
                  <a:pt x="127" y="36"/>
                </a:lnTo>
                <a:lnTo>
                  <a:pt x="125" y="19"/>
                </a:lnTo>
                <a:lnTo>
                  <a:pt x="118"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1" name="Freeform 98"/>
          <p:cNvSpPr/>
          <p:nvPr/>
        </p:nvSpPr>
        <p:spPr bwMode="gray">
          <a:xfrm>
            <a:off x="996595" y="4741998"/>
            <a:ext cx="137816" cy="73619"/>
          </a:xfrm>
          <a:custGeom>
            <a:avLst/>
            <a:gdLst>
              <a:gd name="T0" fmla="*/ 14 w 134"/>
              <a:gd name="T1" fmla="*/ 1 h 89"/>
              <a:gd name="T2" fmla="*/ 13 w 134"/>
              <a:gd name="T3" fmla="*/ 1 h 89"/>
              <a:gd name="T4" fmla="*/ 8 w 134"/>
              <a:gd name="T5" fmla="*/ 1 h 89"/>
              <a:gd name="T6" fmla="*/ 5 w 134"/>
              <a:gd name="T7" fmla="*/ 0 h 89"/>
              <a:gd name="T8" fmla="*/ 5 w 134"/>
              <a:gd name="T9" fmla="*/ 1 h 89"/>
              <a:gd name="T10" fmla="*/ 5 w 134"/>
              <a:gd name="T11" fmla="*/ 1 h 89"/>
              <a:gd name="T12" fmla="*/ 0 w 134"/>
              <a:gd name="T13" fmla="*/ 1 h 89"/>
              <a:gd name="T14" fmla="*/ 5 w 134"/>
              <a:gd name="T15" fmla="*/ 1 h 89"/>
              <a:gd name="T16" fmla="*/ 6 w 134"/>
              <a:gd name="T17" fmla="*/ 1 h 89"/>
              <a:gd name="T18" fmla="*/ 9 w 134"/>
              <a:gd name="T19" fmla="*/ 1 h 89"/>
              <a:gd name="T20" fmla="*/ 11 w 134"/>
              <a:gd name="T21" fmla="*/ 1 h 89"/>
              <a:gd name="T22" fmla="*/ 15 w 134"/>
              <a:gd name="T23" fmla="*/ 1 h 89"/>
              <a:gd name="T24" fmla="*/ 15 w 134"/>
              <a:gd name="T25" fmla="*/ 1 h 89"/>
              <a:gd name="T26" fmla="*/ 14 w 134"/>
              <a:gd name="T27" fmla="*/ 1 h 89"/>
              <a:gd name="T28" fmla="*/ 14 w 134"/>
              <a:gd name="T29" fmla="*/ 1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89"/>
              <a:gd name="T47" fmla="*/ 134 w 134"/>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89">
                <a:moveTo>
                  <a:pt x="121" y="12"/>
                </a:moveTo>
                <a:lnTo>
                  <a:pt x="106" y="7"/>
                </a:lnTo>
                <a:lnTo>
                  <a:pt x="66" y="9"/>
                </a:lnTo>
                <a:lnTo>
                  <a:pt x="40" y="0"/>
                </a:lnTo>
                <a:lnTo>
                  <a:pt x="29" y="7"/>
                </a:lnTo>
                <a:lnTo>
                  <a:pt x="6" y="23"/>
                </a:lnTo>
                <a:lnTo>
                  <a:pt x="0" y="30"/>
                </a:lnTo>
                <a:lnTo>
                  <a:pt x="43" y="49"/>
                </a:lnTo>
                <a:lnTo>
                  <a:pt x="59" y="56"/>
                </a:lnTo>
                <a:lnTo>
                  <a:pt x="73" y="85"/>
                </a:lnTo>
                <a:lnTo>
                  <a:pt x="93" y="88"/>
                </a:lnTo>
                <a:lnTo>
                  <a:pt x="129" y="89"/>
                </a:lnTo>
                <a:lnTo>
                  <a:pt x="134" y="43"/>
                </a:lnTo>
                <a:lnTo>
                  <a:pt x="125" y="26"/>
                </a:lnTo>
                <a:lnTo>
                  <a:pt x="121" y="1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2" name="Freeform 99"/>
          <p:cNvSpPr/>
          <p:nvPr/>
        </p:nvSpPr>
        <p:spPr bwMode="gray">
          <a:xfrm>
            <a:off x="1129892" y="4779477"/>
            <a:ext cx="55352" cy="42833"/>
          </a:xfrm>
          <a:custGeom>
            <a:avLst/>
            <a:gdLst>
              <a:gd name="T0" fmla="*/ 5 w 54"/>
              <a:gd name="T1" fmla="*/ 0 h 55"/>
              <a:gd name="T2" fmla="*/ 0 w 54"/>
              <a:gd name="T3" fmla="*/ 1 h 55"/>
              <a:gd name="T4" fmla="*/ 5 w 54"/>
              <a:gd name="T5" fmla="*/ 1 h 55"/>
              <a:gd name="T6" fmla="*/ 5 w 54"/>
              <a:gd name="T7" fmla="*/ 1 h 55"/>
              <a:gd name="T8" fmla="*/ 5 w 54"/>
              <a:gd name="T9" fmla="*/ 1 h 55"/>
              <a:gd name="T10" fmla="*/ 5 w 54"/>
              <a:gd name="T11" fmla="*/ 1 h 55"/>
              <a:gd name="T12" fmla="*/ 5 w 54"/>
              <a:gd name="T13" fmla="*/ 0 h 55"/>
              <a:gd name="T14" fmla="*/ 0 60000 65536"/>
              <a:gd name="T15" fmla="*/ 0 60000 65536"/>
              <a:gd name="T16" fmla="*/ 0 60000 65536"/>
              <a:gd name="T17" fmla="*/ 0 60000 65536"/>
              <a:gd name="T18" fmla="*/ 0 60000 65536"/>
              <a:gd name="T19" fmla="*/ 0 60000 65536"/>
              <a:gd name="T20" fmla="*/ 0 60000 65536"/>
              <a:gd name="T21" fmla="*/ 0 w 54"/>
              <a:gd name="T22" fmla="*/ 0 h 55"/>
              <a:gd name="T23" fmla="*/ 54 w 54"/>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5">
                <a:moveTo>
                  <a:pt x="5" y="0"/>
                </a:moveTo>
                <a:lnTo>
                  <a:pt x="0" y="46"/>
                </a:lnTo>
                <a:lnTo>
                  <a:pt x="36" y="49"/>
                </a:lnTo>
                <a:lnTo>
                  <a:pt x="54" y="55"/>
                </a:lnTo>
                <a:lnTo>
                  <a:pt x="36" y="33"/>
                </a:lnTo>
                <a:lnTo>
                  <a:pt x="23" y="16"/>
                </a:lnTo>
                <a:lnTo>
                  <a:pt x="5"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3" name="Freeform 100"/>
          <p:cNvSpPr/>
          <p:nvPr/>
        </p:nvSpPr>
        <p:spPr bwMode="gray">
          <a:xfrm>
            <a:off x="1134411" y="4893252"/>
            <a:ext cx="110704" cy="76296"/>
          </a:xfrm>
          <a:custGeom>
            <a:avLst/>
            <a:gdLst>
              <a:gd name="T0" fmla="*/ 22 w 104"/>
              <a:gd name="T1" fmla="*/ 1 h 95"/>
              <a:gd name="T2" fmla="*/ 21 w 104"/>
              <a:gd name="T3" fmla="*/ 1 h 95"/>
              <a:gd name="T4" fmla="*/ 14 w 104"/>
              <a:gd name="T5" fmla="*/ 0 h 95"/>
              <a:gd name="T6" fmla="*/ 8 w 104"/>
              <a:gd name="T7" fmla="*/ 1 h 95"/>
              <a:gd name="T8" fmla="*/ 8 w 104"/>
              <a:gd name="T9" fmla="*/ 1 h 95"/>
              <a:gd name="T10" fmla="*/ 0 w 104"/>
              <a:gd name="T11" fmla="*/ 1 h 95"/>
              <a:gd name="T12" fmla="*/ 0 w 104"/>
              <a:gd name="T13" fmla="*/ 1 h 95"/>
              <a:gd name="T14" fmla="*/ 8 w 104"/>
              <a:gd name="T15" fmla="*/ 1 h 95"/>
              <a:gd name="T16" fmla="*/ 8 w 104"/>
              <a:gd name="T17" fmla="*/ 1 h 95"/>
              <a:gd name="T18" fmla="*/ 11 w 104"/>
              <a:gd name="T19" fmla="*/ 1 h 95"/>
              <a:gd name="T20" fmla="*/ 13 w 104"/>
              <a:gd name="T21" fmla="*/ 1 h 95"/>
              <a:gd name="T22" fmla="*/ 17 w 104"/>
              <a:gd name="T23" fmla="*/ 1 h 95"/>
              <a:gd name="T24" fmla="*/ 21 w 104"/>
              <a:gd name="T25" fmla="*/ 1 h 95"/>
              <a:gd name="T26" fmla="*/ 24 w 104"/>
              <a:gd name="T27" fmla="*/ 1 h 95"/>
              <a:gd name="T28" fmla="*/ 26 w 104"/>
              <a:gd name="T29" fmla="*/ 1 h 95"/>
              <a:gd name="T30" fmla="*/ 26 w 104"/>
              <a:gd name="T31" fmla="*/ 1 h 95"/>
              <a:gd name="T32" fmla="*/ 25 w 104"/>
              <a:gd name="T33" fmla="*/ 1 h 95"/>
              <a:gd name="T34" fmla="*/ 25 w 104"/>
              <a:gd name="T35" fmla="*/ 1 h 95"/>
              <a:gd name="T36" fmla="*/ 23 w 104"/>
              <a:gd name="T37" fmla="*/ 1 h 95"/>
              <a:gd name="T38" fmla="*/ 22 w 104"/>
              <a:gd name="T39" fmla="*/ 1 h 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4"/>
              <a:gd name="T61" fmla="*/ 0 h 95"/>
              <a:gd name="T62" fmla="*/ 104 w 104"/>
              <a:gd name="T63" fmla="*/ 95 h 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4" h="95">
                <a:moveTo>
                  <a:pt x="85" y="7"/>
                </a:moveTo>
                <a:lnTo>
                  <a:pt x="78" y="1"/>
                </a:lnTo>
                <a:lnTo>
                  <a:pt x="53" y="0"/>
                </a:lnTo>
                <a:lnTo>
                  <a:pt x="35" y="3"/>
                </a:lnTo>
                <a:lnTo>
                  <a:pt x="9" y="30"/>
                </a:lnTo>
                <a:lnTo>
                  <a:pt x="0" y="49"/>
                </a:lnTo>
                <a:lnTo>
                  <a:pt x="0" y="73"/>
                </a:lnTo>
                <a:lnTo>
                  <a:pt x="9" y="84"/>
                </a:lnTo>
                <a:lnTo>
                  <a:pt x="30" y="95"/>
                </a:lnTo>
                <a:lnTo>
                  <a:pt x="42" y="94"/>
                </a:lnTo>
                <a:lnTo>
                  <a:pt x="49" y="94"/>
                </a:lnTo>
                <a:lnTo>
                  <a:pt x="61" y="95"/>
                </a:lnTo>
                <a:lnTo>
                  <a:pt x="77" y="85"/>
                </a:lnTo>
                <a:lnTo>
                  <a:pt x="92" y="75"/>
                </a:lnTo>
                <a:lnTo>
                  <a:pt x="104" y="66"/>
                </a:lnTo>
                <a:lnTo>
                  <a:pt x="104" y="55"/>
                </a:lnTo>
                <a:lnTo>
                  <a:pt x="101" y="43"/>
                </a:lnTo>
                <a:lnTo>
                  <a:pt x="97" y="32"/>
                </a:lnTo>
                <a:lnTo>
                  <a:pt x="88" y="16"/>
                </a:lnTo>
                <a:lnTo>
                  <a:pt x="85" y="7"/>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4" name="Freeform 101"/>
          <p:cNvSpPr/>
          <p:nvPr/>
        </p:nvSpPr>
        <p:spPr bwMode="gray">
          <a:xfrm>
            <a:off x="1221393" y="4893252"/>
            <a:ext cx="36148" cy="34802"/>
          </a:xfrm>
          <a:custGeom>
            <a:avLst/>
            <a:gdLst>
              <a:gd name="T0" fmla="*/ 4 w 36"/>
              <a:gd name="T1" fmla="*/ 0 h 39"/>
              <a:gd name="T2" fmla="*/ 4 w 36"/>
              <a:gd name="T3" fmla="*/ 1 h 39"/>
              <a:gd name="T4" fmla="*/ 4 w 36"/>
              <a:gd name="T5" fmla="*/ 1 h 39"/>
              <a:gd name="T6" fmla="*/ 0 w 36"/>
              <a:gd name="T7" fmla="*/ 1 h 39"/>
              <a:gd name="T8" fmla="*/ 3 w 36"/>
              <a:gd name="T9" fmla="*/ 1 h 39"/>
              <a:gd name="T10" fmla="*/ 4 w 36"/>
              <a:gd name="T11" fmla="*/ 1 h 39"/>
              <a:gd name="T12" fmla="*/ 4 w 36"/>
              <a:gd name="T13" fmla="*/ 1 h 39"/>
              <a:gd name="T14" fmla="*/ 4 w 36"/>
              <a:gd name="T15" fmla="*/ 1 h 39"/>
              <a:gd name="T16" fmla="*/ 4 w 36"/>
              <a:gd name="T17" fmla="*/ 1 h 39"/>
              <a:gd name="T18" fmla="*/ 4 w 36"/>
              <a:gd name="T19" fmla="*/ 1 h 39"/>
              <a:gd name="T20" fmla="*/ 4 w 36"/>
              <a:gd name="T21" fmla="*/ 1 h 39"/>
              <a:gd name="T22" fmla="*/ 4 w 36"/>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39"/>
              <a:gd name="T38" fmla="*/ 36 w 36"/>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39">
                <a:moveTo>
                  <a:pt x="36" y="0"/>
                </a:moveTo>
                <a:lnTo>
                  <a:pt x="28" y="6"/>
                </a:lnTo>
                <a:lnTo>
                  <a:pt x="17" y="6"/>
                </a:lnTo>
                <a:lnTo>
                  <a:pt x="0" y="3"/>
                </a:lnTo>
                <a:lnTo>
                  <a:pt x="3" y="12"/>
                </a:lnTo>
                <a:lnTo>
                  <a:pt x="12" y="28"/>
                </a:lnTo>
                <a:lnTo>
                  <a:pt x="16" y="39"/>
                </a:lnTo>
                <a:lnTo>
                  <a:pt x="25" y="39"/>
                </a:lnTo>
                <a:lnTo>
                  <a:pt x="32" y="38"/>
                </a:lnTo>
                <a:lnTo>
                  <a:pt x="33" y="26"/>
                </a:lnTo>
                <a:lnTo>
                  <a:pt x="36" y="16"/>
                </a:lnTo>
                <a:lnTo>
                  <a:pt x="36"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5" name="Freeform 102"/>
          <p:cNvSpPr/>
          <p:nvPr/>
        </p:nvSpPr>
        <p:spPr bwMode="gray">
          <a:xfrm>
            <a:off x="1170559" y="5001673"/>
            <a:ext cx="33889" cy="29448"/>
          </a:xfrm>
          <a:custGeom>
            <a:avLst/>
            <a:gdLst>
              <a:gd name="T0" fmla="*/ 4 w 34"/>
              <a:gd name="T1" fmla="*/ 1 h 35"/>
              <a:gd name="T2" fmla="*/ 4 w 34"/>
              <a:gd name="T3" fmla="*/ 1 h 35"/>
              <a:gd name="T4" fmla="*/ 4 w 34"/>
              <a:gd name="T5" fmla="*/ 1 h 35"/>
              <a:gd name="T6" fmla="*/ 4 w 34"/>
              <a:gd name="T7" fmla="*/ 1 h 35"/>
              <a:gd name="T8" fmla="*/ 4 w 34"/>
              <a:gd name="T9" fmla="*/ 0 h 35"/>
              <a:gd name="T10" fmla="*/ 4 w 34"/>
              <a:gd name="T11" fmla="*/ 1 h 35"/>
              <a:gd name="T12" fmla="*/ 0 w 34"/>
              <a:gd name="T13" fmla="*/ 1 h 35"/>
              <a:gd name="T14" fmla="*/ 4 w 34"/>
              <a:gd name="T15" fmla="*/ 1 h 35"/>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35"/>
              <a:gd name="T26" fmla="*/ 34 w 34"/>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35">
                <a:moveTo>
                  <a:pt x="4" y="35"/>
                </a:moveTo>
                <a:lnTo>
                  <a:pt x="23" y="32"/>
                </a:lnTo>
                <a:lnTo>
                  <a:pt x="34" y="26"/>
                </a:lnTo>
                <a:lnTo>
                  <a:pt x="27" y="7"/>
                </a:lnTo>
                <a:lnTo>
                  <a:pt x="13" y="0"/>
                </a:lnTo>
                <a:lnTo>
                  <a:pt x="10" y="1"/>
                </a:lnTo>
                <a:lnTo>
                  <a:pt x="0" y="20"/>
                </a:lnTo>
                <a:lnTo>
                  <a:pt x="4" y="35"/>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6" name="Freeform 103"/>
          <p:cNvSpPr/>
          <p:nvPr/>
        </p:nvSpPr>
        <p:spPr bwMode="gray">
          <a:xfrm>
            <a:off x="1337745" y="4929392"/>
            <a:ext cx="110704" cy="81650"/>
          </a:xfrm>
          <a:custGeom>
            <a:avLst/>
            <a:gdLst>
              <a:gd name="T0" fmla="*/ 10 w 109"/>
              <a:gd name="T1" fmla="*/ 0 h 98"/>
              <a:gd name="T2" fmla="*/ 8 w 109"/>
              <a:gd name="T3" fmla="*/ 1 h 98"/>
              <a:gd name="T4" fmla="*/ 4 w 109"/>
              <a:gd name="T5" fmla="*/ 1 h 98"/>
              <a:gd name="T6" fmla="*/ 0 w 109"/>
              <a:gd name="T7" fmla="*/ 1 h 98"/>
              <a:gd name="T8" fmla="*/ 4 w 109"/>
              <a:gd name="T9" fmla="*/ 1 h 98"/>
              <a:gd name="T10" fmla="*/ 4 w 109"/>
              <a:gd name="T11" fmla="*/ 1 h 98"/>
              <a:gd name="T12" fmla="*/ 4 w 109"/>
              <a:gd name="T13" fmla="*/ 1 h 98"/>
              <a:gd name="T14" fmla="*/ 4 w 109"/>
              <a:gd name="T15" fmla="*/ 1 h 98"/>
              <a:gd name="T16" fmla="*/ 6 w 109"/>
              <a:gd name="T17" fmla="*/ 1 h 98"/>
              <a:gd name="T18" fmla="*/ 10 w 109"/>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9"/>
              <a:gd name="T31" fmla="*/ 0 h 98"/>
              <a:gd name="T32" fmla="*/ 109 w 109"/>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9" h="98">
                <a:moveTo>
                  <a:pt x="109" y="0"/>
                </a:moveTo>
                <a:lnTo>
                  <a:pt x="88" y="4"/>
                </a:lnTo>
                <a:lnTo>
                  <a:pt x="49" y="19"/>
                </a:lnTo>
                <a:lnTo>
                  <a:pt x="0" y="27"/>
                </a:lnTo>
                <a:lnTo>
                  <a:pt x="6" y="69"/>
                </a:lnTo>
                <a:lnTo>
                  <a:pt x="13" y="68"/>
                </a:lnTo>
                <a:lnTo>
                  <a:pt x="35" y="74"/>
                </a:lnTo>
                <a:lnTo>
                  <a:pt x="59" y="92"/>
                </a:lnTo>
                <a:lnTo>
                  <a:pt x="71" y="98"/>
                </a:lnTo>
                <a:lnTo>
                  <a:pt x="109"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7" name="Freeform 104"/>
          <p:cNvSpPr/>
          <p:nvPr/>
        </p:nvSpPr>
        <p:spPr bwMode="gray">
          <a:xfrm>
            <a:off x="1329838" y="5013720"/>
            <a:ext cx="10167" cy="12047"/>
          </a:xfrm>
          <a:custGeom>
            <a:avLst/>
            <a:gdLst>
              <a:gd name="T0" fmla="*/ 2 w 11"/>
              <a:gd name="T1" fmla="*/ 2 h 12"/>
              <a:gd name="T2" fmla="*/ 2 w 11"/>
              <a:gd name="T3" fmla="*/ 2 h 12"/>
              <a:gd name="T4" fmla="*/ 2 w 11"/>
              <a:gd name="T5" fmla="*/ 2 h 12"/>
              <a:gd name="T6" fmla="*/ 2 w 11"/>
              <a:gd name="T7" fmla="*/ 2 h 12"/>
              <a:gd name="T8" fmla="*/ 2 w 11"/>
              <a:gd name="T9" fmla="*/ 2 h 12"/>
              <a:gd name="T10" fmla="*/ 2 w 11"/>
              <a:gd name="T11" fmla="*/ 2 h 12"/>
              <a:gd name="T12" fmla="*/ 2 w 11"/>
              <a:gd name="T13" fmla="*/ 0 h 12"/>
              <a:gd name="T14" fmla="*/ 2 w 11"/>
              <a:gd name="T15" fmla="*/ 0 h 12"/>
              <a:gd name="T16" fmla="*/ 2 w 11"/>
              <a:gd name="T17" fmla="*/ 0 h 12"/>
              <a:gd name="T18" fmla="*/ 2 w 11"/>
              <a:gd name="T19" fmla="*/ 0 h 12"/>
              <a:gd name="T20" fmla="*/ 2 w 11"/>
              <a:gd name="T21" fmla="*/ 2 h 12"/>
              <a:gd name="T22" fmla="*/ 1 w 11"/>
              <a:gd name="T23" fmla="*/ 2 h 12"/>
              <a:gd name="T24" fmla="*/ 1 w 11"/>
              <a:gd name="T25" fmla="*/ 2 h 12"/>
              <a:gd name="T26" fmla="*/ 0 w 11"/>
              <a:gd name="T27" fmla="*/ 2 h 12"/>
              <a:gd name="T28" fmla="*/ 0 w 11"/>
              <a:gd name="T29" fmla="*/ 2 h 12"/>
              <a:gd name="T30" fmla="*/ 0 w 11"/>
              <a:gd name="T31" fmla="*/ 2 h 12"/>
              <a:gd name="T32" fmla="*/ 0 w 11"/>
              <a:gd name="T33" fmla="*/ 2 h 12"/>
              <a:gd name="T34" fmla="*/ 0 w 11"/>
              <a:gd name="T35" fmla="*/ 2 h 12"/>
              <a:gd name="T36" fmla="*/ 1 w 11"/>
              <a:gd name="T37" fmla="*/ 2 h 12"/>
              <a:gd name="T38" fmla="*/ 2 w 11"/>
              <a:gd name="T39" fmla="*/ 2 h 12"/>
              <a:gd name="T40" fmla="*/ 2 w 11"/>
              <a:gd name="T41" fmla="*/ 2 h 12"/>
              <a:gd name="T42" fmla="*/ 2 w 11"/>
              <a:gd name="T43" fmla="*/ 2 h 12"/>
              <a:gd name="T44" fmla="*/ 2 w 11"/>
              <a:gd name="T45" fmla="*/ 2 h 12"/>
              <a:gd name="T46" fmla="*/ 2 w 11"/>
              <a:gd name="T47" fmla="*/ 2 h 12"/>
              <a:gd name="T48" fmla="*/ 2 w 11"/>
              <a:gd name="T49" fmla="*/ 2 h 12"/>
              <a:gd name="T50" fmla="*/ 2 w 11"/>
              <a:gd name="T51" fmla="*/ 2 h 12"/>
              <a:gd name="T52" fmla="*/ 2 w 11"/>
              <a:gd name="T53" fmla="*/ 2 h 12"/>
              <a:gd name="T54" fmla="*/ 2 w 11"/>
              <a:gd name="T55" fmla="*/ 2 h 12"/>
              <a:gd name="T56" fmla="*/ 2 w 11"/>
              <a:gd name="T57" fmla="*/ 2 h 12"/>
              <a:gd name="T58" fmla="*/ 2 w 11"/>
              <a:gd name="T59" fmla="*/ 2 h 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
              <a:gd name="T91" fmla="*/ 0 h 12"/>
              <a:gd name="T92" fmla="*/ 11 w 11"/>
              <a:gd name="T93" fmla="*/ 12 h 1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 h="12">
                <a:moveTo>
                  <a:pt x="11" y="6"/>
                </a:moveTo>
                <a:lnTo>
                  <a:pt x="11" y="5"/>
                </a:lnTo>
                <a:lnTo>
                  <a:pt x="10" y="5"/>
                </a:lnTo>
                <a:lnTo>
                  <a:pt x="10" y="3"/>
                </a:lnTo>
                <a:lnTo>
                  <a:pt x="10" y="2"/>
                </a:lnTo>
                <a:lnTo>
                  <a:pt x="9" y="2"/>
                </a:lnTo>
                <a:lnTo>
                  <a:pt x="7" y="0"/>
                </a:lnTo>
                <a:lnTo>
                  <a:pt x="6" y="0"/>
                </a:lnTo>
                <a:lnTo>
                  <a:pt x="4" y="0"/>
                </a:lnTo>
                <a:lnTo>
                  <a:pt x="3" y="0"/>
                </a:lnTo>
                <a:lnTo>
                  <a:pt x="3" y="2"/>
                </a:lnTo>
                <a:lnTo>
                  <a:pt x="1" y="2"/>
                </a:lnTo>
                <a:lnTo>
                  <a:pt x="1" y="3"/>
                </a:lnTo>
                <a:lnTo>
                  <a:pt x="0" y="3"/>
                </a:lnTo>
                <a:lnTo>
                  <a:pt x="0" y="5"/>
                </a:lnTo>
                <a:lnTo>
                  <a:pt x="0" y="6"/>
                </a:lnTo>
                <a:lnTo>
                  <a:pt x="0" y="7"/>
                </a:lnTo>
                <a:lnTo>
                  <a:pt x="0" y="9"/>
                </a:lnTo>
                <a:lnTo>
                  <a:pt x="1" y="10"/>
                </a:lnTo>
                <a:lnTo>
                  <a:pt x="3" y="12"/>
                </a:lnTo>
                <a:lnTo>
                  <a:pt x="4" y="12"/>
                </a:lnTo>
                <a:lnTo>
                  <a:pt x="6" y="12"/>
                </a:lnTo>
                <a:lnTo>
                  <a:pt x="7" y="12"/>
                </a:lnTo>
                <a:lnTo>
                  <a:pt x="9" y="12"/>
                </a:lnTo>
                <a:lnTo>
                  <a:pt x="9" y="10"/>
                </a:lnTo>
                <a:lnTo>
                  <a:pt x="10" y="10"/>
                </a:lnTo>
                <a:lnTo>
                  <a:pt x="10" y="9"/>
                </a:lnTo>
                <a:lnTo>
                  <a:pt x="10" y="7"/>
                </a:lnTo>
                <a:lnTo>
                  <a:pt x="11" y="7"/>
                </a:lnTo>
                <a:lnTo>
                  <a:pt x="11" y="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8" name="Freeform 105"/>
          <p:cNvSpPr/>
          <p:nvPr/>
        </p:nvSpPr>
        <p:spPr bwMode="gray">
          <a:xfrm>
            <a:off x="1593043" y="3782272"/>
            <a:ext cx="336631" cy="579584"/>
          </a:xfrm>
          <a:custGeom>
            <a:avLst/>
            <a:gdLst>
              <a:gd name="T0" fmla="*/ 28 w 327"/>
              <a:gd name="T1" fmla="*/ 1 h 707"/>
              <a:gd name="T2" fmla="*/ 20 w 327"/>
              <a:gd name="T3" fmla="*/ 1 h 707"/>
              <a:gd name="T4" fmla="*/ 15 w 327"/>
              <a:gd name="T5" fmla="*/ 1 h 707"/>
              <a:gd name="T6" fmla="*/ 12 w 327"/>
              <a:gd name="T7" fmla="*/ 1 h 707"/>
              <a:gd name="T8" fmla="*/ 5 w 327"/>
              <a:gd name="T9" fmla="*/ 1 h 707"/>
              <a:gd name="T10" fmla="*/ 8 w 327"/>
              <a:gd name="T11" fmla="*/ 1 h 707"/>
              <a:gd name="T12" fmla="*/ 12 w 327"/>
              <a:gd name="T13" fmla="*/ 1 h 707"/>
              <a:gd name="T14" fmla="*/ 14 w 327"/>
              <a:gd name="T15" fmla="*/ 1 h 707"/>
              <a:gd name="T16" fmla="*/ 13 w 327"/>
              <a:gd name="T17" fmla="*/ 1 h 707"/>
              <a:gd name="T18" fmla="*/ 11 w 327"/>
              <a:gd name="T19" fmla="*/ 1 h 707"/>
              <a:gd name="T20" fmla="*/ 8 w 327"/>
              <a:gd name="T21" fmla="*/ 1 h 707"/>
              <a:gd name="T22" fmla="*/ 5 w 327"/>
              <a:gd name="T23" fmla="*/ 1 h 707"/>
              <a:gd name="T24" fmla="*/ 5 w 327"/>
              <a:gd name="T25" fmla="*/ 1 h 707"/>
              <a:gd name="T26" fmla="*/ 5 w 327"/>
              <a:gd name="T27" fmla="*/ 1 h 707"/>
              <a:gd name="T28" fmla="*/ 5 w 327"/>
              <a:gd name="T29" fmla="*/ 1 h 707"/>
              <a:gd name="T30" fmla="*/ 0 w 327"/>
              <a:gd name="T31" fmla="*/ 1 h 707"/>
              <a:gd name="T32" fmla="*/ 5 w 327"/>
              <a:gd name="T33" fmla="*/ 1 h 707"/>
              <a:gd name="T34" fmla="*/ 5 w 327"/>
              <a:gd name="T35" fmla="*/ 1 h 707"/>
              <a:gd name="T36" fmla="*/ 5 w 327"/>
              <a:gd name="T37" fmla="*/ 1 h 707"/>
              <a:gd name="T38" fmla="*/ 5 w 327"/>
              <a:gd name="T39" fmla="*/ 1 h 707"/>
              <a:gd name="T40" fmla="*/ 5 w 327"/>
              <a:gd name="T41" fmla="*/ 1 h 707"/>
              <a:gd name="T42" fmla="*/ 6 w 327"/>
              <a:gd name="T43" fmla="*/ 1 h 707"/>
              <a:gd name="T44" fmla="*/ 12 w 327"/>
              <a:gd name="T45" fmla="*/ 1 h 707"/>
              <a:gd name="T46" fmla="*/ 14 w 327"/>
              <a:gd name="T47" fmla="*/ 1 h 707"/>
              <a:gd name="T48" fmla="*/ 16 w 327"/>
              <a:gd name="T49" fmla="*/ 1 h 707"/>
              <a:gd name="T50" fmla="*/ 21 w 327"/>
              <a:gd name="T51" fmla="*/ 1 h 707"/>
              <a:gd name="T52" fmla="*/ 26 w 327"/>
              <a:gd name="T53" fmla="*/ 1 h 707"/>
              <a:gd name="T54" fmla="*/ 38 w 327"/>
              <a:gd name="T55" fmla="*/ 1 h 707"/>
              <a:gd name="T56" fmla="*/ 32 w 327"/>
              <a:gd name="T57" fmla="*/ 1 h 707"/>
              <a:gd name="T58" fmla="*/ 34 w 327"/>
              <a:gd name="T59" fmla="*/ 1 h 707"/>
              <a:gd name="T60" fmla="*/ 32 w 327"/>
              <a:gd name="T61" fmla="*/ 1 h 707"/>
              <a:gd name="T62" fmla="*/ 33 w 327"/>
              <a:gd name="T63" fmla="*/ 1 h 707"/>
              <a:gd name="T64" fmla="*/ 28 w 327"/>
              <a:gd name="T65" fmla="*/ 1 h 7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7"/>
              <a:gd name="T100" fmla="*/ 0 h 707"/>
              <a:gd name="T101" fmla="*/ 327 w 327"/>
              <a:gd name="T102" fmla="*/ 707 h 7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7" h="707">
                <a:moveTo>
                  <a:pt x="236" y="73"/>
                </a:moveTo>
                <a:lnTo>
                  <a:pt x="236" y="26"/>
                </a:lnTo>
                <a:lnTo>
                  <a:pt x="206" y="0"/>
                </a:lnTo>
                <a:lnTo>
                  <a:pt x="164" y="16"/>
                </a:lnTo>
                <a:lnTo>
                  <a:pt x="138" y="95"/>
                </a:lnTo>
                <a:lnTo>
                  <a:pt x="124" y="106"/>
                </a:lnTo>
                <a:lnTo>
                  <a:pt x="110" y="105"/>
                </a:lnTo>
                <a:lnTo>
                  <a:pt x="94" y="88"/>
                </a:lnTo>
                <a:lnTo>
                  <a:pt x="59" y="79"/>
                </a:lnTo>
                <a:lnTo>
                  <a:pt x="17" y="44"/>
                </a:lnTo>
                <a:lnTo>
                  <a:pt x="2" y="66"/>
                </a:lnTo>
                <a:lnTo>
                  <a:pt x="66" y="122"/>
                </a:lnTo>
                <a:lnTo>
                  <a:pt x="87" y="312"/>
                </a:lnTo>
                <a:lnTo>
                  <a:pt x="98" y="315"/>
                </a:lnTo>
                <a:lnTo>
                  <a:pt x="121" y="327"/>
                </a:lnTo>
                <a:lnTo>
                  <a:pt x="120" y="351"/>
                </a:lnTo>
                <a:lnTo>
                  <a:pt x="120" y="376"/>
                </a:lnTo>
                <a:lnTo>
                  <a:pt x="108" y="379"/>
                </a:lnTo>
                <a:lnTo>
                  <a:pt x="98" y="394"/>
                </a:lnTo>
                <a:lnTo>
                  <a:pt x="87" y="409"/>
                </a:lnTo>
                <a:lnTo>
                  <a:pt x="76" y="430"/>
                </a:lnTo>
                <a:lnTo>
                  <a:pt x="68" y="443"/>
                </a:lnTo>
                <a:lnTo>
                  <a:pt x="55" y="458"/>
                </a:lnTo>
                <a:lnTo>
                  <a:pt x="43" y="465"/>
                </a:lnTo>
                <a:lnTo>
                  <a:pt x="36" y="479"/>
                </a:lnTo>
                <a:lnTo>
                  <a:pt x="33" y="494"/>
                </a:lnTo>
                <a:lnTo>
                  <a:pt x="25" y="492"/>
                </a:lnTo>
                <a:lnTo>
                  <a:pt x="15" y="494"/>
                </a:lnTo>
                <a:lnTo>
                  <a:pt x="9" y="495"/>
                </a:lnTo>
                <a:lnTo>
                  <a:pt x="7" y="512"/>
                </a:lnTo>
                <a:lnTo>
                  <a:pt x="2" y="524"/>
                </a:lnTo>
                <a:lnTo>
                  <a:pt x="0" y="540"/>
                </a:lnTo>
                <a:lnTo>
                  <a:pt x="6" y="559"/>
                </a:lnTo>
                <a:lnTo>
                  <a:pt x="7" y="569"/>
                </a:lnTo>
                <a:lnTo>
                  <a:pt x="15" y="580"/>
                </a:lnTo>
                <a:lnTo>
                  <a:pt x="19" y="587"/>
                </a:lnTo>
                <a:lnTo>
                  <a:pt x="16" y="596"/>
                </a:lnTo>
                <a:lnTo>
                  <a:pt x="10" y="615"/>
                </a:lnTo>
                <a:lnTo>
                  <a:pt x="7" y="631"/>
                </a:lnTo>
                <a:lnTo>
                  <a:pt x="19" y="671"/>
                </a:lnTo>
                <a:lnTo>
                  <a:pt x="33" y="681"/>
                </a:lnTo>
                <a:lnTo>
                  <a:pt x="40" y="688"/>
                </a:lnTo>
                <a:lnTo>
                  <a:pt x="52" y="695"/>
                </a:lnTo>
                <a:lnTo>
                  <a:pt x="55" y="700"/>
                </a:lnTo>
                <a:lnTo>
                  <a:pt x="62" y="707"/>
                </a:lnTo>
                <a:lnTo>
                  <a:pt x="94" y="707"/>
                </a:lnTo>
                <a:lnTo>
                  <a:pt x="104" y="698"/>
                </a:lnTo>
                <a:lnTo>
                  <a:pt x="117" y="698"/>
                </a:lnTo>
                <a:lnTo>
                  <a:pt x="131" y="690"/>
                </a:lnTo>
                <a:lnTo>
                  <a:pt x="141" y="679"/>
                </a:lnTo>
                <a:lnTo>
                  <a:pt x="153" y="671"/>
                </a:lnTo>
                <a:lnTo>
                  <a:pt x="177" y="665"/>
                </a:lnTo>
                <a:lnTo>
                  <a:pt x="208" y="664"/>
                </a:lnTo>
                <a:lnTo>
                  <a:pt x="219" y="669"/>
                </a:lnTo>
                <a:lnTo>
                  <a:pt x="255" y="610"/>
                </a:lnTo>
                <a:lnTo>
                  <a:pt x="327" y="517"/>
                </a:lnTo>
                <a:lnTo>
                  <a:pt x="326" y="505"/>
                </a:lnTo>
                <a:lnTo>
                  <a:pt x="274" y="451"/>
                </a:lnTo>
                <a:lnTo>
                  <a:pt x="274" y="440"/>
                </a:lnTo>
                <a:lnTo>
                  <a:pt x="285" y="419"/>
                </a:lnTo>
                <a:lnTo>
                  <a:pt x="280" y="394"/>
                </a:lnTo>
                <a:lnTo>
                  <a:pt x="267" y="342"/>
                </a:lnTo>
                <a:lnTo>
                  <a:pt x="264" y="263"/>
                </a:lnTo>
                <a:lnTo>
                  <a:pt x="277" y="201"/>
                </a:lnTo>
                <a:lnTo>
                  <a:pt x="228" y="147"/>
                </a:lnTo>
                <a:lnTo>
                  <a:pt x="236" y="7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9" name="Freeform 106"/>
          <p:cNvSpPr/>
          <p:nvPr/>
        </p:nvSpPr>
        <p:spPr bwMode="gray">
          <a:xfrm>
            <a:off x="1664210" y="4373902"/>
            <a:ext cx="137816" cy="92359"/>
          </a:xfrm>
          <a:custGeom>
            <a:avLst/>
            <a:gdLst>
              <a:gd name="T0" fmla="*/ 17 w 133"/>
              <a:gd name="T1" fmla="*/ 1 h 111"/>
              <a:gd name="T2" fmla="*/ 17 w 133"/>
              <a:gd name="T3" fmla="*/ 1 h 111"/>
              <a:gd name="T4" fmla="*/ 17 w 133"/>
              <a:gd name="T5" fmla="*/ 1 h 111"/>
              <a:gd name="T6" fmla="*/ 18 w 133"/>
              <a:gd name="T7" fmla="*/ 1 h 111"/>
              <a:gd name="T8" fmla="*/ 16 w 133"/>
              <a:gd name="T9" fmla="*/ 1 h 111"/>
              <a:gd name="T10" fmla="*/ 14 w 133"/>
              <a:gd name="T11" fmla="*/ 1 h 111"/>
              <a:gd name="T12" fmla="*/ 12 w 133"/>
              <a:gd name="T13" fmla="*/ 0 h 111"/>
              <a:gd name="T14" fmla="*/ 10 w 133"/>
              <a:gd name="T15" fmla="*/ 0 h 111"/>
              <a:gd name="T16" fmla="*/ 9 w 133"/>
              <a:gd name="T17" fmla="*/ 1 h 111"/>
              <a:gd name="T18" fmla="*/ 7 w 133"/>
              <a:gd name="T19" fmla="*/ 1 h 111"/>
              <a:gd name="T20" fmla="*/ 6 w 133"/>
              <a:gd name="T21" fmla="*/ 1 h 111"/>
              <a:gd name="T22" fmla="*/ 6 w 133"/>
              <a:gd name="T23" fmla="*/ 1 h 111"/>
              <a:gd name="T24" fmla="*/ 6 w 133"/>
              <a:gd name="T25" fmla="*/ 1 h 111"/>
              <a:gd name="T26" fmla="*/ 6 w 133"/>
              <a:gd name="T27" fmla="*/ 1 h 111"/>
              <a:gd name="T28" fmla="*/ 6 w 133"/>
              <a:gd name="T29" fmla="*/ 1 h 111"/>
              <a:gd name="T30" fmla="*/ 2 w 133"/>
              <a:gd name="T31" fmla="*/ 1 h 111"/>
              <a:gd name="T32" fmla="*/ 0 w 133"/>
              <a:gd name="T33" fmla="*/ 1 h 111"/>
              <a:gd name="T34" fmla="*/ 3 w 133"/>
              <a:gd name="T35" fmla="*/ 1 h 111"/>
              <a:gd name="T36" fmla="*/ 6 w 133"/>
              <a:gd name="T37" fmla="*/ 1 h 111"/>
              <a:gd name="T38" fmla="*/ 6 w 133"/>
              <a:gd name="T39" fmla="*/ 1 h 111"/>
              <a:gd name="T40" fmla="*/ 6 w 133"/>
              <a:gd name="T41" fmla="*/ 1 h 111"/>
              <a:gd name="T42" fmla="*/ 6 w 133"/>
              <a:gd name="T43" fmla="*/ 1 h 111"/>
              <a:gd name="T44" fmla="*/ 6 w 133"/>
              <a:gd name="T45" fmla="*/ 1 h 111"/>
              <a:gd name="T46" fmla="*/ 17 w 133"/>
              <a:gd name="T47" fmla="*/ 1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3"/>
              <a:gd name="T73" fmla="*/ 0 h 111"/>
              <a:gd name="T74" fmla="*/ 133 w 133"/>
              <a:gd name="T75" fmla="*/ 111 h 1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3" h="111">
                <a:moveTo>
                  <a:pt x="127" y="111"/>
                </a:moveTo>
                <a:lnTo>
                  <a:pt x="118" y="64"/>
                </a:lnTo>
                <a:lnTo>
                  <a:pt x="118" y="43"/>
                </a:lnTo>
                <a:lnTo>
                  <a:pt x="133" y="10"/>
                </a:lnTo>
                <a:lnTo>
                  <a:pt x="108" y="8"/>
                </a:lnTo>
                <a:lnTo>
                  <a:pt x="92" y="3"/>
                </a:lnTo>
                <a:lnTo>
                  <a:pt x="81" y="0"/>
                </a:lnTo>
                <a:lnTo>
                  <a:pt x="68" y="0"/>
                </a:lnTo>
                <a:lnTo>
                  <a:pt x="59" y="4"/>
                </a:lnTo>
                <a:lnTo>
                  <a:pt x="52" y="4"/>
                </a:lnTo>
                <a:lnTo>
                  <a:pt x="41" y="5"/>
                </a:lnTo>
                <a:lnTo>
                  <a:pt x="32" y="11"/>
                </a:lnTo>
                <a:lnTo>
                  <a:pt x="18" y="14"/>
                </a:lnTo>
                <a:lnTo>
                  <a:pt x="7" y="21"/>
                </a:lnTo>
                <a:lnTo>
                  <a:pt x="6" y="34"/>
                </a:lnTo>
                <a:lnTo>
                  <a:pt x="2" y="43"/>
                </a:lnTo>
                <a:lnTo>
                  <a:pt x="0" y="56"/>
                </a:lnTo>
                <a:lnTo>
                  <a:pt x="3" y="64"/>
                </a:lnTo>
                <a:lnTo>
                  <a:pt x="12" y="73"/>
                </a:lnTo>
                <a:lnTo>
                  <a:pt x="13" y="80"/>
                </a:lnTo>
                <a:lnTo>
                  <a:pt x="18" y="88"/>
                </a:lnTo>
                <a:lnTo>
                  <a:pt x="31" y="96"/>
                </a:lnTo>
                <a:lnTo>
                  <a:pt x="29" y="103"/>
                </a:lnTo>
                <a:lnTo>
                  <a:pt x="127" y="111"/>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0" name="Freeform 107"/>
          <p:cNvSpPr/>
          <p:nvPr/>
        </p:nvSpPr>
        <p:spPr bwMode="gray">
          <a:xfrm>
            <a:off x="1593043" y="4459568"/>
            <a:ext cx="215760" cy="101728"/>
          </a:xfrm>
          <a:custGeom>
            <a:avLst/>
            <a:gdLst>
              <a:gd name="T0" fmla="*/ 13 w 209"/>
              <a:gd name="T1" fmla="*/ 0 h 121"/>
              <a:gd name="T2" fmla="*/ 13 w 209"/>
              <a:gd name="T3" fmla="*/ 1 h 121"/>
              <a:gd name="T4" fmla="*/ 13 w 209"/>
              <a:gd name="T5" fmla="*/ 1 h 121"/>
              <a:gd name="T6" fmla="*/ 14 w 209"/>
              <a:gd name="T7" fmla="*/ 1 h 121"/>
              <a:gd name="T8" fmla="*/ 14 w 209"/>
              <a:gd name="T9" fmla="*/ 1 h 121"/>
              <a:gd name="T10" fmla="*/ 14 w 209"/>
              <a:gd name="T11" fmla="*/ 1 h 121"/>
              <a:gd name="T12" fmla="*/ 13 w 209"/>
              <a:gd name="T13" fmla="*/ 1 h 121"/>
              <a:gd name="T14" fmla="*/ 12 w 209"/>
              <a:gd name="T15" fmla="*/ 1 h 121"/>
              <a:gd name="T16" fmla="*/ 10 w 209"/>
              <a:gd name="T17" fmla="*/ 1 h 121"/>
              <a:gd name="T18" fmla="*/ 8 w 209"/>
              <a:gd name="T19" fmla="*/ 1 h 121"/>
              <a:gd name="T20" fmla="*/ 5 w 209"/>
              <a:gd name="T21" fmla="*/ 1 h 121"/>
              <a:gd name="T22" fmla="*/ 5 w 209"/>
              <a:gd name="T23" fmla="*/ 1 h 121"/>
              <a:gd name="T24" fmla="*/ 5 w 209"/>
              <a:gd name="T25" fmla="*/ 1 h 121"/>
              <a:gd name="T26" fmla="*/ 5 w 209"/>
              <a:gd name="T27" fmla="*/ 1 h 121"/>
              <a:gd name="T28" fmla="*/ 0 w 209"/>
              <a:gd name="T29" fmla="*/ 1 h 121"/>
              <a:gd name="T30" fmla="*/ 5 w 209"/>
              <a:gd name="T31" fmla="*/ 1 h 121"/>
              <a:gd name="T32" fmla="*/ 11 w 209"/>
              <a:gd name="T33" fmla="*/ 1 h 121"/>
              <a:gd name="T34" fmla="*/ 15 w 209"/>
              <a:gd name="T35" fmla="*/ 1 h 121"/>
              <a:gd name="T36" fmla="*/ 20 w 209"/>
              <a:gd name="T37" fmla="*/ 1 h 121"/>
              <a:gd name="T38" fmla="*/ 22 w 209"/>
              <a:gd name="T39" fmla="*/ 1 h 121"/>
              <a:gd name="T40" fmla="*/ 22 w 209"/>
              <a:gd name="T41" fmla="*/ 1 h 121"/>
              <a:gd name="T42" fmla="*/ 25 w 209"/>
              <a:gd name="T43" fmla="*/ 1 h 121"/>
              <a:gd name="T44" fmla="*/ 26 w 209"/>
              <a:gd name="T45" fmla="*/ 1 h 121"/>
              <a:gd name="T46" fmla="*/ 25 w 209"/>
              <a:gd name="T47" fmla="*/ 1 h 121"/>
              <a:gd name="T48" fmla="*/ 13 w 209"/>
              <a:gd name="T49" fmla="*/ 0 h 1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9"/>
              <a:gd name="T76" fmla="*/ 0 h 121"/>
              <a:gd name="T77" fmla="*/ 209 w 209"/>
              <a:gd name="T78" fmla="*/ 121 h 1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9" h="121">
                <a:moveTo>
                  <a:pt x="98" y="0"/>
                </a:moveTo>
                <a:lnTo>
                  <a:pt x="97" y="3"/>
                </a:lnTo>
                <a:lnTo>
                  <a:pt x="98" y="18"/>
                </a:lnTo>
                <a:lnTo>
                  <a:pt x="107" y="34"/>
                </a:lnTo>
                <a:lnTo>
                  <a:pt x="110" y="45"/>
                </a:lnTo>
                <a:lnTo>
                  <a:pt x="105" y="51"/>
                </a:lnTo>
                <a:lnTo>
                  <a:pt x="95" y="51"/>
                </a:lnTo>
                <a:lnTo>
                  <a:pt x="88" y="51"/>
                </a:lnTo>
                <a:lnTo>
                  <a:pt x="72" y="49"/>
                </a:lnTo>
                <a:lnTo>
                  <a:pt x="61" y="31"/>
                </a:lnTo>
                <a:lnTo>
                  <a:pt x="42" y="9"/>
                </a:lnTo>
                <a:lnTo>
                  <a:pt x="33" y="9"/>
                </a:lnTo>
                <a:lnTo>
                  <a:pt x="20" y="21"/>
                </a:lnTo>
                <a:lnTo>
                  <a:pt x="9" y="38"/>
                </a:lnTo>
                <a:lnTo>
                  <a:pt x="0" y="64"/>
                </a:lnTo>
                <a:lnTo>
                  <a:pt x="45" y="62"/>
                </a:lnTo>
                <a:lnTo>
                  <a:pt x="82" y="78"/>
                </a:lnTo>
                <a:lnTo>
                  <a:pt x="123" y="95"/>
                </a:lnTo>
                <a:lnTo>
                  <a:pt x="160" y="120"/>
                </a:lnTo>
                <a:lnTo>
                  <a:pt x="169" y="121"/>
                </a:lnTo>
                <a:lnTo>
                  <a:pt x="177" y="121"/>
                </a:lnTo>
                <a:lnTo>
                  <a:pt x="195" y="106"/>
                </a:lnTo>
                <a:lnTo>
                  <a:pt x="209" y="81"/>
                </a:lnTo>
                <a:lnTo>
                  <a:pt x="196" y="8"/>
                </a:lnTo>
                <a:lnTo>
                  <a:pt x="98"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3" name="Freeform 108"/>
          <p:cNvSpPr/>
          <p:nvPr/>
        </p:nvSpPr>
        <p:spPr bwMode="gray">
          <a:xfrm>
            <a:off x="1098262" y="3680544"/>
            <a:ext cx="799782" cy="777686"/>
          </a:xfrm>
          <a:custGeom>
            <a:avLst/>
            <a:gdLst>
              <a:gd name="T0" fmla="*/ 38 w 777"/>
              <a:gd name="T1" fmla="*/ 1 h 946"/>
              <a:gd name="T2" fmla="*/ 35 w 777"/>
              <a:gd name="T3" fmla="*/ 1 h 946"/>
              <a:gd name="T4" fmla="*/ 42 w 777"/>
              <a:gd name="T5" fmla="*/ 1 h 946"/>
              <a:gd name="T6" fmla="*/ 38 w 777"/>
              <a:gd name="T7" fmla="*/ 1 h 946"/>
              <a:gd name="T8" fmla="*/ 38 w 777"/>
              <a:gd name="T9" fmla="*/ 1 h 946"/>
              <a:gd name="T10" fmla="*/ 35 w 777"/>
              <a:gd name="T11" fmla="*/ 1 h 946"/>
              <a:gd name="T12" fmla="*/ 31 w 777"/>
              <a:gd name="T13" fmla="*/ 1 h 946"/>
              <a:gd name="T14" fmla="*/ 26 w 777"/>
              <a:gd name="T15" fmla="*/ 1 h 946"/>
              <a:gd name="T16" fmla="*/ 19 w 777"/>
              <a:gd name="T17" fmla="*/ 1 h 946"/>
              <a:gd name="T18" fmla="*/ 14 w 777"/>
              <a:gd name="T19" fmla="*/ 1 h 946"/>
              <a:gd name="T20" fmla="*/ 8 w 777"/>
              <a:gd name="T21" fmla="*/ 1 h 946"/>
              <a:gd name="T22" fmla="*/ 5 w 777"/>
              <a:gd name="T23" fmla="*/ 1 h 946"/>
              <a:gd name="T24" fmla="*/ 5 w 777"/>
              <a:gd name="T25" fmla="*/ 1 h 946"/>
              <a:gd name="T26" fmla="*/ 5 w 777"/>
              <a:gd name="T27" fmla="*/ 1 h 946"/>
              <a:gd name="T28" fmla="*/ 5 w 777"/>
              <a:gd name="T29" fmla="*/ 1 h 946"/>
              <a:gd name="T30" fmla="*/ 5 w 777"/>
              <a:gd name="T31" fmla="*/ 1 h 946"/>
              <a:gd name="T32" fmla="*/ 5 w 777"/>
              <a:gd name="T33" fmla="*/ 1 h 946"/>
              <a:gd name="T34" fmla="*/ 5 w 777"/>
              <a:gd name="T35" fmla="*/ 1 h 946"/>
              <a:gd name="T36" fmla="*/ 5 w 777"/>
              <a:gd name="T37" fmla="*/ 1 h 946"/>
              <a:gd name="T38" fmla="*/ 5 w 777"/>
              <a:gd name="T39" fmla="*/ 1 h 946"/>
              <a:gd name="T40" fmla="*/ 14 w 777"/>
              <a:gd name="T41" fmla="*/ 1 h 946"/>
              <a:gd name="T42" fmla="*/ 17 w 777"/>
              <a:gd name="T43" fmla="*/ 1 h 946"/>
              <a:gd name="T44" fmla="*/ 20 w 777"/>
              <a:gd name="T45" fmla="*/ 1 h 946"/>
              <a:gd name="T46" fmla="*/ 26 w 777"/>
              <a:gd name="T47" fmla="*/ 1 h 946"/>
              <a:gd name="T48" fmla="*/ 26 w 777"/>
              <a:gd name="T49" fmla="*/ 1 h 946"/>
              <a:gd name="T50" fmla="*/ 31 w 777"/>
              <a:gd name="T51" fmla="*/ 1 h 946"/>
              <a:gd name="T52" fmla="*/ 42 w 777"/>
              <a:gd name="T53" fmla="*/ 1 h 946"/>
              <a:gd name="T54" fmla="*/ 51 w 777"/>
              <a:gd name="T55" fmla="*/ 1 h 946"/>
              <a:gd name="T56" fmla="*/ 64 w 777"/>
              <a:gd name="T57" fmla="*/ 1 h 946"/>
              <a:gd name="T58" fmla="*/ 73 w 777"/>
              <a:gd name="T59" fmla="*/ 1 h 946"/>
              <a:gd name="T60" fmla="*/ 86 w 777"/>
              <a:gd name="T61" fmla="*/ 1 h 946"/>
              <a:gd name="T62" fmla="*/ 89 w 777"/>
              <a:gd name="T63" fmla="*/ 1 h 946"/>
              <a:gd name="T64" fmla="*/ 81 w 777"/>
              <a:gd name="T65" fmla="*/ 1 h 946"/>
              <a:gd name="T66" fmla="*/ 88 w 777"/>
              <a:gd name="T67" fmla="*/ 1 h 946"/>
              <a:gd name="T68" fmla="*/ 88 w 777"/>
              <a:gd name="T69" fmla="*/ 1 h 946"/>
              <a:gd name="T70" fmla="*/ 81 w 777"/>
              <a:gd name="T71" fmla="*/ 1 h 946"/>
              <a:gd name="T72" fmla="*/ 81 w 777"/>
              <a:gd name="T73" fmla="*/ 1 h 946"/>
              <a:gd name="T74" fmla="*/ 80 w 777"/>
              <a:gd name="T75" fmla="*/ 0 h 946"/>
              <a:gd name="T76" fmla="*/ 78 w 777"/>
              <a:gd name="T77" fmla="*/ 1 h 946"/>
              <a:gd name="T78" fmla="*/ 75 w 777"/>
              <a:gd name="T79" fmla="*/ 1 h 946"/>
              <a:gd name="T80" fmla="*/ 71 w 777"/>
              <a:gd name="T81" fmla="*/ 1 h 946"/>
              <a:gd name="T82" fmla="*/ 71 w 777"/>
              <a:gd name="T83" fmla="*/ 1 h 946"/>
              <a:gd name="T84" fmla="*/ 71 w 777"/>
              <a:gd name="T85" fmla="*/ 1 h 946"/>
              <a:gd name="T86" fmla="*/ 67 w 777"/>
              <a:gd name="T87" fmla="*/ 1 h 946"/>
              <a:gd name="T88" fmla="*/ 61 w 777"/>
              <a:gd name="T89" fmla="*/ 1 h 946"/>
              <a:gd name="T90" fmla="*/ 56 w 777"/>
              <a:gd name="T91" fmla="*/ 1 h 946"/>
              <a:gd name="T92" fmla="*/ 59 w 777"/>
              <a:gd name="T93" fmla="*/ 1 h 946"/>
              <a:gd name="T94" fmla="*/ 56 w 777"/>
              <a:gd name="T95" fmla="*/ 1 h 946"/>
              <a:gd name="T96" fmla="*/ 51 w 777"/>
              <a:gd name="T97" fmla="*/ 1 h 946"/>
              <a:gd name="T98" fmla="*/ 46 w 777"/>
              <a:gd name="T99" fmla="*/ 1 h 946"/>
              <a:gd name="T100" fmla="*/ 38 w 777"/>
              <a:gd name="T101" fmla="*/ 1 h 94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77"/>
              <a:gd name="T154" fmla="*/ 0 h 946"/>
              <a:gd name="T155" fmla="*/ 777 w 777"/>
              <a:gd name="T156" fmla="*/ 946 h 94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77" h="946">
                <a:moveTo>
                  <a:pt x="327" y="206"/>
                </a:moveTo>
                <a:lnTo>
                  <a:pt x="317" y="213"/>
                </a:lnTo>
                <a:lnTo>
                  <a:pt x="317" y="197"/>
                </a:lnTo>
                <a:lnTo>
                  <a:pt x="331" y="161"/>
                </a:lnTo>
                <a:lnTo>
                  <a:pt x="321" y="163"/>
                </a:lnTo>
                <a:lnTo>
                  <a:pt x="309" y="186"/>
                </a:lnTo>
                <a:lnTo>
                  <a:pt x="309" y="206"/>
                </a:lnTo>
                <a:lnTo>
                  <a:pt x="305" y="214"/>
                </a:lnTo>
                <a:lnTo>
                  <a:pt x="299" y="239"/>
                </a:lnTo>
                <a:lnTo>
                  <a:pt x="319" y="238"/>
                </a:lnTo>
                <a:lnTo>
                  <a:pt x="331" y="223"/>
                </a:lnTo>
                <a:lnTo>
                  <a:pt x="350" y="222"/>
                </a:lnTo>
                <a:lnTo>
                  <a:pt x="377" y="232"/>
                </a:lnTo>
                <a:lnTo>
                  <a:pt x="361" y="236"/>
                </a:lnTo>
                <a:lnTo>
                  <a:pt x="348" y="229"/>
                </a:lnTo>
                <a:lnTo>
                  <a:pt x="335" y="240"/>
                </a:lnTo>
                <a:lnTo>
                  <a:pt x="337" y="245"/>
                </a:lnTo>
                <a:lnTo>
                  <a:pt x="338" y="258"/>
                </a:lnTo>
                <a:lnTo>
                  <a:pt x="332" y="268"/>
                </a:lnTo>
                <a:lnTo>
                  <a:pt x="325" y="259"/>
                </a:lnTo>
                <a:lnTo>
                  <a:pt x="319" y="255"/>
                </a:lnTo>
                <a:lnTo>
                  <a:pt x="315" y="261"/>
                </a:lnTo>
                <a:lnTo>
                  <a:pt x="311" y="272"/>
                </a:lnTo>
                <a:lnTo>
                  <a:pt x="304" y="295"/>
                </a:lnTo>
                <a:lnTo>
                  <a:pt x="289" y="318"/>
                </a:lnTo>
                <a:lnTo>
                  <a:pt x="282" y="333"/>
                </a:lnTo>
                <a:lnTo>
                  <a:pt x="266" y="347"/>
                </a:lnTo>
                <a:lnTo>
                  <a:pt x="259" y="361"/>
                </a:lnTo>
                <a:lnTo>
                  <a:pt x="245" y="399"/>
                </a:lnTo>
                <a:lnTo>
                  <a:pt x="240" y="413"/>
                </a:lnTo>
                <a:lnTo>
                  <a:pt x="236" y="420"/>
                </a:lnTo>
                <a:lnTo>
                  <a:pt x="216" y="475"/>
                </a:lnTo>
                <a:lnTo>
                  <a:pt x="197" y="508"/>
                </a:lnTo>
                <a:lnTo>
                  <a:pt x="193" y="530"/>
                </a:lnTo>
                <a:lnTo>
                  <a:pt x="177" y="540"/>
                </a:lnTo>
                <a:lnTo>
                  <a:pt x="160" y="546"/>
                </a:lnTo>
                <a:lnTo>
                  <a:pt x="151" y="556"/>
                </a:lnTo>
                <a:lnTo>
                  <a:pt x="148" y="569"/>
                </a:lnTo>
                <a:lnTo>
                  <a:pt x="139" y="580"/>
                </a:lnTo>
                <a:lnTo>
                  <a:pt x="121" y="606"/>
                </a:lnTo>
                <a:lnTo>
                  <a:pt x="109" y="619"/>
                </a:lnTo>
                <a:lnTo>
                  <a:pt x="93" y="629"/>
                </a:lnTo>
                <a:lnTo>
                  <a:pt x="85" y="641"/>
                </a:lnTo>
                <a:lnTo>
                  <a:pt x="67" y="641"/>
                </a:lnTo>
                <a:lnTo>
                  <a:pt x="62" y="644"/>
                </a:lnTo>
                <a:lnTo>
                  <a:pt x="52" y="658"/>
                </a:lnTo>
                <a:lnTo>
                  <a:pt x="44" y="675"/>
                </a:lnTo>
                <a:lnTo>
                  <a:pt x="37" y="685"/>
                </a:lnTo>
                <a:lnTo>
                  <a:pt x="24" y="691"/>
                </a:lnTo>
                <a:lnTo>
                  <a:pt x="7" y="698"/>
                </a:lnTo>
                <a:lnTo>
                  <a:pt x="6" y="707"/>
                </a:lnTo>
                <a:lnTo>
                  <a:pt x="6" y="719"/>
                </a:lnTo>
                <a:lnTo>
                  <a:pt x="4" y="733"/>
                </a:lnTo>
                <a:lnTo>
                  <a:pt x="3" y="744"/>
                </a:lnTo>
                <a:lnTo>
                  <a:pt x="0" y="766"/>
                </a:lnTo>
                <a:lnTo>
                  <a:pt x="6" y="791"/>
                </a:lnTo>
                <a:lnTo>
                  <a:pt x="6" y="806"/>
                </a:lnTo>
                <a:lnTo>
                  <a:pt x="16" y="819"/>
                </a:lnTo>
                <a:lnTo>
                  <a:pt x="21" y="822"/>
                </a:lnTo>
                <a:lnTo>
                  <a:pt x="52" y="798"/>
                </a:lnTo>
                <a:lnTo>
                  <a:pt x="50" y="814"/>
                </a:lnTo>
                <a:lnTo>
                  <a:pt x="42" y="818"/>
                </a:lnTo>
                <a:lnTo>
                  <a:pt x="18" y="838"/>
                </a:lnTo>
                <a:lnTo>
                  <a:pt x="6" y="842"/>
                </a:lnTo>
                <a:lnTo>
                  <a:pt x="4" y="850"/>
                </a:lnTo>
                <a:lnTo>
                  <a:pt x="7" y="861"/>
                </a:lnTo>
                <a:lnTo>
                  <a:pt x="11" y="864"/>
                </a:lnTo>
                <a:lnTo>
                  <a:pt x="18" y="864"/>
                </a:lnTo>
                <a:lnTo>
                  <a:pt x="24" y="864"/>
                </a:lnTo>
                <a:lnTo>
                  <a:pt x="30" y="867"/>
                </a:lnTo>
                <a:lnTo>
                  <a:pt x="31" y="871"/>
                </a:lnTo>
                <a:lnTo>
                  <a:pt x="30" y="878"/>
                </a:lnTo>
                <a:lnTo>
                  <a:pt x="24" y="886"/>
                </a:lnTo>
                <a:lnTo>
                  <a:pt x="20" y="900"/>
                </a:lnTo>
                <a:lnTo>
                  <a:pt x="18" y="911"/>
                </a:lnTo>
                <a:lnTo>
                  <a:pt x="21" y="920"/>
                </a:lnTo>
                <a:lnTo>
                  <a:pt x="29" y="924"/>
                </a:lnTo>
                <a:lnTo>
                  <a:pt x="39" y="933"/>
                </a:lnTo>
                <a:lnTo>
                  <a:pt x="47" y="943"/>
                </a:lnTo>
                <a:lnTo>
                  <a:pt x="49" y="946"/>
                </a:lnTo>
                <a:lnTo>
                  <a:pt x="60" y="946"/>
                </a:lnTo>
                <a:lnTo>
                  <a:pt x="89" y="939"/>
                </a:lnTo>
                <a:lnTo>
                  <a:pt x="101" y="924"/>
                </a:lnTo>
                <a:lnTo>
                  <a:pt x="118" y="910"/>
                </a:lnTo>
                <a:lnTo>
                  <a:pt x="134" y="890"/>
                </a:lnTo>
                <a:lnTo>
                  <a:pt x="135" y="880"/>
                </a:lnTo>
                <a:lnTo>
                  <a:pt x="137" y="877"/>
                </a:lnTo>
                <a:lnTo>
                  <a:pt x="147" y="880"/>
                </a:lnTo>
                <a:lnTo>
                  <a:pt x="157" y="878"/>
                </a:lnTo>
                <a:lnTo>
                  <a:pt x="158" y="865"/>
                </a:lnTo>
                <a:lnTo>
                  <a:pt x="162" y="848"/>
                </a:lnTo>
                <a:lnTo>
                  <a:pt x="170" y="844"/>
                </a:lnTo>
                <a:lnTo>
                  <a:pt x="173" y="864"/>
                </a:lnTo>
                <a:lnTo>
                  <a:pt x="180" y="881"/>
                </a:lnTo>
                <a:lnTo>
                  <a:pt x="203" y="852"/>
                </a:lnTo>
                <a:lnTo>
                  <a:pt x="216" y="811"/>
                </a:lnTo>
                <a:lnTo>
                  <a:pt x="219" y="749"/>
                </a:lnTo>
                <a:lnTo>
                  <a:pt x="219" y="714"/>
                </a:lnTo>
                <a:lnTo>
                  <a:pt x="214" y="688"/>
                </a:lnTo>
                <a:lnTo>
                  <a:pt x="220" y="575"/>
                </a:lnTo>
                <a:lnTo>
                  <a:pt x="236" y="551"/>
                </a:lnTo>
                <a:lnTo>
                  <a:pt x="262" y="543"/>
                </a:lnTo>
                <a:lnTo>
                  <a:pt x="268" y="534"/>
                </a:lnTo>
                <a:lnTo>
                  <a:pt x="259" y="510"/>
                </a:lnTo>
                <a:lnTo>
                  <a:pt x="285" y="432"/>
                </a:lnTo>
                <a:lnTo>
                  <a:pt x="318" y="412"/>
                </a:lnTo>
                <a:lnTo>
                  <a:pt x="332" y="341"/>
                </a:lnTo>
                <a:lnTo>
                  <a:pt x="363" y="307"/>
                </a:lnTo>
                <a:lnTo>
                  <a:pt x="381" y="298"/>
                </a:lnTo>
                <a:lnTo>
                  <a:pt x="391" y="288"/>
                </a:lnTo>
                <a:lnTo>
                  <a:pt x="410" y="262"/>
                </a:lnTo>
                <a:lnTo>
                  <a:pt x="439" y="271"/>
                </a:lnTo>
                <a:lnTo>
                  <a:pt x="469" y="191"/>
                </a:lnTo>
                <a:lnTo>
                  <a:pt x="484" y="190"/>
                </a:lnTo>
                <a:lnTo>
                  <a:pt x="499" y="168"/>
                </a:lnTo>
                <a:lnTo>
                  <a:pt x="541" y="203"/>
                </a:lnTo>
                <a:lnTo>
                  <a:pt x="576" y="212"/>
                </a:lnTo>
                <a:lnTo>
                  <a:pt x="592" y="229"/>
                </a:lnTo>
                <a:lnTo>
                  <a:pt x="606" y="230"/>
                </a:lnTo>
                <a:lnTo>
                  <a:pt x="620" y="219"/>
                </a:lnTo>
                <a:lnTo>
                  <a:pt x="646" y="140"/>
                </a:lnTo>
                <a:lnTo>
                  <a:pt x="688" y="124"/>
                </a:lnTo>
                <a:lnTo>
                  <a:pt x="718" y="150"/>
                </a:lnTo>
                <a:lnTo>
                  <a:pt x="718" y="197"/>
                </a:lnTo>
                <a:lnTo>
                  <a:pt x="772" y="161"/>
                </a:lnTo>
                <a:lnTo>
                  <a:pt x="777" y="118"/>
                </a:lnTo>
                <a:lnTo>
                  <a:pt x="769" y="112"/>
                </a:lnTo>
                <a:lnTo>
                  <a:pt x="756" y="109"/>
                </a:lnTo>
                <a:lnTo>
                  <a:pt x="743" y="105"/>
                </a:lnTo>
                <a:lnTo>
                  <a:pt x="723" y="98"/>
                </a:lnTo>
                <a:lnTo>
                  <a:pt x="705" y="89"/>
                </a:lnTo>
                <a:lnTo>
                  <a:pt x="701" y="82"/>
                </a:lnTo>
                <a:lnTo>
                  <a:pt x="714" y="83"/>
                </a:lnTo>
                <a:lnTo>
                  <a:pt x="740" y="91"/>
                </a:lnTo>
                <a:lnTo>
                  <a:pt x="746" y="85"/>
                </a:lnTo>
                <a:lnTo>
                  <a:pt x="754" y="76"/>
                </a:lnTo>
                <a:lnTo>
                  <a:pt x="769" y="75"/>
                </a:lnTo>
                <a:lnTo>
                  <a:pt x="770" y="68"/>
                </a:lnTo>
                <a:lnTo>
                  <a:pt x="767" y="58"/>
                </a:lnTo>
                <a:lnTo>
                  <a:pt x="754" y="45"/>
                </a:lnTo>
                <a:lnTo>
                  <a:pt x="741" y="33"/>
                </a:lnTo>
                <a:lnTo>
                  <a:pt x="723" y="30"/>
                </a:lnTo>
                <a:lnTo>
                  <a:pt x="710" y="23"/>
                </a:lnTo>
                <a:lnTo>
                  <a:pt x="694" y="39"/>
                </a:lnTo>
                <a:lnTo>
                  <a:pt x="691" y="55"/>
                </a:lnTo>
                <a:lnTo>
                  <a:pt x="685" y="50"/>
                </a:lnTo>
                <a:lnTo>
                  <a:pt x="682" y="26"/>
                </a:lnTo>
                <a:lnTo>
                  <a:pt x="692" y="21"/>
                </a:lnTo>
                <a:lnTo>
                  <a:pt x="697" y="17"/>
                </a:lnTo>
                <a:lnTo>
                  <a:pt x="692" y="13"/>
                </a:lnTo>
                <a:lnTo>
                  <a:pt x="690" y="1"/>
                </a:lnTo>
                <a:lnTo>
                  <a:pt x="678" y="0"/>
                </a:lnTo>
                <a:lnTo>
                  <a:pt x="665" y="4"/>
                </a:lnTo>
                <a:lnTo>
                  <a:pt x="659" y="14"/>
                </a:lnTo>
                <a:lnTo>
                  <a:pt x="659" y="24"/>
                </a:lnTo>
                <a:lnTo>
                  <a:pt x="659" y="42"/>
                </a:lnTo>
                <a:lnTo>
                  <a:pt x="661" y="56"/>
                </a:lnTo>
                <a:lnTo>
                  <a:pt x="643" y="56"/>
                </a:lnTo>
                <a:lnTo>
                  <a:pt x="643" y="36"/>
                </a:lnTo>
                <a:lnTo>
                  <a:pt x="642" y="17"/>
                </a:lnTo>
                <a:lnTo>
                  <a:pt x="636" y="16"/>
                </a:lnTo>
                <a:lnTo>
                  <a:pt x="625" y="37"/>
                </a:lnTo>
                <a:lnTo>
                  <a:pt x="605" y="72"/>
                </a:lnTo>
                <a:lnTo>
                  <a:pt x="596" y="95"/>
                </a:lnTo>
                <a:lnTo>
                  <a:pt x="596" y="76"/>
                </a:lnTo>
                <a:lnTo>
                  <a:pt x="596" y="63"/>
                </a:lnTo>
                <a:lnTo>
                  <a:pt x="597" y="46"/>
                </a:lnTo>
                <a:lnTo>
                  <a:pt x="605" y="33"/>
                </a:lnTo>
                <a:lnTo>
                  <a:pt x="619" y="21"/>
                </a:lnTo>
                <a:lnTo>
                  <a:pt x="618" y="17"/>
                </a:lnTo>
                <a:lnTo>
                  <a:pt x="612" y="17"/>
                </a:lnTo>
                <a:lnTo>
                  <a:pt x="596" y="21"/>
                </a:lnTo>
                <a:lnTo>
                  <a:pt x="584" y="19"/>
                </a:lnTo>
                <a:lnTo>
                  <a:pt x="577" y="26"/>
                </a:lnTo>
                <a:lnTo>
                  <a:pt x="564" y="42"/>
                </a:lnTo>
                <a:lnTo>
                  <a:pt x="557" y="62"/>
                </a:lnTo>
                <a:lnTo>
                  <a:pt x="544" y="88"/>
                </a:lnTo>
                <a:lnTo>
                  <a:pt x="548" y="99"/>
                </a:lnTo>
                <a:lnTo>
                  <a:pt x="538" y="104"/>
                </a:lnTo>
                <a:lnTo>
                  <a:pt x="528" y="89"/>
                </a:lnTo>
                <a:lnTo>
                  <a:pt x="530" y="81"/>
                </a:lnTo>
                <a:lnTo>
                  <a:pt x="511" y="72"/>
                </a:lnTo>
                <a:lnTo>
                  <a:pt x="489" y="70"/>
                </a:lnTo>
                <a:lnTo>
                  <a:pt x="485" y="79"/>
                </a:lnTo>
                <a:lnTo>
                  <a:pt x="491" y="88"/>
                </a:lnTo>
                <a:lnTo>
                  <a:pt x="502" y="94"/>
                </a:lnTo>
                <a:lnTo>
                  <a:pt x="502" y="111"/>
                </a:lnTo>
                <a:lnTo>
                  <a:pt x="499" y="111"/>
                </a:lnTo>
                <a:lnTo>
                  <a:pt x="489" y="96"/>
                </a:lnTo>
                <a:lnTo>
                  <a:pt x="481" y="105"/>
                </a:lnTo>
                <a:lnTo>
                  <a:pt x="466" y="114"/>
                </a:lnTo>
                <a:lnTo>
                  <a:pt x="463" y="131"/>
                </a:lnTo>
                <a:lnTo>
                  <a:pt x="453" y="144"/>
                </a:lnTo>
                <a:lnTo>
                  <a:pt x="455" y="114"/>
                </a:lnTo>
                <a:lnTo>
                  <a:pt x="450" y="108"/>
                </a:lnTo>
                <a:lnTo>
                  <a:pt x="425" y="115"/>
                </a:lnTo>
                <a:lnTo>
                  <a:pt x="403" y="109"/>
                </a:lnTo>
                <a:lnTo>
                  <a:pt x="396" y="117"/>
                </a:lnTo>
                <a:lnTo>
                  <a:pt x="394" y="137"/>
                </a:lnTo>
                <a:lnTo>
                  <a:pt x="394" y="148"/>
                </a:lnTo>
                <a:lnTo>
                  <a:pt x="380" y="178"/>
                </a:lnTo>
                <a:lnTo>
                  <a:pt x="368" y="204"/>
                </a:lnTo>
                <a:lnTo>
                  <a:pt x="357" y="212"/>
                </a:lnTo>
                <a:lnTo>
                  <a:pt x="327" y="20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4" name="Freeform 109"/>
          <p:cNvSpPr/>
          <p:nvPr/>
        </p:nvSpPr>
        <p:spPr bwMode="gray">
          <a:xfrm>
            <a:off x="1283523" y="3835813"/>
            <a:ext cx="402150" cy="741546"/>
          </a:xfrm>
          <a:custGeom>
            <a:avLst/>
            <a:gdLst>
              <a:gd name="T0" fmla="*/ 49 w 389"/>
              <a:gd name="T1" fmla="*/ 1 h 902"/>
              <a:gd name="T2" fmla="*/ 44 w 389"/>
              <a:gd name="T3" fmla="*/ 1 h 902"/>
              <a:gd name="T4" fmla="*/ 42 w 389"/>
              <a:gd name="T5" fmla="*/ 1 h 902"/>
              <a:gd name="T6" fmla="*/ 41 w 389"/>
              <a:gd name="T7" fmla="*/ 1 h 902"/>
              <a:gd name="T8" fmla="*/ 38 w 389"/>
              <a:gd name="T9" fmla="*/ 1 h 902"/>
              <a:gd name="T10" fmla="*/ 41 w 389"/>
              <a:gd name="T11" fmla="*/ 1 h 902"/>
              <a:gd name="T12" fmla="*/ 38 w 389"/>
              <a:gd name="T13" fmla="*/ 1 h 902"/>
              <a:gd name="T14" fmla="*/ 38 w 389"/>
              <a:gd name="T15" fmla="*/ 1 h 902"/>
              <a:gd name="T16" fmla="*/ 35 w 389"/>
              <a:gd name="T17" fmla="*/ 1 h 902"/>
              <a:gd name="T18" fmla="*/ 31 w 389"/>
              <a:gd name="T19" fmla="*/ 1 h 902"/>
              <a:gd name="T20" fmla="*/ 27 w 389"/>
              <a:gd name="T21" fmla="*/ 1 h 902"/>
              <a:gd name="T22" fmla="*/ 27 w 389"/>
              <a:gd name="T23" fmla="*/ 1 h 902"/>
              <a:gd name="T24" fmla="*/ 26 w 389"/>
              <a:gd name="T25" fmla="*/ 1 h 902"/>
              <a:gd name="T26" fmla="*/ 25 w 389"/>
              <a:gd name="T27" fmla="*/ 1 h 902"/>
              <a:gd name="T28" fmla="*/ 26 w 389"/>
              <a:gd name="T29" fmla="*/ 1 h 902"/>
              <a:gd name="T30" fmla="*/ 25 w 389"/>
              <a:gd name="T31" fmla="*/ 1 h 902"/>
              <a:gd name="T32" fmla="*/ 25 w 389"/>
              <a:gd name="T33" fmla="*/ 1 h 902"/>
              <a:gd name="T34" fmla="*/ 26 w 389"/>
              <a:gd name="T35" fmla="*/ 1 h 902"/>
              <a:gd name="T36" fmla="*/ 27 w 389"/>
              <a:gd name="T37" fmla="*/ 1 h 902"/>
              <a:gd name="T38" fmla="*/ 29 w 389"/>
              <a:gd name="T39" fmla="*/ 1 h 902"/>
              <a:gd name="T40" fmla="*/ 29 w 389"/>
              <a:gd name="T41" fmla="*/ 1 h 902"/>
              <a:gd name="T42" fmla="*/ 29 w 389"/>
              <a:gd name="T43" fmla="*/ 1 h 902"/>
              <a:gd name="T44" fmla="*/ 27 w 389"/>
              <a:gd name="T45" fmla="*/ 1 h 902"/>
              <a:gd name="T46" fmla="*/ 25 w 389"/>
              <a:gd name="T47" fmla="*/ 1 h 902"/>
              <a:gd name="T48" fmla="*/ 23 w 389"/>
              <a:gd name="T49" fmla="*/ 1 h 902"/>
              <a:gd name="T50" fmla="*/ 21 w 389"/>
              <a:gd name="T51" fmla="*/ 1 h 902"/>
              <a:gd name="T52" fmla="*/ 21 w 389"/>
              <a:gd name="T53" fmla="*/ 1 h 902"/>
              <a:gd name="T54" fmla="*/ 17 w 389"/>
              <a:gd name="T55" fmla="*/ 1 h 902"/>
              <a:gd name="T56" fmla="*/ 15 w 389"/>
              <a:gd name="T57" fmla="*/ 1 h 902"/>
              <a:gd name="T58" fmla="*/ 14 w 389"/>
              <a:gd name="T59" fmla="*/ 1 h 902"/>
              <a:gd name="T60" fmla="*/ 12 w 389"/>
              <a:gd name="T61" fmla="*/ 1 h 902"/>
              <a:gd name="T62" fmla="*/ 5 w 389"/>
              <a:gd name="T63" fmla="*/ 1 h 902"/>
              <a:gd name="T64" fmla="*/ 5 w 389"/>
              <a:gd name="T65" fmla="*/ 1 h 902"/>
              <a:gd name="T66" fmla="*/ 5 w 389"/>
              <a:gd name="T67" fmla="*/ 1 h 902"/>
              <a:gd name="T68" fmla="*/ 5 w 389"/>
              <a:gd name="T69" fmla="*/ 1 h 902"/>
              <a:gd name="T70" fmla="*/ 7 w 389"/>
              <a:gd name="T71" fmla="*/ 1 h 902"/>
              <a:gd name="T72" fmla="*/ 6 w 389"/>
              <a:gd name="T73" fmla="*/ 1 h 902"/>
              <a:gd name="T74" fmla="*/ 5 w 389"/>
              <a:gd name="T75" fmla="*/ 1 h 902"/>
              <a:gd name="T76" fmla="*/ 5 w 389"/>
              <a:gd name="T77" fmla="*/ 1 h 902"/>
              <a:gd name="T78" fmla="*/ 0 w 389"/>
              <a:gd name="T79" fmla="*/ 1 h 902"/>
              <a:gd name="T80" fmla="*/ 5 w 389"/>
              <a:gd name="T81" fmla="*/ 1 h 902"/>
              <a:gd name="T82" fmla="*/ 5 w 389"/>
              <a:gd name="T83" fmla="*/ 1 h 902"/>
              <a:gd name="T84" fmla="*/ 5 w 389"/>
              <a:gd name="T85" fmla="*/ 1 h 902"/>
              <a:gd name="T86" fmla="*/ 12 w 389"/>
              <a:gd name="T87" fmla="*/ 1 h 902"/>
              <a:gd name="T88" fmla="*/ 11 w 389"/>
              <a:gd name="T89" fmla="*/ 1 h 902"/>
              <a:gd name="T90" fmla="*/ 18 w 389"/>
              <a:gd name="T91" fmla="*/ 1 h 902"/>
              <a:gd name="T92" fmla="*/ 25 w 389"/>
              <a:gd name="T93" fmla="*/ 1 h 902"/>
              <a:gd name="T94" fmla="*/ 27 w 389"/>
              <a:gd name="T95" fmla="*/ 1 h 902"/>
              <a:gd name="T96" fmla="*/ 35 w 389"/>
              <a:gd name="T97" fmla="*/ 1 h 902"/>
              <a:gd name="T98" fmla="*/ 38 w 389"/>
              <a:gd name="T99" fmla="*/ 0 h 902"/>
              <a:gd name="T100" fmla="*/ 50 w 389"/>
              <a:gd name="T101" fmla="*/ 1 h 9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89"/>
              <a:gd name="T154" fmla="*/ 0 h 902"/>
              <a:gd name="T155" fmla="*/ 389 w 389"/>
              <a:gd name="T156" fmla="*/ 902 h 90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89" h="902">
                <a:moveTo>
                  <a:pt x="389" y="246"/>
                </a:moveTo>
                <a:lnTo>
                  <a:pt x="377" y="243"/>
                </a:lnTo>
                <a:lnTo>
                  <a:pt x="360" y="245"/>
                </a:lnTo>
                <a:lnTo>
                  <a:pt x="335" y="245"/>
                </a:lnTo>
                <a:lnTo>
                  <a:pt x="327" y="255"/>
                </a:lnTo>
                <a:lnTo>
                  <a:pt x="324" y="269"/>
                </a:lnTo>
                <a:lnTo>
                  <a:pt x="312" y="275"/>
                </a:lnTo>
                <a:lnTo>
                  <a:pt x="309" y="281"/>
                </a:lnTo>
                <a:lnTo>
                  <a:pt x="306" y="307"/>
                </a:lnTo>
                <a:lnTo>
                  <a:pt x="301" y="315"/>
                </a:lnTo>
                <a:lnTo>
                  <a:pt x="302" y="325"/>
                </a:lnTo>
                <a:lnTo>
                  <a:pt x="309" y="331"/>
                </a:lnTo>
                <a:lnTo>
                  <a:pt x="311" y="343"/>
                </a:lnTo>
                <a:lnTo>
                  <a:pt x="301" y="356"/>
                </a:lnTo>
                <a:lnTo>
                  <a:pt x="295" y="366"/>
                </a:lnTo>
                <a:lnTo>
                  <a:pt x="291" y="382"/>
                </a:lnTo>
                <a:lnTo>
                  <a:pt x="269" y="403"/>
                </a:lnTo>
                <a:lnTo>
                  <a:pt x="263" y="412"/>
                </a:lnTo>
                <a:lnTo>
                  <a:pt x="249" y="416"/>
                </a:lnTo>
                <a:lnTo>
                  <a:pt x="236" y="429"/>
                </a:lnTo>
                <a:lnTo>
                  <a:pt x="216" y="449"/>
                </a:lnTo>
                <a:lnTo>
                  <a:pt x="207" y="452"/>
                </a:lnTo>
                <a:lnTo>
                  <a:pt x="207" y="458"/>
                </a:lnTo>
                <a:lnTo>
                  <a:pt x="214" y="468"/>
                </a:lnTo>
                <a:lnTo>
                  <a:pt x="210" y="477"/>
                </a:lnTo>
                <a:lnTo>
                  <a:pt x="198" y="481"/>
                </a:lnTo>
                <a:lnTo>
                  <a:pt x="190" y="484"/>
                </a:lnTo>
                <a:lnTo>
                  <a:pt x="190" y="494"/>
                </a:lnTo>
                <a:lnTo>
                  <a:pt x="187" y="517"/>
                </a:lnTo>
                <a:lnTo>
                  <a:pt x="197" y="526"/>
                </a:lnTo>
                <a:lnTo>
                  <a:pt x="193" y="533"/>
                </a:lnTo>
                <a:lnTo>
                  <a:pt x="187" y="531"/>
                </a:lnTo>
                <a:lnTo>
                  <a:pt x="186" y="541"/>
                </a:lnTo>
                <a:lnTo>
                  <a:pt x="184" y="563"/>
                </a:lnTo>
                <a:lnTo>
                  <a:pt x="190" y="577"/>
                </a:lnTo>
                <a:lnTo>
                  <a:pt x="197" y="592"/>
                </a:lnTo>
                <a:lnTo>
                  <a:pt x="206" y="593"/>
                </a:lnTo>
                <a:lnTo>
                  <a:pt x="211" y="598"/>
                </a:lnTo>
                <a:lnTo>
                  <a:pt x="219" y="602"/>
                </a:lnTo>
                <a:lnTo>
                  <a:pt x="219" y="612"/>
                </a:lnTo>
                <a:lnTo>
                  <a:pt x="227" y="625"/>
                </a:lnTo>
                <a:lnTo>
                  <a:pt x="233" y="631"/>
                </a:lnTo>
                <a:lnTo>
                  <a:pt x="234" y="632"/>
                </a:lnTo>
                <a:lnTo>
                  <a:pt x="233" y="642"/>
                </a:lnTo>
                <a:lnTo>
                  <a:pt x="210" y="681"/>
                </a:lnTo>
                <a:lnTo>
                  <a:pt x="200" y="700"/>
                </a:lnTo>
                <a:lnTo>
                  <a:pt x="196" y="706"/>
                </a:lnTo>
                <a:lnTo>
                  <a:pt x="183" y="713"/>
                </a:lnTo>
                <a:lnTo>
                  <a:pt x="175" y="723"/>
                </a:lnTo>
                <a:lnTo>
                  <a:pt x="171" y="737"/>
                </a:lnTo>
                <a:lnTo>
                  <a:pt x="165" y="760"/>
                </a:lnTo>
                <a:lnTo>
                  <a:pt x="164" y="788"/>
                </a:lnTo>
                <a:lnTo>
                  <a:pt x="165" y="831"/>
                </a:lnTo>
                <a:lnTo>
                  <a:pt x="158" y="842"/>
                </a:lnTo>
                <a:lnTo>
                  <a:pt x="150" y="853"/>
                </a:lnTo>
                <a:lnTo>
                  <a:pt x="129" y="857"/>
                </a:lnTo>
                <a:lnTo>
                  <a:pt x="121" y="860"/>
                </a:lnTo>
                <a:lnTo>
                  <a:pt x="109" y="866"/>
                </a:lnTo>
                <a:lnTo>
                  <a:pt x="105" y="873"/>
                </a:lnTo>
                <a:lnTo>
                  <a:pt x="105" y="881"/>
                </a:lnTo>
                <a:lnTo>
                  <a:pt x="98" y="891"/>
                </a:lnTo>
                <a:lnTo>
                  <a:pt x="86" y="896"/>
                </a:lnTo>
                <a:lnTo>
                  <a:pt x="70" y="902"/>
                </a:lnTo>
                <a:lnTo>
                  <a:pt x="47" y="897"/>
                </a:lnTo>
                <a:lnTo>
                  <a:pt x="43" y="900"/>
                </a:lnTo>
                <a:lnTo>
                  <a:pt x="33" y="890"/>
                </a:lnTo>
                <a:lnTo>
                  <a:pt x="30" y="880"/>
                </a:lnTo>
                <a:lnTo>
                  <a:pt x="27" y="866"/>
                </a:lnTo>
                <a:lnTo>
                  <a:pt x="33" y="860"/>
                </a:lnTo>
                <a:lnTo>
                  <a:pt x="40" y="854"/>
                </a:lnTo>
                <a:lnTo>
                  <a:pt x="47" y="850"/>
                </a:lnTo>
                <a:lnTo>
                  <a:pt x="54" y="842"/>
                </a:lnTo>
                <a:lnTo>
                  <a:pt x="49" y="832"/>
                </a:lnTo>
                <a:lnTo>
                  <a:pt x="49" y="822"/>
                </a:lnTo>
                <a:lnTo>
                  <a:pt x="34" y="805"/>
                </a:lnTo>
                <a:lnTo>
                  <a:pt x="31" y="795"/>
                </a:lnTo>
                <a:lnTo>
                  <a:pt x="24" y="789"/>
                </a:lnTo>
                <a:lnTo>
                  <a:pt x="20" y="772"/>
                </a:lnTo>
                <a:lnTo>
                  <a:pt x="11" y="742"/>
                </a:lnTo>
                <a:lnTo>
                  <a:pt x="0" y="691"/>
                </a:lnTo>
                <a:lnTo>
                  <a:pt x="23" y="662"/>
                </a:lnTo>
                <a:lnTo>
                  <a:pt x="36" y="621"/>
                </a:lnTo>
                <a:lnTo>
                  <a:pt x="39" y="559"/>
                </a:lnTo>
                <a:lnTo>
                  <a:pt x="39" y="524"/>
                </a:lnTo>
                <a:lnTo>
                  <a:pt x="34" y="498"/>
                </a:lnTo>
                <a:lnTo>
                  <a:pt x="40" y="385"/>
                </a:lnTo>
                <a:lnTo>
                  <a:pt x="56" y="361"/>
                </a:lnTo>
                <a:lnTo>
                  <a:pt x="82" y="353"/>
                </a:lnTo>
                <a:lnTo>
                  <a:pt x="88" y="344"/>
                </a:lnTo>
                <a:lnTo>
                  <a:pt x="79" y="320"/>
                </a:lnTo>
                <a:lnTo>
                  <a:pt x="105" y="242"/>
                </a:lnTo>
                <a:lnTo>
                  <a:pt x="138" y="222"/>
                </a:lnTo>
                <a:lnTo>
                  <a:pt x="152" y="151"/>
                </a:lnTo>
                <a:lnTo>
                  <a:pt x="183" y="117"/>
                </a:lnTo>
                <a:lnTo>
                  <a:pt x="201" y="108"/>
                </a:lnTo>
                <a:lnTo>
                  <a:pt x="211" y="98"/>
                </a:lnTo>
                <a:lnTo>
                  <a:pt x="230" y="72"/>
                </a:lnTo>
                <a:lnTo>
                  <a:pt x="259" y="81"/>
                </a:lnTo>
                <a:lnTo>
                  <a:pt x="289" y="1"/>
                </a:lnTo>
                <a:lnTo>
                  <a:pt x="304" y="0"/>
                </a:lnTo>
                <a:lnTo>
                  <a:pt x="368" y="56"/>
                </a:lnTo>
                <a:lnTo>
                  <a:pt x="389" y="24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5" name="Freeform 110"/>
          <p:cNvSpPr/>
          <p:nvPr/>
        </p:nvSpPr>
        <p:spPr bwMode="gray">
          <a:xfrm>
            <a:off x="1189763" y="4495708"/>
            <a:ext cx="93760" cy="103067"/>
          </a:xfrm>
          <a:custGeom>
            <a:avLst/>
            <a:gdLst>
              <a:gd name="T0" fmla="*/ 6 w 90"/>
              <a:gd name="T1" fmla="*/ 1 h 124"/>
              <a:gd name="T2" fmla="*/ 6 w 90"/>
              <a:gd name="T3" fmla="*/ 1 h 124"/>
              <a:gd name="T4" fmla="*/ 6 w 90"/>
              <a:gd name="T5" fmla="*/ 1 h 124"/>
              <a:gd name="T6" fmla="*/ 6 w 90"/>
              <a:gd name="T7" fmla="*/ 1 h 124"/>
              <a:gd name="T8" fmla="*/ 7 w 90"/>
              <a:gd name="T9" fmla="*/ 1 h 124"/>
              <a:gd name="T10" fmla="*/ 10 w 90"/>
              <a:gd name="T11" fmla="*/ 1 h 124"/>
              <a:gd name="T12" fmla="*/ 12 w 90"/>
              <a:gd name="T13" fmla="*/ 1 h 124"/>
              <a:gd name="T14" fmla="*/ 14 w 90"/>
              <a:gd name="T15" fmla="*/ 1 h 124"/>
              <a:gd name="T16" fmla="*/ 15 w 90"/>
              <a:gd name="T17" fmla="*/ 1 h 124"/>
              <a:gd name="T18" fmla="*/ 14 w 90"/>
              <a:gd name="T19" fmla="*/ 1 h 124"/>
              <a:gd name="T20" fmla="*/ 12 w 90"/>
              <a:gd name="T21" fmla="*/ 1 h 124"/>
              <a:gd name="T22" fmla="*/ 11 w 90"/>
              <a:gd name="T23" fmla="*/ 1 h 124"/>
              <a:gd name="T24" fmla="*/ 10 w 90"/>
              <a:gd name="T25" fmla="*/ 1 h 124"/>
              <a:gd name="T26" fmla="*/ 10 w 90"/>
              <a:gd name="T27" fmla="*/ 1 h 124"/>
              <a:gd name="T28" fmla="*/ 9 w 90"/>
              <a:gd name="T29" fmla="*/ 0 h 124"/>
              <a:gd name="T30" fmla="*/ 6 w 90"/>
              <a:gd name="T31" fmla="*/ 1 h 124"/>
              <a:gd name="T32" fmla="*/ 6 w 90"/>
              <a:gd name="T33" fmla="*/ 1 h 124"/>
              <a:gd name="T34" fmla="*/ 2 w 90"/>
              <a:gd name="T35" fmla="*/ 1 h 124"/>
              <a:gd name="T36" fmla="*/ 0 w 90"/>
              <a:gd name="T37" fmla="*/ 1 h 124"/>
              <a:gd name="T38" fmla="*/ 6 w 90"/>
              <a:gd name="T39" fmla="*/ 1 h 124"/>
              <a:gd name="T40" fmla="*/ 6 w 90"/>
              <a:gd name="T41" fmla="*/ 1 h 124"/>
              <a:gd name="T42" fmla="*/ 6 w 90"/>
              <a:gd name="T43" fmla="*/ 1 h 124"/>
              <a:gd name="T44" fmla="*/ 6 w 90"/>
              <a:gd name="T45" fmla="*/ 1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0"/>
              <a:gd name="T70" fmla="*/ 0 h 124"/>
              <a:gd name="T71" fmla="*/ 90 w 9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0" h="124">
                <a:moveTo>
                  <a:pt x="44" y="124"/>
                </a:moveTo>
                <a:lnTo>
                  <a:pt x="42" y="109"/>
                </a:lnTo>
                <a:lnTo>
                  <a:pt x="42" y="95"/>
                </a:lnTo>
                <a:lnTo>
                  <a:pt x="45" y="79"/>
                </a:lnTo>
                <a:lnTo>
                  <a:pt x="49" y="72"/>
                </a:lnTo>
                <a:lnTo>
                  <a:pt x="62" y="63"/>
                </a:lnTo>
                <a:lnTo>
                  <a:pt x="74" y="52"/>
                </a:lnTo>
                <a:lnTo>
                  <a:pt x="84" y="49"/>
                </a:lnTo>
                <a:lnTo>
                  <a:pt x="90" y="43"/>
                </a:lnTo>
                <a:lnTo>
                  <a:pt x="88" y="35"/>
                </a:lnTo>
                <a:lnTo>
                  <a:pt x="75" y="30"/>
                </a:lnTo>
                <a:lnTo>
                  <a:pt x="65" y="33"/>
                </a:lnTo>
                <a:lnTo>
                  <a:pt x="60" y="20"/>
                </a:lnTo>
                <a:lnTo>
                  <a:pt x="62" y="1"/>
                </a:lnTo>
                <a:lnTo>
                  <a:pt x="58" y="0"/>
                </a:lnTo>
                <a:lnTo>
                  <a:pt x="35" y="4"/>
                </a:lnTo>
                <a:lnTo>
                  <a:pt x="16" y="16"/>
                </a:lnTo>
                <a:lnTo>
                  <a:pt x="2" y="29"/>
                </a:lnTo>
                <a:lnTo>
                  <a:pt x="0" y="49"/>
                </a:lnTo>
                <a:lnTo>
                  <a:pt x="9" y="68"/>
                </a:lnTo>
                <a:lnTo>
                  <a:pt x="9" y="101"/>
                </a:lnTo>
                <a:lnTo>
                  <a:pt x="16" y="111"/>
                </a:lnTo>
                <a:lnTo>
                  <a:pt x="44" y="124"/>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6" name="Freeform 111"/>
          <p:cNvSpPr/>
          <p:nvPr/>
        </p:nvSpPr>
        <p:spPr bwMode="gray">
          <a:xfrm>
            <a:off x="1286912" y="4553265"/>
            <a:ext cx="36148" cy="30786"/>
          </a:xfrm>
          <a:custGeom>
            <a:avLst/>
            <a:gdLst>
              <a:gd name="T0" fmla="*/ 5 w 35"/>
              <a:gd name="T1" fmla="*/ 1 h 38"/>
              <a:gd name="T2" fmla="*/ 5 w 35"/>
              <a:gd name="T3" fmla="*/ 1 h 38"/>
              <a:gd name="T4" fmla="*/ 5 w 35"/>
              <a:gd name="T5" fmla="*/ 1 h 38"/>
              <a:gd name="T6" fmla="*/ 5 w 35"/>
              <a:gd name="T7" fmla="*/ 0 h 38"/>
              <a:gd name="T8" fmla="*/ 2 w 35"/>
              <a:gd name="T9" fmla="*/ 1 h 38"/>
              <a:gd name="T10" fmla="*/ 0 w 35"/>
              <a:gd name="T11" fmla="*/ 1 h 38"/>
              <a:gd name="T12" fmla="*/ 5 w 35"/>
              <a:gd name="T13" fmla="*/ 1 h 38"/>
              <a:gd name="T14" fmla="*/ 5 w 35"/>
              <a:gd name="T15" fmla="*/ 1 h 38"/>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8"/>
              <a:gd name="T26" fmla="*/ 35 w 35"/>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8">
                <a:moveTo>
                  <a:pt x="25" y="38"/>
                </a:moveTo>
                <a:lnTo>
                  <a:pt x="35" y="29"/>
                </a:lnTo>
                <a:lnTo>
                  <a:pt x="25" y="16"/>
                </a:lnTo>
                <a:lnTo>
                  <a:pt x="19" y="0"/>
                </a:lnTo>
                <a:lnTo>
                  <a:pt x="2" y="9"/>
                </a:lnTo>
                <a:lnTo>
                  <a:pt x="0" y="25"/>
                </a:lnTo>
                <a:lnTo>
                  <a:pt x="6" y="36"/>
                </a:lnTo>
                <a:lnTo>
                  <a:pt x="25" y="38"/>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7" name="Freeform 112"/>
          <p:cNvSpPr/>
          <p:nvPr/>
        </p:nvSpPr>
        <p:spPr bwMode="gray">
          <a:xfrm>
            <a:off x="1247374" y="4562635"/>
            <a:ext cx="22593" cy="21416"/>
          </a:xfrm>
          <a:custGeom>
            <a:avLst/>
            <a:gdLst>
              <a:gd name="T0" fmla="*/ 2 w 25"/>
              <a:gd name="T1" fmla="*/ 1 h 26"/>
              <a:gd name="T2" fmla="*/ 2 w 25"/>
              <a:gd name="T3" fmla="*/ 1 h 26"/>
              <a:gd name="T4" fmla="*/ 0 w 25"/>
              <a:gd name="T5" fmla="*/ 1 h 26"/>
              <a:gd name="T6" fmla="*/ 2 w 25"/>
              <a:gd name="T7" fmla="*/ 1 h 26"/>
              <a:gd name="T8" fmla="*/ 2 w 25"/>
              <a:gd name="T9" fmla="*/ 0 h 26"/>
              <a:gd name="T10" fmla="*/ 2 w 25"/>
              <a:gd name="T11" fmla="*/ 1 h 26"/>
              <a:gd name="T12" fmla="*/ 2 w 25"/>
              <a:gd name="T13" fmla="*/ 1 h 26"/>
              <a:gd name="T14" fmla="*/ 2 w 25"/>
              <a:gd name="T15" fmla="*/ 1 h 26"/>
              <a:gd name="T16" fmla="*/ 2 w 25"/>
              <a:gd name="T17" fmla="*/ 1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6"/>
              <a:gd name="T29" fmla="*/ 25 w 25"/>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6">
                <a:moveTo>
                  <a:pt x="10" y="26"/>
                </a:moveTo>
                <a:lnTo>
                  <a:pt x="3" y="21"/>
                </a:lnTo>
                <a:lnTo>
                  <a:pt x="0" y="13"/>
                </a:lnTo>
                <a:lnTo>
                  <a:pt x="6" y="3"/>
                </a:lnTo>
                <a:lnTo>
                  <a:pt x="15" y="0"/>
                </a:lnTo>
                <a:lnTo>
                  <a:pt x="23" y="10"/>
                </a:lnTo>
                <a:lnTo>
                  <a:pt x="25" y="16"/>
                </a:lnTo>
                <a:lnTo>
                  <a:pt x="19" y="26"/>
                </a:lnTo>
                <a:lnTo>
                  <a:pt x="10" y="2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8" name="Freeform 113"/>
          <p:cNvSpPr/>
          <p:nvPr/>
        </p:nvSpPr>
        <p:spPr bwMode="gray">
          <a:xfrm>
            <a:off x="1579487" y="5083323"/>
            <a:ext cx="178482" cy="171332"/>
          </a:xfrm>
          <a:custGeom>
            <a:avLst/>
            <a:gdLst>
              <a:gd name="T0" fmla="*/ 14 w 176"/>
              <a:gd name="T1" fmla="*/ 0 h 209"/>
              <a:gd name="T2" fmla="*/ 13 w 176"/>
              <a:gd name="T3" fmla="*/ 1 h 209"/>
              <a:gd name="T4" fmla="*/ 8 w 176"/>
              <a:gd name="T5" fmla="*/ 1 h 209"/>
              <a:gd name="T6" fmla="*/ 4 w 176"/>
              <a:gd name="T7" fmla="*/ 1 h 209"/>
              <a:gd name="T8" fmla="*/ 4 w 176"/>
              <a:gd name="T9" fmla="*/ 1 h 209"/>
              <a:gd name="T10" fmla="*/ 0 w 176"/>
              <a:gd name="T11" fmla="*/ 1 h 209"/>
              <a:gd name="T12" fmla="*/ 4 w 176"/>
              <a:gd name="T13" fmla="*/ 1 h 209"/>
              <a:gd name="T14" fmla="*/ 4 w 176"/>
              <a:gd name="T15" fmla="*/ 1 h 209"/>
              <a:gd name="T16" fmla="*/ 4 w 176"/>
              <a:gd name="T17" fmla="*/ 1 h 209"/>
              <a:gd name="T18" fmla="*/ 5 w 176"/>
              <a:gd name="T19" fmla="*/ 1 h 209"/>
              <a:gd name="T20" fmla="*/ 6 w 176"/>
              <a:gd name="T21" fmla="*/ 1 h 209"/>
              <a:gd name="T22" fmla="*/ 4 w 176"/>
              <a:gd name="T23" fmla="*/ 1 h 209"/>
              <a:gd name="T24" fmla="*/ 4 w 176"/>
              <a:gd name="T25" fmla="*/ 1 h 209"/>
              <a:gd name="T26" fmla="*/ 4 w 176"/>
              <a:gd name="T27" fmla="*/ 1 h 209"/>
              <a:gd name="T28" fmla="*/ 4 w 176"/>
              <a:gd name="T29" fmla="*/ 1 h 209"/>
              <a:gd name="T30" fmla="*/ 4 w 176"/>
              <a:gd name="T31" fmla="*/ 1 h 209"/>
              <a:gd name="T32" fmla="*/ 5 w 176"/>
              <a:gd name="T33" fmla="*/ 1 h 209"/>
              <a:gd name="T34" fmla="*/ 8 w 176"/>
              <a:gd name="T35" fmla="*/ 1 h 209"/>
              <a:gd name="T36" fmla="*/ 9 w 176"/>
              <a:gd name="T37" fmla="*/ 1 h 209"/>
              <a:gd name="T38" fmla="*/ 10 w 176"/>
              <a:gd name="T39" fmla="*/ 1 h 209"/>
              <a:gd name="T40" fmla="*/ 10 w 176"/>
              <a:gd name="T41" fmla="*/ 1 h 209"/>
              <a:gd name="T42" fmla="*/ 9 w 176"/>
              <a:gd name="T43" fmla="*/ 1 h 209"/>
              <a:gd name="T44" fmla="*/ 8 w 176"/>
              <a:gd name="T45" fmla="*/ 1 h 209"/>
              <a:gd name="T46" fmla="*/ 7 w 176"/>
              <a:gd name="T47" fmla="*/ 1 h 209"/>
              <a:gd name="T48" fmla="*/ 6 w 176"/>
              <a:gd name="T49" fmla="*/ 1 h 209"/>
              <a:gd name="T50" fmla="*/ 7 w 176"/>
              <a:gd name="T51" fmla="*/ 1 h 209"/>
              <a:gd name="T52" fmla="*/ 8 w 176"/>
              <a:gd name="T53" fmla="*/ 1 h 209"/>
              <a:gd name="T54" fmla="*/ 10 w 176"/>
              <a:gd name="T55" fmla="*/ 1 h 209"/>
              <a:gd name="T56" fmla="*/ 11 w 176"/>
              <a:gd name="T57" fmla="*/ 1 h 209"/>
              <a:gd name="T58" fmla="*/ 11 w 176"/>
              <a:gd name="T59" fmla="*/ 1 h 209"/>
              <a:gd name="T60" fmla="*/ 8 w 176"/>
              <a:gd name="T61" fmla="*/ 1 h 209"/>
              <a:gd name="T62" fmla="*/ 9 w 176"/>
              <a:gd name="T63" fmla="*/ 1 h 209"/>
              <a:gd name="T64" fmla="*/ 12 w 176"/>
              <a:gd name="T65" fmla="*/ 1 h 209"/>
              <a:gd name="T66" fmla="*/ 13 w 176"/>
              <a:gd name="T67" fmla="*/ 1 h 209"/>
              <a:gd name="T68" fmla="*/ 14 w 176"/>
              <a:gd name="T69" fmla="*/ 1 h 209"/>
              <a:gd name="T70" fmla="*/ 14 w 176"/>
              <a:gd name="T71" fmla="*/ 0 h 2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6"/>
              <a:gd name="T109" fmla="*/ 0 h 209"/>
              <a:gd name="T110" fmla="*/ 176 w 176"/>
              <a:gd name="T111" fmla="*/ 209 h 2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6" h="209">
                <a:moveTo>
                  <a:pt x="176" y="0"/>
                </a:moveTo>
                <a:lnTo>
                  <a:pt x="150" y="23"/>
                </a:lnTo>
                <a:lnTo>
                  <a:pt x="88" y="33"/>
                </a:lnTo>
                <a:lnTo>
                  <a:pt x="49" y="38"/>
                </a:lnTo>
                <a:lnTo>
                  <a:pt x="11" y="42"/>
                </a:lnTo>
                <a:lnTo>
                  <a:pt x="0" y="113"/>
                </a:lnTo>
                <a:lnTo>
                  <a:pt x="4" y="117"/>
                </a:lnTo>
                <a:lnTo>
                  <a:pt x="20" y="134"/>
                </a:lnTo>
                <a:lnTo>
                  <a:pt x="32" y="149"/>
                </a:lnTo>
                <a:lnTo>
                  <a:pt x="65" y="150"/>
                </a:lnTo>
                <a:lnTo>
                  <a:pt x="72" y="154"/>
                </a:lnTo>
                <a:lnTo>
                  <a:pt x="43" y="159"/>
                </a:lnTo>
                <a:lnTo>
                  <a:pt x="34" y="163"/>
                </a:lnTo>
                <a:lnTo>
                  <a:pt x="34" y="177"/>
                </a:lnTo>
                <a:lnTo>
                  <a:pt x="45" y="195"/>
                </a:lnTo>
                <a:lnTo>
                  <a:pt x="52" y="209"/>
                </a:lnTo>
                <a:lnTo>
                  <a:pt x="68" y="209"/>
                </a:lnTo>
                <a:lnTo>
                  <a:pt x="95" y="196"/>
                </a:lnTo>
                <a:lnTo>
                  <a:pt x="101" y="180"/>
                </a:lnTo>
                <a:lnTo>
                  <a:pt x="108" y="166"/>
                </a:lnTo>
                <a:lnTo>
                  <a:pt x="111" y="157"/>
                </a:lnTo>
                <a:lnTo>
                  <a:pt x="106" y="131"/>
                </a:lnTo>
                <a:lnTo>
                  <a:pt x="89" y="120"/>
                </a:lnTo>
                <a:lnTo>
                  <a:pt x="82" y="108"/>
                </a:lnTo>
                <a:lnTo>
                  <a:pt x="76" y="84"/>
                </a:lnTo>
                <a:lnTo>
                  <a:pt x="81" y="65"/>
                </a:lnTo>
                <a:lnTo>
                  <a:pt x="89" y="65"/>
                </a:lnTo>
                <a:lnTo>
                  <a:pt x="108" y="78"/>
                </a:lnTo>
                <a:lnTo>
                  <a:pt x="127" y="74"/>
                </a:lnTo>
                <a:lnTo>
                  <a:pt x="124" y="65"/>
                </a:lnTo>
                <a:lnTo>
                  <a:pt x="89" y="55"/>
                </a:lnTo>
                <a:lnTo>
                  <a:pt x="102" y="46"/>
                </a:lnTo>
                <a:lnTo>
                  <a:pt x="138" y="46"/>
                </a:lnTo>
                <a:lnTo>
                  <a:pt x="164" y="44"/>
                </a:lnTo>
                <a:lnTo>
                  <a:pt x="174" y="16"/>
                </a:lnTo>
                <a:lnTo>
                  <a:pt x="176"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9" name="Freeform 114"/>
          <p:cNvSpPr/>
          <p:nvPr/>
        </p:nvSpPr>
        <p:spPr bwMode="gray">
          <a:xfrm>
            <a:off x="1407783" y="4929392"/>
            <a:ext cx="118612" cy="103067"/>
          </a:xfrm>
          <a:custGeom>
            <a:avLst/>
            <a:gdLst>
              <a:gd name="T0" fmla="*/ 0 w 112"/>
              <a:gd name="T1" fmla="*/ 1 h 125"/>
              <a:gd name="T2" fmla="*/ 7 w 112"/>
              <a:gd name="T3" fmla="*/ 1 h 125"/>
              <a:gd name="T4" fmla="*/ 8 w 112"/>
              <a:gd name="T5" fmla="*/ 1 h 125"/>
              <a:gd name="T6" fmla="*/ 11 w 112"/>
              <a:gd name="T7" fmla="*/ 1 h 125"/>
              <a:gd name="T8" fmla="*/ 11 w 112"/>
              <a:gd name="T9" fmla="*/ 1 h 125"/>
              <a:gd name="T10" fmla="*/ 12 w 112"/>
              <a:gd name="T11" fmla="*/ 1 h 125"/>
              <a:gd name="T12" fmla="*/ 16 w 112"/>
              <a:gd name="T13" fmla="*/ 1 h 125"/>
              <a:gd name="T14" fmla="*/ 20 w 112"/>
              <a:gd name="T15" fmla="*/ 1 h 125"/>
              <a:gd name="T16" fmla="*/ 24 w 112"/>
              <a:gd name="T17" fmla="*/ 1 h 125"/>
              <a:gd name="T18" fmla="*/ 26 w 112"/>
              <a:gd name="T19" fmla="*/ 1 h 125"/>
              <a:gd name="T20" fmla="*/ 16 w 112"/>
              <a:gd name="T21" fmla="*/ 1 h 125"/>
              <a:gd name="T22" fmla="*/ 8 w 112"/>
              <a:gd name="T23" fmla="*/ 0 h 125"/>
              <a:gd name="T24" fmla="*/ 0 w 112"/>
              <a:gd name="T25" fmla="*/ 1 h 1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2"/>
              <a:gd name="T40" fmla="*/ 0 h 125"/>
              <a:gd name="T41" fmla="*/ 112 w 112"/>
              <a:gd name="T42" fmla="*/ 125 h 1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2" h="125">
                <a:moveTo>
                  <a:pt x="0" y="98"/>
                </a:moveTo>
                <a:lnTo>
                  <a:pt x="7" y="101"/>
                </a:lnTo>
                <a:lnTo>
                  <a:pt x="33" y="114"/>
                </a:lnTo>
                <a:lnTo>
                  <a:pt x="47" y="125"/>
                </a:lnTo>
                <a:lnTo>
                  <a:pt x="47" y="102"/>
                </a:lnTo>
                <a:lnTo>
                  <a:pt x="49" y="81"/>
                </a:lnTo>
                <a:lnTo>
                  <a:pt x="64" y="62"/>
                </a:lnTo>
                <a:lnTo>
                  <a:pt x="83" y="61"/>
                </a:lnTo>
                <a:lnTo>
                  <a:pt x="106" y="69"/>
                </a:lnTo>
                <a:lnTo>
                  <a:pt x="112" y="30"/>
                </a:lnTo>
                <a:lnTo>
                  <a:pt x="63" y="7"/>
                </a:lnTo>
                <a:lnTo>
                  <a:pt x="38" y="0"/>
                </a:lnTo>
                <a:lnTo>
                  <a:pt x="0" y="98"/>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0" name="Freeform 115"/>
          <p:cNvSpPr/>
          <p:nvPr/>
        </p:nvSpPr>
        <p:spPr bwMode="gray">
          <a:xfrm>
            <a:off x="1458616" y="4980256"/>
            <a:ext cx="67778" cy="76296"/>
          </a:xfrm>
          <a:custGeom>
            <a:avLst/>
            <a:gdLst>
              <a:gd name="T0" fmla="*/ 20 w 63"/>
              <a:gd name="T1" fmla="*/ 1 h 92"/>
              <a:gd name="T2" fmla="*/ 10 w 63"/>
              <a:gd name="T3" fmla="*/ 0 h 92"/>
              <a:gd name="T4" fmla="*/ 10 w 63"/>
              <a:gd name="T5" fmla="*/ 1 h 92"/>
              <a:gd name="T6" fmla="*/ 2 w 63"/>
              <a:gd name="T7" fmla="*/ 1 h 92"/>
              <a:gd name="T8" fmla="*/ 0 w 63"/>
              <a:gd name="T9" fmla="*/ 1 h 92"/>
              <a:gd name="T10" fmla="*/ 0 w 63"/>
              <a:gd name="T11" fmla="*/ 1 h 92"/>
              <a:gd name="T12" fmla="*/ 10 w 63"/>
              <a:gd name="T13" fmla="*/ 1 h 92"/>
              <a:gd name="T14" fmla="*/ 10 w 63"/>
              <a:gd name="T15" fmla="*/ 1 h 92"/>
              <a:gd name="T16" fmla="*/ 19 w 63"/>
              <a:gd name="T17" fmla="*/ 1 h 92"/>
              <a:gd name="T18" fmla="*/ 22 w 63"/>
              <a:gd name="T19" fmla="*/ 1 h 92"/>
              <a:gd name="T20" fmla="*/ 20 w 63"/>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92"/>
              <a:gd name="T35" fmla="*/ 63 w 63"/>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92">
                <a:moveTo>
                  <a:pt x="59" y="8"/>
                </a:moveTo>
                <a:lnTo>
                  <a:pt x="36" y="0"/>
                </a:lnTo>
                <a:lnTo>
                  <a:pt x="17" y="1"/>
                </a:lnTo>
                <a:lnTo>
                  <a:pt x="2" y="20"/>
                </a:lnTo>
                <a:lnTo>
                  <a:pt x="0" y="41"/>
                </a:lnTo>
                <a:lnTo>
                  <a:pt x="0" y="64"/>
                </a:lnTo>
                <a:lnTo>
                  <a:pt x="15" y="76"/>
                </a:lnTo>
                <a:lnTo>
                  <a:pt x="29" y="92"/>
                </a:lnTo>
                <a:lnTo>
                  <a:pt x="56" y="67"/>
                </a:lnTo>
                <a:lnTo>
                  <a:pt x="63" y="38"/>
                </a:lnTo>
                <a:lnTo>
                  <a:pt x="59" y="8"/>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1" name="Freeform 116"/>
          <p:cNvSpPr/>
          <p:nvPr/>
        </p:nvSpPr>
        <p:spPr bwMode="gray">
          <a:xfrm>
            <a:off x="1489116" y="4954824"/>
            <a:ext cx="147982" cy="124483"/>
          </a:xfrm>
          <a:custGeom>
            <a:avLst/>
            <a:gdLst>
              <a:gd name="T0" fmla="*/ 0 w 145"/>
              <a:gd name="T1" fmla="*/ 1 h 154"/>
              <a:gd name="T2" fmla="*/ 5 w 145"/>
              <a:gd name="T3" fmla="*/ 1 h 154"/>
              <a:gd name="T4" fmla="*/ 5 w 145"/>
              <a:gd name="T5" fmla="*/ 1 h 154"/>
              <a:gd name="T6" fmla="*/ 6 w 145"/>
              <a:gd name="T7" fmla="*/ 1 h 154"/>
              <a:gd name="T8" fmla="*/ 8 w 145"/>
              <a:gd name="T9" fmla="*/ 1 h 154"/>
              <a:gd name="T10" fmla="*/ 9 w 145"/>
              <a:gd name="T11" fmla="*/ 1 h 154"/>
              <a:gd name="T12" fmla="*/ 13 w 145"/>
              <a:gd name="T13" fmla="*/ 1 h 154"/>
              <a:gd name="T14" fmla="*/ 14 w 145"/>
              <a:gd name="T15" fmla="*/ 1 h 154"/>
              <a:gd name="T16" fmla="*/ 14 w 145"/>
              <a:gd name="T17" fmla="*/ 1 h 154"/>
              <a:gd name="T18" fmla="*/ 12 w 145"/>
              <a:gd name="T19" fmla="*/ 1 h 154"/>
              <a:gd name="T20" fmla="*/ 9 w 145"/>
              <a:gd name="T21" fmla="*/ 1 h 154"/>
              <a:gd name="T22" fmla="*/ 8 w 145"/>
              <a:gd name="T23" fmla="*/ 1 h 154"/>
              <a:gd name="T24" fmla="*/ 5 w 145"/>
              <a:gd name="T25" fmla="*/ 0 h 154"/>
              <a:gd name="T26" fmla="*/ 5 w 145"/>
              <a:gd name="T27" fmla="*/ 1 h 154"/>
              <a:gd name="T28" fmla="*/ 5 w 145"/>
              <a:gd name="T29" fmla="*/ 1 h 154"/>
              <a:gd name="T30" fmla="*/ 5 w 145"/>
              <a:gd name="T31" fmla="*/ 1 h 154"/>
              <a:gd name="T32" fmla="*/ 0 w 145"/>
              <a:gd name="T33" fmla="*/ 1 h 1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5"/>
              <a:gd name="T52" fmla="*/ 0 h 154"/>
              <a:gd name="T53" fmla="*/ 145 w 145"/>
              <a:gd name="T54" fmla="*/ 154 h 1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5" h="154">
                <a:moveTo>
                  <a:pt x="0" y="123"/>
                </a:moveTo>
                <a:lnTo>
                  <a:pt x="7" y="130"/>
                </a:lnTo>
                <a:lnTo>
                  <a:pt x="46" y="154"/>
                </a:lnTo>
                <a:lnTo>
                  <a:pt x="68" y="137"/>
                </a:lnTo>
                <a:lnTo>
                  <a:pt x="82" y="133"/>
                </a:lnTo>
                <a:lnTo>
                  <a:pt x="92" y="141"/>
                </a:lnTo>
                <a:lnTo>
                  <a:pt x="130" y="143"/>
                </a:lnTo>
                <a:lnTo>
                  <a:pt x="145" y="117"/>
                </a:lnTo>
                <a:lnTo>
                  <a:pt x="142" y="75"/>
                </a:lnTo>
                <a:lnTo>
                  <a:pt x="114" y="54"/>
                </a:lnTo>
                <a:lnTo>
                  <a:pt x="88" y="26"/>
                </a:lnTo>
                <a:lnTo>
                  <a:pt x="82" y="2"/>
                </a:lnTo>
                <a:lnTo>
                  <a:pt x="36" y="0"/>
                </a:lnTo>
                <a:lnTo>
                  <a:pt x="30" y="39"/>
                </a:lnTo>
                <a:lnTo>
                  <a:pt x="34" y="69"/>
                </a:lnTo>
                <a:lnTo>
                  <a:pt x="27" y="98"/>
                </a:lnTo>
                <a:lnTo>
                  <a:pt x="0" y="12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2" name="Freeform 117"/>
          <p:cNvSpPr/>
          <p:nvPr/>
        </p:nvSpPr>
        <p:spPr bwMode="gray">
          <a:xfrm>
            <a:off x="1179596" y="4944116"/>
            <a:ext cx="349057" cy="314555"/>
          </a:xfrm>
          <a:custGeom>
            <a:avLst/>
            <a:gdLst>
              <a:gd name="T0" fmla="*/ 6 w 343"/>
              <a:gd name="T1" fmla="*/ 0 h 379"/>
              <a:gd name="T2" fmla="*/ 5 w 343"/>
              <a:gd name="T3" fmla="*/ 1 h 379"/>
              <a:gd name="T4" fmla="*/ 5 w 343"/>
              <a:gd name="T5" fmla="*/ 1 h 379"/>
              <a:gd name="T6" fmla="*/ 2 w 343"/>
              <a:gd name="T7" fmla="*/ 1 h 379"/>
              <a:gd name="T8" fmla="*/ 5 w 343"/>
              <a:gd name="T9" fmla="*/ 1 h 379"/>
              <a:gd name="T10" fmla="*/ 5 w 343"/>
              <a:gd name="T11" fmla="*/ 1 h 379"/>
              <a:gd name="T12" fmla="*/ 7 w 343"/>
              <a:gd name="T13" fmla="*/ 1 h 379"/>
              <a:gd name="T14" fmla="*/ 9 w 343"/>
              <a:gd name="T15" fmla="*/ 1 h 379"/>
              <a:gd name="T16" fmla="*/ 14 w 343"/>
              <a:gd name="T17" fmla="*/ 1 h 379"/>
              <a:gd name="T18" fmla="*/ 22 w 343"/>
              <a:gd name="T19" fmla="*/ 1 h 379"/>
              <a:gd name="T20" fmla="*/ 24 w 343"/>
              <a:gd name="T21" fmla="*/ 1 h 379"/>
              <a:gd name="T22" fmla="*/ 22 w 343"/>
              <a:gd name="T23" fmla="*/ 1 h 379"/>
              <a:gd name="T24" fmla="*/ 17 w 343"/>
              <a:gd name="T25" fmla="*/ 1 h 379"/>
              <a:gd name="T26" fmla="*/ 14 w 343"/>
              <a:gd name="T27" fmla="*/ 1 h 379"/>
              <a:gd name="T28" fmla="*/ 17 w 343"/>
              <a:gd name="T29" fmla="*/ 1 h 379"/>
              <a:gd name="T30" fmla="*/ 22 w 343"/>
              <a:gd name="T31" fmla="*/ 1 h 379"/>
              <a:gd name="T32" fmla="*/ 23 w 343"/>
              <a:gd name="T33" fmla="*/ 1 h 379"/>
              <a:gd name="T34" fmla="*/ 25 w 343"/>
              <a:gd name="T35" fmla="*/ 1 h 379"/>
              <a:gd name="T36" fmla="*/ 27 w 343"/>
              <a:gd name="T37" fmla="*/ 1 h 379"/>
              <a:gd name="T38" fmla="*/ 26 w 343"/>
              <a:gd name="T39" fmla="*/ 1 h 379"/>
              <a:gd name="T40" fmla="*/ 27 w 343"/>
              <a:gd name="T41" fmla="*/ 1 h 379"/>
              <a:gd name="T42" fmla="*/ 29 w 343"/>
              <a:gd name="T43" fmla="*/ 1 h 379"/>
              <a:gd name="T44" fmla="*/ 30 w 343"/>
              <a:gd name="T45" fmla="*/ 1 h 379"/>
              <a:gd name="T46" fmla="*/ 30 w 343"/>
              <a:gd name="T47" fmla="*/ 1 h 379"/>
              <a:gd name="T48" fmla="*/ 22 w 343"/>
              <a:gd name="T49" fmla="*/ 1 h 379"/>
              <a:gd name="T50" fmla="*/ 17 w 343"/>
              <a:gd name="T51" fmla="*/ 1 h 379"/>
              <a:gd name="T52" fmla="*/ 14 w 343"/>
              <a:gd name="T53" fmla="*/ 1 h 379"/>
              <a:gd name="T54" fmla="*/ 14 w 343"/>
              <a:gd name="T55" fmla="*/ 1 h 379"/>
              <a:gd name="T56" fmla="*/ 14 w 343"/>
              <a:gd name="T57" fmla="*/ 1 h 379"/>
              <a:gd name="T58" fmla="*/ 14 w 343"/>
              <a:gd name="T59" fmla="*/ 1 h 379"/>
              <a:gd name="T60" fmla="*/ 14 w 343"/>
              <a:gd name="T61" fmla="*/ 1 h 379"/>
              <a:gd name="T62" fmla="*/ 14 w 343"/>
              <a:gd name="T63" fmla="*/ 1 h 379"/>
              <a:gd name="T64" fmla="*/ 14 w 343"/>
              <a:gd name="T65" fmla="*/ 1 h 379"/>
              <a:gd name="T66" fmla="*/ 13 w 343"/>
              <a:gd name="T67" fmla="*/ 1 h 379"/>
              <a:gd name="T68" fmla="*/ 13 w 343"/>
              <a:gd name="T69" fmla="*/ 1 h 379"/>
              <a:gd name="T70" fmla="*/ 13 w 343"/>
              <a:gd name="T71" fmla="*/ 1 h 379"/>
              <a:gd name="T72" fmla="*/ 13 w 343"/>
              <a:gd name="T73" fmla="*/ 1 h 379"/>
              <a:gd name="T74" fmla="*/ 14 w 343"/>
              <a:gd name="T75" fmla="*/ 1 h 379"/>
              <a:gd name="T76" fmla="*/ 14 w 343"/>
              <a:gd name="T77" fmla="*/ 1 h 379"/>
              <a:gd name="T78" fmla="*/ 14 w 343"/>
              <a:gd name="T79" fmla="*/ 1 h 379"/>
              <a:gd name="T80" fmla="*/ 14 w 343"/>
              <a:gd name="T81" fmla="*/ 1 h 379"/>
              <a:gd name="T82" fmla="*/ 14 w 343"/>
              <a:gd name="T83" fmla="*/ 1 h 379"/>
              <a:gd name="T84" fmla="*/ 14 w 343"/>
              <a:gd name="T85" fmla="*/ 1 h 379"/>
              <a:gd name="T86" fmla="*/ 14 w 343"/>
              <a:gd name="T87" fmla="*/ 1 h 379"/>
              <a:gd name="T88" fmla="*/ 14 w 343"/>
              <a:gd name="T89" fmla="*/ 1 h 379"/>
              <a:gd name="T90" fmla="*/ 14 w 343"/>
              <a:gd name="T91" fmla="*/ 1 h 379"/>
              <a:gd name="T92" fmla="*/ 13 w 343"/>
              <a:gd name="T93" fmla="*/ 1 h 379"/>
              <a:gd name="T94" fmla="*/ 13 w 343"/>
              <a:gd name="T95" fmla="*/ 1 h 379"/>
              <a:gd name="T96" fmla="*/ 13 w 343"/>
              <a:gd name="T97" fmla="*/ 1 h 379"/>
              <a:gd name="T98" fmla="*/ 13 w 343"/>
              <a:gd name="T99" fmla="*/ 1 h 379"/>
              <a:gd name="T100" fmla="*/ 13 w 343"/>
              <a:gd name="T101" fmla="*/ 1 h 379"/>
              <a:gd name="T102" fmla="*/ 13 w 343"/>
              <a:gd name="T103" fmla="*/ 1 h 379"/>
              <a:gd name="T104" fmla="*/ 14 w 343"/>
              <a:gd name="T105" fmla="*/ 1 h 379"/>
              <a:gd name="T106" fmla="*/ 14 w 343"/>
              <a:gd name="T107" fmla="*/ 1 h 379"/>
              <a:gd name="T108" fmla="*/ 14 w 343"/>
              <a:gd name="T109" fmla="*/ 1 h 379"/>
              <a:gd name="T110" fmla="*/ 14 w 343"/>
              <a:gd name="T111" fmla="*/ 1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43"/>
              <a:gd name="T169" fmla="*/ 0 h 379"/>
              <a:gd name="T170" fmla="*/ 343 w 343"/>
              <a:gd name="T171" fmla="*/ 379 h 37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43" h="379">
                <a:moveTo>
                  <a:pt x="157" y="7"/>
                </a:moveTo>
                <a:lnTo>
                  <a:pt x="65" y="0"/>
                </a:lnTo>
                <a:lnTo>
                  <a:pt x="53" y="9"/>
                </a:lnTo>
                <a:lnTo>
                  <a:pt x="38" y="19"/>
                </a:lnTo>
                <a:lnTo>
                  <a:pt x="22" y="29"/>
                </a:lnTo>
                <a:lnTo>
                  <a:pt x="10" y="28"/>
                </a:lnTo>
                <a:lnTo>
                  <a:pt x="3" y="28"/>
                </a:lnTo>
                <a:lnTo>
                  <a:pt x="2" y="51"/>
                </a:lnTo>
                <a:lnTo>
                  <a:pt x="0" y="58"/>
                </a:lnTo>
                <a:lnTo>
                  <a:pt x="6" y="68"/>
                </a:lnTo>
                <a:lnTo>
                  <a:pt x="20" y="75"/>
                </a:lnTo>
                <a:lnTo>
                  <a:pt x="27" y="94"/>
                </a:lnTo>
                <a:lnTo>
                  <a:pt x="58" y="81"/>
                </a:lnTo>
                <a:lnTo>
                  <a:pt x="71" y="88"/>
                </a:lnTo>
                <a:lnTo>
                  <a:pt x="85" y="108"/>
                </a:lnTo>
                <a:lnTo>
                  <a:pt x="92" y="127"/>
                </a:lnTo>
                <a:lnTo>
                  <a:pt x="111" y="153"/>
                </a:lnTo>
                <a:lnTo>
                  <a:pt x="150" y="185"/>
                </a:lnTo>
                <a:lnTo>
                  <a:pt x="193" y="218"/>
                </a:lnTo>
                <a:lnTo>
                  <a:pt x="235" y="245"/>
                </a:lnTo>
                <a:lnTo>
                  <a:pt x="255" y="262"/>
                </a:lnTo>
                <a:lnTo>
                  <a:pt x="264" y="287"/>
                </a:lnTo>
                <a:lnTo>
                  <a:pt x="262" y="294"/>
                </a:lnTo>
                <a:lnTo>
                  <a:pt x="239" y="321"/>
                </a:lnTo>
                <a:lnTo>
                  <a:pt x="215" y="326"/>
                </a:lnTo>
                <a:lnTo>
                  <a:pt x="186" y="321"/>
                </a:lnTo>
                <a:lnTo>
                  <a:pt x="166" y="324"/>
                </a:lnTo>
                <a:lnTo>
                  <a:pt x="154" y="337"/>
                </a:lnTo>
                <a:lnTo>
                  <a:pt x="158" y="344"/>
                </a:lnTo>
                <a:lnTo>
                  <a:pt x="187" y="352"/>
                </a:lnTo>
                <a:lnTo>
                  <a:pt x="193" y="362"/>
                </a:lnTo>
                <a:lnTo>
                  <a:pt x="239" y="379"/>
                </a:lnTo>
                <a:lnTo>
                  <a:pt x="243" y="353"/>
                </a:lnTo>
                <a:lnTo>
                  <a:pt x="255" y="346"/>
                </a:lnTo>
                <a:lnTo>
                  <a:pt x="269" y="330"/>
                </a:lnTo>
                <a:lnTo>
                  <a:pt x="278" y="310"/>
                </a:lnTo>
                <a:lnTo>
                  <a:pt x="295" y="285"/>
                </a:lnTo>
                <a:lnTo>
                  <a:pt x="294" y="270"/>
                </a:lnTo>
                <a:lnTo>
                  <a:pt x="281" y="254"/>
                </a:lnTo>
                <a:lnTo>
                  <a:pt x="279" y="247"/>
                </a:lnTo>
                <a:lnTo>
                  <a:pt x="292" y="236"/>
                </a:lnTo>
                <a:lnTo>
                  <a:pt x="295" y="234"/>
                </a:lnTo>
                <a:lnTo>
                  <a:pt x="305" y="238"/>
                </a:lnTo>
                <a:lnTo>
                  <a:pt x="320" y="245"/>
                </a:lnTo>
                <a:lnTo>
                  <a:pt x="328" y="262"/>
                </a:lnTo>
                <a:lnTo>
                  <a:pt x="340" y="268"/>
                </a:lnTo>
                <a:lnTo>
                  <a:pt x="343" y="255"/>
                </a:lnTo>
                <a:lnTo>
                  <a:pt x="334" y="226"/>
                </a:lnTo>
                <a:lnTo>
                  <a:pt x="301" y="211"/>
                </a:lnTo>
                <a:lnTo>
                  <a:pt x="246" y="176"/>
                </a:lnTo>
                <a:lnTo>
                  <a:pt x="200" y="131"/>
                </a:lnTo>
                <a:lnTo>
                  <a:pt x="187" y="100"/>
                </a:lnTo>
                <a:lnTo>
                  <a:pt x="161" y="68"/>
                </a:lnTo>
                <a:lnTo>
                  <a:pt x="156" y="54"/>
                </a:lnTo>
                <a:lnTo>
                  <a:pt x="163" y="49"/>
                </a:lnTo>
                <a:lnTo>
                  <a:pt x="157" y="7"/>
                </a:lnTo>
                <a:lnTo>
                  <a:pt x="158" y="91"/>
                </a:lnTo>
                <a:lnTo>
                  <a:pt x="158" y="90"/>
                </a:lnTo>
                <a:lnTo>
                  <a:pt x="157" y="90"/>
                </a:lnTo>
                <a:lnTo>
                  <a:pt x="157" y="88"/>
                </a:lnTo>
                <a:lnTo>
                  <a:pt x="157" y="87"/>
                </a:lnTo>
                <a:lnTo>
                  <a:pt x="156" y="87"/>
                </a:lnTo>
                <a:lnTo>
                  <a:pt x="154" y="85"/>
                </a:lnTo>
                <a:lnTo>
                  <a:pt x="153" y="85"/>
                </a:lnTo>
                <a:lnTo>
                  <a:pt x="151" y="85"/>
                </a:lnTo>
                <a:lnTo>
                  <a:pt x="150" y="85"/>
                </a:lnTo>
                <a:lnTo>
                  <a:pt x="150" y="87"/>
                </a:lnTo>
                <a:lnTo>
                  <a:pt x="148" y="87"/>
                </a:lnTo>
                <a:lnTo>
                  <a:pt x="148" y="88"/>
                </a:lnTo>
                <a:lnTo>
                  <a:pt x="147" y="88"/>
                </a:lnTo>
                <a:lnTo>
                  <a:pt x="147" y="90"/>
                </a:lnTo>
                <a:lnTo>
                  <a:pt x="147" y="91"/>
                </a:lnTo>
                <a:lnTo>
                  <a:pt x="147" y="92"/>
                </a:lnTo>
                <a:lnTo>
                  <a:pt x="147" y="94"/>
                </a:lnTo>
                <a:lnTo>
                  <a:pt x="148" y="95"/>
                </a:lnTo>
                <a:lnTo>
                  <a:pt x="150" y="97"/>
                </a:lnTo>
                <a:lnTo>
                  <a:pt x="151" y="97"/>
                </a:lnTo>
                <a:lnTo>
                  <a:pt x="153" y="97"/>
                </a:lnTo>
                <a:lnTo>
                  <a:pt x="154" y="97"/>
                </a:lnTo>
                <a:lnTo>
                  <a:pt x="156" y="97"/>
                </a:lnTo>
                <a:lnTo>
                  <a:pt x="156" y="95"/>
                </a:lnTo>
                <a:lnTo>
                  <a:pt x="157" y="95"/>
                </a:lnTo>
                <a:lnTo>
                  <a:pt x="157" y="94"/>
                </a:lnTo>
                <a:lnTo>
                  <a:pt x="157" y="92"/>
                </a:lnTo>
                <a:lnTo>
                  <a:pt x="158" y="92"/>
                </a:lnTo>
                <a:lnTo>
                  <a:pt x="158" y="91"/>
                </a:lnTo>
                <a:lnTo>
                  <a:pt x="157" y="7"/>
                </a:lnTo>
                <a:lnTo>
                  <a:pt x="154" y="172"/>
                </a:lnTo>
                <a:lnTo>
                  <a:pt x="153" y="170"/>
                </a:lnTo>
                <a:lnTo>
                  <a:pt x="153" y="169"/>
                </a:lnTo>
                <a:lnTo>
                  <a:pt x="151" y="169"/>
                </a:lnTo>
                <a:lnTo>
                  <a:pt x="151" y="167"/>
                </a:lnTo>
                <a:lnTo>
                  <a:pt x="150" y="167"/>
                </a:lnTo>
                <a:lnTo>
                  <a:pt x="148" y="167"/>
                </a:lnTo>
                <a:lnTo>
                  <a:pt x="147" y="167"/>
                </a:lnTo>
                <a:lnTo>
                  <a:pt x="146" y="169"/>
                </a:lnTo>
                <a:lnTo>
                  <a:pt x="144" y="169"/>
                </a:lnTo>
                <a:lnTo>
                  <a:pt x="144" y="170"/>
                </a:lnTo>
                <a:lnTo>
                  <a:pt x="144" y="172"/>
                </a:lnTo>
                <a:lnTo>
                  <a:pt x="144" y="173"/>
                </a:lnTo>
                <a:lnTo>
                  <a:pt x="144" y="175"/>
                </a:lnTo>
                <a:lnTo>
                  <a:pt x="146" y="176"/>
                </a:lnTo>
                <a:lnTo>
                  <a:pt x="147" y="176"/>
                </a:lnTo>
                <a:lnTo>
                  <a:pt x="147" y="177"/>
                </a:lnTo>
                <a:lnTo>
                  <a:pt x="148" y="177"/>
                </a:lnTo>
                <a:lnTo>
                  <a:pt x="150" y="177"/>
                </a:lnTo>
                <a:lnTo>
                  <a:pt x="151" y="176"/>
                </a:lnTo>
                <a:lnTo>
                  <a:pt x="153" y="176"/>
                </a:lnTo>
                <a:lnTo>
                  <a:pt x="153" y="175"/>
                </a:lnTo>
                <a:lnTo>
                  <a:pt x="153" y="173"/>
                </a:lnTo>
                <a:lnTo>
                  <a:pt x="154" y="173"/>
                </a:lnTo>
                <a:lnTo>
                  <a:pt x="154" y="172"/>
                </a:lnTo>
                <a:lnTo>
                  <a:pt x="157" y="7"/>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3" name="Freeform 118"/>
          <p:cNvSpPr/>
          <p:nvPr/>
        </p:nvSpPr>
        <p:spPr bwMode="gray">
          <a:xfrm>
            <a:off x="1306596" y="5071116"/>
            <a:ext cx="349057" cy="314555"/>
          </a:xfrm>
          <a:custGeom>
            <a:avLst/>
            <a:gdLst>
              <a:gd name="T0" fmla="*/ 14 w 343"/>
              <a:gd name="T1" fmla="*/ 1 h 379"/>
              <a:gd name="T2" fmla="*/ 6 w 343"/>
              <a:gd name="T3" fmla="*/ 0 h 379"/>
              <a:gd name="T4" fmla="*/ 5 w 343"/>
              <a:gd name="T5" fmla="*/ 1 h 379"/>
              <a:gd name="T6" fmla="*/ 5 w 343"/>
              <a:gd name="T7" fmla="*/ 1 h 379"/>
              <a:gd name="T8" fmla="*/ 5 w 343"/>
              <a:gd name="T9" fmla="*/ 1 h 379"/>
              <a:gd name="T10" fmla="*/ 5 w 343"/>
              <a:gd name="T11" fmla="*/ 1 h 379"/>
              <a:gd name="T12" fmla="*/ 3 w 343"/>
              <a:gd name="T13" fmla="*/ 1 h 379"/>
              <a:gd name="T14" fmla="*/ 2 w 343"/>
              <a:gd name="T15" fmla="*/ 1 h 379"/>
              <a:gd name="T16" fmla="*/ 0 w 343"/>
              <a:gd name="T17" fmla="*/ 1 h 379"/>
              <a:gd name="T18" fmla="*/ 5 w 343"/>
              <a:gd name="T19" fmla="*/ 1 h 379"/>
              <a:gd name="T20" fmla="*/ 5 w 343"/>
              <a:gd name="T21" fmla="*/ 1 h 379"/>
              <a:gd name="T22" fmla="*/ 5 w 343"/>
              <a:gd name="T23" fmla="*/ 1 h 379"/>
              <a:gd name="T24" fmla="*/ 5 w 343"/>
              <a:gd name="T25" fmla="*/ 1 h 379"/>
              <a:gd name="T26" fmla="*/ 7 w 343"/>
              <a:gd name="T27" fmla="*/ 1 h 379"/>
              <a:gd name="T28" fmla="*/ 8 w 343"/>
              <a:gd name="T29" fmla="*/ 1 h 379"/>
              <a:gd name="T30" fmla="*/ 9 w 343"/>
              <a:gd name="T31" fmla="*/ 1 h 379"/>
              <a:gd name="T32" fmla="*/ 11 w 343"/>
              <a:gd name="T33" fmla="*/ 1 h 379"/>
              <a:gd name="T34" fmla="*/ 14 w 343"/>
              <a:gd name="T35" fmla="*/ 1 h 379"/>
              <a:gd name="T36" fmla="*/ 18 w 343"/>
              <a:gd name="T37" fmla="*/ 1 h 379"/>
              <a:gd name="T38" fmla="*/ 22 w 343"/>
              <a:gd name="T39" fmla="*/ 1 h 379"/>
              <a:gd name="T40" fmla="*/ 23 w 343"/>
              <a:gd name="T41" fmla="*/ 1 h 379"/>
              <a:gd name="T42" fmla="*/ 24 w 343"/>
              <a:gd name="T43" fmla="*/ 1 h 379"/>
              <a:gd name="T44" fmla="*/ 24 w 343"/>
              <a:gd name="T45" fmla="*/ 1 h 379"/>
              <a:gd name="T46" fmla="*/ 22 w 343"/>
              <a:gd name="T47" fmla="*/ 1 h 379"/>
              <a:gd name="T48" fmla="*/ 20 w 343"/>
              <a:gd name="T49" fmla="*/ 1 h 379"/>
              <a:gd name="T50" fmla="*/ 17 w 343"/>
              <a:gd name="T51" fmla="*/ 1 h 379"/>
              <a:gd name="T52" fmla="*/ 15 w 343"/>
              <a:gd name="T53" fmla="*/ 1 h 379"/>
              <a:gd name="T54" fmla="*/ 14 w 343"/>
              <a:gd name="T55" fmla="*/ 1 h 379"/>
              <a:gd name="T56" fmla="*/ 14 w 343"/>
              <a:gd name="T57" fmla="*/ 1 h 379"/>
              <a:gd name="T58" fmla="*/ 17 w 343"/>
              <a:gd name="T59" fmla="*/ 1 h 379"/>
              <a:gd name="T60" fmla="*/ 18 w 343"/>
              <a:gd name="T61" fmla="*/ 1 h 379"/>
              <a:gd name="T62" fmla="*/ 22 w 343"/>
              <a:gd name="T63" fmla="*/ 1 h 379"/>
              <a:gd name="T64" fmla="*/ 22 w 343"/>
              <a:gd name="T65" fmla="*/ 1 h 379"/>
              <a:gd name="T66" fmla="*/ 23 w 343"/>
              <a:gd name="T67" fmla="*/ 1 h 379"/>
              <a:gd name="T68" fmla="*/ 24 w 343"/>
              <a:gd name="T69" fmla="*/ 1 h 379"/>
              <a:gd name="T70" fmla="*/ 25 w 343"/>
              <a:gd name="T71" fmla="*/ 1 h 379"/>
              <a:gd name="T72" fmla="*/ 27 w 343"/>
              <a:gd name="T73" fmla="*/ 1 h 379"/>
              <a:gd name="T74" fmla="*/ 27 w 343"/>
              <a:gd name="T75" fmla="*/ 1 h 379"/>
              <a:gd name="T76" fmla="*/ 26 w 343"/>
              <a:gd name="T77" fmla="*/ 1 h 379"/>
              <a:gd name="T78" fmla="*/ 26 w 343"/>
              <a:gd name="T79" fmla="*/ 1 h 379"/>
              <a:gd name="T80" fmla="*/ 27 w 343"/>
              <a:gd name="T81" fmla="*/ 1 h 379"/>
              <a:gd name="T82" fmla="*/ 27 w 343"/>
              <a:gd name="T83" fmla="*/ 1 h 379"/>
              <a:gd name="T84" fmla="*/ 27 w 343"/>
              <a:gd name="T85" fmla="*/ 1 h 379"/>
              <a:gd name="T86" fmla="*/ 29 w 343"/>
              <a:gd name="T87" fmla="*/ 1 h 379"/>
              <a:gd name="T88" fmla="*/ 30 w 343"/>
              <a:gd name="T89" fmla="*/ 1 h 379"/>
              <a:gd name="T90" fmla="*/ 30 w 343"/>
              <a:gd name="T91" fmla="*/ 1 h 379"/>
              <a:gd name="T92" fmla="*/ 31 w 343"/>
              <a:gd name="T93" fmla="*/ 1 h 379"/>
              <a:gd name="T94" fmla="*/ 30 w 343"/>
              <a:gd name="T95" fmla="*/ 1 h 379"/>
              <a:gd name="T96" fmla="*/ 27 w 343"/>
              <a:gd name="T97" fmla="*/ 1 h 379"/>
              <a:gd name="T98" fmla="*/ 22 w 343"/>
              <a:gd name="T99" fmla="*/ 1 h 379"/>
              <a:gd name="T100" fmla="*/ 18 w 343"/>
              <a:gd name="T101" fmla="*/ 1 h 379"/>
              <a:gd name="T102" fmla="*/ 17 w 343"/>
              <a:gd name="T103" fmla="*/ 1 h 379"/>
              <a:gd name="T104" fmla="*/ 14 w 343"/>
              <a:gd name="T105" fmla="*/ 1 h 379"/>
              <a:gd name="T106" fmla="*/ 14 w 343"/>
              <a:gd name="T107" fmla="*/ 1 h 379"/>
              <a:gd name="T108" fmla="*/ 14 w 343"/>
              <a:gd name="T109" fmla="*/ 1 h 379"/>
              <a:gd name="T110" fmla="*/ 14 w 343"/>
              <a:gd name="T111" fmla="*/ 1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43"/>
              <a:gd name="T169" fmla="*/ 0 h 379"/>
              <a:gd name="T170" fmla="*/ 343 w 343"/>
              <a:gd name="T171" fmla="*/ 379 h 37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43" h="379">
                <a:moveTo>
                  <a:pt x="157" y="7"/>
                </a:moveTo>
                <a:lnTo>
                  <a:pt x="65" y="0"/>
                </a:lnTo>
                <a:lnTo>
                  <a:pt x="53" y="9"/>
                </a:lnTo>
                <a:lnTo>
                  <a:pt x="38" y="19"/>
                </a:lnTo>
                <a:lnTo>
                  <a:pt x="22" y="29"/>
                </a:lnTo>
                <a:lnTo>
                  <a:pt x="10" y="28"/>
                </a:lnTo>
                <a:lnTo>
                  <a:pt x="3" y="28"/>
                </a:lnTo>
                <a:lnTo>
                  <a:pt x="2" y="51"/>
                </a:lnTo>
                <a:lnTo>
                  <a:pt x="0" y="58"/>
                </a:lnTo>
                <a:lnTo>
                  <a:pt x="6" y="68"/>
                </a:lnTo>
                <a:lnTo>
                  <a:pt x="20" y="75"/>
                </a:lnTo>
                <a:lnTo>
                  <a:pt x="27" y="94"/>
                </a:lnTo>
                <a:lnTo>
                  <a:pt x="58" y="81"/>
                </a:lnTo>
                <a:lnTo>
                  <a:pt x="71" y="88"/>
                </a:lnTo>
                <a:lnTo>
                  <a:pt x="85" y="108"/>
                </a:lnTo>
                <a:lnTo>
                  <a:pt x="92" y="127"/>
                </a:lnTo>
                <a:lnTo>
                  <a:pt x="111" y="153"/>
                </a:lnTo>
                <a:lnTo>
                  <a:pt x="150" y="185"/>
                </a:lnTo>
                <a:lnTo>
                  <a:pt x="193" y="218"/>
                </a:lnTo>
                <a:lnTo>
                  <a:pt x="235" y="245"/>
                </a:lnTo>
                <a:lnTo>
                  <a:pt x="255" y="262"/>
                </a:lnTo>
                <a:lnTo>
                  <a:pt x="264" y="287"/>
                </a:lnTo>
                <a:lnTo>
                  <a:pt x="262" y="294"/>
                </a:lnTo>
                <a:lnTo>
                  <a:pt x="239" y="321"/>
                </a:lnTo>
                <a:lnTo>
                  <a:pt x="215" y="326"/>
                </a:lnTo>
                <a:lnTo>
                  <a:pt x="186" y="321"/>
                </a:lnTo>
                <a:lnTo>
                  <a:pt x="166" y="324"/>
                </a:lnTo>
                <a:lnTo>
                  <a:pt x="154" y="337"/>
                </a:lnTo>
                <a:lnTo>
                  <a:pt x="158" y="344"/>
                </a:lnTo>
                <a:lnTo>
                  <a:pt x="187" y="352"/>
                </a:lnTo>
                <a:lnTo>
                  <a:pt x="193" y="362"/>
                </a:lnTo>
                <a:lnTo>
                  <a:pt x="239" y="379"/>
                </a:lnTo>
                <a:lnTo>
                  <a:pt x="243" y="353"/>
                </a:lnTo>
                <a:lnTo>
                  <a:pt x="255" y="346"/>
                </a:lnTo>
                <a:lnTo>
                  <a:pt x="269" y="330"/>
                </a:lnTo>
                <a:lnTo>
                  <a:pt x="278" y="310"/>
                </a:lnTo>
                <a:lnTo>
                  <a:pt x="295" y="285"/>
                </a:lnTo>
                <a:lnTo>
                  <a:pt x="294" y="270"/>
                </a:lnTo>
                <a:lnTo>
                  <a:pt x="281" y="254"/>
                </a:lnTo>
                <a:lnTo>
                  <a:pt x="279" y="247"/>
                </a:lnTo>
                <a:lnTo>
                  <a:pt x="292" y="236"/>
                </a:lnTo>
                <a:lnTo>
                  <a:pt x="295" y="234"/>
                </a:lnTo>
                <a:lnTo>
                  <a:pt x="305" y="238"/>
                </a:lnTo>
                <a:lnTo>
                  <a:pt x="320" y="245"/>
                </a:lnTo>
                <a:lnTo>
                  <a:pt x="328" y="262"/>
                </a:lnTo>
                <a:lnTo>
                  <a:pt x="340" y="268"/>
                </a:lnTo>
                <a:lnTo>
                  <a:pt x="343" y="255"/>
                </a:lnTo>
                <a:lnTo>
                  <a:pt x="334" y="226"/>
                </a:lnTo>
                <a:lnTo>
                  <a:pt x="301" y="211"/>
                </a:lnTo>
                <a:lnTo>
                  <a:pt x="246" y="176"/>
                </a:lnTo>
                <a:lnTo>
                  <a:pt x="200" y="131"/>
                </a:lnTo>
                <a:lnTo>
                  <a:pt x="187" y="100"/>
                </a:lnTo>
                <a:lnTo>
                  <a:pt x="161" y="68"/>
                </a:lnTo>
                <a:lnTo>
                  <a:pt x="156" y="54"/>
                </a:lnTo>
                <a:lnTo>
                  <a:pt x="163" y="49"/>
                </a:lnTo>
                <a:lnTo>
                  <a:pt x="157" y="7"/>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4" name="Freeform 119"/>
          <p:cNvSpPr/>
          <p:nvPr/>
        </p:nvSpPr>
        <p:spPr bwMode="gray">
          <a:xfrm>
            <a:off x="1456838" y="5140720"/>
            <a:ext cx="10167" cy="12047"/>
          </a:xfrm>
          <a:custGeom>
            <a:avLst/>
            <a:gdLst>
              <a:gd name="T0" fmla="*/ 2 w 11"/>
              <a:gd name="T1" fmla="*/ 2 h 12"/>
              <a:gd name="T2" fmla="*/ 2 w 11"/>
              <a:gd name="T3" fmla="*/ 2 h 12"/>
              <a:gd name="T4" fmla="*/ 2 w 11"/>
              <a:gd name="T5" fmla="*/ 2 h 12"/>
              <a:gd name="T6" fmla="*/ 2 w 11"/>
              <a:gd name="T7" fmla="*/ 2 h 12"/>
              <a:gd name="T8" fmla="*/ 2 w 11"/>
              <a:gd name="T9" fmla="*/ 2 h 12"/>
              <a:gd name="T10" fmla="*/ 2 w 11"/>
              <a:gd name="T11" fmla="*/ 2 h 12"/>
              <a:gd name="T12" fmla="*/ 2 w 11"/>
              <a:gd name="T13" fmla="*/ 0 h 12"/>
              <a:gd name="T14" fmla="*/ 2 w 11"/>
              <a:gd name="T15" fmla="*/ 0 h 12"/>
              <a:gd name="T16" fmla="*/ 2 w 11"/>
              <a:gd name="T17" fmla="*/ 0 h 12"/>
              <a:gd name="T18" fmla="*/ 2 w 11"/>
              <a:gd name="T19" fmla="*/ 0 h 12"/>
              <a:gd name="T20" fmla="*/ 2 w 11"/>
              <a:gd name="T21" fmla="*/ 2 h 12"/>
              <a:gd name="T22" fmla="*/ 1 w 11"/>
              <a:gd name="T23" fmla="*/ 2 h 12"/>
              <a:gd name="T24" fmla="*/ 1 w 11"/>
              <a:gd name="T25" fmla="*/ 2 h 12"/>
              <a:gd name="T26" fmla="*/ 0 w 11"/>
              <a:gd name="T27" fmla="*/ 2 h 12"/>
              <a:gd name="T28" fmla="*/ 0 w 11"/>
              <a:gd name="T29" fmla="*/ 2 h 12"/>
              <a:gd name="T30" fmla="*/ 0 w 11"/>
              <a:gd name="T31" fmla="*/ 2 h 12"/>
              <a:gd name="T32" fmla="*/ 0 w 11"/>
              <a:gd name="T33" fmla="*/ 2 h 12"/>
              <a:gd name="T34" fmla="*/ 0 w 11"/>
              <a:gd name="T35" fmla="*/ 2 h 12"/>
              <a:gd name="T36" fmla="*/ 1 w 11"/>
              <a:gd name="T37" fmla="*/ 2 h 12"/>
              <a:gd name="T38" fmla="*/ 2 w 11"/>
              <a:gd name="T39" fmla="*/ 2 h 12"/>
              <a:gd name="T40" fmla="*/ 2 w 11"/>
              <a:gd name="T41" fmla="*/ 2 h 12"/>
              <a:gd name="T42" fmla="*/ 2 w 11"/>
              <a:gd name="T43" fmla="*/ 2 h 12"/>
              <a:gd name="T44" fmla="*/ 2 w 11"/>
              <a:gd name="T45" fmla="*/ 2 h 12"/>
              <a:gd name="T46" fmla="*/ 2 w 11"/>
              <a:gd name="T47" fmla="*/ 2 h 12"/>
              <a:gd name="T48" fmla="*/ 2 w 11"/>
              <a:gd name="T49" fmla="*/ 2 h 12"/>
              <a:gd name="T50" fmla="*/ 2 w 11"/>
              <a:gd name="T51" fmla="*/ 2 h 12"/>
              <a:gd name="T52" fmla="*/ 2 w 11"/>
              <a:gd name="T53" fmla="*/ 2 h 12"/>
              <a:gd name="T54" fmla="*/ 2 w 11"/>
              <a:gd name="T55" fmla="*/ 2 h 12"/>
              <a:gd name="T56" fmla="*/ 2 w 11"/>
              <a:gd name="T57" fmla="*/ 2 h 12"/>
              <a:gd name="T58" fmla="*/ 2 w 11"/>
              <a:gd name="T59" fmla="*/ 2 h 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
              <a:gd name="T91" fmla="*/ 0 h 12"/>
              <a:gd name="T92" fmla="*/ 11 w 11"/>
              <a:gd name="T93" fmla="*/ 12 h 1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 h="12">
                <a:moveTo>
                  <a:pt x="11" y="6"/>
                </a:moveTo>
                <a:lnTo>
                  <a:pt x="11" y="5"/>
                </a:lnTo>
                <a:lnTo>
                  <a:pt x="10" y="5"/>
                </a:lnTo>
                <a:lnTo>
                  <a:pt x="10" y="3"/>
                </a:lnTo>
                <a:lnTo>
                  <a:pt x="10" y="2"/>
                </a:lnTo>
                <a:lnTo>
                  <a:pt x="9" y="2"/>
                </a:lnTo>
                <a:lnTo>
                  <a:pt x="7" y="0"/>
                </a:lnTo>
                <a:lnTo>
                  <a:pt x="6" y="0"/>
                </a:lnTo>
                <a:lnTo>
                  <a:pt x="4" y="0"/>
                </a:lnTo>
                <a:lnTo>
                  <a:pt x="3" y="0"/>
                </a:lnTo>
                <a:lnTo>
                  <a:pt x="3" y="2"/>
                </a:lnTo>
                <a:lnTo>
                  <a:pt x="1" y="2"/>
                </a:lnTo>
                <a:lnTo>
                  <a:pt x="1" y="3"/>
                </a:lnTo>
                <a:lnTo>
                  <a:pt x="0" y="3"/>
                </a:lnTo>
                <a:lnTo>
                  <a:pt x="0" y="5"/>
                </a:lnTo>
                <a:lnTo>
                  <a:pt x="0" y="6"/>
                </a:lnTo>
                <a:lnTo>
                  <a:pt x="0" y="7"/>
                </a:lnTo>
                <a:lnTo>
                  <a:pt x="0" y="9"/>
                </a:lnTo>
                <a:lnTo>
                  <a:pt x="1" y="10"/>
                </a:lnTo>
                <a:lnTo>
                  <a:pt x="3" y="12"/>
                </a:lnTo>
                <a:lnTo>
                  <a:pt x="4" y="12"/>
                </a:lnTo>
                <a:lnTo>
                  <a:pt x="6" y="12"/>
                </a:lnTo>
                <a:lnTo>
                  <a:pt x="7" y="12"/>
                </a:lnTo>
                <a:lnTo>
                  <a:pt x="9" y="12"/>
                </a:lnTo>
                <a:lnTo>
                  <a:pt x="9" y="10"/>
                </a:lnTo>
                <a:lnTo>
                  <a:pt x="10" y="10"/>
                </a:lnTo>
                <a:lnTo>
                  <a:pt x="10" y="9"/>
                </a:lnTo>
                <a:lnTo>
                  <a:pt x="10" y="7"/>
                </a:lnTo>
                <a:lnTo>
                  <a:pt x="11" y="7"/>
                </a:lnTo>
                <a:lnTo>
                  <a:pt x="11" y="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5" name="Freeform 120"/>
          <p:cNvSpPr/>
          <p:nvPr/>
        </p:nvSpPr>
        <p:spPr bwMode="gray">
          <a:xfrm>
            <a:off x="1450060" y="5210323"/>
            <a:ext cx="9037" cy="9370"/>
          </a:xfrm>
          <a:custGeom>
            <a:avLst/>
            <a:gdLst>
              <a:gd name="T0" fmla="*/ 2 w 10"/>
              <a:gd name="T1" fmla="*/ 1 h 10"/>
              <a:gd name="T2" fmla="*/ 2 w 10"/>
              <a:gd name="T3" fmla="*/ 1 h 10"/>
              <a:gd name="T4" fmla="*/ 2 w 10"/>
              <a:gd name="T5" fmla="*/ 1 h 10"/>
              <a:gd name="T6" fmla="*/ 2 w 10"/>
              <a:gd name="T7" fmla="*/ 1 h 10"/>
              <a:gd name="T8" fmla="*/ 2 w 10"/>
              <a:gd name="T9" fmla="*/ 0 h 10"/>
              <a:gd name="T10" fmla="*/ 2 w 10"/>
              <a:gd name="T11" fmla="*/ 0 h 10"/>
              <a:gd name="T12" fmla="*/ 2 w 10"/>
              <a:gd name="T13" fmla="*/ 0 h 10"/>
              <a:gd name="T14" fmla="*/ 2 w 10"/>
              <a:gd name="T15" fmla="*/ 0 h 10"/>
              <a:gd name="T16" fmla="*/ 2 w 10"/>
              <a:gd name="T17" fmla="*/ 1 h 10"/>
              <a:gd name="T18" fmla="*/ 0 w 10"/>
              <a:gd name="T19" fmla="*/ 1 h 10"/>
              <a:gd name="T20" fmla="*/ 0 w 10"/>
              <a:gd name="T21" fmla="*/ 1 h 10"/>
              <a:gd name="T22" fmla="*/ 0 w 10"/>
              <a:gd name="T23" fmla="*/ 1 h 10"/>
              <a:gd name="T24" fmla="*/ 0 w 10"/>
              <a:gd name="T25" fmla="*/ 1 h 10"/>
              <a:gd name="T26" fmla="*/ 0 w 10"/>
              <a:gd name="T27" fmla="*/ 1 h 10"/>
              <a:gd name="T28" fmla="*/ 2 w 10"/>
              <a:gd name="T29" fmla="*/ 1 h 10"/>
              <a:gd name="T30" fmla="*/ 2 w 10"/>
              <a:gd name="T31" fmla="*/ 1 h 10"/>
              <a:gd name="T32" fmla="*/ 2 w 10"/>
              <a:gd name="T33" fmla="*/ 1 h 10"/>
              <a:gd name="T34" fmla="*/ 2 w 10"/>
              <a:gd name="T35" fmla="*/ 1 h 10"/>
              <a:gd name="T36" fmla="*/ 2 w 10"/>
              <a:gd name="T37" fmla="*/ 1 h 10"/>
              <a:gd name="T38" fmla="*/ 2 w 10"/>
              <a:gd name="T39" fmla="*/ 1 h 10"/>
              <a:gd name="T40" fmla="*/ 2 w 10"/>
              <a:gd name="T41" fmla="*/ 1 h 10"/>
              <a:gd name="T42" fmla="*/ 2 w 10"/>
              <a:gd name="T43" fmla="*/ 1 h 10"/>
              <a:gd name="T44" fmla="*/ 2 w 10"/>
              <a:gd name="T45" fmla="*/ 1 h 10"/>
              <a:gd name="T46" fmla="*/ 2 w 10"/>
              <a:gd name="T47" fmla="*/ 1 h 10"/>
              <a:gd name="T48" fmla="*/ 2 w 10"/>
              <a:gd name="T49" fmla="*/ 1 h 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
              <a:gd name="T76" fmla="*/ 0 h 10"/>
              <a:gd name="T77" fmla="*/ 10 w 10"/>
              <a:gd name="T78" fmla="*/ 10 h 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 h="10">
                <a:moveTo>
                  <a:pt x="10" y="5"/>
                </a:moveTo>
                <a:lnTo>
                  <a:pt x="9" y="3"/>
                </a:lnTo>
                <a:lnTo>
                  <a:pt x="9" y="2"/>
                </a:lnTo>
                <a:lnTo>
                  <a:pt x="7" y="2"/>
                </a:lnTo>
                <a:lnTo>
                  <a:pt x="7" y="0"/>
                </a:lnTo>
                <a:lnTo>
                  <a:pt x="6" y="0"/>
                </a:lnTo>
                <a:lnTo>
                  <a:pt x="4" y="0"/>
                </a:lnTo>
                <a:lnTo>
                  <a:pt x="3" y="0"/>
                </a:lnTo>
                <a:lnTo>
                  <a:pt x="2" y="2"/>
                </a:lnTo>
                <a:lnTo>
                  <a:pt x="0" y="2"/>
                </a:lnTo>
                <a:lnTo>
                  <a:pt x="0" y="3"/>
                </a:lnTo>
                <a:lnTo>
                  <a:pt x="0" y="5"/>
                </a:lnTo>
                <a:lnTo>
                  <a:pt x="0" y="6"/>
                </a:lnTo>
                <a:lnTo>
                  <a:pt x="0" y="8"/>
                </a:lnTo>
                <a:lnTo>
                  <a:pt x="2" y="9"/>
                </a:lnTo>
                <a:lnTo>
                  <a:pt x="3" y="9"/>
                </a:lnTo>
                <a:lnTo>
                  <a:pt x="3" y="10"/>
                </a:lnTo>
                <a:lnTo>
                  <a:pt x="4" y="10"/>
                </a:lnTo>
                <a:lnTo>
                  <a:pt x="6" y="10"/>
                </a:lnTo>
                <a:lnTo>
                  <a:pt x="7" y="9"/>
                </a:lnTo>
                <a:lnTo>
                  <a:pt x="9" y="9"/>
                </a:lnTo>
                <a:lnTo>
                  <a:pt x="9" y="8"/>
                </a:lnTo>
                <a:lnTo>
                  <a:pt x="9" y="6"/>
                </a:lnTo>
                <a:lnTo>
                  <a:pt x="10" y="6"/>
                </a:lnTo>
                <a:lnTo>
                  <a:pt x="10" y="5"/>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6" name="Freeform 121"/>
          <p:cNvSpPr/>
          <p:nvPr/>
        </p:nvSpPr>
        <p:spPr bwMode="gray">
          <a:xfrm>
            <a:off x="1745544" y="5059230"/>
            <a:ext cx="101667" cy="66927"/>
          </a:xfrm>
          <a:custGeom>
            <a:avLst/>
            <a:gdLst>
              <a:gd name="T0" fmla="*/ 11 w 98"/>
              <a:gd name="T1" fmla="*/ 0 h 81"/>
              <a:gd name="T2" fmla="*/ 6 w 98"/>
              <a:gd name="T3" fmla="*/ 1 h 81"/>
              <a:gd name="T4" fmla="*/ 6 w 98"/>
              <a:gd name="T5" fmla="*/ 1 h 81"/>
              <a:gd name="T6" fmla="*/ 0 w 98"/>
              <a:gd name="T7" fmla="*/ 1 h 81"/>
              <a:gd name="T8" fmla="*/ 6 w 98"/>
              <a:gd name="T9" fmla="*/ 1 h 81"/>
              <a:gd name="T10" fmla="*/ 12 w 98"/>
              <a:gd name="T11" fmla="*/ 1 h 81"/>
              <a:gd name="T12" fmla="*/ 15 w 98"/>
              <a:gd name="T13" fmla="*/ 1 h 81"/>
              <a:gd name="T14" fmla="*/ 14 w 98"/>
              <a:gd name="T15" fmla="*/ 1 h 81"/>
              <a:gd name="T16" fmla="*/ 10 w 98"/>
              <a:gd name="T17" fmla="*/ 1 h 81"/>
              <a:gd name="T18" fmla="*/ 10 w 98"/>
              <a:gd name="T19" fmla="*/ 1 h 81"/>
              <a:gd name="T20" fmla="*/ 11 w 98"/>
              <a:gd name="T21" fmla="*/ 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8"/>
              <a:gd name="T34" fmla="*/ 0 h 81"/>
              <a:gd name="T35" fmla="*/ 98 w 98"/>
              <a:gd name="T36" fmla="*/ 81 h 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8" h="81">
                <a:moveTo>
                  <a:pt x="71" y="0"/>
                </a:moveTo>
                <a:lnTo>
                  <a:pt x="12" y="27"/>
                </a:lnTo>
                <a:lnTo>
                  <a:pt x="10" y="43"/>
                </a:lnTo>
                <a:lnTo>
                  <a:pt x="0" y="71"/>
                </a:lnTo>
                <a:lnTo>
                  <a:pt x="35" y="81"/>
                </a:lnTo>
                <a:lnTo>
                  <a:pt x="76" y="63"/>
                </a:lnTo>
                <a:lnTo>
                  <a:pt x="98" y="47"/>
                </a:lnTo>
                <a:lnTo>
                  <a:pt x="94" y="29"/>
                </a:lnTo>
                <a:lnTo>
                  <a:pt x="68" y="22"/>
                </a:lnTo>
                <a:lnTo>
                  <a:pt x="65" y="19"/>
                </a:lnTo>
                <a:lnTo>
                  <a:pt x="71"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7" name="Freeform 122"/>
          <p:cNvSpPr/>
          <p:nvPr/>
        </p:nvSpPr>
        <p:spPr bwMode="gray">
          <a:xfrm>
            <a:off x="1550117" y="4510432"/>
            <a:ext cx="218020" cy="124483"/>
          </a:xfrm>
          <a:custGeom>
            <a:avLst/>
            <a:gdLst>
              <a:gd name="T0" fmla="*/ 22 w 213"/>
              <a:gd name="T1" fmla="*/ 1 h 149"/>
              <a:gd name="T2" fmla="*/ 21 w 213"/>
              <a:gd name="T3" fmla="*/ 1 h 149"/>
              <a:gd name="T4" fmla="*/ 17 w 213"/>
              <a:gd name="T5" fmla="*/ 1 h 149"/>
              <a:gd name="T6" fmla="*/ 13 w 213"/>
              <a:gd name="T7" fmla="*/ 1 h 149"/>
              <a:gd name="T8" fmla="*/ 9 w 213"/>
              <a:gd name="T9" fmla="*/ 0 h 149"/>
              <a:gd name="T10" fmla="*/ 5 w 213"/>
              <a:gd name="T11" fmla="*/ 1 h 149"/>
              <a:gd name="T12" fmla="*/ 5 w 213"/>
              <a:gd name="T13" fmla="*/ 1 h 149"/>
              <a:gd name="T14" fmla="*/ 5 w 213"/>
              <a:gd name="T15" fmla="*/ 1 h 149"/>
              <a:gd name="T16" fmla="*/ 5 w 213"/>
              <a:gd name="T17" fmla="*/ 1 h 149"/>
              <a:gd name="T18" fmla="*/ 5 w 213"/>
              <a:gd name="T19" fmla="*/ 1 h 149"/>
              <a:gd name="T20" fmla="*/ 5 w 213"/>
              <a:gd name="T21" fmla="*/ 1 h 149"/>
              <a:gd name="T22" fmla="*/ 5 w 213"/>
              <a:gd name="T23" fmla="*/ 1 h 149"/>
              <a:gd name="T24" fmla="*/ 5 w 213"/>
              <a:gd name="T25" fmla="*/ 1 h 149"/>
              <a:gd name="T26" fmla="*/ 5 w 213"/>
              <a:gd name="T27" fmla="*/ 1 h 149"/>
              <a:gd name="T28" fmla="*/ 0 w 213"/>
              <a:gd name="T29" fmla="*/ 1 h 149"/>
              <a:gd name="T30" fmla="*/ 5 w 213"/>
              <a:gd name="T31" fmla="*/ 1 h 149"/>
              <a:gd name="T32" fmla="*/ 10 w 213"/>
              <a:gd name="T33" fmla="*/ 1 h 149"/>
              <a:gd name="T34" fmla="*/ 12 w 213"/>
              <a:gd name="T35" fmla="*/ 1 h 149"/>
              <a:gd name="T36" fmla="*/ 15 w 213"/>
              <a:gd name="T37" fmla="*/ 1 h 149"/>
              <a:gd name="T38" fmla="*/ 20 w 213"/>
              <a:gd name="T39" fmla="*/ 1 h 149"/>
              <a:gd name="T40" fmla="*/ 22 w 213"/>
              <a:gd name="T41" fmla="*/ 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3"/>
              <a:gd name="T64" fmla="*/ 0 h 149"/>
              <a:gd name="T65" fmla="*/ 213 w 213"/>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3" h="149">
                <a:moveTo>
                  <a:pt x="213" y="59"/>
                </a:moveTo>
                <a:lnTo>
                  <a:pt x="204" y="58"/>
                </a:lnTo>
                <a:lnTo>
                  <a:pt x="167" y="33"/>
                </a:lnTo>
                <a:lnTo>
                  <a:pt x="126" y="16"/>
                </a:lnTo>
                <a:lnTo>
                  <a:pt x="89" y="0"/>
                </a:lnTo>
                <a:lnTo>
                  <a:pt x="44" y="2"/>
                </a:lnTo>
                <a:lnTo>
                  <a:pt x="38" y="20"/>
                </a:lnTo>
                <a:lnTo>
                  <a:pt x="38" y="35"/>
                </a:lnTo>
                <a:lnTo>
                  <a:pt x="43" y="52"/>
                </a:lnTo>
                <a:lnTo>
                  <a:pt x="48" y="69"/>
                </a:lnTo>
                <a:lnTo>
                  <a:pt x="43" y="75"/>
                </a:lnTo>
                <a:lnTo>
                  <a:pt x="28" y="87"/>
                </a:lnTo>
                <a:lnTo>
                  <a:pt x="15" y="105"/>
                </a:lnTo>
                <a:lnTo>
                  <a:pt x="5" y="117"/>
                </a:lnTo>
                <a:lnTo>
                  <a:pt x="0" y="124"/>
                </a:lnTo>
                <a:lnTo>
                  <a:pt x="37" y="136"/>
                </a:lnTo>
                <a:lnTo>
                  <a:pt x="95" y="139"/>
                </a:lnTo>
                <a:lnTo>
                  <a:pt x="115" y="149"/>
                </a:lnTo>
                <a:lnTo>
                  <a:pt x="151" y="146"/>
                </a:lnTo>
                <a:lnTo>
                  <a:pt x="187" y="134"/>
                </a:lnTo>
                <a:lnTo>
                  <a:pt x="213" y="59"/>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8" name="Freeform 123"/>
          <p:cNvSpPr/>
          <p:nvPr/>
        </p:nvSpPr>
        <p:spPr bwMode="gray">
          <a:xfrm>
            <a:off x="1666469" y="4525156"/>
            <a:ext cx="272242" cy="186056"/>
          </a:xfrm>
          <a:custGeom>
            <a:avLst/>
            <a:gdLst>
              <a:gd name="T0" fmla="*/ 15 w 265"/>
              <a:gd name="T1" fmla="*/ 0 h 225"/>
              <a:gd name="T2" fmla="*/ 14 w 265"/>
              <a:gd name="T3" fmla="*/ 1 h 225"/>
              <a:gd name="T4" fmla="*/ 12 w 265"/>
              <a:gd name="T5" fmla="*/ 1 h 225"/>
              <a:gd name="T6" fmla="*/ 11 w 265"/>
              <a:gd name="T7" fmla="*/ 1 h 225"/>
              <a:gd name="T8" fmla="*/ 8 w 265"/>
              <a:gd name="T9" fmla="*/ 1 h 225"/>
              <a:gd name="T10" fmla="*/ 5 w 265"/>
              <a:gd name="T11" fmla="*/ 1 h 225"/>
              <a:gd name="T12" fmla="*/ 0 w 265"/>
              <a:gd name="T13" fmla="*/ 1 h 225"/>
              <a:gd name="T14" fmla="*/ 5 w 265"/>
              <a:gd name="T15" fmla="*/ 1 h 225"/>
              <a:gd name="T16" fmla="*/ 5 w 265"/>
              <a:gd name="T17" fmla="*/ 1 h 225"/>
              <a:gd name="T18" fmla="*/ 7 w 265"/>
              <a:gd name="T19" fmla="*/ 1 h 225"/>
              <a:gd name="T20" fmla="*/ 17 w 265"/>
              <a:gd name="T21" fmla="*/ 1 h 225"/>
              <a:gd name="T22" fmla="*/ 23 w 265"/>
              <a:gd name="T23" fmla="*/ 1 h 225"/>
              <a:gd name="T24" fmla="*/ 26 w 265"/>
              <a:gd name="T25" fmla="*/ 1 h 225"/>
              <a:gd name="T26" fmla="*/ 28 w 265"/>
              <a:gd name="T27" fmla="*/ 1 h 225"/>
              <a:gd name="T28" fmla="*/ 30 w 265"/>
              <a:gd name="T29" fmla="*/ 1 h 225"/>
              <a:gd name="T30" fmla="*/ 29 w 265"/>
              <a:gd name="T31" fmla="*/ 1 h 225"/>
              <a:gd name="T32" fmla="*/ 25 w 265"/>
              <a:gd name="T33" fmla="*/ 1 h 225"/>
              <a:gd name="T34" fmla="*/ 25 w 265"/>
              <a:gd name="T35" fmla="*/ 1 h 225"/>
              <a:gd name="T36" fmla="*/ 15 w 265"/>
              <a:gd name="T37" fmla="*/ 0 h 2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5"/>
              <a:gd name="T58" fmla="*/ 0 h 225"/>
              <a:gd name="T59" fmla="*/ 265 w 265"/>
              <a:gd name="T60" fmla="*/ 225 h 2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5" h="225">
                <a:moveTo>
                  <a:pt x="138" y="0"/>
                </a:moveTo>
                <a:lnTo>
                  <a:pt x="124" y="25"/>
                </a:lnTo>
                <a:lnTo>
                  <a:pt x="106" y="40"/>
                </a:lnTo>
                <a:lnTo>
                  <a:pt x="98" y="40"/>
                </a:lnTo>
                <a:lnTo>
                  <a:pt x="72" y="115"/>
                </a:lnTo>
                <a:lnTo>
                  <a:pt x="36" y="127"/>
                </a:lnTo>
                <a:lnTo>
                  <a:pt x="0" y="130"/>
                </a:lnTo>
                <a:lnTo>
                  <a:pt x="7" y="160"/>
                </a:lnTo>
                <a:lnTo>
                  <a:pt x="5" y="202"/>
                </a:lnTo>
                <a:lnTo>
                  <a:pt x="62" y="213"/>
                </a:lnTo>
                <a:lnTo>
                  <a:pt x="158" y="225"/>
                </a:lnTo>
                <a:lnTo>
                  <a:pt x="206" y="205"/>
                </a:lnTo>
                <a:lnTo>
                  <a:pt x="232" y="177"/>
                </a:lnTo>
                <a:lnTo>
                  <a:pt x="245" y="141"/>
                </a:lnTo>
                <a:lnTo>
                  <a:pt x="265" y="120"/>
                </a:lnTo>
                <a:lnTo>
                  <a:pt x="260" y="98"/>
                </a:lnTo>
                <a:lnTo>
                  <a:pt x="229" y="75"/>
                </a:lnTo>
                <a:lnTo>
                  <a:pt x="217" y="22"/>
                </a:lnTo>
                <a:lnTo>
                  <a:pt x="138"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9" name="Freeform 124"/>
          <p:cNvSpPr/>
          <p:nvPr/>
        </p:nvSpPr>
        <p:spPr bwMode="gray">
          <a:xfrm>
            <a:off x="1388579" y="4598775"/>
            <a:ext cx="289187" cy="231566"/>
          </a:xfrm>
          <a:custGeom>
            <a:avLst/>
            <a:gdLst>
              <a:gd name="T0" fmla="*/ 24 w 284"/>
              <a:gd name="T1" fmla="*/ 1 h 282"/>
              <a:gd name="T2" fmla="*/ 23 w 284"/>
              <a:gd name="T3" fmla="*/ 1 h 282"/>
              <a:gd name="T4" fmla="*/ 18 w 284"/>
              <a:gd name="T5" fmla="*/ 1 h 282"/>
              <a:gd name="T6" fmla="*/ 14 w 284"/>
              <a:gd name="T7" fmla="*/ 1 h 282"/>
              <a:gd name="T8" fmla="*/ 13 w 284"/>
              <a:gd name="T9" fmla="*/ 1 h 282"/>
              <a:gd name="T10" fmla="*/ 12 w 284"/>
              <a:gd name="T11" fmla="*/ 1 h 282"/>
              <a:gd name="T12" fmla="*/ 12 w 284"/>
              <a:gd name="T13" fmla="*/ 1 h 282"/>
              <a:gd name="T14" fmla="*/ 11 w 284"/>
              <a:gd name="T15" fmla="*/ 0 h 282"/>
              <a:gd name="T16" fmla="*/ 9 w 284"/>
              <a:gd name="T17" fmla="*/ 0 h 282"/>
              <a:gd name="T18" fmla="*/ 6 w 284"/>
              <a:gd name="T19" fmla="*/ 1 h 282"/>
              <a:gd name="T20" fmla="*/ 5 w 284"/>
              <a:gd name="T21" fmla="*/ 1 h 282"/>
              <a:gd name="T22" fmla="*/ 5 w 284"/>
              <a:gd name="T23" fmla="*/ 1 h 282"/>
              <a:gd name="T24" fmla="*/ 5 w 284"/>
              <a:gd name="T25" fmla="*/ 1 h 282"/>
              <a:gd name="T26" fmla="*/ 0 w 284"/>
              <a:gd name="T27" fmla="*/ 1 h 282"/>
              <a:gd name="T28" fmla="*/ 5 w 284"/>
              <a:gd name="T29" fmla="*/ 1 h 282"/>
              <a:gd name="T30" fmla="*/ 5 w 284"/>
              <a:gd name="T31" fmla="*/ 1 h 282"/>
              <a:gd name="T32" fmla="*/ 5 w 284"/>
              <a:gd name="T33" fmla="*/ 1 h 282"/>
              <a:gd name="T34" fmla="*/ 1 w 284"/>
              <a:gd name="T35" fmla="*/ 1 h 282"/>
              <a:gd name="T36" fmla="*/ 5 w 284"/>
              <a:gd name="T37" fmla="*/ 1 h 282"/>
              <a:gd name="T38" fmla="*/ 5 w 284"/>
              <a:gd name="T39" fmla="*/ 1 h 282"/>
              <a:gd name="T40" fmla="*/ 7 w 284"/>
              <a:gd name="T41" fmla="*/ 1 h 282"/>
              <a:gd name="T42" fmla="*/ 9 w 284"/>
              <a:gd name="T43" fmla="*/ 1 h 282"/>
              <a:gd name="T44" fmla="*/ 10 w 284"/>
              <a:gd name="T45" fmla="*/ 1 h 282"/>
              <a:gd name="T46" fmla="*/ 12 w 284"/>
              <a:gd name="T47" fmla="*/ 1 h 282"/>
              <a:gd name="T48" fmla="*/ 14 w 284"/>
              <a:gd name="T49" fmla="*/ 1 h 282"/>
              <a:gd name="T50" fmla="*/ 16 w 284"/>
              <a:gd name="T51" fmla="*/ 1 h 282"/>
              <a:gd name="T52" fmla="*/ 19 w 284"/>
              <a:gd name="T53" fmla="*/ 1 h 282"/>
              <a:gd name="T54" fmla="*/ 20 w 284"/>
              <a:gd name="T55" fmla="*/ 1 h 282"/>
              <a:gd name="T56" fmla="*/ 21 w 284"/>
              <a:gd name="T57" fmla="*/ 1 h 282"/>
              <a:gd name="T58" fmla="*/ 22 w 284"/>
              <a:gd name="T59" fmla="*/ 1 h 282"/>
              <a:gd name="T60" fmla="*/ 23 w 284"/>
              <a:gd name="T61" fmla="*/ 1 h 282"/>
              <a:gd name="T62" fmla="*/ 26 w 284"/>
              <a:gd name="T63" fmla="*/ 1 h 282"/>
              <a:gd name="T64" fmla="*/ 26 w 284"/>
              <a:gd name="T65" fmla="*/ 1 h 282"/>
              <a:gd name="T66" fmla="*/ 26 w 284"/>
              <a:gd name="T67" fmla="*/ 1 h 282"/>
              <a:gd name="T68" fmla="*/ 24 w 284"/>
              <a:gd name="T69" fmla="*/ 1 h 282"/>
              <a:gd name="T70" fmla="*/ 24 w 284"/>
              <a:gd name="T71" fmla="*/ 1 h 282"/>
              <a:gd name="T72" fmla="*/ 24 w 284"/>
              <a:gd name="T73" fmla="*/ 1 h 282"/>
              <a:gd name="T74" fmla="*/ 26 w 284"/>
              <a:gd name="T75" fmla="*/ 1 h 282"/>
              <a:gd name="T76" fmla="*/ 24 w 284"/>
              <a:gd name="T77" fmla="*/ 1 h 28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4"/>
              <a:gd name="T118" fmla="*/ 0 h 282"/>
              <a:gd name="T119" fmla="*/ 284 w 284"/>
              <a:gd name="T120" fmla="*/ 282 h 28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4" h="282">
                <a:moveTo>
                  <a:pt x="271" y="42"/>
                </a:moveTo>
                <a:lnTo>
                  <a:pt x="251" y="32"/>
                </a:lnTo>
                <a:lnTo>
                  <a:pt x="193" y="29"/>
                </a:lnTo>
                <a:lnTo>
                  <a:pt x="156" y="17"/>
                </a:lnTo>
                <a:lnTo>
                  <a:pt x="137" y="21"/>
                </a:lnTo>
                <a:lnTo>
                  <a:pt x="130" y="13"/>
                </a:lnTo>
                <a:lnTo>
                  <a:pt x="124" y="1"/>
                </a:lnTo>
                <a:lnTo>
                  <a:pt x="114" y="0"/>
                </a:lnTo>
                <a:lnTo>
                  <a:pt x="91" y="0"/>
                </a:lnTo>
                <a:lnTo>
                  <a:pt x="68" y="13"/>
                </a:lnTo>
                <a:lnTo>
                  <a:pt x="37" y="27"/>
                </a:lnTo>
                <a:lnTo>
                  <a:pt x="14" y="42"/>
                </a:lnTo>
                <a:lnTo>
                  <a:pt x="10" y="53"/>
                </a:lnTo>
                <a:lnTo>
                  <a:pt x="0" y="56"/>
                </a:lnTo>
                <a:lnTo>
                  <a:pt x="13" y="101"/>
                </a:lnTo>
                <a:lnTo>
                  <a:pt x="16" y="122"/>
                </a:lnTo>
                <a:lnTo>
                  <a:pt x="9" y="150"/>
                </a:lnTo>
                <a:lnTo>
                  <a:pt x="1" y="183"/>
                </a:lnTo>
                <a:lnTo>
                  <a:pt x="9" y="201"/>
                </a:lnTo>
                <a:lnTo>
                  <a:pt x="48" y="213"/>
                </a:lnTo>
                <a:lnTo>
                  <a:pt x="75" y="223"/>
                </a:lnTo>
                <a:lnTo>
                  <a:pt x="94" y="261"/>
                </a:lnTo>
                <a:lnTo>
                  <a:pt x="107" y="263"/>
                </a:lnTo>
                <a:lnTo>
                  <a:pt x="127" y="265"/>
                </a:lnTo>
                <a:lnTo>
                  <a:pt x="153" y="275"/>
                </a:lnTo>
                <a:lnTo>
                  <a:pt x="174" y="272"/>
                </a:lnTo>
                <a:lnTo>
                  <a:pt x="206" y="276"/>
                </a:lnTo>
                <a:lnTo>
                  <a:pt x="219" y="282"/>
                </a:lnTo>
                <a:lnTo>
                  <a:pt x="225" y="256"/>
                </a:lnTo>
                <a:lnTo>
                  <a:pt x="239" y="236"/>
                </a:lnTo>
                <a:lnTo>
                  <a:pt x="259" y="229"/>
                </a:lnTo>
                <a:lnTo>
                  <a:pt x="278" y="217"/>
                </a:lnTo>
                <a:lnTo>
                  <a:pt x="282" y="193"/>
                </a:lnTo>
                <a:lnTo>
                  <a:pt x="284" y="173"/>
                </a:lnTo>
                <a:lnTo>
                  <a:pt x="275" y="145"/>
                </a:lnTo>
                <a:lnTo>
                  <a:pt x="266" y="132"/>
                </a:lnTo>
                <a:lnTo>
                  <a:pt x="276" y="114"/>
                </a:lnTo>
                <a:lnTo>
                  <a:pt x="278" y="72"/>
                </a:lnTo>
                <a:lnTo>
                  <a:pt x="271" y="4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0" name="Freeform 125"/>
          <p:cNvSpPr/>
          <p:nvPr/>
        </p:nvSpPr>
        <p:spPr bwMode="gray">
          <a:xfrm>
            <a:off x="1329838" y="4764753"/>
            <a:ext cx="157019" cy="101728"/>
          </a:xfrm>
          <a:custGeom>
            <a:avLst/>
            <a:gdLst>
              <a:gd name="T0" fmla="*/ 14 w 154"/>
              <a:gd name="T1" fmla="*/ 1 h 124"/>
              <a:gd name="T2" fmla="*/ 13 w 154"/>
              <a:gd name="T3" fmla="*/ 1 h 124"/>
              <a:gd name="T4" fmla="*/ 11 w 154"/>
              <a:gd name="T5" fmla="*/ 1 h 124"/>
              <a:gd name="T6" fmla="*/ 7 w 154"/>
              <a:gd name="T7" fmla="*/ 0 h 124"/>
              <a:gd name="T8" fmla="*/ 0 w 154"/>
              <a:gd name="T9" fmla="*/ 1 h 124"/>
              <a:gd name="T10" fmla="*/ 5 w 154"/>
              <a:gd name="T11" fmla="*/ 1 h 124"/>
              <a:gd name="T12" fmla="*/ 5 w 154"/>
              <a:gd name="T13" fmla="*/ 1 h 124"/>
              <a:gd name="T14" fmla="*/ 10 w 154"/>
              <a:gd name="T15" fmla="*/ 1 h 124"/>
              <a:gd name="T16" fmla="*/ 12 w 154"/>
              <a:gd name="T17" fmla="*/ 1 h 124"/>
              <a:gd name="T18" fmla="*/ 12 w 154"/>
              <a:gd name="T19" fmla="*/ 1 h 124"/>
              <a:gd name="T20" fmla="*/ 12 w 154"/>
              <a:gd name="T21" fmla="*/ 1 h 124"/>
              <a:gd name="T22" fmla="*/ 13 w 154"/>
              <a:gd name="T23" fmla="*/ 1 h 124"/>
              <a:gd name="T24" fmla="*/ 14 w 154"/>
              <a:gd name="T25" fmla="*/ 1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4"/>
              <a:gd name="T40" fmla="*/ 0 h 124"/>
              <a:gd name="T41" fmla="*/ 154 w 154"/>
              <a:gd name="T42" fmla="*/ 124 h 1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4" h="124">
                <a:moveTo>
                  <a:pt x="154" y="60"/>
                </a:moveTo>
                <a:lnTo>
                  <a:pt x="135" y="22"/>
                </a:lnTo>
                <a:lnTo>
                  <a:pt x="108" y="12"/>
                </a:lnTo>
                <a:lnTo>
                  <a:pt x="69" y="0"/>
                </a:lnTo>
                <a:lnTo>
                  <a:pt x="0" y="58"/>
                </a:lnTo>
                <a:lnTo>
                  <a:pt x="53" y="116"/>
                </a:lnTo>
                <a:lnTo>
                  <a:pt x="60" y="111"/>
                </a:lnTo>
                <a:lnTo>
                  <a:pt x="96" y="108"/>
                </a:lnTo>
                <a:lnTo>
                  <a:pt x="115" y="117"/>
                </a:lnTo>
                <a:lnTo>
                  <a:pt x="122" y="124"/>
                </a:lnTo>
                <a:lnTo>
                  <a:pt x="122" y="108"/>
                </a:lnTo>
                <a:lnTo>
                  <a:pt x="139" y="78"/>
                </a:lnTo>
                <a:lnTo>
                  <a:pt x="154" y="6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1" name="Freeform 126"/>
          <p:cNvSpPr/>
          <p:nvPr/>
        </p:nvSpPr>
        <p:spPr bwMode="gray">
          <a:xfrm>
            <a:off x="3685128" y="4719243"/>
            <a:ext cx="981654" cy="368096"/>
          </a:xfrm>
          <a:custGeom>
            <a:avLst/>
            <a:gdLst>
              <a:gd name="T0" fmla="*/ 97 w 954"/>
              <a:gd name="T1" fmla="*/ 1 h 448"/>
              <a:gd name="T2" fmla="*/ 92 w 954"/>
              <a:gd name="T3" fmla="*/ 1 h 448"/>
              <a:gd name="T4" fmla="*/ 79 w 954"/>
              <a:gd name="T5" fmla="*/ 1 h 448"/>
              <a:gd name="T6" fmla="*/ 67 w 954"/>
              <a:gd name="T7" fmla="*/ 1 h 448"/>
              <a:gd name="T8" fmla="*/ 60 w 954"/>
              <a:gd name="T9" fmla="*/ 1 h 448"/>
              <a:gd name="T10" fmla="*/ 50 w 954"/>
              <a:gd name="T11" fmla="*/ 1 h 448"/>
              <a:gd name="T12" fmla="*/ 50 w 954"/>
              <a:gd name="T13" fmla="*/ 1 h 448"/>
              <a:gd name="T14" fmla="*/ 44 w 954"/>
              <a:gd name="T15" fmla="*/ 0 h 448"/>
              <a:gd name="T16" fmla="*/ 42 w 954"/>
              <a:gd name="T17" fmla="*/ 1 h 448"/>
              <a:gd name="T18" fmla="*/ 42 w 954"/>
              <a:gd name="T19" fmla="*/ 1 h 448"/>
              <a:gd name="T20" fmla="*/ 38 w 954"/>
              <a:gd name="T21" fmla="*/ 1 h 448"/>
              <a:gd name="T22" fmla="*/ 32 w 954"/>
              <a:gd name="T23" fmla="*/ 1 h 448"/>
              <a:gd name="T24" fmla="*/ 25 w 954"/>
              <a:gd name="T25" fmla="*/ 1 h 448"/>
              <a:gd name="T26" fmla="*/ 18 w 954"/>
              <a:gd name="T27" fmla="*/ 1 h 448"/>
              <a:gd name="T28" fmla="*/ 12 w 954"/>
              <a:gd name="T29" fmla="*/ 1 h 448"/>
              <a:gd name="T30" fmla="*/ 5 w 954"/>
              <a:gd name="T31" fmla="*/ 1 h 448"/>
              <a:gd name="T32" fmla="*/ 5 w 954"/>
              <a:gd name="T33" fmla="*/ 1 h 448"/>
              <a:gd name="T34" fmla="*/ 11 w 954"/>
              <a:gd name="T35" fmla="*/ 1 h 448"/>
              <a:gd name="T36" fmla="*/ 13 w 954"/>
              <a:gd name="T37" fmla="*/ 1 h 448"/>
              <a:gd name="T38" fmla="*/ 19 w 954"/>
              <a:gd name="T39" fmla="*/ 1 h 448"/>
              <a:gd name="T40" fmla="*/ 26 w 954"/>
              <a:gd name="T41" fmla="*/ 1 h 448"/>
              <a:gd name="T42" fmla="*/ 29 w 954"/>
              <a:gd name="T43" fmla="*/ 1 h 448"/>
              <a:gd name="T44" fmla="*/ 48 w 954"/>
              <a:gd name="T45" fmla="*/ 1 h 448"/>
              <a:gd name="T46" fmla="*/ 64 w 954"/>
              <a:gd name="T47" fmla="*/ 1 h 448"/>
              <a:gd name="T48" fmla="*/ 74 w 954"/>
              <a:gd name="T49" fmla="*/ 1 h 448"/>
              <a:gd name="T50" fmla="*/ 82 w 954"/>
              <a:gd name="T51" fmla="*/ 1 h 448"/>
              <a:gd name="T52" fmla="*/ 81 w 954"/>
              <a:gd name="T53" fmla="*/ 1 h 448"/>
              <a:gd name="T54" fmla="*/ 89 w 954"/>
              <a:gd name="T55" fmla="*/ 1 h 448"/>
              <a:gd name="T56" fmla="*/ 97 w 954"/>
              <a:gd name="T57" fmla="*/ 1 h 448"/>
              <a:gd name="T58" fmla="*/ 112 w 954"/>
              <a:gd name="T59" fmla="*/ 1 h 448"/>
              <a:gd name="T60" fmla="*/ 107 w 954"/>
              <a:gd name="T61" fmla="*/ 1 h 448"/>
              <a:gd name="T62" fmla="*/ 97 w 954"/>
              <a:gd name="T63" fmla="*/ 1 h 448"/>
              <a:gd name="T64" fmla="*/ 97 w 954"/>
              <a:gd name="T65" fmla="*/ 1 h 448"/>
              <a:gd name="T66" fmla="*/ 98 w 954"/>
              <a:gd name="T67" fmla="*/ 1 h 44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54"/>
              <a:gd name="T103" fmla="*/ 0 h 448"/>
              <a:gd name="T104" fmla="*/ 954 w 954"/>
              <a:gd name="T105" fmla="*/ 448 h 44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54" h="448">
                <a:moveTo>
                  <a:pt x="856" y="86"/>
                </a:moveTo>
                <a:lnTo>
                  <a:pt x="825" y="86"/>
                </a:lnTo>
                <a:lnTo>
                  <a:pt x="801" y="69"/>
                </a:lnTo>
                <a:lnTo>
                  <a:pt x="787" y="76"/>
                </a:lnTo>
                <a:lnTo>
                  <a:pt x="740" y="101"/>
                </a:lnTo>
                <a:lnTo>
                  <a:pt x="681" y="119"/>
                </a:lnTo>
                <a:lnTo>
                  <a:pt x="608" y="105"/>
                </a:lnTo>
                <a:lnTo>
                  <a:pt x="588" y="85"/>
                </a:lnTo>
                <a:lnTo>
                  <a:pt x="540" y="69"/>
                </a:lnTo>
                <a:lnTo>
                  <a:pt x="514" y="65"/>
                </a:lnTo>
                <a:lnTo>
                  <a:pt x="475" y="73"/>
                </a:lnTo>
                <a:lnTo>
                  <a:pt x="439" y="65"/>
                </a:lnTo>
                <a:lnTo>
                  <a:pt x="424" y="43"/>
                </a:lnTo>
                <a:lnTo>
                  <a:pt x="424" y="23"/>
                </a:lnTo>
                <a:lnTo>
                  <a:pt x="403" y="8"/>
                </a:lnTo>
                <a:lnTo>
                  <a:pt x="378" y="0"/>
                </a:lnTo>
                <a:lnTo>
                  <a:pt x="369" y="4"/>
                </a:lnTo>
                <a:lnTo>
                  <a:pt x="370" y="23"/>
                </a:lnTo>
                <a:lnTo>
                  <a:pt x="370" y="42"/>
                </a:lnTo>
                <a:lnTo>
                  <a:pt x="359" y="73"/>
                </a:lnTo>
                <a:lnTo>
                  <a:pt x="343" y="78"/>
                </a:lnTo>
                <a:lnTo>
                  <a:pt x="327" y="78"/>
                </a:lnTo>
                <a:lnTo>
                  <a:pt x="307" y="78"/>
                </a:lnTo>
                <a:lnTo>
                  <a:pt x="270" y="76"/>
                </a:lnTo>
                <a:lnTo>
                  <a:pt x="239" y="76"/>
                </a:lnTo>
                <a:lnTo>
                  <a:pt x="212" y="75"/>
                </a:lnTo>
                <a:lnTo>
                  <a:pt x="189" y="67"/>
                </a:lnTo>
                <a:lnTo>
                  <a:pt x="150" y="57"/>
                </a:lnTo>
                <a:lnTo>
                  <a:pt x="121" y="52"/>
                </a:lnTo>
                <a:lnTo>
                  <a:pt x="101" y="53"/>
                </a:lnTo>
                <a:lnTo>
                  <a:pt x="74" y="69"/>
                </a:lnTo>
                <a:lnTo>
                  <a:pt x="45" y="86"/>
                </a:lnTo>
                <a:lnTo>
                  <a:pt x="0" y="114"/>
                </a:lnTo>
                <a:lnTo>
                  <a:pt x="23" y="132"/>
                </a:lnTo>
                <a:lnTo>
                  <a:pt x="61" y="171"/>
                </a:lnTo>
                <a:lnTo>
                  <a:pt x="90" y="206"/>
                </a:lnTo>
                <a:lnTo>
                  <a:pt x="101" y="252"/>
                </a:lnTo>
                <a:lnTo>
                  <a:pt x="108" y="286"/>
                </a:lnTo>
                <a:lnTo>
                  <a:pt x="131" y="308"/>
                </a:lnTo>
                <a:lnTo>
                  <a:pt x="162" y="319"/>
                </a:lnTo>
                <a:lnTo>
                  <a:pt x="205" y="341"/>
                </a:lnTo>
                <a:lnTo>
                  <a:pt x="218" y="353"/>
                </a:lnTo>
                <a:lnTo>
                  <a:pt x="229" y="381"/>
                </a:lnTo>
                <a:lnTo>
                  <a:pt x="248" y="404"/>
                </a:lnTo>
                <a:lnTo>
                  <a:pt x="373" y="409"/>
                </a:lnTo>
                <a:lnTo>
                  <a:pt x="415" y="420"/>
                </a:lnTo>
                <a:lnTo>
                  <a:pt x="513" y="448"/>
                </a:lnTo>
                <a:lnTo>
                  <a:pt x="549" y="425"/>
                </a:lnTo>
                <a:lnTo>
                  <a:pt x="607" y="423"/>
                </a:lnTo>
                <a:lnTo>
                  <a:pt x="643" y="419"/>
                </a:lnTo>
                <a:lnTo>
                  <a:pt x="681" y="384"/>
                </a:lnTo>
                <a:lnTo>
                  <a:pt x="713" y="358"/>
                </a:lnTo>
                <a:lnTo>
                  <a:pt x="702" y="341"/>
                </a:lnTo>
                <a:lnTo>
                  <a:pt x="704" y="318"/>
                </a:lnTo>
                <a:lnTo>
                  <a:pt x="727" y="307"/>
                </a:lnTo>
                <a:lnTo>
                  <a:pt x="778" y="318"/>
                </a:lnTo>
                <a:lnTo>
                  <a:pt x="794" y="295"/>
                </a:lnTo>
                <a:lnTo>
                  <a:pt x="833" y="288"/>
                </a:lnTo>
                <a:lnTo>
                  <a:pt x="869" y="249"/>
                </a:lnTo>
                <a:lnTo>
                  <a:pt x="954" y="233"/>
                </a:lnTo>
                <a:lnTo>
                  <a:pt x="954" y="220"/>
                </a:lnTo>
                <a:lnTo>
                  <a:pt x="915" y="181"/>
                </a:lnTo>
                <a:lnTo>
                  <a:pt x="823" y="190"/>
                </a:lnTo>
                <a:lnTo>
                  <a:pt x="823" y="178"/>
                </a:lnTo>
                <a:lnTo>
                  <a:pt x="838" y="160"/>
                </a:lnTo>
                <a:lnTo>
                  <a:pt x="838" y="137"/>
                </a:lnTo>
                <a:lnTo>
                  <a:pt x="853" y="108"/>
                </a:lnTo>
                <a:lnTo>
                  <a:pt x="856" y="8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2" name="Freeform 127"/>
          <p:cNvSpPr/>
          <p:nvPr/>
        </p:nvSpPr>
        <p:spPr bwMode="gray">
          <a:xfrm>
            <a:off x="5044080" y="5115448"/>
            <a:ext cx="314039" cy="226212"/>
          </a:xfrm>
          <a:custGeom>
            <a:avLst/>
            <a:gdLst>
              <a:gd name="T0" fmla="*/ 5 w 305"/>
              <a:gd name="T1" fmla="*/ 1 h 271"/>
              <a:gd name="T2" fmla="*/ 5 w 305"/>
              <a:gd name="T3" fmla="*/ 1 h 271"/>
              <a:gd name="T4" fmla="*/ 9 w 305"/>
              <a:gd name="T5" fmla="*/ 1 h 271"/>
              <a:gd name="T6" fmla="*/ 12 w 305"/>
              <a:gd name="T7" fmla="*/ 1 h 271"/>
              <a:gd name="T8" fmla="*/ 13 w 305"/>
              <a:gd name="T9" fmla="*/ 1 h 271"/>
              <a:gd name="T10" fmla="*/ 15 w 305"/>
              <a:gd name="T11" fmla="*/ 1 h 271"/>
              <a:gd name="T12" fmla="*/ 20 w 305"/>
              <a:gd name="T13" fmla="*/ 1 h 271"/>
              <a:gd name="T14" fmla="*/ 24 w 305"/>
              <a:gd name="T15" fmla="*/ 1 h 271"/>
              <a:gd name="T16" fmla="*/ 30 w 305"/>
              <a:gd name="T17" fmla="*/ 1 h 271"/>
              <a:gd name="T18" fmla="*/ 30 w 305"/>
              <a:gd name="T19" fmla="*/ 1 h 271"/>
              <a:gd name="T20" fmla="*/ 33 w 305"/>
              <a:gd name="T21" fmla="*/ 1 h 271"/>
              <a:gd name="T22" fmla="*/ 36 w 305"/>
              <a:gd name="T23" fmla="*/ 1 h 271"/>
              <a:gd name="T24" fmla="*/ 35 w 305"/>
              <a:gd name="T25" fmla="*/ 1 h 271"/>
              <a:gd name="T26" fmla="*/ 32 w 305"/>
              <a:gd name="T27" fmla="*/ 0 h 271"/>
              <a:gd name="T28" fmla="*/ 29 w 305"/>
              <a:gd name="T29" fmla="*/ 1 h 271"/>
              <a:gd name="T30" fmla="*/ 28 w 305"/>
              <a:gd name="T31" fmla="*/ 1 h 271"/>
              <a:gd name="T32" fmla="*/ 24 w 305"/>
              <a:gd name="T33" fmla="*/ 1 h 271"/>
              <a:gd name="T34" fmla="*/ 18 w 305"/>
              <a:gd name="T35" fmla="*/ 1 h 271"/>
              <a:gd name="T36" fmla="*/ 16 w 305"/>
              <a:gd name="T37" fmla="*/ 1 h 271"/>
              <a:gd name="T38" fmla="*/ 14 w 305"/>
              <a:gd name="T39" fmla="*/ 1 h 271"/>
              <a:gd name="T40" fmla="*/ 13 w 305"/>
              <a:gd name="T41" fmla="*/ 1 h 271"/>
              <a:gd name="T42" fmla="*/ 11 w 305"/>
              <a:gd name="T43" fmla="*/ 1 h 271"/>
              <a:gd name="T44" fmla="*/ 5 w 305"/>
              <a:gd name="T45" fmla="*/ 1 h 271"/>
              <a:gd name="T46" fmla="*/ 5 w 305"/>
              <a:gd name="T47" fmla="*/ 1 h 271"/>
              <a:gd name="T48" fmla="*/ 0 w 305"/>
              <a:gd name="T49" fmla="*/ 1 h 271"/>
              <a:gd name="T50" fmla="*/ 5 w 305"/>
              <a:gd name="T51" fmla="*/ 1 h 27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05"/>
              <a:gd name="T79" fmla="*/ 0 h 271"/>
              <a:gd name="T80" fmla="*/ 305 w 305"/>
              <a:gd name="T81" fmla="*/ 271 h 27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05" h="271">
                <a:moveTo>
                  <a:pt x="13" y="258"/>
                </a:moveTo>
                <a:lnTo>
                  <a:pt x="42" y="243"/>
                </a:lnTo>
                <a:lnTo>
                  <a:pt x="76" y="241"/>
                </a:lnTo>
                <a:lnTo>
                  <a:pt x="97" y="251"/>
                </a:lnTo>
                <a:lnTo>
                  <a:pt x="111" y="252"/>
                </a:lnTo>
                <a:lnTo>
                  <a:pt x="125" y="271"/>
                </a:lnTo>
                <a:lnTo>
                  <a:pt x="173" y="243"/>
                </a:lnTo>
                <a:lnTo>
                  <a:pt x="199" y="220"/>
                </a:lnTo>
                <a:lnTo>
                  <a:pt x="258" y="210"/>
                </a:lnTo>
                <a:lnTo>
                  <a:pt x="256" y="176"/>
                </a:lnTo>
                <a:lnTo>
                  <a:pt x="278" y="120"/>
                </a:lnTo>
                <a:lnTo>
                  <a:pt x="305" y="52"/>
                </a:lnTo>
                <a:lnTo>
                  <a:pt x="291" y="4"/>
                </a:lnTo>
                <a:lnTo>
                  <a:pt x="264" y="0"/>
                </a:lnTo>
                <a:lnTo>
                  <a:pt x="251" y="32"/>
                </a:lnTo>
                <a:lnTo>
                  <a:pt x="236" y="78"/>
                </a:lnTo>
                <a:lnTo>
                  <a:pt x="200" y="134"/>
                </a:lnTo>
                <a:lnTo>
                  <a:pt x="157" y="161"/>
                </a:lnTo>
                <a:lnTo>
                  <a:pt x="137" y="179"/>
                </a:lnTo>
                <a:lnTo>
                  <a:pt x="120" y="200"/>
                </a:lnTo>
                <a:lnTo>
                  <a:pt x="108" y="207"/>
                </a:lnTo>
                <a:lnTo>
                  <a:pt x="88" y="212"/>
                </a:lnTo>
                <a:lnTo>
                  <a:pt x="49" y="216"/>
                </a:lnTo>
                <a:lnTo>
                  <a:pt x="20" y="216"/>
                </a:lnTo>
                <a:lnTo>
                  <a:pt x="0" y="239"/>
                </a:lnTo>
                <a:lnTo>
                  <a:pt x="13" y="258"/>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3" name="Freeform 128"/>
          <p:cNvSpPr/>
          <p:nvPr/>
        </p:nvSpPr>
        <p:spPr bwMode="gray">
          <a:xfrm>
            <a:off x="5292600" y="4958840"/>
            <a:ext cx="207853" cy="136530"/>
          </a:xfrm>
          <a:custGeom>
            <a:avLst/>
            <a:gdLst>
              <a:gd name="T0" fmla="*/ 6 w 200"/>
              <a:gd name="T1" fmla="*/ 1 h 167"/>
              <a:gd name="T2" fmla="*/ 6 w 200"/>
              <a:gd name="T3" fmla="*/ 1 h 167"/>
              <a:gd name="T4" fmla="*/ 6 w 200"/>
              <a:gd name="T5" fmla="*/ 1 h 167"/>
              <a:gd name="T6" fmla="*/ 6 w 200"/>
              <a:gd name="T7" fmla="*/ 1 h 167"/>
              <a:gd name="T8" fmla="*/ 6 w 200"/>
              <a:gd name="T9" fmla="*/ 1 h 167"/>
              <a:gd name="T10" fmla="*/ 8 w 200"/>
              <a:gd name="T11" fmla="*/ 1 h 167"/>
              <a:gd name="T12" fmla="*/ 10 w 200"/>
              <a:gd name="T13" fmla="*/ 1 h 167"/>
              <a:gd name="T14" fmla="*/ 13 w 200"/>
              <a:gd name="T15" fmla="*/ 1 h 167"/>
              <a:gd name="T16" fmla="*/ 14 w 200"/>
              <a:gd name="T17" fmla="*/ 1 h 167"/>
              <a:gd name="T18" fmla="*/ 15 w 200"/>
              <a:gd name="T19" fmla="*/ 1 h 167"/>
              <a:gd name="T20" fmla="*/ 16 w 200"/>
              <a:gd name="T21" fmla="*/ 1 h 167"/>
              <a:gd name="T22" fmla="*/ 16 w 200"/>
              <a:gd name="T23" fmla="*/ 1 h 167"/>
              <a:gd name="T24" fmla="*/ 16 w 200"/>
              <a:gd name="T25" fmla="*/ 1 h 167"/>
              <a:gd name="T26" fmla="*/ 16 w 200"/>
              <a:gd name="T27" fmla="*/ 1 h 167"/>
              <a:gd name="T28" fmla="*/ 17 w 200"/>
              <a:gd name="T29" fmla="*/ 1 h 167"/>
              <a:gd name="T30" fmla="*/ 21 w 200"/>
              <a:gd name="T31" fmla="*/ 1 h 167"/>
              <a:gd name="T32" fmla="*/ 23 w 200"/>
              <a:gd name="T33" fmla="*/ 1 h 167"/>
              <a:gd name="T34" fmla="*/ 25 w 200"/>
              <a:gd name="T35" fmla="*/ 1 h 167"/>
              <a:gd name="T36" fmla="*/ 27 w 200"/>
              <a:gd name="T37" fmla="*/ 1 h 167"/>
              <a:gd name="T38" fmla="*/ 26 w 200"/>
              <a:gd name="T39" fmla="*/ 1 h 167"/>
              <a:gd name="T40" fmla="*/ 27 w 200"/>
              <a:gd name="T41" fmla="*/ 1 h 167"/>
              <a:gd name="T42" fmla="*/ 29 w 200"/>
              <a:gd name="T43" fmla="*/ 1 h 167"/>
              <a:gd name="T44" fmla="*/ 27 w 200"/>
              <a:gd name="T45" fmla="*/ 1 h 167"/>
              <a:gd name="T46" fmla="*/ 25 w 200"/>
              <a:gd name="T47" fmla="*/ 1 h 167"/>
              <a:gd name="T48" fmla="*/ 23 w 200"/>
              <a:gd name="T49" fmla="*/ 1 h 167"/>
              <a:gd name="T50" fmla="*/ 19 w 200"/>
              <a:gd name="T51" fmla="*/ 1 h 167"/>
              <a:gd name="T52" fmla="*/ 14 w 200"/>
              <a:gd name="T53" fmla="*/ 1 h 167"/>
              <a:gd name="T54" fmla="*/ 9 w 200"/>
              <a:gd name="T55" fmla="*/ 0 h 167"/>
              <a:gd name="T56" fmla="*/ 7 w 200"/>
              <a:gd name="T57" fmla="*/ 0 h 167"/>
              <a:gd name="T58" fmla="*/ 7 w 200"/>
              <a:gd name="T59" fmla="*/ 1 h 167"/>
              <a:gd name="T60" fmla="*/ 6 w 200"/>
              <a:gd name="T61" fmla="*/ 1 h 167"/>
              <a:gd name="T62" fmla="*/ 0 w 200"/>
              <a:gd name="T63" fmla="*/ 1 h 167"/>
              <a:gd name="T64" fmla="*/ 1 w 200"/>
              <a:gd name="T65" fmla="*/ 1 h 167"/>
              <a:gd name="T66" fmla="*/ 6 w 200"/>
              <a:gd name="T67" fmla="*/ 1 h 16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0"/>
              <a:gd name="T103" fmla="*/ 0 h 167"/>
              <a:gd name="T104" fmla="*/ 200 w 200"/>
              <a:gd name="T105" fmla="*/ 167 h 16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0" h="167">
                <a:moveTo>
                  <a:pt x="8" y="167"/>
                </a:moveTo>
                <a:lnTo>
                  <a:pt x="20" y="156"/>
                </a:lnTo>
                <a:lnTo>
                  <a:pt x="21" y="146"/>
                </a:lnTo>
                <a:lnTo>
                  <a:pt x="21" y="128"/>
                </a:lnTo>
                <a:lnTo>
                  <a:pt x="38" y="124"/>
                </a:lnTo>
                <a:lnTo>
                  <a:pt x="56" y="127"/>
                </a:lnTo>
                <a:lnTo>
                  <a:pt x="66" y="130"/>
                </a:lnTo>
                <a:lnTo>
                  <a:pt x="89" y="138"/>
                </a:lnTo>
                <a:lnTo>
                  <a:pt x="95" y="140"/>
                </a:lnTo>
                <a:lnTo>
                  <a:pt x="103" y="140"/>
                </a:lnTo>
                <a:lnTo>
                  <a:pt x="106" y="138"/>
                </a:lnTo>
                <a:lnTo>
                  <a:pt x="106" y="128"/>
                </a:lnTo>
                <a:lnTo>
                  <a:pt x="106" y="118"/>
                </a:lnTo>
                <a:lnTo>
                  <a:pt x="109" y="114"/>
                </a:lnTo>
                <a:lnTo>
                  <a:pt x="122" y="112"/>
                </a:lnTo>
                <a:lnTo>
                  <a:pt x="142" y="105"/>
                </a:lnTo>
                <a:lnTo>
                  <a:pt x="154" y="97"/>
                </a:lnTo>
                <a:lnTo>
                  <a:pt x="172" y="99"/>
                </a:lnTo>
                <a:lnTo>
                  <a:pt x="184" y="94"/>
                </a:lnTo>
                <a:lnTo>
                  <a:pt x="175" y="76"/>
                </a:lnTo>
                <a:lnTo>
                  <a:pt x="180" y="62"/>
                </a:lnTo>
                <a:lnTo>
                  <a:pt x="200" y="39"/>
                </a:lnTo>
                <a:lnTo>
                  <a:pt x="182" y="38"/>
                </a:lnTo>
                <a:lnTo>
                  <a:pt x="168" y="42"/>
                </a:lnTo>
                <a:lnTo>
                  <a:pt x="151" y="53"/>
                </a:lnTo>
                <a:lnTo>
                  <a:pt x="129" y="53"/>
                </a:lnTo>
                <a:lnTo>
                  <a:pt x="95" y="33"/>
                </a:lnTo>
                <a:lnTo>
                  <a:pt x="60" y="0"/>
                </a:lnTo>
                <a:lnTo>
                  <a:pt x="53" y="0"/>
                </a:lnTo>
                <a:lnTo>
                  <a:pt x="53" y="43"/>
                </a:lnTo>
                <a:lnTo>
                  <a:pt x="40" y="72"/>
                </a:lnTo>
                <a:lnTo>
                  <a:pt x="0" y="124"/>
                </a:lnTo>
                <a:lnTo>
                  <a:pt x="1" y="150"/>
                </a:lnTo>
                <a:lnTo>
                  <a:pt x="8" y="167"/>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4" name="Freeform 129"/>
          <p:cNvSpPr/>
          <p:nvPr/>
        </p:nvSpPr>
        <p:spPr bwMode="gray">
          <a:xfrm>
            <a:off x="5000025" y="5325597"/>
            <a:ext cx="55352" cy="77635"/>
          </a:xfrm>
          <a:custGeom>
            <a:avLst/>
            <a:gdLst>
              <a:gd name="T0" fmla="*/ 8 w 52"/>
              <a:gd name="T1" fmla="*/ 1 h 95"/>
              <a:gd name="T2" fmla="*/ 14 w 52"/>
              <a:gd name="T3" fmla="*/ 1 h 95"/>
              <a:gd name="T4" fmla="*/ 12 w 52"/>
              <a:gd name="T5" fmla="*/ 1 h 95"/>
              <a:gd name="T6" fmla="*/ 8 w 52"/>
              <a:gd name="T7" fmla="*/ 1 h 95"/>
              <a:gd name="T8" fmla="*/ 8 w 52"/>
              <a:gd name="T9" fmla="*/ 0 h 95"/>
              <a:gd name="T10" fmla="*/ 0 w 52"/>
              <a:gd name="T11" fmla="*/ 1 h 95"/>
              <a:gd name="T12" fmla="*/ 3 w 52"/>
              <a:gd name="T13" fmla="*/ 1 h 95"/>
              <a:gd name="T14" fmla="*/ 8 w 52"/>
              <a:gd name="T15" fmla="*/ 1 h 95"/>
              <a:gd name="T16" fmla="*/ 8 w 52"/>
              <a:gd name="T17" fmla="*/ 1 h 95"/>
              <a:gd name="T18" fmla="*/ 6 w 52"/>
              <a:gd name="T19" fmla="*/ 1 h 95"/>
              <a:gd name="T20" fmla="*/ 6 w 52"/>
              <a:gd name="T21" fmla="*/ 1 h 95"/>
              <a:gd name="T22" fmla="*/ 8 w 52"/>
              <a:gd name="T23" fmla="*/ 1 h 95"/>
              <a:gd name="T24" fmla="*/ 8 w 52"/>
              <a:gd name="T25" fmla="*/ 1 h 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95"/>
              <a:gd name="T41" fmla="*/ 52 w 52"/>
              <a:gd name="T42" fmla="*/ 95 h 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95">
                <a:moveTo>
                  <a:pt x="31" y="95"/>
                </a:moveTo>
                <a:lnTo>
                  <a:pt x="52" y="56"/>
                </a:lnTo>
                <a:lnTo>
                  <a:pt x="45" y="24"/>
                </a:lnTo>
                <a:lnTo>
                  <a:pt x="35" y="2"/>
                </a:lnTo>
                <a:lnTo>
                  <a:pt x="12" y="0"/>
                </a:lnTo>
                <a:lnTo>
                  <a:pt x="0" y="23"/>
                </a:lnTo>
                <a:lnTo>
                  <a:pt x="3" y="33"/>
                </a:lnTo>
                <a:lnTo>
                  <a:pt x="20" y="34"/>
                </a:lnTo>
                <a:lnTo>
                  <a:pt x="15" y="51"/>
                </a:lnTo>
                <a:lnTo>
                  <a:pt x="6" y="63"/>
                </a:lnTo>
                <a:lnTo>
                  <a:pt x="6" y="74"/>
                </a:lnTo>
                <a:lnTo>
                  <a:pt x="13" y="85"/>
                </a:lnTo>
                <a:lnTo>
                  <a:pt x="31" y="95"/>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5" name="Freeform 130"/>
          <p:cNvSpPr/>
          <p:nvPr/>
        </p:nvSpPr>
        <p:spPr bwMode="gray">
          <a:xfrm>
            <a:off x="5061025" y="5328274"/>
            <a:ext cx="86982" cy="33463"/>
          </a:xfrm>
          <a:custGeom>
            <a:avLst/>
            <a:gdLst>
              <a:gd name="T0" fmla="*/ 5 w 85"/>
              <a:gd name="T1" fmla="*/ 1 h 42"/>
              <a:gd name="T2" fmla="*/ 5 w 85"/>
              <a:gd name="T3" fmla="*/ 1 h 42"/>
              <a:gd name="T4" fmla="*/ 5 w 85"/>
              <a:gd name="T5" fmla="*/ 1 h 42"/>
              <a:gd name="T6" fmla="*/ 5 w 85"/>
              <a:gd name="T7" fmla="*/ 1 h 42"/>
              <a:gd name="T8" fmla="*/ 8 w 85"/>
              <a:gd name="T9" fmla="*/ 1 h 42"/>
              <a:gd name="T10" fmla="*/ 9 w 85"/>
              <a:gd name="T11" fmla="*/ 1 h 42"/>
              <a:gd name="T12" fmla="*/ 6 w 85"/>
              <a:gd name="T13" fmla="*/ 0 h 42"/>
              <a:gd name="T14" fmla="*/ 5 w 85"/>
              <a:gd name="T15" fmla="*/ 0 h 42"/>
              <a:gd name="T16" fmla="*/ 0 w 85"/>
              <a:gd name="T17" fmla="*/ 1 h 42"/>
              <a:gd name="T18" fmla="*/ 5 w 85"/>
              <a:gd name="T19" fmla="*/ 1 h 42"/>
              <a:gd name="T20" fmla="*/ 5 w 85"/>
              <a:gd name="T21" fmla="*/ 1 h 42"/>
              <a:gd name="T22" fmla="*/ 5 w 85"/>
              <a:gd name="T23" fmla="*/ 1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5"/>
              <a:gd name="T37" fmla="*/ 0 h 42"/>
              <a:gd name="T38" fmla="*/ 85 w 85"/>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5" h="42">
                <a:moveTo>
                  <a:pt x="21" y="39"/>
                </a:moveTo>
                <a:lnTo>
                  <a:pt x="31" y="26"/>
                </a:lnTo>
                <a:lnTo>
                  <a:pt x="41" y="29"/>
                </a:lnTo>
                <a:lnTo>
                  <a:pt x="52" y="31"/>
                </a:lnTo>
                <a:lnTo>
                  <a:pt x="77" y="25"/>
                </a:lnTo>
                <a:lnTo>
                  <a:pt x="85" y="9"/>
                </a:lnTo>
                <a:lnTo>
                  <a:pt x="62" y="0"/>
                </a:lnTo>
                <a:lnTo>
                  <a:pt x="34" y="0"/>
                </a:lnTo>
                <a:lnTo>
                  <a:pt x="0" y="15"/>
                </a:lnTo>
                <a:lnTo>
                  <a:pt x="5" y="26"/>
                </a:lnTo>
                <a:lnTo>
                  <a:pt x="8" y="42"/>
                </a:lnTo>
                <a:lnTo>
                  <a:pt x="21" y="39"/>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6" name="Freeform 131"/>
          <p:cNvSpPr/>
          <p:nvPr/>
        </p:nvSpPr>
        <p:spPr bwMode="gray">
          <a:xfrm>
            <a:off x="3180181" y="4638931"/>
            <a:ext cx="1953140" cy="1048069"/>
          </a:xfrm>
          <a:custGeom>
            <a:avLst/>
            <a:gdLst>
              <a:gd name="T0" fmla="*/ 173 w 1898"/>
              <a:gd name="T1" fmla="*/ 1 h 1279"/>
              <a:gd name="T2" fmla="*/ 176 w 1898"/>
              <a:gd name="T3" fmla="*/ 1 h 1279"/>
              <a:gd name="T4" fmla="*/ 167 w 1898"/>
              <a:gd name="T5" fmla="*/ 1 h 1279"/>
              <a:gd name="T6" fmla="*/ 172 w 1898"/>
              <a:gd name="T7" fmla="*/ 1 h 1279"/>
              <a:gd name="T8" fmla="*/ 166 w 1898"/>
              <a:gd name="T9" fmla="*/ 1 h 1279"/>
              <a:gd name="T10" fmla="*/ 182 w 1898"/>
              <a:gd name="T11" fmla="*/ 1 h 1279"/>
              <a:gd name="T12" fmla="*/ 190 w 1898"/>
              <a:gd name="T13" fmla="*/ 1 h 1279"/>
              <a:gd name="T14" fmla="*/ 191 w 1898"/>
              <a:gd name="T15" fmla="*/ 1 h 1279"/>
              <a:gd name="T16" fmla="*/ 191 w 1898"/>
              <a:gd name="T17" fmla="*/ 1 h 1279"/>
              <a:gd name="T18" fmla="*/ 193 w 1898"/>
              <a:gd name="T19" fmla="*/ 1 h 1279"/>
              <a:gd name="T20" fmla="*/ 193 w 1898"/>
              <a:gd name="T21" fmla="*/ 1 h 1279"/>
              <a:gd name="T22" fmla="*/ 196 w 1898"/>
              <a:gd name="T23" fmla="*/ 1 h 1279"/>
              <a:gd name="T24" fmla="*/ 198 w 1898"/>
              <a:gd name="T25" fmla="*/ 1 h 1279"/>
              <a:gd name="T26" fmla="*/ 200 w 1898"/>
              <a:gd name="T27" fmla="*/ 1 h 1279"/>
              <a:gd name="T28" fmla="*/ 200 w 1898"/>
              <a:gd name="T29" fmla="*/ 1 h 1279"/>
              <a:gd name="T30" fmla="*/ 200 w 1898"/>
              <a:gd name="T31" fmla="*/ 1 h 1279"/>
              <a:gd name="T32" fmla="*/ 200 w 1898"/>
              <a:gd name="T33" fmla="*/ 1 h 1279"/>
              <a:gd name="T34" fmla="*/ 203 w 1898"/>
              <a:gd name="T35" fmla="*/ 1 h 1279"/>
              <a:gd name="T36" fmla="*/ 201 w 1898"/>
              <a:gd name="T37" fmla="*/ 1 h 1279"/>
              <a:gd name="T38" fmla="*/ 203 w 1898"/>
              <a:gd name="T39" fmla="*/ 1 h 1279"/>
              <a:gd name="T40" fmla="*/ 206 w 1898"/>
              <a:gd name="T41" fmla="*/ 1 h 1279"/>
              <a:gd name="T42" fmla="*/ 209 w 1898"/>
              <a:gd name="T43" fmla="*/ 1 h 1279"/>
              <a:gd name="T44" fmla="*/ 209 w 1898"/>
              <a:gd name="T45" fmla="*/ 1 h 1279"/>
              <a:gd name="T46" fmla="*/ 209 w 1898"/>
              <a:gd name="T47" fmla="*/ 1 h 1279"/>
              <a:gd name="T48" fmla="*/ 219 w 1898"/>
              <a:gd name="T49" fmla="*/ 1 h 1279"/>
              <a:gd name="T50" fmla="*/ 203 w 1898"/>
              <a:gd name="T51" fmla="*/ 1 h 1279"/>
              <a:gd name="T52" fmla="*/ 188 w 1898"/>
              <a:gd name="T53" fmla="*/ 1 h 1279"/>
              <a:gd name="T54" fmla="*/ 167 w 1898"/>
              <a:gd name="T55" fmla="*/ 1 h 1279"/>
              <a:gd name="T56" fmla="*/ 156 w 1898"/>
              <a:gd name="T57" fmla="*/ 1 h 1279"/>
              <a:gd name="T58" fmla="*/ 155 w 1898"/>
              <a:gd name="T59" fmla="*/ 1 h 1279"/>
              <a:gd name="T60" fmla="*/ 138 w 1898"/>
              <a:gd name="T61" fmla="*/ 1 h 1279"/>
              <a:gd name="T62" fmla="*/ 87 w 1898"/>
              <a:gd name="T63" fmla="*/ 1 h 1279"/>
              <a:gd name="T64" fmla="*/ 68 w 1898"/>
              <a:gd name="T65" fmla="*/ 1 h 1279"/>
              <a:gd name="T66" fmla="*/ 46 w 1898"/>
              <a:gd name="T67" fmla="*/ 1 h 1279"/>
              <a:gd name="T68" fmla="*/ 26 w 1898"/>
              <a:gd name="T69" fmla="*/ 1 h 1279"/>
              <a:gd name="T70" fmla="*/ 21 w 1898"/>
              <a:gd name="T71" fmla="*/ 1 h 1279"/>
              <a:gd name="T72" fmla="*/ 11 w 1898"/>
              <a:gd name="T73" fmla="*/ 1 h 1279"/>
              <a:gd name="T74" fmla="*/ 8 w 1898"/>
              <a:gd name="T75" fmla="*/ 1 h 1279"/>
              <a:gd name="T76" fmla="*/ 5 w 1898"/>
              <a:gd name="T77" fmla="*/ 1 h 1279"/>
              <a:gd name="T78" fmla="*/ 25 w 1898"/>
              <a:gd name="T79" fmla="*/ 1 h 1279"/>
              <a:gd name="T80" fmla="*/ 26 w 1898"/>
              <a:gd name="T81" fmla="*/ 1 h 1279"/>
              <a:gd name="T82" fmla="*/ 26 w 1898"/>
              <a:gd name="T83" fmla="*/ 1 h 1279"/>
              <a:gd name="T84" fmla="*/ 35 w 1898"/>
              <a:gd name="T85" fmla="*/ 1 h 1279"/>
              <a:gd name="T86" fmla="*/ 56 w 1898"/>
              <a:gd name="T87" fmla="*/ 1 h 1279"/>
              <a:gd name="T88" fmla="*/ 64 w 1898"/>
              <a:gd name="T89" fmla="*/ 1 h 1279"/>
              <a:gd name="T90" fmla="*/ 80 w 1898"/>
              <a:gd name="T91" fmla="*/ 1 h 1279"/>
              <a:gd name="T92" fmla="*/ 89 w 1898"/>
              <a:gd name="T93" fmla="*/ 1 h 1279"/>
              <a:gd name="T94" fmla="*/ 90 w 1898"/>
              <a:gd name="T95" fmla="*/ 1 h 1279"/>
              <a:gd name="T96" fmla="*/ 105 w 1898"/>
              <a:gd name="T97" fmla="*/ 1 h 1279"/>
              <a:gd name="T98" fmla="*/ 115 w 1898"/>
              <a:gd name="T99" fmla="*/ 1 h 1279"/>
              <a:gd name="T100" fmla="*/ 123 w 1898"/>
              <a:gd name="T101" fmla="*/ 1 h 1279"/>
              <a:gd name="T102" fmla="*/ 141 w 1898"/>
              <a:gd name="T103" fmla="*/ 1 h 1279"/>
              <a:gd name="T104" fmla="*/ 145 w 1898"/>
              <a:gd name="T105" fmla="*/ 1 h 1279"/>
              <a:gd name="T106" fmla="*/ 146 w 1898"/>
              <a:gd name="T107" fmla="*/ 1 h 1279"/>
              <a:gd name="T108" fmla="*/ 148 w 1898"/>
              <a:gd name="T109" fmla="*/ 1 h 12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98"/>
              <a:gd name="T166" fmla="*/ 0 h 1279"/>
              <a:gd name="T167" fmla="*/ 1898 w 1898"/>
              <a:gd name="T168" fmla="*/ 1279 h 12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98" h="1279">
                <a:moveTo>
                  <a:pt x="1253" y="1257"/>
                </a:moveTo>
                <a:lnTo>
                  <a:pt x="1290" y="1248"/>
                </a:lnTo>
                <a:lnTo>
                  <a:pt x="1321" y="1234"/>
                </a:lnTo>
                <a:lnTo>
                  <a:pt x="1358" y="1228"/>
                </a:lnTo>
                <a:lnTo>
                  <a:pt x="1417" y="1178"/>
                </a:lnTo>
                <a:lnTo>
                  <a:pt x="1452" y="1120"/>
                </a:lnTo>
                <a:lnTo>
                  <a:pt x="1479" y="1067"/>
                </a:lnTo>
                <a:lnTo>
                  <a:pt x="1498" y="1041"/>
                </a:lnTo>
                <a:lnTo>
                  <a:pt x="1525" y="989"/>
                </a:lnTo>
                <a:lnTo>
                  <a:pt x="1503" y="981"/>
                </a:lnTo>
                <a:lnTo>
                  <a:pt x="1466" y="975"/>
                </a:lnTo>
                <a:lnTo>
                  <a:pt x="1480" y="960"/>
                </a:lnTo>
                <a:lnTo>
                  <a:pt x="1486" y="929"/>
                </a:lnTo>
                <a:lnTo>
                  <a:pt x="1509" y="920"/>
                </a:lnTo>
                <a:lnTo>
                  <a:pt x="1512" y="913"/>
                </a:lnTo>
                <a:lnTo>
                  <a:pt x="1491" y="897"/>
                </a:lnTo>
                <a:lnTo>
                  <a:pt x="1470" y="862"/>
                </a:lnTo>
                <a:lnTo>
                  <a:pt x="1462" y="829"/>
                </a:lnTo>
                <a:lnTo>
                  <a:pt x="1449" y="828"/>
                </a:lnTo>
                <a:lnTo>
                  <a:pt x="1437" y="821"/>
                </a:lnTo>
                <a:lnTo>
                  <a:pt x="1431" y="802"/>
                </a:lnTo>
                <a:lnTo>
                  <a:pt x="1446" y="786"/>
                </a:lnTo>
                <a:lnTo>
                  <a:pt x="1476" y="746"/>
                </a:lnTo>
                <a:lnTo>
                  <a:pt x="1514" y="736"/>
                </a:lnTo>
                <a:lnTo>
                  <a:pt x="1529" y="744"/>
                </a:lnTo>
                <a:lnTo>
                  <a:pt x="1534" y="723"/>
                </a:lnTo>
                <a:lnTo>
                  <a:pt x="1488" y="707"/>
                </a:lnTo>
                <a:lnTo>
                  <a:pt x="1462" y="708"/>
                </a:lnTo>
                <a:lnTo>
                  <a:pt x="1439" y="731"/>
                </a:lnTo>
                <a:lnTo>
                  <a:pt x="1423" y="727"/>
                </a:lnTo>
                <a:lnTo>
                  <a:pt x="1416" y="705"/>
                </a:lnTo>
                <a:lnTo>
                  <a:pt x="1398" y="685"/>
                </a:lnTo>
                <a:lnTo>
                  <a:pt x="1391" y="674"/>
                </a:lnTo>
                <a:lnTo>
                  <a:pt x="1393" y="652"/>
                </a:lnTo>
                <a:lnTo>
                  <a:pt x="1407" y="648"/>
                </a:lnTo>
                <a:lnTo>
                  <a:pt x="1427" y="646"/>
                </a:lnTo>
                <a:lnTo>
                  <a:pt x="1436" y="621"/>
                </a:lnTo>
                <a:lnTo>
                  <a:pt x="1469" y="597"/>
                </a:lnTo>
                <a:lnTo>
                  <a:pt x="1561" y="569"/>
                </a:lnTo>
                <a:lnTo>
                  <a:pt x="1557" y="587"/>
                </a:lnTo>
                <a:lnTo>
                  <a:pt x="1551" y="596"/>
                </a:lnTo>
                <a:lnTo>
                  <a:pt x="1545" y="616"/>
                </a:lnTo>
                <a:lnTo>
                  <a:pt x="1542" y="626"/>
                </a:lnTo>
                <a:lnTo>
                  <a:pt x="1567" y="621"/>
                </a:lnTo>
                <a:lnTo>
                  <a:pt x="1584" y="609"/>
                </a:lnTo>
                <a:lnTo>
                  <a:pt x="1604" y="608"/>
                </a:lnTo>
                <a:lnTo>
                  <a:pt x="1622" y="613"/>
                </a:lnTo>
                <a:lnTo>
                  <a:pt x="1623" y="610"/>
                </a:lnTo>
                <a:lnTo>
                  <a:pt x="1624" y="610"/>
                </a:lnTo>
                <a:lnTo>
                  <a:pt x="1624" y="609"/>
                </a:lnTo>
                <a:lnTo>
                  <a:pt x="1626" y="606"/>
                </a:lnTo>
                <a:lnTo>
                  <a:pt x="1626" y="603"/>
                </a:lnTo>
                <a:lnTo>
                  <a:pt x="1629" y="602"/>
                </a:lnTo>
                <a:lnTo>
                  <a:pt x="1630" y="600"/>
                </a:lnTo>
                <a:lnTo>
                  <a:pt x="1635" y="596"/>
                </a:lnTo>
                <a:lnTo>
                  <a:pt x="1637" y="593"/>
                </a:lnTo>
                <a:lnTo>
                  <a:pt x="1640" y="592"/>
                </a:lnTo>
                <a:lnTo>
                  <a:pt x="1640" y="590"/>
                </a:lnTo>
                <a:lnTo>
                  <a:pt x="1642" y="592"/>
                </a:lnTo>
                <a:lnTo>
                  <a:pt x="1643" y="592"/>
                </a:lnTo>
                <a:lnTo>
                  <a:pt x="1643" y="593"/>
                </a:lnTo>
                <a:lnTo>
                  <a:pt x="1645" y="593"/>
                </a:lnTo>
                <a:lnTo>
                  <a:pt x="1645" y="590"/>
                </a:lnTo>
                <a:lnTo>
                  <a:pt x="1646" y="589"/>
                </a:lnTo>
                <a:lnTo>
                  <a:pt x="1647" y="589"/>
                </a:lnTo>
                <a:lnTo>
                  <a:pt x="1649" y="587"/>
                </a:lnTo>
                <a:lnTo>
                  <a:pt x="1650" y="587"/>
                </a:lnTo>
                <a:lnTo>
                  <a:pt x="1652" y="587"/>
                </a:lnTo>
                <a:lnTo>
                  <a:pt x="1653" y="586"/>
                </a:lnTo>
                <a:lnTo>
                  <a:pt x="1655" y="586"/>
                </a:lnTo>
                <a:lnTo>
                  <a:pt x="1655" y="587"/>
                </a:lnTo>
                <a:lnTo>
                  <a:pt x="1655" y="589"/>
                </a:lnTo>
                <a:lnTo>
                  <a:pt x="1656" y="589"/>
                </a:lnTo>
                <a:lnTo>
                  <a:pt x="1658" y="589"/>
                </a:lnTo>
                <a:lnTo>
                  <a:pt x="1656" y="586"/>
                </a:lnTo>
                <a:lnTo>
                  <a:pt x="1656" y="585"/>
                </a:lnTo>
                <a:lnTo>
                  <a:pt x="1658" y="583"/>
                </a:lnTo>
                <a:lnTo>
                  <a:pt x="1660" y="583"/>
                </a:lnTo>
                <a:lnTo>
                  <a:pt x="1662" y="585"/>
                </a:lnTo>
                <a:lnTo>
                  <a:pt x="1662" y="582"/>
                </a:lnTo>
                <a:lnTo>
                  <a:pt x="1662" y="580"/>
                </a:lnTo>
                <a:lnTo>
                  <a:pt x="1663" y="580"/>
                </a:lnTo>
                <a:lnTo>
                  <a:pt x="1665" y="579"/>
                </a:lnTo>
                <a:lnTo>
                  <a:pt x="1668" y="576"/>
                </a:lnTo>
                <a:lnTo>
                  <a:pt x="1671" y="576"/>
                </a:lnTo>
                <a:lnTo>
                  <a:pt x="1676" y="569"/>
                </a:lnTo>
                <a:lnTo>
                  <a:pt x="1679" y="566"/>
                </a:lnTo>
                <a:lnTo>
                  <a:pt x="1685" y="559"/>
                </a:lnTo>
                <a:lnTo>
                  <a:pt x="1685" y="560"/>
                </a:lnTo>
                <a:lnTo>
                  <a:pt x="1686" y="559"/>
                </a:lnTo>
                <a:lnTo>
                  <a:pt x="1686" y="556"/>
                </a:lnTo>
                <a:lnTo>
                  <a:pt x="1686" y="554"/>
                </a:lnTo>
                <a:lnTo>
                  <a:pt x="1688" y="550"/>
                </a:lnTo>
                <a:lnTo>
                  <a:pt x="1689" y="549"/>
                </a:lnTo>
                <a:lnTo>
                  <a:pt x="1691" y="547"/>
                </a:lnTo>
                <a:lnTo>
                  <a:pt x="1691" y="546"/>
                </a:lnTo>
                <a:lnTo>
                  <a:pt x="1691" y="544"/>
                </a:lnTo>
                <a:lnTo>
                  <a:pt x="1692" y="546"/>
                </a:lnTo>
                <a:lnTo>
                  <a:pt x="1694" y="547"/>
                </a:lnTo>
                <a:lnTo>
                  <a:pt x="1694" y="546"/>
                </a:lnTo>
                <a:lnTo>
                  <a:pt x="1695" y="546"/>
                </a:lnTo>
                <a:lnTo>
                  <a:pt x="1695" y="544"/>
                </a:lnTo>
                <a:lnTo>
                  <a:pt x="1696" y="543"/>
                </a:lnTo>
                <a:lnTo>
                  <a:pt x="1698" y="544"/>
                </a:lnTo>
                <a:lnTo>
                  <a:pt x="1701" y="546"/>
                </a:lnTo>
                <a:lnTo>
                  <a:pt x="1702" y="547"/>
                </a:lnTo>
                <a:lnTo>
                  <a:pt x="1701" y="547"/>
                </a:lnTo>
                <a:lnTo>
                  <a:pt x="1701" y="549"/>
                </a:lnTo>
                <a:lnTo>
                  <a:pt x="1704" y="550"/>
                </a:lnTo>
                <a:lnTo>
                  <a:pt x="1704" y="551"/>
                </a:lnTo>
                <a:lnTo>
                  <a:pt x="1704" y="553"/>
                </a:lnTo>
                <a:lnTo>
                  <a:pt x="1705" y="553"/>
                </a:lnTo>
                <a:lnTo>
                  <a:pt x="1707" y="554"/>
                </a:lnTo>
                <a:lnTo>
                  <a:pt x="1707" y="553"/>
                </a:lnTo>
                <a:lnTo>
                  <a:pt x="1708" y="554"/>
                </a:lnTo>
                <a:lnTo>
                  <a:pt x="1711" y="556"/>
                </a:lnTo>
                <a:lnTo>
                  <a:pt x="1712" y="556"/>
                </a:lnTo>
                <a:lnTo>
                  <a:pt x="1717" y="556"/>
                </a:lnTo>
                <a:lnTo>
                  <a:pt x="1718" y="556"/>
                </a:lnTo>
                <a:lnTo>
                  <a:pt x="1719" y="556"/>
                </a:lnTo>
                <a:lnTo>
                  <a:pt x="1724" y="556"/>
                </a:lnTo>
                <a:lnTo>
                  <a:pt x="1728" y="556"/>
                </a:lnTo>
                <a:lnTo>
                  <a:pt x="1731" y="557"/>
                </a:lnTo>
                <a:lnTo>
                  <a:pt x="1734" y="556"/>
                </a:lnTo>
                <a:lnTo>
                  <a:pt x="1735" y="551"/>
                </a:lnTo>
                <a:lnTo>
                  <a:pt x="1737" y="550"/>
                </a:lnTo>
                <a:lnTo>
                  <a:pt x="1735" y="549"/>
                </a:lnTo>
                <a:lnTo>
                  <a:pt x="1734" y="547"/>
                </a:lnTo>
                <a:lnTo>
                  <a:pt x="1732" y="547"/>
                </a:lnTo>
                <a:lnTo>
                  <a:pt x="1731" y="546"/>
                </a:lnTo>
                <a:lnTo>
                  <a:pt x="1730" y="543"/>
                </a:lnTo>
                <a:lnTo>
                  <a:pt x="1730" y="540"/>
                </a:lnTo>
                <a:lnTo>
                  <a:pt x="1730" y="538"/>
                </a:lnTo>
                <a:lnTo>
                  <a:pt x="1728" y="536"/>
                </a:lnTo>
                <a:lnTo>
                  <a:pt x="1728" y="534"/>
                </a:lnTo>
                <a:lnTo>
                  <a:pt x="1730" y="534"/>
                </a:lnTo>
                <a:lnTo>
                  <a:pt x="1732" y="533"/>
                </a:lnTo>
                <a:lnTo>
                  <a:pt x="1734" y="534"/>
                </a:lnTo>
                <a:lnTo>
                  <a:pt x="1735" y="534"/>
                </a:lnTo>
                <a:lnTo>
                  <a:pt x="1737" y="536"/>
                </a:lnTo>
                <a:lnTo>
                  <a:pt x="1740" y="534"/>
                </a:lnTo>
                <a:lnTo>
                  <a:pt x="1743" y="533"/>
                </a:lnTo>
                <a:lnTo>
                  <a:pt x="1748" y="533"/>
                </a:lnTo>
                <a:lnTo>
                  <a:pt x="1753" y="531"/>
                </a:lnTo>
                <a:lnTo>
                  <a:pt x="1755" y="530"/>
                </a:lnTo>
                <a:lnTo>
                  <a:pt x="1757" y="528"/>
                </a:lnTo>
                <a:lnTo>
                  <a:pt x="1758" y="527"/>
                </a:lnTo>
                <a:lnTo>
                  <a:pt x="1761" y="521"/>
                </a:lnTo>
                <a:lnTo>
                  <a:pt x="1763" y="518"/>
                </a:lnTo>
                <a:lnTo>
                  <a:pt x="1766" y="518"/>
                </a:lnTo>
                <a:lnTo>
                  <a:pt x="1768" y="518"/>
                </a:lnTo>
                <a:lnTo>
                  <a:pt x="1770" y="518"/>
                </a:lnTo>
                <a:lnTo>
                  <a:pt x="1771" y="518"/>
                </a:lnTo>
                <a:lnTo>
                  <a:pt x="1773" y="518"/>
                </a:lnTo>
                <a:lnTo>
                  <a:pt x="1774" y="517"/>
                </a:lnTo>
                <a:lnTo>
                  <a:pt x="1774" y="510"/>
                </a:lnTo>
                <a:lnTo>
                  <a:pt x="1776" y="505"/>
                </a:lnTo>
                <a:lnTo>
                  <a:pt x="1776" y="501"/>
                </a:lnTo>
                <a:lnTo>
                  <a:pt x="1776" y="500"/>
                </a:lnTo>
                <a:lnTo>
                  <a:pt x="1777" y="497"/>
                </a:lnTo>
                <a:lnTo>
                  <a:pt x="1779" y="495"/>
                </a:lnTo>
                <a:lnTo>
                  <a:pt x="1781" y="497"/>
                </a:lnTo>
                <a:lnTo>
                  <a:pt x="1783" y="497"/>
                </a:lnTo>
                <a:lnTo>
                  <a:pt x="1786" y="498"/>
                </a:lnTo>
                <a:lnTo>
                  <a:pt x="1786" y="500"/>
                </a:lnTo>
                <a:lnTo>
                  <a:pt x="1787" y="501"/>
                </a:lnTo>
                <a:lnTo>
                  <a:pt x="1790" y="502"/>
                </a:lnTo>
                <a:lnTo>
                  <a:pt x="1787" y="485"/>
                </a:lnTo>
                <a:lnTo>
                  <a:pt x="1794" y="462"/>
                </a:lnTo>
                <a:lnTo>
                  <a:pt x="1793" y="456"/>
                </a:lnTo>
                <a:lnTo>
                  <a:pt x="1790" y="435"/>
                </a:lnTo>
                <a:lnTo>
                  <a:pt x="1800" y="412"/>
                </a:lnTo>
                <a:lnTo>
                  <a:pt x="1817" y="402"/>
                </a:lnTo>
                <a:lnTo>
                  <a:pt x="1842" y="407"/>
                </a:lnTo>
                <a:lnTo>
                  <a:pt x="1872" y="338"/>
                </a:lnTo>
                <a:lnTo>
                  <a:pt x="1898" y="259"/>
                </a:lnTo>
                <a:lnTo>
                  <a:pt x="1866" y="271"/>
                </a:lnTo>
                <a:lnTo>
                  <a:pt x="1823" y="284"/>
                </a:lnTo>
                <a:lnTo>
                  <a:pt x="1777" y="291"/>
                </a:lnTo>
                <a:lnTo>
                  <a:pt x="1770" y="265"/>
                </a:lnTo>
                <a:lnTo>
                  <a:pt x="1763" y="237"/>
                </a:lnTo>
                <a:lnTo>
                  <a:pt x="1734" y="210"/>
                </a:lnTo>
                <a:lnTo>
                  <a:pt x="1689" y="199"/>
                </a:lnTo>
                <a:lnTo>
                  <a:pt x="1671" y="186"/>
                </a:lnTo>
                <a:lnTo>
                  <a:pt x="1672" y="161"/>
                </a:lnTo>
                <a:lnTo>
                  <a:pt x="1666" y="151"/>
                </a:lnTo>
                <a:lnTo>
                  <a:pt x="1649" y="85"/>
                </a:lnTo>
                <a:lnTo>
                  <a:pt x="1629" y="37"/>
                </a:lnTo>
                <a:lnTo>
                  <a:pt x="1600" y="20"/>
                </a:lnTo>
                <a:lnTo>
                  <a:pt x="1555" y="1"/>
                </a:lnTo>
                <a:lnTo>
                  <a:pt x="1521" y="0"/>
                </a:lnTo>
                <a:lnTo>
                  <a:pt x="1496" y="7"/>
                </a:lnTo>
                <a:lnTo>
                  <a:pt x="1459" y="34"/>
                </a:lnTo>
                <a:lnTo>
                  <a:pt x="1457" y="50"/>
                </a:lnTo>
                <a:lnTo>
                  <a:pt x="1462" y="76"/>
                </a:lnTo>
                <a:lnTo>
                  <a:pt x="1436" y="118"/>
                </a:lnTo>
                <a:lnTo>
                  <a:pt x="1427" y="160"/>
                </a:lnTo>
                <a:lnTo>
                  <a:pt x="1413" y="177"/>
                </a:lnTo>
                <a:lnTo>
                  <a:pt x="1380" y="200"/>
                </a:lnTo>
                <a:lnTo>
                  <a:pt x="1344" y="184"/>
                </a:lnTo>
                <a:lnTo>
                  <a:pt x="1341" y="206"/>
                </a:lnTo>
                <a:lnTo>
                  <a:pt x="1326" y="235"/>
                </a:lnTo>
                <a:lnTo>
                  <a:pt x="1326" y="258"/>
                </a:lnTo>
                <a:lnTo>
                  <a:pt x="1311" y="276"/>
                </a:lnTo>
                <a:lnTo>
                  <a:pt x="1311" y="288"/>
                </a:lnTo>
                <a:lnTo>
                  <a:pt x="1403" y="279"/>
                </a:lnTo>
                <a:lnTo>
                  <a:pt x="1442" y="318"/>
                </a:lnTo>
                <a:lnTo>
                  <a:pt x="1442" y="331"/>
                </a:lnTo>
                <a:lnTo>
                  <a:pt x="1357" y="347"/>
                </a:lnTo>
                <a:lnTo>
                  <a:pt x="1321" y="386"/>
                </a:lnTo>
                <a:lnTo>
                  <a:pt x="1282" y="393"/>
                </a:lnTo>
                <a:lnTo>
                  <a:pt x="1266" y="416"/>
                </a:lnTo>
                <a:lnTo>
                  <a:pt x="1215" y="405"/>
                </a:lnTo>
                <a:lnTo>
                  <a:pt x="1192" y="416"/>
                </a:lnTo>
                <a:lnTo>
                  <a:pt x="1190" y="439"/>
                </a:lnTo>
                <a:lnTo>
                  <a:pt x="1201" y="456"/>
                </a:lnTo>
                <a:lnTo>
                  <a:pt x="1169" y="482"/>
                </a:lnTo>
                <a:lnTo>
                  <a:pt x="1131" y="517"/>
                </a:lnTo>
                <a:lnTo>
                  <a:pt x="1095" y="521"/>
                </a:lnTo>
                <a:lnTo>
                  <a:pt x="1037" y="523"/>
                </a:lnTo>
                <a:lnTo>
                  <a:pt x="1001" y="546"/>
                </a:lnTo>
                <a:lnTo>
                  <a:pt x="903" y="518"/>
                </a:lnTo>
                <a:lnTo>
                  <a:pt x="861" y="507"/>
                </a:lnTo>
                <a:lnTo>
                  <a:pt x="736" y="502"/>
                </a:lnTo>
                <a:lnTo>
                  <a:pt x="717" y="479"/>
                </a:lnTo>
                <a:lnTo>
                  <a:pt x="706" y="451"/>
                </a:lnTo>
                <a:lnTo>
                  <a:pt x="693" y="439"/>
                </a:lnTo>
                <a:lnTo>
                  <a:pt x="650" y="417"/>
                </a:lnTo>
                <a:lnTo>
                  <a:pt x="619" y="406"/>
                </a:lnTo>
                <a:lnTo>
                  <a:pt x="596" y="384"/>
                </a:lnTo>
                <a:lnTo>
                  <a:pt x="589" y="350"/>
                </a:lnTo>
                <a:lnTo>
                  <a:pt x="578" y="304"/>
                </a:lnTo>
                <a:lnTo>
                  <a:pt x="549" y="269"/>
                </a:lnTo>
                <a:lnTo>
                  <a:pt x="511" y="230"/>
                </a:lnTo>
                <a:lnTo>
                  <a:pt x="488" y="212"/>
                </a:lnTo>
                <a:lnTo>
                  <a:pt x="475" y="214"/>
                </a:lnTo>
                <a:lnTo>
                  <a:pt x="415" y="249"/>
                </a:lnTo>
                <a:lnTo>
                  <a:pt x="387" y="276"/>
                </a:lnTo>
                <a:lnTo>
                  <a:pt x="380" y="308"/>
                </a:lnTo>
                <a:lnTo>
                  <a:pt x="357" y="322"/>
                </a:lnTo>
                <a:lnTo>
                  <a:pt x="314" y="311"/>
                </a:lnTo>
                <a:lnTo>
                  <a:pt x="300" y="328"/>
                </a:lnTo>
                <a:lnTo>
                  <a:pt x="308" y="374"/>
                </a:lnTo>
                <a:lnTo>
                  <a:pt x="258" y="387"/>
                </a:lnTo>
                <a:lnTo>
                  <a:pt x="217" y="402"/>
                </a:lnTo>
                <a:lnTo>
                  <a:pt x="216" y="419"/>
                </a:lnTo>
                <a:lnTo>
                  <a:pt x="226" y="436"/>
                </a:lnTo>
                <a:lnTo>
                  <a:pt x="223" y="453"/>
                </a:lnTo>
                <a:lnTo>
                  <a:pt x="219" y="479"/>
                </a:lnTo>
                <a:lnTo>
                  <a:pt x="206" y="501"/>
                </a:lnTo>
                <a:lnTo>
                  <a:pt x="186" y="536"/>
                </a:lnTo>
                <a:lnTo>
                  <a:pt x="176" y="536"/>
                </a:lnTo>
                <a:lnTo>
                  <a:pt x="161" y="543"/>
                </a:lnTo>
                <a:lnTo>
                  <a:pt x="153" y="554"/>
                </a:lnTo>
                <a:lnTo>
                  <a:pt x="121" y="567"/>
                </a:lnTo>
                <a:lnTo>
                  <a:pt x="107" y="572"/>
                </a:lnTo>
                <a:lnTo>
                  <a:pt x="105" y="596"/>
                </a:lnTo>
                <a:lnTo>
                  <a:pt x="98" y="600"/>
                </a:lnTo>
                <a:lnTo>
                  <a:pt x="86" y="596"/>
                </a:lnTo>
                <a:lnTo>
                  <a:pt x="82" y="589"/>
                </a:lnTo>
                <a:lnTo>
                  <a:pt x="75" y="583"/>
                </a:lnTo>
                <a:lnTo>
                  <a:pt x="71" y="590"/>
                </a:lnTo>
                <a:lnTo>
                  <a:pt x="68" y="602"/>
                </a:lnTo>
                <a:lnTo>
                  <a:pt x="63" y="612"/>
                </a:lnTo>
                <a:lnTo>
                  <a:pt x="65" y="623"/>
                </a:lnTo>
                <a:lnTo>
                  <a:pt x="68" y="632"/>
                </a:lnTo>
                <a:lnTo>
                  <a:pt x="76" y="639"/>
                </a:lnTo>
                <a:lnTo>
                  <a:pt x="82" y="644"/>
                </a:lnTo>
                <a:lnTo>
                  <a:pt x="79" y="658"/>
                </a:lnTo>
                <a:lnTo>
                  <a:pt x="68" y="667"/>
                </a:lnTo>
                <a:lnTo>
                  <a:pt x="37" y="669"/>
                </a:lnTo>
                <a:lnTo>
                  <a:pt x="0" y="678"/>
                </a:lnTo>
                <a:lnTo>
                  <a:pt x="9" y="713"/>
                </a:lnTo>
                <a:lnTo>
                  <a:pt x="33" y="710"/>
                </a:lnTo>
                <a:lnTo>
                  <a:pt x="78" y="711"/>
                </a:lnTo>
                <a:lnTo>
                  <a:pt x="120" y="721"/>
                </a:lnTo>
                <a:lnTo>
                  <a:pt x="144" y="729"/>
                </a:lnTo>
                <a:lnTo>
                  <a:pt x="173" y="744"/>
                </a:lnTo>
                <a:lnTo>
                  <a:pt x="193" y="752"/>
                </a:lnTo>
                <a:lnTo>
                  <a:pt x="213" y="759"/>
                </a:lnTo>
                <a:lnTo>
                  <a:pt x="235" y="762"/>
                </a:lnTo>
                <a:lnTo>
                  <a:pt x="239" y="769"/>
                </a:lnTo>
                <a:lnTo>
                  <a:pt x="229" y="835"/>
                </a:lnTo>
                <a:lnTo>
                  <a:pt x="226" y="855"/>
                </a:lnTo>
                <a:lnTo>
                  <a:pt x="222" y="874"/>
                </a:lnTo>
                <a:lnTo>
                  <a:pt x="223" y="886"/>
                </a:lnTo>
                <a:lnTo>
                  <a:pt x="230" y="890"/>
                </a:lnTo>
                <a:lnTo>
                  <a:pt x="235" y="897"/>
                </a:lnTo>
                <a:lnTo>
                  <a:pt x="233" y="903"/>
                </a:lnTo>
                <a:lnTo>
                  <a:pt x="226" y="898"/>
                </a:lnTo>
                <a:lnTo>
                  <a:pt x="220" y="897"/>
                </a:lnTo>
                <a:lnTo>
                  <a:pt x="219" y="903"/>
                </a:lnTo>
                <a:lnTo>
                  <a:pt x="220" y="904"/>
                </a:lnTo>
                <a:lnTo>
                  <a:pt x="220" y="916"/>
                </a:lnTo>
                <a:lnTo>
                  <a:pt x="222" y="923"/>
                </a:lnTo>
                <a:lnTo>
                  <a:pt x="222" y="934"/>
                </a:lnTo>
                <a:lnTo>
                  <a:pt x="226" y="960"/>
                </a:lnTo>
                <a:lnTo>
                  <a:pt x="236" y="975"/>
                </a:lnTo>
                <a:lnTo>
                  <a:pt x="253" y="986"/>
                </a:lnTo>
                <a:lnTo>
                  <a:pt x="278" y="996"/>
                </a:lnTo>
                <a:lnTo>
                  <a:pt x="304" y="1009"/>
                </a:lnTo>
                <a:lnTo>
                  <a:pt x="330" y="1014"/>
                </a:lnTo>
                <a:lnTo>
                  <a:pt x="366" y="1021"/>
                </a:lnTo>
                <a:lnTo>
                  <a:pt x="389" y="1034"/>
                </a:lnTo>
                <a:lnTo>
                  <a:pt x="434" y="1047"/>
                </a:lnTo>
                <a:lnTo>
                  <a:pt x="464" y="1050"/>
                </a:lnTo>
                <a:lnTo>
                  <a:pt x="480" y="1054"/>
                </a:lnTo>
                <a:lnTo>
                  <a:pt x="482" y="1057"/>
                </a:lnTo>
                <a:lnTo>
                  <a:pt x="488" y="1054"/>
                </a:lnTo>
                <a:lnTo>
                  <a:pt x="500" y="1061"/>
                </a:lnTo>
                <a:lnTo>
                  <a:pt x="504" y="1051"/>
                </a:lnTo>
                <a:lnTo>
                  <a:pt x="514" y="1050"/>
                </a:lnTo>
                <a:lnTo>
                  <a:pt x="521" y="1050"/>
                </a:lnTo>
                <a:lnTo>
                  <a:pt x="531" y="1050"/>
                </a:lnTo>
                <a:lnTo>
                  <a:pt x="542" y="1053"/>
                </a:lnTo>
                <a:lnTo>
                  <a:pt x="543" y="1057"/>
                </a:lnTo>
                <a:lnTo>
                  <a:pt x="546" y="1061"/>
                </a:lnTo>
                <a:lnTo>
                  <a:pt x="563" y="1061"/>
                </a:lnTo>
                <a:lnTo>
                  <a:pt x="579" y="1058"/>
                </a:lnTo>
                <a:lnTo>
                  <a:pt x="614" y="1053"/>
                </a:lnTo>
                <a:lnTo>
                  <a:pt x="654" y="1051"/>
                </a:lnTo>
                <a:lnTo>
                  <a:pt x="690" y="1050"/>
                </a:lnTo>
                <a:lnTo>
                  <a:pt x="713" y="1063"/>
                </a:lnTo>
                <a:lnTo>
                  <a:pt x="724" y="1048"/>
                </a:lnTo>
                <a:lnTo>
                  <a:pt x="733" y="1041"/>
                </a:lnTo>
                <a:lnTo>
                  <a:pt x="743" y="1042"/>
                </a:lnTo>
                <a:lnTo>
                  <a:pt x="750" y="1048"/>
                </a:lnTo>
                <a:lnTo>
                  <a:pt x="753" y="1058"/>
                </a:lnTo>
                <a:lnTo>
                  <a:pt x="766" y="1068"/>
                </a:lnTo>
                <a:lnTo>
                  <a:pt x="783" y="1087"/>
                </a:lnTo>
                <a:lnTo>
                  <a:pt x="792" y="1103"/>
                </a:lnTo>
                <a:lnTo>
                  <a:pt x="798" y="1126"/>
                </a:lnTo>
                <a:lnTo>
                  <a:pt x="798" y="1132"/>
                </a:lnTo>
                <a:lnTo>
                  <a:pt x="782" y="1155"/>
                </a:lnTo>
                <a:lnTo>
                  <a:pt x="773" y="1178"/>
                </a:lnTo>
                <a:lnTo>
                  <a:pt x="782" y="1192"/>
                </a:lnTo>
                <a:lnTo>
                  <a:pt x="795" y="1192"/>
                </a:lnTo>
                <a:lnTo>
                  <a:pt x="808" y="1181"/>
                </a:lnTo>
                <a:lnTo>
                  <a:pt x="828" y="1223"/>
                </a:lnTo>
                <a:lnTo>
                  <a:pt x="855" y="1246"/>
                </a:lnTo>
                <a:lnTo>
                  <a:pt x="876" y="1263"/>
                </a:lnTo>
                <a:lnTo>
                  <a:pt x="881" y="1271"/>
                </a:lnTo>
                <a:lnTo>
                  <a:pt x="889" y="1279"/>
                </a:lnTo>
                <a:lnTo>
                  <a:pt x="902" y="1276"/>
                </a:lnTo>
                <a:lnTo>
                  <a:pt x="903" y="1261"/>
                </a:lnTo>
                <a:lnTo>
                  <a:pt x="902" y="1247"/>
                </a:lnTo>
                <a:lnTo>
                  <a:pt x="917" y="1243"/>
                </a:lnTo>
                <a:lnTo>
                  <a:pt x="936" y="1240"/>
                </a:lnTo>
                <a:lnTo>
                  <a:pt x="948" y="1238"/>
                </a:lnTo>
                <a:lnTo>
                  <a:pt x="976" y="1240"/>
                </a:lnTo>
                <a:lnTo>
                  <a:pt x="992" y="1230"/>
                </a:lnTo>
                <a:lnTo>
                  <a:pt x="997" y="1224"/>
                </a:lnTo>
                <a:lnTo>
                  <a:pt x="1007" y="1224"/>
                </a:lnTo>
                <a:lnTo>
                  <a:pt x="1031" y="1228"/>
                </a:lnTo>
                <a:lnTo>
                  <a:pt x="1041" y="1230"/>
                </a:lnTo>
                <a:lnTo>
                  <a:pt x="1047" y="1251"/>
                </a:lnTo>
                <a:lnTo>
                  <a:pt x="1053" y="1264"/>
                </a:lnTo>
                <a:lnTo>
                  <a:pt x="1069" y="1269"/>
                </a:lnTo>
                <a:lnTo>
                  <a:pt x="1084" y="1270"/>
                </a:lnTo>
                <a:lnTo>
                  <a:pt x="1115" y="1266"/>
                </a:lnTo>
                <a:lnTo>
                  <a:pt x="1142" y="1269"/>
                </a:lnTo>
                <a:lnTo>
                  <a:pt x="1148" y="1279"/>
                </a:lnTo>
                <a:lnTo>
                  <a:pt x="1165" y="1279"/>
                </a:lnTo>
                <a:lnTo>
                  <a:pt x="1205" y="1273"/>
                </a:lnTo>
                <a:lnTo>
                  <a:pt x="1243" y="1260"/>
                </a:lnTo>
                <a:lnTo>
                  <a:pt x="1249" y="1259"/>
                </a:lnTo>
                <a:lnTo>
                  <a:pt x="1247" y="1259"/>
                </a:lnTo>
                <a:lnTo>
                  <a:pt x="1246" y="1257"/>
                </a:lnTo>
                <a:lnTo>
                  <a:pt x="1244" y="1256"/>
                </a:lnTo>
                <a:lnTo>
                  <a:pt x="1244" y="1254"/>
                </a:lnTo>
                <a:lnTo>
                  <a:pt x="1244" y="1253"/>
                </a:lnTo>
                <a:lnTo>
                  <a:pt x="1244" y="1251"/>
                </a:lnTo>
                <a:lnTo>
                  <a:pt x="1244" y="1250"/>
                </a:lnTo>
                <a:lnTo>
                  <a:pt x="1244" y="1248"/>
                </a:lnTo>
                <a:lnTo>
                  <a:pt x="1246" y="1248"/>
                </a:lnTo>
                <a:lnTo>
                  <a:pt x="1246" y="1247"/>
                </a:lnTo>
                <a:lnTo>
                  <a:pt x="1247" y="1247"/>
                </a:lnTo>
                <a:lnTo>
                  <a:pt x="1249" y="1247"/>
                </a:lnTo>
                <a:lnTo>
                  <a:pt x="1250" y="1247"/>
                </a:lnTo>
                <a:lnTo>
                  <a:pt x="1251" y="1247"/>
                </a:lnTo>
                <a:lnTo>
                  <a:pt x="1253" y="1247"/>
                </a:lnTo>
                <a:lnTo>
                  <a:pt x="1254" y="1248"/>
                </a:lnTo>
                <a:lnTo>
                  <a:pt x="1256" y="1250"/>
                </a:lnTo>
                <a:lnTo>
                  <a:pt x="1256" y="1251"/>
                </a:lnTo>
                <a:lnTo>
                  <a:pt x="1256" y="1253"/>
                </a:lnTo>
                <a:lnTo>
                  <a:pt x="1256" y="1254"/>
                </a:lnTo>
                <a:lnTo>
                  <a:pt x="1256" y="1256"/>
                </a:lnTo>
                <a:lnTo>
                  <a:pt x="1254" y="1256"/>
                </a:lnTo>
                <a:lnTo>
                  <a:pt x="1254" y="1257"/>
                </a:lnTo>
                <a:lnTo>
                  <a:pt x="1253" y="1257"/>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7" name="Freeform 132"/>
          <p:cNvSpPr/>
          <p:nvPr/>
        </p:nvSpPr>
        <p:spPr bwMode="gray">
          <a:xfrm>
            <a:off x="4850913" y="5044506"/>
            <a:ext cx="185260" cy="164639"/>
          </a:xfrm>
          <a:custGeom>
            <a:avLst/>
            <a:gdLst>
              <a:gd name="T0" fmla="*/ 6 w 180"/>
              <a:gd name="T1" fmla="*/ 1 h 202"/>
              <a:gd name="T2" fmla="*/ 5 w 180"/>
              <a:gd name="T3" fmla="*/ 1 h 202"/>
              <a:gd name="T4" fmla="*/ 5 w 180"/>
              <a:gd name="T5" fmla="*/ 1 h 202"/>
              <a:gd name="T6" fmla="*/ 5 w 180"/>
              <a:gd name="T7" fmla="*/ 1 h 202"/>
              <a:gd name="T8" fmla="*/ 5 w 180"/>
              <a:gd name="T9" fmla="*/ 1 h 202"/>
              <a:gd name="T10" fmla="*/ 5 w 180"/>
              <a:gd name="T11" fmla="*/ 1 h 202"/>
              <a:gd name="T12" fmla="*/ 5 w 180"/>
              <a:gd name="T13" fmla="*/ 1 h 202"/>
              <a:gd name="T14" fmla="*/ 5 w 180"/>
              <a:gd name="T15" fmla="*/ 1 h 202"/>
              <a:gd name="T16" fmla="*/ 5 w 180"/>
              <a:gd name="T17" fmla="*/ 1 h 202"/>
              <a:gd name="T18" fmla="*/ 5 w 180"/>
              <a:gd name="T19" fmla="*/ 1 h 202"/>
              <a:gd name="T20" fmla="*/ 5 w 180"/>
              <a:gd name="T21" fmla="*/ 1 h 202"/>
              <a:gd name="T22" fmla="*/ 5 w 180"/>
              <a:gd name="T23" fmla="*/ 1 h 202"/>
              <a:gd name="T24" fmla="*/ 5 w 180"/>
              <a:gd name="T25" fmla="*/ 1 h 202"/>
              <a:gd name="T26" fmla="*/ 5 w 180"/>
              <a:gd name="T27" fmla="*/ 1 h 202"/>
              <a:gd name="T28" fmla="*/ 5 w 180"/>
              <a:gd name="T29" fmla="*/ 1 h 202"/>
              <a:gd name="T30" fmla="*/ 5 w 180"/>
              <a:gd name="T31" fmla="*/ 1 h 202"/>
              <a:gd name="T32" fmla="*/ 5 w 180"/>
              <a:gd name="T33" fmla="*/ 1 h 202"/>
              <a:gd name="T34" fmla="*/ 5 w 180"/>
              <a:gd name="T35" fmla="*/ 1 h 202"/>
              <a:gd name="T36" fmla="*/ 5 w 180"/>
              <a:gd name="T37" fmla="*/ 1 h 202"/>
              <a:gd name="T38" fmla="*/ 5 w 180"/>
              <a:gd name="T39" fmla="*/ 1 h 202"/>
              <a:gd name="T40" fmla="*/ 5 w 180"/>
              <a:gd name="T41" fmla="*/ 1 h 202"/>
              <a:gd name="T42" fmla="*/ 5 w 180"/>
              <a:gd name="T43" fmla="*/ 1 h 202"/>
              <a:gd name="T44" fmla="*/ 5 w 180"/>
              <a:gd name="T45" fmla="*/ 1 h 202"/>
              <a:gd name="T46" fmla="*/ 5 w 180"/>
              <a:gd name="T47" fmla="*/ 1 h 202"/>
              <a:gd name="T48" fmla="*/ 5 w 180"/>
              <a:gd name="T49" fmla="*/ 1 h 202"/>
              <a:gd name="T50" fmla="*/ 5 w 180"/>
              <a:gd name="T51" fmla="*/ 1 h 202"/>
              <a:gd name="T52" fmla="*/ 4 w 180"/>
              <a:gd name="T53" fmla="*/ 1 h 202"/>
              <a:gd name="T54" fmla="*/ 5 w 180"/>
              <a:gd name="T55" fmla="*/ 1 h 202"/>
              <a:gd name="T56" fmla="*/ 5 w 180"/>
              <a:gd name="T57" fmla="*/ 1 h 202"/>
              <a:gd name="T58" fmla="*/ 5 w 180"/>
              <a:gd name="T59" fmla="*/ 1 h 202"/>
              <a:gd name="T60" fmla="*/ 5 w 180"/>
              <a:gd name="T61" fmla="*/ 1 h 202"/>
              <a:gd name="T62" fmla="*/ 7 w 180"/>
              <a:gd name="T63" fmla="*/ 1 h 202"/>
              <a:gd name="T64" fmla="*/ 8 w 180"/>
              <a:gd name="T65" fmla="*/ 1 h 202"/>
              <a:gd name="T66" fmla="*/ 10 w 180"/>
              <a:gd name="T67" fmla="*/ 1 h 202"/>
              <a:gd name="T68" fmla="*/ 11 w 180"/>
              <a:gd name="T69" fmla="*/ 1 h 202"/>
              <a:gd name="T70" fmla="*/ 14 w 180"/>
              <a:gd name="T71" fmla="*/ 1 h 202"/>
              <a:gd name="T72" fmla="*/ 13 w 180"/>
              <a:gd name="T73" fmla="*/ 1 h 202"/>
              <a:gd name="T74" fmla="*/ 15 w 180"/>
              <a:gd name="T75" fmla="*/ 1 h 202"/>
              <a:gd name="T76" fmla="*/ 17 w 180"/>
              <a:gd name="T77" fmla="*/ 1 h 202"/>
              <a:gd name="T78" fmla="*/ 18 w 180"/>
              <a:gd name="T79" fmla="*/ 0 h 202"/>
              <a:gd name="T80" fmla="*/ 20 w 180"/>
              <a:gd name="T81" fmla="*/ 1 h 202"/>
              <a:gd name="T82" fmla="*/ 21 w 180"/>
              <a:gd name="T83" fmla="*/ 1 h 202"/>
              <a:gd name="T84" fmla="*/ 20 w 180"/>
              <a:gd name="T85" fmla="*/ 1 h 202"/>
              <a:gd name="T86" fmla="*/ 19 w 180"/>
              <a:gd name="T87" fmla="*/ 1 h 202"/>
              <a:gd name="T88" fmla="*/ 18 w 180"/>
              <a:gd name="T89" fmla="*/ 1 h 202"/>
              <a:gd name="T90" fmla="*/ 18 w 180"/>
              <a:gd name="T91" fmla="*/ 1 h 202"/>
              <a:gd name="T92" fmla="*/ 18 w 180"/>
              <a:gd name="T93" fmla="*/ 1 h 202"/>
              <a:gd name="T94" fmla="*/ 16 w 180"/>
              <a:gd name="T95" fmla="*/ 1 h 202"/>
              <a:gd name="T96" fmla="*/ 15 w 180"/>
              <a:gd name="T97" fmla="*/ 1 h 202"/>
              <a:gd name="T98" fmla="*/ 14 w 180"/>
              <a:gd name="T99" fmla="*/ 1 h 202"/>
              <a:gd name="T100" fmla="*/ 13 w 180"/>
              <a:gd name="T101" fmla="*/ 1 h 202"/>
              <a:gd name="T102" fmla="*/ 12 w 180"/>
              <a:gd name="T103" fmla="*/ 1 h 202"/>
              <a:gd name="T104" fmla="*/ 11 w 180"/>
              <a:gd name="T105" fmla="*/ 1 h 202"/>
              <a:gd name="T106" fmla="*/ 11 w 180"/>
              <a:gd name="T107" fmla="*/ 1 h 202"/>
              <a:gd name="T108" fmla="*/ 11 w 180"/>
              <a:gd name="T109" fmla="*/ 1 h 202"/>
              <a:gd name="T110" fmla="*/ 12 w 180"/>
              <a:gd name="T111" fmla="*/ 1 h 202"/>
              <a:gd name="T112" fmla="*/ 13 w 180"/>
              <a:gd name="T113" fmla="*/ 1 h 202"/>
              <a:gd name="T114" fmla="*/ 14 w 180"/>
              <a:gd name="T115" fmla="*/ 1 h 202"/>
              <a:gd name="T116" fmla="*/ 11 w 180"/>
              <a:gd name="T117" fmla="*/ 1 h 202"/>
              <a:gd name="T118" fmla="*/ 7 w 180"/>
              <a:gd name="T119" fmla="*/ 1 h 20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0"/>
              <a:gd name="T181" fmla="*/ 0 h 202"/>
              <a:gd name="T182" fmla="*/ 180 w 180"/>
              <a:gd name="T183" fmla="*/ 202 h 20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0" h="202">
                <a:moveTo>
                  <a:pt x="61" y="196"/>
                </a:moveTo>
                <a:lnTo>
                  <a:pt x="61" y="195"/>
                </a:lnTo>
                <a:lnTo>
                  <a:pt x="60" y="195"/>
                </a:lnTo>
                <a:lnTo>
                  <a:pt x="59" y="195"/>
                </a:lnTo>
                <a:lnTo>
                  <a:pt x="57" y="195"/>
                </a:lnTo>
                <a:lnTo>
                  <a:pt x="56" y="195"/>
                </a:lnTo>
                <a:lnTo>
                  <a:pt x="54" y="195"/>
                </a:lnTo>
                <a:lnTo>
                  <a:pt x="56" y="196"/>
                </a:lnTo>
                <a:lnTo>
                  <a:pt x="54" y="196"/>
                </a:lnTo>
                <a:lnTo>
                  <a:pt x="53" y="198"/>
                </a:lnTo>
                <a:lnTo>
                  <a:pt x="54" y="198"/>
                </a:lnTo>
                <a:lnTo>
                  <a:pt x="54" y="199"/>
                </a:lnTo>
                <a:lnTo>
                  <a:pt x="51" y="199"/>
                </a:lnTo>
                <a:lnTo>
                  <a:pt x="51" y="198"/>
                </a:lnTo>
                <a:lnTo>
                  <a:pt x="51" y="195"/>
                </a:lnTo>
                <a:lnTo>
                  <a:pt x="50" y="195"/>
                </a:lnTo>
                <a:lnTo>
                  <a:pt x="49" y="195"/>
                </a:lnTo>
                <a:lnTo>
                  <a:pt x="49" y="193"/>
                </a:lnTo>
                <a:lnTo>
                  <a:pt x="47" y="193"/>
                </a:lnTo>
                <a:lnTo>
                  <a:pt x="47" y="195"/>
                </a:lnTo>
                <a:lnTo>
                  <a:pt x="49" y="196"/>
                </a:lnTo>
                <a:lnTo>
                  <a:pt x="47" y="196"/>
                </a:lnTo>
                <a:lnTo>
                  <a:pt x="46" y="193"/>
                </a:lnTo>
                <a:lnTo>
                  <a:pt x="44" y="192"/>
                </a:lnTo>
                <a:lnTo>
                  <a:pt x="43" y="192"/>
                </a:lnTo>
                <a:lnTo>
                  <a:pt x="43" y="190"/>
                </a:lnTo>
                <a:lnTo>
                  <a:pt x="41" y="190"/>
                </a:lnTo>
                <a:lnTo>
                  <a:pt x="40" y="189"/>
                </a:lnTo>
                <a:lnTo>
                  <a:pt x="37" y="189"/>
                </a:lnTo>
                <a:lnTo>
                  <a:pt x="37" y="190"/>
                </a:lnTo>
                <a:lnTo>
                  <a:pt x="40" y="190"/>
                </a:lnTo>
                <a:lnTo>
                  <a:pt x="40" y="192"/>
                </a:lnTo>
                <a:lnTo>
                  <a:pt x="41" y="193"/>
                </a:lnTo>
                <a:lnTo>
                  <a:pt x="40" y="193"/>
                </a:lnTo>
                <a:lnTo>
                  <a:pt x="38" y="193"/>
                </a:lnTo>
                <a:lnTo>
                  <a:pt x="38" y="195"/>
                </a:lnTo>
                <a:lnTo>
                  <a:pt x="37" y="198"/>
                </a:lnTo>
                <a:lnTo>
                  <a:pt x="38" y="199"/>
                </a:lnTo>
                <a:lnTo>
                  <a:pt x="37" y="199"/>
                </a:lnTo>
                <a:lnTo>
                  <a:pt x="37" y="198"/>
                </a:lnTo>
                <a:lnTo>
                  <a:pt x="36" y="198"/>
                </a:lnTo>
                <a:lnTo>
                  <a:pt x="36" y="199"/>
                </a:lnTo>
                <a:lnTo>
                  <a:pt x="34" y="198"/>
                </a:lnTo>
                <a:lnTo>
                  <a:pt x="34" y="199"/>
                </a:lnTo>
                <a:lnTo>
                  <a:pt x="34" y="200"/>
                </a:lnTo>
                <a:lnTo>
                  <a:pt x="33" y="199"/>
                </a:lnTo>
                <a:lnTo>
                  <a:pt x="31" y="200"/>
                </a:lnTo>
                <a:lnTo>
                  <a:pt x="30" y="200"/>
                </a:lnTo>
                <a:lnTo>
                  <a:pt x="30" y="202"/>
                </a:lnTo>
                <a:lnTo>
                  <a:pt x="28" y="202"/>
                </a:lnTo>
                <a:lnTo>
                  <a:pt x="28" y="200"/>
                </a:lnTo>
                <a:lnTo>
                  <a:pt x="30" y="199"/>
                </a:lnTo>
                <a:lnTo>
                  <a:pt x="31" y="199"/>
                </a:lnTo>
                <a:lnTo>
                  <a:pt x="33" y="199"/>
                </a:lnTo>
                <a:lnTo>
                  <a:pt x="33" y="198"/>
                </a:lnTo>
                <a:lnTo>
                  <a:pt x="31" y="198"/>
                </a:lnTo>
                <a:lnTo>
                  <a:pt x="30" y="198"/>
                </a:lnTo>
                <a:lnTo>
                  <a:pt x="31" y="198"/>
                </a:lnTo>
                <a:lnTo>
                  <a:pt x="31" y="196"/>
                </a:lnTo>
                <a:lnTo>
                  <a:pt x="33" y="196"/>
                </a:lnTo>
                <a:lnTo>
                  <a:pt x="34" y="195"/>
                </a:lnTo>
                <a:lnTo>
                  <a:pt x="33" y="195"/>
                </a:lnTo>
                <a:lnTo>
                  <a:pt x="33" y="193"/>
                </a:lnTo>
                <a:lnTo>
                  <a:pt x="31" y="193"/>
                </a:lnTo>
                <a:lnTo>
                  <a:pt x="30" y="193"/>
                </a:lnTo>
                <a:lnTo>
                  <a:pt x="33" y="195"/>
                </a:lnTo>
                <a:lnTo>
                  <a:pt x="31" y="196"/>
                </a:lnTo>
                <a:lnTo>
                  <a:pt x="31" y="195"/>
                </a:lnTo>
                <a:lnTo>
                  <a:pt x="30" y="195"/>
                </a:lnTo>
                <a:lnTo>
                  <a:pt x="30" y="196"/>
                </a:lnTo>
                <a:lnTo>
                  <a:pt x="28" y="196"/>
                </a:lnTo>
                <a:lnTo>
                  <a:pt x="28" y="198"/>
                </a:lnTo>
                <a:lnTo>
                  <a:pt x="27" y="198"/>
                </a:lnTo>
                <a:lnTo>
                  <a:pt x="28" y="196"/>
                </a:lnTo>
                <a:lnTo>
                  <a:pt x="27" y="196"/>
                </a:lnTo>
                <a:lnTo>
                  <a:pt x="25" y="198"/>
                </a:lnTo>
                <a:lnTo>
                  <a:pt x="25" y="196"/>
                </a:lnTo>
                <a:lnTo>
                  <a:pt x="27" y="195"/>
                </a:lnTo>
                <a:lnTo>
                  <a:pt x="28" y="195"/>
                </a:lnTo>
                <a:lnTo>
                  <a:pt x="27" y="193"/>
                </a:lnTo>
                <a:lnTo>
                  <a:pt x="28" y="193"/>
                </a:lnTo>
                <a:lnTo>
                  <a:pt x="27" y="193"/>
                </a:lnTo>
                <a:lnTo>
                  <a:pt x="25" y="192"/>
                </a:lnTo>
                <a:lnTo>
                  <a:pt x="25" y="193"/>
                </a:lnTo>
                <a:lnTo>
                  <a:pt x="25" y="195"/>
                </a:lnTo>
                <a:lnTo>
                  <a:pt x="24" y="195"/>
                </a:lnTo>
                <a:lnTo>
                  <a:pt x="23" y="195"/>
                </a:lnTo>
                <a:lnTo>
                  <a:pt x="21" y="195"/>
                </a:lnTo>
                <a:lnTo>
                  <a:pt x="21" y="193"/>
                </a:lnTo>
                <a:lnTo>
                  <a:pt x="20" y="193"/>
                </a:lnTo>
                <a:lnTo>
                  <a:pt x="18" y="193"/>
                </a:lnTo>
                <a:lnTo>
                  <a:pt x="20" y="192"/>
                </a:lnTo>
                <a:lnTo>
                  <a:pt x="21" y="190"/>
                </a:lnTo>
                <a:lnTo>
                  <a:pt x="21" y="192"/>
                </a:lnTo>
                <a:lnTo>
                  <a:pt x="23" y="192"/>
                </a:lnTo>
                <a:lnTo>
                  <a:pt x="24" y="190"/>
                </a:lnTo>
                <a:lnTo>
                  <a:pt x="23" y="190"/>
                </a:lnTo>
                <a:lnTo>
                  <a:pt x="23" y="189"/>
                </a:lnTo>
                <a:lnTo>
                  <a:pt x="23" y="187"/>
                </a:lnTo>
                <a:lnTo>
                  <a:pt x="25" y="187"/>
                </a:lnTo>
                <a:lnTo>
                  <a:pt x="25" y="189"/>
                </a:lnTo>
                <a:lnTo>
                  <a:pt x="27" y="187"/>
                </a:lnTo>
                <a:lnTo>
                  <a:pt x="25" y="187"/>
                </a:lnTo>
                <a:lnTo>
                  <a:pt x="24" y="186"/>
                </a:lnTo>
                <a:lnTo>
                  <a:pt x="23" y="186"/>
                </a:lnTo>
                <a:lnTo>
                  <a:pt x="21" y="186"/>
                </a:lnTo>
                <a:lnTo>
                  <a:pt x="20" y="187"/>
                </a:lnTo>
                <a:lnTo>
                  <a:pt x="18" y="186"/>
                </a:lnTo>
                <a:lnTo>
                  <a:pt x="17" y="186"/>
                </a:lnTo>
                <a:lnTo>
                  <a:pt x="17" y="185"/>
                </a:lnTo>
                <a:lnTo>
                  <a:pt x="13" y="186"/>
                </a:lnTo>
                <a:lnTo>
                  <a:pt x="11" y="186"/>
                </a:lnTo>
                <a:lnTo>
                  <a:pt x="10" y="185"/>
                </a:lnTo>
                <a:lnTo>
                  <a:pt x="11" y="185"/>
                </a:lnTo>
                <a:lnTo>
                  <a:pt x="13" y="183"/>
                </a:lnTo>
                <a:lnTo>
                  <a:pt x="14" y="183"/>
                </a:lnTo>
                <a:lnTo>
                  <a:pt x="14" y="182"/>
                </a:lnTo>
                <a:lnTo>
                  <a:pt x="15" y="182"/>
                </a:lnTo>
                <a:lnTo>
                  <a:pt x="17" y="182"/>
                </a:lnTo>
                <a:lnTo>
                  <a:pt x="18" y="182"/>
                </a:lnTo>
                <a:lnTo>
                  <a:pt x="18" y="180"/>
                </a:lnTo>
                <a:lnTo>
                  <a:pt x="17" y="182"/>
                </a:lnTo>
                <a:lnTo>
                  <a:pt x="15" y="180"/>
                </a:lnTo>
                <a:lnTo>
                  <a:pt x="15" y="179"/>
                </a:lnTo>
                <a:lnTo>
                  <a:pt x="15" y="177"/>
                </a:lnTo>
                <a:lnTo>
                  <a:pt x="15" y="176"/>
                </a:lnTo>
                <a:lnTo>
                  <a:pt x="17" y="174"/>
                </a:lnTo>
                <a:lnTo>
                  <a:pt x="18" y="173"/>
                </a:lnTo>
                <a:lnTo>
                  <a:pt x="20" y="172"/>
                </a:lnTo>
                <a:lnTo>
                  <a:pt x="20" y="170"/>
                </a:lnTo>
                <a:lnTo>
                  <a:pt x="20" y="169"/>
                </a:lnTo>
                <a:lnTo>
                  <a:pt x="20" y="167"/>
                </a:lnTo>
                <a:lnTo>
                  <a:pt x="21" y="167"/>
                </a:lnTo>
                <a:lnTo>
                  <a:pt x="21" y="169"/>
                </a:lnTo>
                <a:lnTo>
                  <a:pt x="23" y="167"/>
                </a:lnTo>
                <a:lnTo>
                  <a:pt x="24" y="169"/>
                </a:lnTo>
                <a:lnTo>
                  <a:pt x="24" y="167"/>
                </a:lnTo>
                <a:lnTo>
                  <a:pt x="23" y="166"/>
                </a:lnTo>
                <a:lnTo>
                  <a:pt x="23" y="164"/>
                </a:lnTo>
                <a:lnTo>
                  <a:pt x="24" y="166"/>
                </a:lnTo>
                <a:lnTo>
                  <a:pt x="25" y="166"/>
                </a:lnTo>
                <a:lnTo>
                  <a:pt x="24" y="164"/>
                </a:lnTo>
                <a:lnTo>
                  <a:pt x="25" y="164"/>
                </a:lnTo>
                <a:lnTo>
                  <a:pt x="25" y="166"/>
                </a:lnTo>
                <a:lnTo>
                  <a:pt x="27" y="166"/>
                </a:lnTo>
                <a:lnTo>
                  <a:pt x="28" y="164"/>
                </a:lnTo>
                <a:lnTo>
                  <a:pt x="28" y="166"/>
                </a:lnTo>
                <a:lnTo>
                  <a:pt x="30" y="166"/>
                </a:lnTo>
                <a:lnTo>
                  <a:pt x="28" y="164"/>
                </a:lnTo>
                <a:lnTo>
                  <a:pt x="30" y="164"/>
                </a:lnTo>
                <a:lnTo>
                  <a:pt x="30" y="166"/>
                </a:lnTo>
                <a:lnTo>
                  <a:pt x="31" y="164"/>
                </a:lnTo>
                <a:lnTo>
                  <a:pt x="33" y="164"/>
                </a:lnTo>
                <a:lnTo>
                  <a:pt x="37" y="164"/>
                </a:lnTo>
                <a:lnTo>
                  <a:pt x="38" y="166"/>
                </a:lnTo>
                <a:lnTo>
                  <a:pt x="37" y="164"/>
                </a:lnTo>
                <a:lnTo>
                  <a:pt x="36" y="164"/>
                </a:lnTo>
                <a:lnTo>
                  <a:pt x="36" y="163"/>
                </a:lnTo>
                <a:lnTo>
                  <a:pt x="34" y="162"/>
                </a:lnTo>
                <a:lnTo>
                  <a:pt x="33" y="162"/>
                </a:lnTo>
                <a:lnTo>
                  <a:pt x="33" y="163"/>
                </a:lnTo>
                <a:lnTo>
                  <a:pt x="30" y="163"/>
                </a:lnTo>
                <a:lnTo>
                  <a:pt x="30" y="162"/>
                </a:lnTo>
                <a:lnTo>
                  <a:pt x="28" y="162"/>
                </a:lnTo>
                <a:lnTo>
                  <a:pt x="28" y="163"/>
                </a:lnTo>
                <a:lnTo>
                  <a:pt x="27" y="163"/>
                </a:lnTo>
                <a:lnTo>
                  <a:pt x="27" y="162"/>
                </a:lnTo>
                <a:lnTo>
                  <a:pt x="25" y="162"/>
                </a:lnTo>
                <a:lnTo>
                  <a:pt x="25" y="160"/>
                </a:lnTo>
                <a:lnTo>
                  <a:pt x="24" y="160"/>
                </a:lnTo>
                <a:lnTo>
                  <a:pt x="25" y="157"/>
                </a:lnTo>
                <a:lnTo>
                  <a:pt x="25" y="156"/>
                </a:lnTo>
                <a:lnTo>
                  <a:pt x="25" y="154"/>
                </a:lnTo>
                <a:lnTo>
                  <a:pt x="25" y="153"/>
                </a:lnTo>
                <a:lnTo>
                  <a:pt x="27" y="153"/>
                </a:lnTo>
                <a:lnTo>
                  <a:pt x="25" y="151"/>
                </a:lnTo>
                <a:lnTo>
                  <a:pt x="27" y="151"/>
                </a:lnTo>
                <a:lnTo>
                  <a:pt x="27" y="150"/>
                </a:lnTo>
                <a:lnTo>
                  <a:pt x="28" y="150"/>
                </a:lnTo>
                <a:lnTo>
                  <a:pt x="28" y="149"/>
                </a:lnTo>
                <a:lnTo>
                  <a:pt x="28" y="147"/>
                </a:lnTo>
                <a:lnTo>
                  <a:pt x="28" y="146"/>
                </a:lnTo>
                <a:lnTo>
                  <a:pt x="30" y="146"/>
                </a:lnTo>
                <a:lnTo>
                  <a:pt x="30" y="144"/>
                </a:lnTo>
                <a:lnTo>
                  <a:pt x="31" y="144"/>
                </a:lnTo>
                <a:lnTo>
                  <a:pt x="31" y="143"/>
                </a:lnTo>
                <a:lnTo>
                  <a:pt x="33" y="143"/>
                </a:lnTo>
                <a:lnTo>
                  <a:pt x="33" y="141"/>
                </a:lnTo>
                <a:lnTo>
                  <a:pt x="33" y="140"/>
                </a:lnTo>
                <a:lnTo>
                  <a:pt x="33" y="138"/>
                </a:lnTo>
                <a:lnTo>
                  <a:pt x="34" y="138"/>
                </a:lnTo>
                <a:lnTo>
                  <a:pt x="34" y="137"/>
                </a:lnTo>
                <a:lnTo>
                  <a:pt x="34" y="136"/>
                </a:lnTo>
                <a:lnTo>
                  <a:pt x="33" y="136"/>
                </a:lnTo>
                <a:lnTo>
                  <a:pt x="33" y="137"/>
                </a:lnTo>
                <a:lnTo>
                  <a:pt x="31" y="137"/>
                </a:lnTo>
                <a:lnTo>
                  <a:pt x="30" y="137"/>
                </a:lnTo>
                <a:lnTo>
                  <a:pt x="30" y="136"/>
                </a:lnTo>
                <a:lnTo>
                  <a:pt x="31" y="136"/>
                </a:lnTo>
                <a:lnTo>
                  <a:pt x="31" y="137"/>
                </a:lnTo>
                <a:lnTo>
                  <a:pt x="31" y="136"/>
                </a:lnTo>
                <a:lnTo>
                  <a:pt x="31" y="134"/>
                </a:lnTo>
                <a:lnTo>
                  <a:pt x="33" y="133"/>
                </a:lnTo>
                <a:lnTo>
                  <a:pt x="34" y="131"/>
                </a:lnTo>
                <a:lnTo>
                  <a:pt x="34" y="130"/>
                </a:lnTo>
                <a:lnTo>
                  <a:pt x="33" y="128"/>
                </a:lnTo>
                <a:lnTo>
                  <a:pt x="31" y="131"/>
                </a:lnTo>
                <a:lnTo>
                  <a:pt x="30" y="133"/>
                </a:lnTo>
                <a:lnTo>
                  <a:pt x="28" y="133"/>
                </a:lnTo>
                <a:lnTo>
                  <a:pt x="28" y="131"/>
                </a:lnTo>
                <a:lnTo>
                  <a:pt x="27" y="131"/>
                </a:lnTo>
                <a:lnTo>
                  <a:pt x="25" y="131"/>
                </a:lnTo>
                <a:lnTo>
                  <a:pt x="27" y="130"/>
                </a:lnTo>
                <a:lnTo>
                  <a:pt x="27" y="128"/>
                </a:lnTo>
                <a:lnTo>
                  <a:pt x="25" y="130"/>
                </a:lnTo>
                <a:lnTo>
                  <a:pt x="24" y="130"/>
                </a:lnTo>
                <a:lnTo>
                  <a:pt x="24" y="131"/>
                </a:lnTo>
                <a:lnTo>
                  <a:pt x="23" y="130"/>
                </a:lnTo>
                <a:lnTo>
                  <a:pt x="23" y="128"/>
                </a:lnTo>
                <a:lnTo>
                  <a:pt x="21" y="128"/>
                </a:lnTo>
                <a:lnTo>
                  <a:pt x="20" y="128"/>
                </a:lnTo>
                <a:lnTo>
                  <a:pt x="18" y="128"/>
                </a:lnTo>
                <a:lnTo>
                  <a:pt x="17" y="127"/>
                </a:lnTo>
                <a:lnTo>
                  <a:pt x="17" y="126"/>
                </a:lnTo>
                <a:lnTo>
                  <a:pt x="15" y="126"/>
                </a:lnTo>
                <a:lnTo>
                  <a:pt x="14" y="126"/>
                </a:lnTo>
                <a:lnTo>
                  <a:pt x="14" y="124"/>
                </a:lnTo>
                <a:lnTo>
                  <a:pt x="13" y="123"/>
                </a:lnTo>
                <a:lnTo>
                  <a:pt x="13" y="124"/>
                </a:lnTo>
                <a:lnTo>
                  <a:pt x="13" y="127"/>
                </a:lnTo>
                <a:lnTo>
                  <a:pt x="13" y="128"/>
                </a:lnTo>
                <a:lnTo>
                  <a:pt x="14" y="128"/>
                </a:lnTo>
                <a:lnTo>
                  <a:pt x="11" y="128"/>
                </a:lnTo>
                <a:lnTo>
                  <a:pt x="10" y="130"/>
                </a:lnTo>
                <a:lnTo>
                  <a:pt x="8" y="130"/>
                </a:lnTo>
                <a:lnTo>
                  <a:pt x="8" y="128"/>
                </a:lnTo>
                <a:lnTo>
                  <a:pt x="10" y="127"/>
                </a:lnTo>
                <a:lnTo>
                  <a:pt x="10" y="126"/>
                </a:lnTo>
                <a:lnTo>
                  <a:pt x="8" y="126"/>
                </a:lnTo>
                <a:lnTo>
                  <a:pt x="7" y="123"/>
                </a:lnTo>
                <a:lnTo>
                  <a:pt x="7" y="121"/>
                </a:lnTo>
                <a:lnTo>
                  <a:pt x="5" y="121"/>
                </a:lnTo>
                <a:lnTo>
                  <a:pt x="4" y="121"/>
                </a:lnTo>
                <a:lnTo>
                  <a:pt x="2" y="121"/>
                </a:lnTo>
                <a:lnTo>
                  <a:pt x="2" y="120"/>
                </a:lnTo>
                <a:lnTo>
                  <a:pt x="0" y="118"/>
                </a:lnTo>
                <a:lnTo>
                  <a:pt x="1" y="115"/>
                </a:lnTo>
                <a:lnTo>
                  <a:pt x="2" y="115"/>
                </a:lnTo>
                <a:lnTo>
                  <a:pt x="2" y="114"/>
                </a:lnTo>
                <a:lnTo>
                  <a:pt x="4" y="111"/>
                </a:lnTo>
                <a:lnTo>
                  <a:pt x="4" y="108"/>
                </a:lnTo>
                <a:lnTo>
                  <a:pt x="7" y="107"/>
                </a:lnTo>
                <a:lnTo>
                  <a:pt x="8" y="105"/>
                </a:lnTo>
                <a:lnTo>
                  <a:pt x="13" y="101"/>
                </a:lnTo>
                <a:lnTo>
                  <a:pt x="15" y="98"/>
                </a:lnTo>
                <a:lnTo>
                  <a:pt x="18" y="97"/>
                </a:lnTo>
                <a:lnTo>
                  <a:pt x="18" y="95"/>
                </a:lnTo>
                <a:lnTo>
                  <a:pt x="20" y="97"/>
                </a:lnTo>
                <a:lnTo>
                  <a:pt x="21" y="97"/>
                </a:lnTo>
                <a:lnTo>
                  <a:pt x="21" y="98"/>
                </a:lnTo>
                <a:lnTo>
                  <a:pt x="23" y="98"/>
                </a:lnTo>
                <a:lnTo>
                  <a:pt x="23" y="95"/>
                </a:lnTo>
                <a:lnTo>
                  <a:pt x="24" y="94"/>
                </a:lnTo>
                <a:lnTo>
                  <a:pt x="25" y="94"/>
                </a:lnTo>
                <a:lnTo>
                  <a:pt x="27" y="92"/>
                </a:lnTo>
                <a:lnTo>
                  <a:pt x="28" y="92"/>
                </a:lnTo>
                <a:lnTo>
                  <a:pt x="30" y="92"/>
                </a:lnTo>
                <a:lnTo>
                  <a:pt x="31" y="91"/>
                </a:lnTo>
                <a:lnTo>
                  <a:pt x="33" y="91"/>
                </a:lnTo>
                <a:lnTo>
                  <a:pt x="33" y="92"/>
                </a:lnTo>
                <a:lnTo>
                  <a:pt x="33" y="94"/>
                </a:lnTo>
                <a:lnTo>
                  <a:pt x="34" y="94"/>
                </a:lnTo>
                <a:lnTo>
                  <a:pt x="36" y="94"/>
                </a:lnTo>
                <a:lnTo>
                  <a:pt x="34" y="91"/>
                </a:lnTo>
                <a:lnTo>
                  <a:pt x="34" y="90"/>
                </a:lnTo>
                <a:lnTo>
                  <a:pt x="36" y="88"/>
                </a:lnTo>
                <a:lnTo>
                  <a:pt x="38" y="88"/>
                </a:lnTo>
                <a:lnTo>
                  <a:pt x="40" y="90"/>
                </a:lnTo>
                <a:lnTo>
                  <a:pt x="40" y="87"/>
                </a:lnTo>
                <a:lnTo>
                  <a:pt x="40" y="85"/>
                </a:lnTo>
                <a:lnTo>
                  <a:pt x="41" y="85"/>
                </a:lnTo>
                <a:lnTo>
                  <a:pt x="43" y="84"/>
                </a:lnTo>
                <a:lnTo>
                  <a:pt x="46" y="81"/>
                </a:lnTo>
                <a:lnTo>
                  <a:pt x="49" y="81"/>
                </a:lnTo>
                <a:lnTo>
                  <a:pt x="54" y="74"/>
                </a:lnTo>
                <a:lnTo>
                  <a:pt x="57" y="71"/>
                </a:lnTo>
                <a:lnTo>
                  <a:pt x="63" y="64"/>
                </a:lnTo>
                <a:lnTo>
                  <a:pt x="63" y="65"/>
                </a:lnTo>
                <a:lnTo>
                  <a:pt x="64" y="64"/>
                </a:lnTo>
                <a:lnTo>
                  <a:pt x="64" y="61"/>
                </a:lnTo>
                <a:lnTo>
                  <a:pt x="64" y="59"/>
                </a:lnTo>
                <a:lnTo>
                  <a:pt x="66" y="55"/>
                </a:lnTo>
                <a:lnTo>
                  <a:pt x="67" y="54"/>
                </a:lnTo>
                <a:lnTo>
                  <a:pt x="69" y="52"/>
                </a:lnTo>
                <a:lnTo>
                  <a:pt x="69" y="51"/>
                </a:lnTo>
                <a:lnTo>
                  <a:pt x="69" y="49"/>
                </a:lnTo>
                <a:lnTo>
                  <a:pt x="70" y="51"/>
                </a:lnTo>
                <a:lnTo>
                  <a:pt x="72" y="52"/>
                </a:lnTo>
                <a:lnTo>
                  <a:pt x="72" y="51"/>
                </a:lnTo>
                <a:lnTo>
                  <a:pt x="73" y="51"/>
                </a:lnTo>
                <a:lnTo>
                  <a:pt x="73" y="49"/>
                </a:lnTo>
                <a:lnTo>
                  <a:pt x="74" y="48"/>
                </a:lnTo>
                <a:lnTo>
                  <a:pt x="76" y="49"/>
                </a:lnTo>
                <a:lnTo>
                  <a:pt x="79" y="51"/>
                </a:lnTo>
                <a:lnTo>
                  <a:pt x="80" y="52"/>
                </a:lnTo>
                <a:lnTo>
                  <a:pt x="79" y="52"/>
                </a:lnTo>
                <a:lnTo>
                  <a:pt x="79" y="54"/>
                </a:lnTo>
                <a:lnTo>
                  <a:pt x="82" y="55"/>
                </a:lnTo>
                <a:lnTo>
                  <a:pt x="82" y="56"/>
                </a:lnTo>
                <a:lnTo>
                  <a:pt x="82" y="58"/>
                </a:lnTo>
                <a:lnTo>
                  <a:pt x="83" y="58"/>
                </a:lnTo>
                <a:lnTo>
                  <a:pt x="85" y="59"/>
                </a:lnTo>
                <a:lnTo>
                  <a:pt x="85" y="58"/>
                </a:lnTo>
                <a:lnTo>
                  <a:pt x="86" y="59"/>
                </a:lnTo>
                <a:lnTo>
                  <a:pt x="89" y="61"/>
                </a:lnTo>
                <a:lnTo>
                  <a:pt x="90" y="61"/>
                </a:lnTo>
                <a:lnTo>
                  <a:pt x="95" y="61"/>
                </a:lnTo>
                <a:lnTo>
                  <a:pt x="96" y="61"/>
                </a:lnTo>
                <a:lnTo>
                  <a:pt x="97" y="61"/>
                </a:lnTo>
                <a:lnTo>
                  <a:pt x="102" y="61"/>
                </a:lnTo>
                <a:lnTo>
                  <a:pt x="106" y="61"/>
                </a:lnTo>
                <a:lnTo>
                  <a:pt x="109" y="62"/>
                </a:lnTo>
                <a:lnTo>
                  <a:pt x="112" y="61"/>
                </a:lnTo>
                <a:lnTo>
                  <a:pt x="113" y="56"/>
                </a:lnTo>
                <a:lnTo>
                  <a:pt x="115" y="55"/>
                </a:lnTo>
                <a:lnTo>
                  <a:pt x="113" y="54"/>
                </a:lnTo>
                <a:lnTo>
                  <a:pt x="112" y="52"/>
                </a:lnTo>
                <a:lnTo>
                  <a:pt x="110" y="52"/>
                </a:lnTo>
                <a:lnTo>
                  <a:pt x="109" y="51"/>
                </a:lnTo>
                <a:lnTo>
                  <a:pt x="108" y="48"/>
                </a:lnTo>
                <a:lnTo>
                  <a:pt x="108" y="45"/>
                </a:lnTo>
                <a:lnTo>
                  <a:pt x="108" y="43"/>
                </a:lnTo>
                <a:lnTo>
                  <a:pt x="106" y="41"/>
                </a:lnTo>
                <a:lnTo>
                  <a:pt x="106" y="39"/>
                </a:lnTo>
                <a:lnTo>
                  <a:pt x="108" y="39"/>
                </a:lnTo>
                <a:lnTo>
                  <a:pt x="110" y="38"/>
                </a:lnTo>
                <a:lnTo>
                  <a:pt x="112" y="39"/>
                </a:lnTo>
                <a:lnTo>
                  <a:pt x="113" y="39"/>
                </a:lnTo>
                <a:lnTo>
                  <a:pt x="115" y="41"/>
                </a:lnTo>
                <a:lnTo>
                  <a:pt x="118" y="39"/>
                </a:lnTo>
                <a:lnTo>
                  <a:pt x="121" y="38"/>
                </a:lnTo>
                <a:lnTo>
                  <a:pt x="126" y="38"/>
                </a:lnTo>
                <a:lnTo>
                  <a:pt x="131" y="36"/>
                </a:lnTo>
                <a:lnTo>
                  <a:pt x="133" y="35"/>
                </a:lnTo>
                <a:lnTo>
                  <a:pt x="135" y="33"/>
                </a:lnTo>
                <a:lnTo>
                  <a:pt x="136" y="32"/>
                </a:lnTo>
                <a:lnTo>
                  <a:pt x="139" y="26"/>
                </a:lnTo>
                <a:lnTo>
                  <a:pt x="141" y="23"/>
                </a:lnTo>
                <a:lnTo>
                  <a:pt x="144" y="23"/>
                </a:lnTo>
                <a:lnTo>
                  <a:pt x="146" y="23"/>
                </a:lnTo>
                <a:lnTo>
                  <a:pt x="148" y="23"/>
                </a:lnTo>
                <a:lnTo>
                  <a:pt x="149" y="23"/>
                </a:lnTo>
                <a:lnTo>
                  <a:pt x="151" y="23"/>
                </a:lnTo>
                <a:lnTo>
                  <a:pt x="152" y="22"/>
                </a:lnTo>
                <a:lnTo>
                  <a:pt x="152" y="15"/>
                </a:lnTo>
                <a:lnTo>
                  <a:pt x="154" y="10"/>
                </a:lnTo>
                <a:lnTo>
                  <a:pt x="154" y="6"/>
                </a:lnTo>
                <a:lnTo>
                  <a:pt x="154" y="5"/>
                </a:lnTo>
                <a:lnTo>
                  <a:pt x="155" y="2"/>
                </a:lnTo>
                <a:lnTo>
                  <a:pt x="157" y="0"/>
                </a:lnTo>
                <a:lnTo>
                  <a:pt x="159" y="2"/>
                </a:lnTo>
                <a:lnTo>
                  <a:pt x="161" y="2"/>
                </a:lnTo>
                <a:lnTo>
                  <a:pt x="164" y="3"/>
                </a:lnTo>
                <a:lnTo>
                  <a:pt x="164" y="5"/>
                </a:lnTo>
                <a:lnTo>
                  <a:pt x="165" y="6"/>
                </a:lnTo>
                <a:lnTo>
                  <a:pt x="168" y="7"/>
                </a:lnTo>
                <a:lnTo>
                  <a:pt x="168" y="12"/>
                </a:lnTo>
                <a:lnTo>
                  <a:pt x="169" y="13"/>
                </a:lnTo>
                <a:lnTo>
                  <a:pt x="174" y="15"/>
                </a:lnTo>
                <a:lnTo>
                  <a:pt x="175" y="18"/>
                </a:lnTo>
                <a:lnTo>
                  <a:pt x="177" y="19"/>
                </a:lnTo>
                <a:lnTo>
                  <a:pt x="177" y="22"/>
                </a:lnTo>
                <a:lnTo>
                  <a:pt x="178" y="22"/>
                </a:lnTo>
                <a:lnTo>
                  <a:pt x="178" y="23"/>
                </a:lnTo>
                <a:lnTo>
                  <a:pt x="178" y="26"/>
                </a:lnTo>
                <a:lnTo>
                  <a:pt x="180" y="28"/>
                </a:lnTo>
                <a:lnTo>
                  <a:pt x="178" y="28"/>
                </a:lnTo>
                <a:lnTo>
                  <a:pt x="177" y="28"/>
                </a:lnTo>
                <a:lnTo>
                  <a:pt x="178" y="28"/>
                </a:lnTo>
                <a:lnTo>
                  <a:pt x="177" y="28"/>
                </a:lnTo>
                <a:lnTo>
                  <a:pt x="174" y="26"/>
                </a:lnTo>
                <a:lnTo>
                  <a:pt x="172" y="28"/>
                </a:lnTo>
                <a:lnTo>
                  <a:pt x="172" y="26"/>
                </a:lnTo>
                <a:lnTo>
                  <a:pt x="171" y="26"/>
                </a:lnTo>
                <a:lnTo>
                  <a:pt x="171" y="29"/>
                </a:lnTo>
                <a:lnTo>
                  <a:pt x="171" y="30"/>
                </a:lnTo>
                <a:lnTo>
                  <a:pt x="169" y="32"/>
                </a:lnTo>
                <a:lnTo>
                  <a:pt x="168" y="32"/>
                </a:lnTo>
                <a:lnTo>
                  <a:pt x="167" y="32"/>
                </a:lnTo>
                <a:lnTo>
                  <a:pt x="167" y="33"/>
                </a:lnTo>
                <a:lnTo>
                  <a:pt x="167" y="35"/>
                </a:lnTo>
                <a:lnTo>
                  <a:pt x="165" y="35"/>
                </a:lnTo>
                <a:lnTo>
                  <a:pt x="165" y="36"/>
                </a:lnTo>
                <a:lnTo>
                  <a:pt x="164" y="36"/>
                </a:lnTo>
                <a:lnTo>
                  <a:pt x="164" y="38"/>
                </a:lnTo>
                <a:lnTo>
                  <a:pt x="162" y="38"/>
                </a:lnTo>
                <a:lnTo>
                  <a:pt x="162" y="39"/>
                </a:lnTo>
                <a:lnTo>
                  <a:pt x="161" y="39"/>
                </a:lnTo>
                <a:lnTo>
                  <a:pt x="161" y="41"/>
                </a:lnTo>
                <a:lnTo>
                  <a:pt x="161" y="42"/>
                </a:lnTo>
                <a:lnTo>
                  <a:pt x="159" y="43"/>
                </a:lnTo>
                <a:lnTo>
                  <a:pt x="158" y="43"/>
                </a:lnTo>
                <a:lnTo>
                  <a:pt x="158" y="45"/>
                </a:lnTo>
                <a:lnTo>
                  <a:pt x="158" y="48"/>
                </a:lnTo>
                <a:lnTo>
                  <a:pt x="158" y="49"/>
                </a:lnTo>
                <a:lnTo>
                  <a:pt x="157" y="48"/>
                </a:lnTo>
                <a:lnTo>
                  <a:pt x="155" y="49"/>
                </a:lnTo>
                <a:lnTo>
                  <a:pt x="155" y="51"/>
                </a:lnTo>
                <a:lnTo>
                  <a:pt x="154" y="51"/>
                </a:lnTo>
                <a:lnTo>
                  <a:pt x="154" y="52"/>
                </a:lnTo>
                <a:lnTo>
                  <a:pt x="154" y="54"/>
                </a:lnTo>
                <a:lnTo>
                  <a:pt x="152" y="55"/>
                </a:lnTo>
                <a:lnTo>
                  <a:pt x="152" y="58"/>
                </a:lnTo>
                <a:lnTo>
                  <a:pt x="152" y="59"/>
                </a:lnTo>
                <a:lnTo>
                  <a:pt x="154" y="61"/>
                </a:lnTo>
                <a:lnTo>
                  <a:pt x="155" y="61"/>
                </a:lnTo>
                <a:lnTo>
                  <a:pt x="157" y="61"/>
                </a:lnTo>
                <a:lnTo>
                  <a:pt x="157" y="64"/>
                </a:lnTo>
                <a:lnTo>
                  <a:pt x="155" y="65"/>
                </a:lnTo>
                <a:lnTo>
                  <a:pt x="155" y="68"/>
                </a:lnTo>
                <a:lnTo>
                  <a:pt x="155" y="69"/>
                </a:lnTo>
                <a:lnTo>
                  <a:pt x="155" y="77"/>
                </a:lnTo>
                <a:lnTo>
                  <a:pt x="157" y="78"/>
                </a:lnTo>
                <a:lnTo>
                  <a:pt x="155" y="81"/>
                </a:lnTo>
                <a:lnTo>
                  <a:pt x="155" y="82"/>
                </a:lnTo>
                <a:lnTo>
                  <a:pt x="151" y="82"/>
                </a:lnTo>
                <a:lnTo>
                  <a:pt x="151" y="84"/>
                </a:lnTo>
                <a:lnTo>
                  <a:pt x="146" y="85"/>
                </a:lnTo>
                <a:lnTo>
                  <a:pt x="145" y="85"/>
                </a:lnTo>
                <a:lnTo>
                  <a:pt x="144" y="88"/>
                </a:lnTo>
                <a:lnTo>
                  <a:pt x="142" y="88"/>
                </a:lnTo>
                <a:lnTo>
                  <a:pt x="141" y="88"/>
                </a:lnTo>
                <a:lnTo>
                  <a:pt x="141" y="90"/>
                </a:lnTo>
                <a:lnTo>
                  <a:pt x="141" y="91"/>
                </a:lnTo>
                <a:lnTo>
                  <a:pt x="138" y="94"/>
                </a:lnTo>
                <a:lnTo>
                  <a:pt x="139" y="95"/>
                </a:lnTo>
                <a:lnTo>
                  <a:pt x="138" y="97"/>
                </a:lnTo>
                <a:lnTo>
                  <a:pt x="136" y="95"/>
                </a:lnTo>
                <a:lnTo>
                  <a:pt x="135" y="95"/>
                </a:lnTo>
                <a:lnTo>
                  <a:pt x="133" y="98"/>
                </a:lnTo>
                <a:lnTo>
                  <a:pt x="131" y="101"/>
                </a:lnTo>
                <a:lnTo>
                  <a:pt x="126" y="102"/>
                </a:lnTo>
                <a:lnTo>
                  <a:pt x="125" y="102"/>
                </a:lnTo>
                <a:lnTo>
                  <a:pt x="125" y="104"/>
                </a:lnTo>
                <a:lnTo>
                  <a:pt x="126" y="107"/>
                </a:lnTo>
                <a:lnTo>
                  <a:pt x="125" y="108"/>
                </a:lnTo>
                <a:lnTo>
                  <a:pt x="123" y="108"/>
                </a:lnTo>
                <a:lnTo>
                  <a:pt x="122" y="110"/>
                </a:lnTo>
                <a:lnTo>
                  <a:pt x="119" y="111"/>
                </a:lnTo>
                <a:lnTo>
                  <a:pt x="116" y="113"/>
                </a:lnTo>
                <a:lnTo>
                  <a:pt x="116" y="114"/>
                </a:lnTo>
                <a:lnTo>
                  <a:pt x="115" y="113"/>
                </a:lnTo>
                <a:lnTo>
                  <a:pt x="113" y="114"/>
                </a:lnTo>
                <a:lnTo>
                  <a:pt x="112" y="114"/>
                </a:lnTo>
                <a:lnTo>
                  <a:pt x="110" y="114"/>
                </a:lnTo>
                <a:lnTo>
                  <a:pt x="110" y="113"/>
                </a:lnTo>
                <a:lnTo>
                  <a:pt x="109" y="114"/>
                </a:lnTo>
                <a:lnTo>
                  <a:pt x="108" y="113"/>
                </a:lnTo>
                <a:lnTo>
                  <a:pt x="106" y="114"/>
                </a:lnTo>
                <a:lnTo>
                  <a:pt x="106" y="115"/>
                </a:lnTo>
                <a:lnTo>
                  <a:pt x="105" y="115"/>
                </a:lnTo>
                <a:lnTo>
                  <a:pt x="103" y="117"/>
                </a:lnTo>
                <a:lnTo>
                  <a:pt x="103" y="118"/>
                </a:lnTo>
                <a:lnTo>
                  <a:pt x="102" y="120"/>
                </a:lnTo>
                <a:lnTo>
                  <a:pt x="99" y="121"/>
                </a:lnTo>
                <a:lnTo>
                  <a:pt x="97" y="121"/>
                </a:lnTo>
                <a:lnTo>
                  <a:pt x="96" y="121"/>
                </a:lnTo>
                <a:lnTo>
                  <a:pt x="95" y="123"/>
                </a:lnTo>
                <a:lnTo>
                  <a:pt x="93" y="124"/>
                </a:lnTo>
                <a:lnTo>
                  <a:pt x="92" y="126"/>
                </a:lnTo>
                <a:lnTo>
                  <a:pt x="93" y="127"/>
                </a:lnTo>
                <a:lnTo>
                  <a:pt x="93" y="128"/>
                </a:lnTo>
                <a:lnTo>
                  <a:pt x="95" y="128"/>
                </a:lnTo>
                <a:lnTo>
                  <a:pt x="95" y="130"/>
                </a:lnTo>
                <a:lnTo>
                  <a:pt x="95" y="131"/>
                </a:lnTo>
                <a:lnTo>
                  <a:pt x="93" y="133"/>
                </a:lnTo>
                <a:lnTo>
                  <a:pt x="93" y="134"/>
                </a:lnTo>
                <a:lnTo>
                  <a:pt x="93" y="136"/>
                </a:lnTo>
                <a:lnTo>
                  <a:pt x="95" y="138"/>
                </a:lnTo>
                <a:lnTo>
                  <a:pt x="95" y="141"/>
                </a:lnTo>
                <a:lnTo>
                  <a:pt x="93" y="141"/>
                </a:lnTo>
                <a:lnTo>
                  <a:pt x="93" y="140"/>
                </a:lnTo>
                <a:lnTo>
                  <a:pt x="93" y="138"/>
                </a:lnTo>
                <a:lnTo>
                  <a:pt x="93" y="137"/>
                </a:lnTo>
                <a:lnTo>
                  <a:pt x="90" y="137"/>
                </a:lnTo>
                <a:lnTo>
                  <a:pt x="90" y="138"/>
                </a:lnTo>
                <a:lnTo>
                  <a:pt x="92" y="138"/>
                </a:lnTo>
                <a:lnTo>
                  <a:pt x="92" y="140"/>
                </a:lnTo>
                <a:lnTo>
                  <a:pt x="90" y="140"/>
                </a:lnTo>
                <a:lnTo>
                  <a:pt x="90" y="141"/>
                </a:lnTo>
                <a:lnTo>
                  <a:pt x="89" y="143"/>
                </a:lnTo>
                <a:lnTo>
                  <a:pt x="90" y="144"/>
                </a:lnTo>
                <a:lnTo>
                  <a:pt x="90" y="146"/>
                </a:lnTo>
                <a:lnTo>
                  <a:pt x="92" y="146"/>
                </a:lnTo>
                <a:lnTo>
                  <a:pt x="93" y="146"/>
                </a:lnTo>
                <a:lnTo>
                  <a:pt x="93" y="147"/>
                </a:lnTo>
                <a:lnTo>
                  <a:pt x="95" y="147"/>
                </a:lnTo>
                <a:lnTo>
                  <a:pt x="96" y="147"/>
                </a:lnTo>
                <a:lnTo>
                  <a:pt x="97" y="147"/>
                </a:lnTo>
                <a:lnTo>
                  <a:pt x="97" y="149"/>
                </a:lnTo>
                <a:lnTo>
                  <a:pt x="100" y="149"/>
                </a:lnTo>
                <a:lnTo>
                  <a:pt x="100" y="147"/>
                </a:lnTo>
                <a:lnTo>
                  <a:pt x="102" y="147"/>
                </a:lnTo>
                <a:lnTo>
                  <a:pt x="102" y="150"/>
                </a:lnTo>
                <a:lnTo>
                  <a:pt x="103" y="151"/>
                </a:lnTo>
                <a:lnTo>
                  <a:pt x="105" y="151"/>
                </a:lnTo>
                <a:lnTo>
                  <a:pt x="105" y="153"/>
                </a:lnTo>
                <a:lnTo>
                  <a:pt x="106" y="154"/>
                </a:lnTo>
                <a:lnTo>
                  <a:pt x="108" y="154"/>
                </a:lnTo>
                <a:lnTo>
                  <a:pt x="108" y="156"/>
                </a:lnTo>
                <a:lnTo>
                  <a:pt x="108" y="157"/>
                </a:lnTo>
                <a:lnTo>
                  <a:pt x="109" y="157"/>
                </a:lnTo>
                <a:lnTo>
                  <a:pt x="110" y="157"/>
                </a:lnTo>
                <a:lnTo>
                  <a:pt x="112" y="159"/>
                </a:lnTo>
                <a:lnTo>
                  <a:pt x="112" y="160"/>
                </a:lnTo>
                <a:lnTo>
                  <a:pt x="113" y="160"/>
                </a:lnTo>
                <a:lnTo>
                  <a:pt x="115" y="160"/>
                </a:lnTo>
                <a:lnTo>
                  <a:pt x="113" y="162"/>
                </a:lnTo>
                <a:lnTo>
                  <a:pt x="115" y="162"/>
                </a:lnTo>
                <a:lnTo>
                  <a:pt x="116" y="162"/>
                </a:lnTo>
                <a:lnTo>
                  <a:pt x="116" y="160"/>
                </a:lnTo>
                <a:lnTo>
                  <a:pt x="116" y="162"/>
                </a:lnTo>
                <a:lnTo>
                  <a:pt x="119" y="163"/>
                </a:lnTo>
                <a:lnTo>
                  <a:pt x="119" y="164"/>
                </a:lnTo>
                <a:lnTo>
                  <a:pt x="119" y="166"/>
                </a:lnTo>
                <a:lnTo>
                  <a:pt x="115" y="169"/>
                </a:lnTo>
                <a:lnTo>
                  <a:pt x="112" y="172"/>
                </a:lnTo>
                <a:lnTo>
                  <a:pt x="106" y="176"/>
                </a:lnTo>
                <a:lnTo>
                  <a:pt x="102" y="177"/>
                </a:lnTo>
                <a:lnTo>
                  <a:pt x="97" y="176"/>
                </a:lnTo>
                <a:lnTo>
                  <a:pt x="92" y="174"/>
                </a:lnTo>
                <a:lnTo>
                  <a:pt x="86" y="174"/>
                </a:lnTo>
                <a:lnTo>
                  <a:pt x="83" y="174"/>
                </a:lnTo>
                <a:lnTo>
                  <a:pt x="80" y="176"/>
                </a:lnTo>
                <a:lnTo>
                  <a:pt x="77" y="180"/>
                </a:lnTo>
                <a:lnTo>
                  <a:pt x="77" y="186"/>
                </a:lnTo>
                <a:lnTo>
                  <a:pt x="74" y="190"/>
                </a:lnTo>
                <a:lnTo>
                  <a:pt x="70" y="193"/>
                </a:lnTo>
                <a:lnTo>
                  <a:pt x="64" y="195"/>
                </a:lnTo>
                <a:lnTo>
                  <a:pt x="61" y="19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8" name="Freeform 133"/>
          <p:cNvSpPr/>
          <p:nvPr/>
        </p:nvSpPr>
        <p:spPr bwMode="gray">
          <a:xfrm>
            <a:off x="4904006" y="5178359"/>
            <a:ext cx="106186" cy="136530"/>
          </a:xfrm>
          <a:custGeom>
            <a:avLst/>
            <a:gdLst>
              <a:gd name="T0" fmla="*/ 6 w 105"/>
              <a:gd name="T1" fmla="*/ 1 h 163"/>
              <a:gd name="T2" fmla="*/ 7 w 105"/>
              <a:gd name="T3" fmla="*/ 1 h 163"/>
              <a:gd name="T4" fmla="*/ 8 w 105"/>
              <a:gd name="T5" fmla="*/ 1 h 163"/>
              <a:gd name="T6" fmla="*/ 8 w 105"/>
              <a:gd name="T7" fmla="*/ 1 h 163"/>
              <a:gd name="T8" fmla="*/ 8 w 105"/>
              <a:gd name="T9" fmla="*/ 1 h 163"/>
              <a:gd name="T10" fmla="*/ 8 w 105"/>
              <a:gd name="T11" fmla="*/ 1 h 163"/>
              <a:gd name="T12" fmla="*/ 8 w 105"/>
              <a:gd name="T13" fmla="*/ 1 h 163"/>
              <a:gd name="T14" fmla="*/ 7 w 105"/>
              <a:gd name="T15" fmla="*/ 1 h 163"/>
              <a:gd name="T16" fmla="*/ 6 w 105"/>
              <a:gd name="T17" fmla="*/ 1 h 163"/>
              <a:gd name="T18" fmla="*/ 5 w 105"/>
              <a:gd name="T19" fmla="*/ 1 h 163"/>
              <a:gd name="T20" fmla="*/ 5 w 105"/>
              <a:gd name="T21" fmla="*/ 1 h 163"/>
              <a:gd name="T22" fmla="*/ 5 w 105"/>
              <a:gd name="T23" fmla="*/ 1 h 163"/>
              <a:gd name="T24" fmla="*/ 4 w 105"/>
              <a:gd name="T25" fmla="*/ 1 h 163"/>
              <a:gd name="T26" fmla="*/ 4 w 105"/>
              <a:gd name="T27" fmla="*/ 1 h 163"/>
              <a:gd name="T28" fmla="*/ 4 w 105"/>
              <a:gd name="T29" fmla="*/ 1 h 163"/>
              <a:gd name="T30" fmla="*/ 4 w 105"/>
              <a:gd name="T31" fmla="*/ 1 h 163"/>
              <a:gd name="T32" fmla="*/ 4 w 105"/>
              <a:gd name="T33" fmla="*/ 1 h 163"/>
              <a:gd name="T34" fmla="*/ 4 w 105"/>
              <a:gd name="T35" fmla="*/ 1 h 163"/>
              <a:gd name="T36" fmla="*/ 4 w 105"/>
              <a:gd name="T37" fmla="*/ 1 h 163"/>
              <a:gd name="T38" fmla="*/ 4 w 105"/>
              <a:gd name="T39" fmla="*/ 1 h 163"/>
              <a:gd name="T40" fmla="*/ 4 w 105"/>
              <a:gd name="T41" fmla="*/ 1 h 163"/>
              <a:gd name="T42" fmla="*/ 4 w 105"/>
              <a:gd name="T43" fmla="*/ 1 h 163"/>
              <a:gd name="T44" fmla="*/ 4 w 105"/>
              <a:gd name="T45" fmla="*/ 1 h 163"/>
              <a:gd name="T46" fmla="*/ 4 w 105"/>
              <a:gd name="T47" fmla="*/ 1 h 163"/>
              <a:gd name="T48" fmla="*/ 4 w 105"/>
              <a:gd name="T49" fmla="*/ 1 h 163"/>
              <a:gd name="T50" fmla="*/ 4 w 105"/>
              <a:gd name="T51" fmla="*/ 1 h 163"/>
              <a:gd name="T52" fmla="*/ 4 w 105"/>
              <a:gd name="T53" fmla="*/ 1 h 163"/>
              <a:gd name="T54" fmla="*/ 4 w 105"/>
              <a:gd name="T55" fmla="*/ 1 h 163"/>
              <a:gd name="T56" fmla="*/ 4 w 105"/>
              <a:gd name="T57" fmla="*/ 1 h 163"/>
              <a:gd name="T58" fmla="*/ 4 w 105"/>
              <a:gd name="T59" fmla="*/ 1 h 163"/>
              <a:gd name="T60" fmla="*/ 4 w 105"/>
              <a:gd name="T61" fmla="*/ 1 h 163"/>
              <a:gd name="T62" fmla="*/ 4 w 105"/>
              <a:gd name="T63" fmla="*/ 1 h 163"/>
              <a:gd name="T64" fmla="*/ 4 w 105"/>
              <a:gd name="T65" fmla="*/ 1 h 163"/>
              <a:gd name="T66" fmla="*/ 4 w 105"/>
              <a:gd name="T67" fmla="*/ 1 h 163"/>
              <a:gd name="T68" fmla="*/ 4 w 105"/>
              <a:gd name="T69" fmla="*/ 1 h 163"/>
              <a:gd name="T70" fmla="*/ 4 w 105"/>
              <a:gd name="T71" fmla="*/ 1 h 163"/>
              <a:gd name="T72" fmla="*/ 4 w 105"/>
              <a:gd name="T73" fmla="*/ 1 h 163"/>
              <a:gd name="T74" fmla="*/ 4 w 105"/>
              <a:gd name="T75" fmla="*/ 1 h 163"/>
              <a:gd name="T76" fmla="*/ 4 w 105"/>
              <a:gd name="T77" fmla="*/ 1 h 163"/>
              <a:gd name="T78" fmla="*/ 4 w 105"/>
              <a:gd name="T79" fmla="*/ 1 h 163"/>
              <a:gd name="T80" fmla="*/ 4 w 105"/>
              <a:gd name="T81" fmla="*/ 1 h 163"/>
              <a:gd name="T82" fmla="*/ 4 w 105"/>
              <a:gd name="T83" fmla="*/ 1 h 163"/>
              <a:gd name="T84" fmla="*/ 4 w 105"/>
              <a:gd name="T85" fmla="*/ 1 h 163"/>
              <a:gd name="T86" fmla="*/ 4 w 105"/>
              <a:gd name="T87" fmla="*/ 1 h 163"/>
              <a:gd name="T88" fmla="*/ 4 w 105"/>
              <a:gd name="T89" fmla="*/ 1 h 163"/>
              <a:gd name="T90" fmla="*/ 4 w 105"/>
              <a:gd name="T91" fmla="*/ 1 h 163"/>
              <a:gd name="T92" fmla="*/ 3 w 105"/>
              <a:gd name="T93" fmla="*/ 1 h 163"/>
              <a:gd name="T94" fmla="*/ 3 w 105"/>
              <a:gd name="T95" fmla="*/ 1 h 163"/>
              <a:gd name="T96" fmla="*/ 4 w 105"/>
              <a:gd name="T97" fmla="*/ 1 h 163"/>
              <a:gd name="T98" fmla="*/ 4 w 105"/>
              <a:gd name="T99" fmla="*/ 1 h 163"/>
              <a:gd name="T100" fmla="*/ 4 w 105"/>
              <a:gd name="T101" fmla="*/ 1 h 163"/>
              <a:gd name="T102" fmla="*/ 4 w 105"/>
              <a:gd name="T103" fmla="*/ 1 h 163"/>
              <a:gd name="T104" fmla="*/ 4 w 105"/>
              <a:gd name="T105" fmla="*/ 1 h 163"/>
              <a:gd name="T106" fmla="*/ 4 w 105"/>
              <a:gd name="T107" fmla="*/ 1 h 163"/>
              <a:gd name="T108" fmla="*/ 4 w 105"/>
              <a:gd name="T109" fmla="*/ 1 h 163"/>
              <a:gd name="T110" fmla="*/ 4 w 105"/>
              <a:gd name="T111" fmla="*/ 1 h 163"/>
              <a:gd name="T112" fmla="*/ 4 w 105"/>
              <a:gd name="T113" fmla="*/ 1 h 163"/>
              <a:gd name="T114" fmla="*/ 4 w 105"/>
              <a:gd name="T115" fmla="*/ 1 h 163"/>
              <a:gd name="T116" fmla="*/ 4 w 105"/>
              <a:gd name="T117" fmla="*/ 1 h 163"/>
              <a:gd name="T118" fmla="*/ 4 w 105"/>
              <a:gd name="T119" fmla="*/ 1 h 163"/>
              <a:gd name="T120" fmla="*/ 4 w 105"/>
              <a:gd name="T121" fmla="*/ 1 h 1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5"/>
              <a:gd name="T184" fmla="*/ 0 h 163"/>
              <a:gd name="T185" fmla="*/ 105 w 105"/>
              <a:gd name="T186" fmla="*/ 163 h 1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5" h="163">
                <a:moveTo>
                  <a:pt x="66" y="0"/>
                </a:moveTo>
                <a:lnTo>
                  <a:pt x="66" y="1"/>
                </a:lnTo>
                <a:lnTo>
                  <a:pt x="69" y="4"/>
                </a:lnTo>
                <a:lnTo>
                  <a:pt x="69" y="8"/>
                </a:lnTo>
                <a:lnTo>
                  <a:pt x="70" y="10"/>
                </a:lnTo>
                <a:lnTo>
                  <a:pt x="73" y="14"/>
                </a:lnTo>
                <a:lnTo>
                  <a:pt x="75" y="20"/>
                </a:lnTo>
                <a:lnTo>
                  <a:pt x="79" y="23"/>
                </a:lnTo>
                <a:lnTo>
                  <a:pt x="79" y="26"/>
                </a:lnTo>
                <a:lnTo>
                  <a:pt x="83" y="30"/>
                </a:lnTo>
                <a:lnTo>
                  <a:pt x="83" y="32"/>
                </a:lnTo>
                <a:lnTo>
                  <a:pt x="86" y="33"/>
                </a:lnTo>
                <a:lnTo>
                  <a:pt x="88" y="34"/>
                </a:lnTo>
                <a:lnTo>
                  <a:pt x="88" y="37"/>
                </a:lnTo>
                <a:lnTo>
                  <a:pt x="89" y="39"/>
                </a:lnTo>
                <a:lnTo>
                  <a:pt x="89" y="40"/>
                </a:lnTo>
                <a:lnTo>
                  <a:pt x="91" y="40"/>
                </a:lnTo>
                <a:lnTo>
                  <a:pt x="93" y="44"/>
                </a:lnTo>
                <a:lnTo>
                  <a:pt x="95" y="47"/>
                </a:lnTo>
                <a:lnTo>
                  <a:pt x="96" y="49"/>
                </a:lnTo>
                <a:lnTo>
                  <a:pt x="96" y="52"/>
                </a:lnTo>
                <a:lnTo>
                  <a:pt x="98" y="53"/>
                </a:lnTo>
                <a:lnTo>
                  <a:pt x="98" y="56"/>
                </a:lnTo>
                <a:lnTo>
                  <a:pt x="99" y="57"/>
                </a:lnTo>
                <a:lnTo>
                  <a:pt x="99" y="59"/>
                </a:lnTo>
                <a:lnTo>
                  <a:pt x="99" y="60"/>
                </a:lnTo>
                <a:lnTo>
                  <a:pt x="99" y="63"/>
                </a:lnTo>
                <a:lnTo>
                  <a:pt x="101" y="68"/>
                </a:lnTo>
                <a:lnTo>
                  <a:pt x="101" y="70"/>
                </a:lnTo>
                <a:lnTo>
                  <a:pt x="101" y="73"/>
                </a:lnTo>
                <a:lnTo>
                  <a:pt x="99" y="75"/>
                </a:lnTo>
                <a:lnTo>
                  <a:pt x="99" y="76"/>
                </a:lnTo>
                <a:lnTo>
                  <a:pt x="101" y="76"/>
                </a:lnTo>
                <a:lnTo>
                  <a:pt x="101" y="78"/>
                </a:lnTo>
                <a:lnTo>
                  <a:pt x="101" y="79"/>
                </a:lnTo>
                <a:lnTo>
                  <a:pt x="101" y="81"/>
                </a:lnTo>
                <a:lnTo>
                  <a:pt x="99" y="82"/>
                </a:lnTo>
                <a:lnTo>
                  <a:pt x="99" y="85"/>
                </a:lnTo>
                <a:lnTo>
                  <a:pt x="99" y="88"/>
                </a:lnTo>
                <a:lnTo>
                  <a:pt x="99" y="89"/>
                </a:lnTo>
                <a:lnTo>
                  <a:pt x="99" y="92"/>
                </a:lnTo>
                <a:lnTo>
                  <a:pt x="101" y="93"/>
                </a:lnTo>
                <a:lnTo>
                  <a:pt x="99" y="95"/>
                </a:lnTo>
                <a:lnTo>
                  <a:pt x="99" y="96"/>
                </a:lnTo>
                <a:lnTo>
                  <a:pt x="101" y="96"/>
                </a:lnTo>
                <a:lnTo>
                  <a:pt x="104" y="95"/>
                </a:lnTo>
                <a:lnTo>
                  <a:pt x="104" y="93"/>
                </a:lnTo>
                <a:lnTo>
                  <a:pt x="105" y="95"/>
                </a:lnTo>
                <a:lnTo>
                  <a:pt x="105" y="96"/>
                </a:lnTo>
                <a:lnTo>
                  <a:pt x="105" y="98"/>
                </a:lnTo>
                <a:lnTo>
                  <a:pt x="104" y="101"/>
                </a:lnTo>
                <a:lnTo>
                  <a:pt x="104" y="104"/>
                </a:lnTo>
                <a:lnTo>
                  <a:pt x="102" y="106"/>
                </a:lnTo>
                <a:lnTo>
                  <a:pt x="102" y="109"/>
                </a:lnTo>
                <a:lnTo>
                  <a:pt x="102" y="112"/>
                </a:lnTo>
                <a:lnTo>
                  <a:pt x="102" y="115"/>
                </a:lnTo>
                <a:lnTo>
                  <a:pt x="102" y="117"/>
                </a:lnTo>
                <a:lnTo>
                  <a:pt x="99" y="117"/>
                </a:lnTo>
                <a:lnTo>
                  <a:pt x="99" y="118"/>
                </a:lnTo>
                <a:lnTo>
                  <a:pt x="99" y="119"/>
                </a:lnTo>
                <a:lnTo>
                  <a:pt x="99" y="121"/>
                </a:lnTo>
                <a:lnTo>
                  <a:pt x="98" y="121"/>
                </a:lnTo>
                <a:lnTo>
                  <a:pt x="98" y="122"/>
                </a:lnTo>
                <a:lnTo>
                  <a:pt x="96" y="122"/>
                </a:lnTo>
                <a:lnTo>
                  <a:pt x="96" y="125"/>
                </a:lnTo>
                <a:lnTo>
                  <a:pt x="95" y="127"/>
                </a:lnTo>
                <a:lnTo>
                  <a:pt x="95" y="128"/>
                </a:lnTo>
                <a:lnTo>
                  <a:pt x="93" y="129"/>
                </a:lnTo>
                <a:lnTo>
                  <a:pt x="92" y="129"/>
                </a:lnTo>
                <a:lnTo>
                  <a:pt x="91" y="131"/>
                </a:lnTo>
                <a:lnTo>
                  <a:pt x="91" y="132"/>
                </a:lnTo>
                <a:lnTo>
                  <a:pt x="91" y="134"/>
                </a:lnTo>
                <a:lnTo>
                  <a:pt x="89" y="132"/>
                </a:lnTo>
                <a:lnTo>
                  <a:pt x="88" y="132"/>
                </a:lnTo>
                <a:lnTo>
                  <a:pt x="88" y="134"/>
                </a:lnTo>
                <a:lnTo>
                  <a:pt x="86" y="132"/>
                </a:lnTo>
                <a:lnTo>
                  <a:pt x="86" y="131"/>
                </a:lnTo>
                <a:lnTo>
                  <a:pt x="83" y="131"/>
                </a:lnTo>
                <a:lnTo>
                  <a:pt x="83" y="132"/>
                </a:lnTo>
                <a:lnTo>
                  <a:pt x="82" y="132"/>
                </a:lnTo>
                <a:lnTo>
                  <a:pt x="80" y="132"/>
                </a:lnTo>
                <a:lnTo>
                  <a:pt x="79" y="131"/>
                </a:lnTo>
                <a:lnTo>
                  <a:pt x="78" y="129"/>
                </a:lnTo>
                <a:lnTo>
                  <a:pt x="76" y="129"/>
                </a:lnTo>
                <a:lnTo>
                  <a:pt x="75" y="129"/>
                </a:lnTo>
                <a:lnTo>
                  <a:pt x="76" y="131"/>
                </a:lnTo>
                <a:lnTo>
                  <a:pt x="78" y="131"/>
                </a:lnTo>
                <a:lnTo>
                  <a:pt x="78" y="132"/>
                </a:lnTo>
                <a:lnTo>
                  <a:pt x="76" y="132"/>
                </a:lnTo>
                <a:lnTo>
                  <a:pt x="75" y="132"/>
                </a:lnTo>
                <a:lnTo>
                  <a:pt x="75" y="131"/>
                </a:lnTo>
                <a:lnTo>
                  <a:pt x="73" y="131"/>
                </a:lnTo>
                <a:lnTo>
                  <a:pt x="73" y="132"/>
                </a:lnTo>
                <a:lnTo>
                  <a:pt x="73" y="131"/>
                </a:lnTo>
                <a:lnTo>
                  <a:pt x="72" y="131"/>
                </a:lnTo>
                <a:lnTo>
                  <a:pt x="73" y="132"/>
                </a:lnTo>
                <a:lnTo>
                  <a:pt x="73" y="134"/>
                </a:lnTo>
                <a:lnTo>
                  <a:pt x="72" y="134"/>
                </a:lnTo>
                <a:lnTo>
                  <a:pt x="73" y="135"/>
                </a:lnTo>
                <a:lnTo>
                  <a:pt x="72" y="135"/>
                </a:lnTo>
                <a:lnTo>
                  <a:pt x="70" y="137"/>
                </a:lnTo>
                <a:lnTo>
                  <a:pt x="70" y="138"/>
                </a:lnTo>
                <a:lnTo>
                  <a:pt x="72" y="138"/>
                </a:lnTo>
                <a:lnTo>
                  <a:pt x="72" y="140"/>
                </a:lnTo>
                <a:lnTo>
                  <a:pt x="72" y="141"/>
                </a:lnTo>
                <a:lnTo>
                  <a:pt x="72" y="142"/>
                </a:lnTo>
                <a:lnTo>
                  <a:pt x="70" y="142"/>
                </a:lnTo>
                <a:lnTo>
                  <a:pt x="69" y="141"/>
                </a:lnTo>
                <a:lnTo>
                  <a:pt x="69" y="140"/>
                </a:lnTo>
                <a:lnTo>
                  <a:pt x="68" y="140"/>
                </a:lnTo>
                <a:lnTo>
                  <a:pt x="68" y="138"/>
                </a:lnTo>
                <a:lnTo>
                  <a:pt x="68" y="137"/>
                </a:lnTo>
                <a:lnTo>
                  <a:pt x="68" y="138"/>
                </a:lnTo>
                <a:lnTo>
                  <a:pt x="68" y="140"/>
                </a:lnTo>
                <a:lnTo>
                  <a:pt x="66" y="140"/>
                </a:lnTo>
                <a:lnTo>
                  <a:pt x="66" y="138"/>
                </a:lnTo>
                <a:lnTo>
                  <a:pt x="65" y="138"/>
                </a:lnTo>
                <a:lnTo>
                  <a:pt x="63" y="140"/>
                </a:lnTo>
                <a:lnTo>
                  <a:pt x="60" y="138"/>
                </a:lnTo>
                <a:lnTo>
                  <a:pt x="59" y="138"/>
                </a:lnTo>
                <a:lnTo>
                  <a:pt x="59" y="140"/>
                </a:lnTo>
                <a:lnTo>
                  <a:pt x="59" y="141"/>
                </a:lnTo>
                <a:lnTo>
                  <a:pt x="59" y="142"/>
                </a:lnTo>
                <a:lnTo>
                  <a:pt x="60" y="142"/>
                </a:lnTo>
                <a:lnTo>
                  <a:pt x="59" y="144"/>
                </a:lnTo>
                <a:lnTo>
                  <a:pt x="59" y="145"/>
                </a:lnTo>
                <a:lnTo>
                  <a:pt x="59" y="147"/>
                </a:lnTo>
                <a:lnTo>
                  <a:pt x="57" y="147"/>
                </a:lnTo>
                <a:lnTo>
                  <a:pt x="56" y="147"/>
                </a:lnTo>
                <a:lnTo>
                  <a:pt x="56" y="145"/>
                </a:lnTo>
                <a:lnTo>
                  <a:pt x="56" y="144"/>
                </a:lnTo>
                <a:lnTo>
                  <a:pt x="56" y="145"/>
                </a:lnTo>
                <a:lnTo>
                  <a:pt x="55" y="145"/>
                </a:lnTo>
                <a:lnTo>
                  <a:pt x="53" y="144"/>
                </a:lnTo>
                <a:lnTo>
                  <a:pt x="52" y="142"/>
                </a:lnTo>
                <a:lnTo>
                  <a:pt x="52" y="140"/>
                </a:lnTo>
                <a:lnTo>
                  <a:pt x="53" y="138"/>
                </a:lnTo>
                <a:lnTo>
                  <a:pt x="56" y="137"/>
                </a:lnTo>
                <a:lnTo>
                  <a:pt x="57" y="138"/>
                </a:lnTo>
                <a:lnTo>
                  <a:pt x="57" y="137"/>
                </a:lnTo>
                <a:lnTo>
                  <a:pt x="57" y="135"/>
                </a:lnTo>
                <a:lnTo>
                  <a:pt x="56" y="135"/>
                </a:lnTo>
                <a:lnTo>
                  <a:pt x="55" y="135"/>
                </a:lnTo>
                <a:lnTo>
                  <a:pt x="53" y="137"/>
                </a:lnTo>
                <a:lnTo>
                  <a:pt x="52" y="137"/>
                </a:lnTo>
                <a:lnTo>
                  <a:pt x="50" y="137"/>
                </a:lnTo>
                <a:lnTo>
                  <a:pt x="49" y="137"/>
                </a:lnTo>
                <a:lnTo>
                  <a:pt x="49" y="138"/>
                </a:lnTo>
                <a:lnTo>
                  <a:pt x="47" y="138"/>
                </a:lnTo>
                <a:lnTo>
                  <a:pt x="47" y="140"/>
                </a:lnTo>
                <a:lnTo>
                  <a:pt x="46" y="138"/>
                </a:lnTo>
                <a:lnTo>
                  <a:pt x="44" y="138"/>
                </a:lnTo>
                <a:lnTo>
                  <a:pt x="44" y="140"/>
                </a:lnTo>
                <a:lnTo>
                  <a:pt x="46" y="140"/>
                </a:lnTo>
                <a:lnTo>
                  <a:pt x="46" y="141"/>
                </a:lnTo>
                <a:lnTo>
                  <a:pt x="47" y="141"/>
                </a:lnTo>
                <a:lnTo>
                  <a:pt x="47" y="142"/>
                </a:lnTo>
                <a:lnTo>
                  <a:pt x="47" y="141"/>
                </a:lnTo>
                <a:lnTo>
                  <a:pt x="49" y="142"/>
                </a:lnTo>
                <a:lnTo>
                  <a:pt x="49" y="141"/>
                </a:lnTo>
                <a:lnTo>
                  <a:pt x="50" y="141"/>
                </a:lnTo>
                <a:lnTo>
                  <a:pt x="52" y="141"/>
                </a:lnTo>
                <a:lnTo>
                  <a:pt x="50" y="142"/>
                </a:lnTo>
                <a:lnTo>
                  <a:pt x="50" y="144"/>
                </a:lnTo>
                <a:lnTo>
                  <a:pt x="50" y="145"/>
                </a:lnTo>
                <a:lnTo>
                  <a:pt x="50" y="147"/>
                </a:lnTo>
                <a:lnTo>
                  <a:pt x="52" y="148"/>
                </a:lnTo>
                <a:lnTo>
                  <a:pt x="52" y="150"/>
                </a:lnTo>
                <a:lnTo>
                  <a:pt x="53" y="151"/>
                </a:lnTo>
                <a:lnTo>
                  <a:pt x="52" y="151"/>
                </a:lnTo>
                <a:lnTo>
                  <a:pt x="50" y="151"/>
                </a:lnTo>
                <a:lnTo>
                  <a:pt x="49" y="150"/>
                </a:lnTo>
                <a:lnTo>
                  <a:pt x="46" y="150"/>
                </a:lnTo>
                <a:lnTo>
                  <a:pt x="46" y="148"/>
                </a:lnTo>
                <a:lnTo>
                  <a:pt x="44" y="150"/>
                </a:lnTo>
                <a:lnTo>
                  <a:pt x="44" y="148"/>
                </a:lnTo>
                <a:lnTo>
                  <a:pt x="44" y="147"/>
                </a:lnTo>
                <a:lnTo>
                  <a:pt x="44" y="145"/>
                </a:lnTo>
                <a:lnTo>
                  <a:pt x="46" y="145"/>
                </a:lnTo>
                <a:lnTo>
                  <a:pt x="46" y="144"/>
                </a:lnTo>
                <a:lnTo>
                  <a:pt x="44" y="144"/>
                </a:lnTo>
                <a:lnTo>
                  <a:pt x="44" y="142"/>
                </a:lnTo>
                <a:lnTo>
                  <a:pt x="43" y="142"/>
                </a:lnTo>
                <a:lnTo>
                  <a:pt x="42" y="142"/>
                </a:lnTo>
                <a:lnTo>
                  <a:pt x="40" y="142"/>
                </a:lnTo>
                <a:lnTo>
                  <a:pt x="40" y="144"/>
                </a:lnTo>
                <a:lnTo>
                  <a:pt x="39" y="144"/>
                </a:lnTo>
                <a:lnTo>
                  <a:pt x="37" y="144"/>
                </a:lnTo>
                <a:lnTo>
                  <a:pt x="39" y="144"/>
                </a:lnTo>
                <a:lnTo>
                  <a:pt x="39" y="145"/>
                </a:lnTo>
                <a:lnTo>
                  <a:pt x="39" y="147"/>
                </a:lnTo>
                <a:lnTo>
                  <a:pt x="40" y="147"/>
                </a:lnTo>
                <a:lnTo>
                  <a:pt x="40" y="148"/>
                </a:lnTo>
                <a:lnTo>
                  <a:pt x="42" y="150"/>
                </a:lnTo>
                <a:lnTo>
                  <a:pt x="43" y="150"/>
                </a:lnTo>
                <a:lnTo>
                  <a:pt x="43" y="151"/>
                </a:lnTo>
                <a:lnTo>
                  <a:pt x="42" y="151"/>
                </a:lnTo>
                <a:lnTo>
                  <a:pt x="40" y="151"/>
                </a:lnTo>
                <a:lnTo>
                  <a:pt x="39" y="151"/>
                </a:lnTo>
                <a:lnTo>
                  <a:pt x="37" y="151"/>
                </a:lnTo>
                <a:lnTo>
                  <a:pt x="39" y="153"/>
                </a:lnTo>
                <a:lnTo>
                  <a:pt x="40" y="153"/>
                </a:lnTo>
                <a:lnTo>
                  <a:pt x="40" y="154"/>
                </a:lnTo>
                <a:lnTo>
                  <a:pt x="39" y="155"/>
                </a:lnTo>
                <a:lnTo>
                  <a:pt x="37" y="155"/>
                </a:lnTo>
                <a:lnTo>
                  <a:pt x="37" y="157"/>
                </a:lnTo>
                <a:lnTo>
                  <a:pt x="36" y="155"/>
                </a:lnTo>
                <a:lnTo>
                  <a:pt x="36" y="154"/>
                </a:lnTo>
                <a:lnTo>
                  <a:pt x="34" y="154"/>
                </a:lnTo>
                <a:lnTo>
                  <a:pt x="34" y="153"/>
                </a:lnTo>
                <a:lnTo>
                  <a:pt x="33" y="151"/>
                </a:lnTo>
                <a:lnTo>
                  <a:pt x="34" y="150"/>
                </a:lnTo>
                <a:lnTo>
                  <a:pt x="34" y="148"/>
                </a:lnTo>
                <a:lnTo>
                  <a:pt x="34" y="147"/>
                </a:lnTo>
                <a:lnTo>
                  <a:pt x="36" y="147"/>
                </a:lnTo>
                <a:lnTo>
                  <a:pt x="36" y="148"/>
                </a:lnTo>
                <a:lnTo>
                  <a:pt x="37" y="148"/>
                </a:lnTo>
                <a:lnTo>
                  <a:pt x="37" y="145"/>
                </a:lnTo>
                <a:lnTo>
                  <a:pt x="36" y="144"/>
                </a:lnTo>
                <a:lnTo>
                  <a:pt x="34" y="145"/>
                </a:lnTo>
                <a:lnTo>
                  <a:pt x="34" y="144"/>
                </a:lnTo>
                <a:lnTo>
                  <a:pt x="33" y="145"/>
                </a:lnTo>
                <a:lnTo>
                  <a:pt x="33" y="147"/>
                </a:lnTo>
                <a:lnTo>
                  <a:pt x="32" y="147"/>
                </a:lnTo>
                <a:lnTo>
                  <a:pt x="30" y="147"/>
                </a:lnTo>
                <a:lnTo>
                  <a:pt x="30" y="148"/>
                </a:lnTo>
                <a:lnTo>
                  <a:pt x="29" y="148"/>
                </a:lnTo>
                <a:lnTo>
                  <a:pt x="29" y="150"/>
                </a:lnTo>
                <a:lnTo>
                  <a:pt x="27" y="150"/>
                </a:lnTo>
                <a:lnTo>
                  <a:pt x="27" y="151"/>
                </a:lnTo>
                <a:lnTo>
                  <a:pt x="26" y="153"/>
                </a:lnTo>
                <a:lnTo>
                  <a:pt x="27" y="153"/>
                </a:lnTo>
                <a:lnTo>
                  <a:pt x="26" y="153"/>
                </a:lnTo>
                <a:lnTo>
                  <a:pt x="26" y="154"/>
                </a:lnTo>
                <a:lnTo>
                  <a:pt x="26" y="155"/>
                </a:lnTo>
                <a:lnTo>
                  <a:pt x="26" y="157"/>
                </a:lnTo>
                <a:lnTo>
                  <a:pt x="24" y="157"/>
                </a:lnTo>
                <a:lnTo>
                  <a:pt x="23" y="157"/>
                </a:lnTo>
                <a:lnTo>
                  <a:pt x="21" y="157"/>
                </a:lnTo>
                <a:lnTo>
                  <a:pt x="20" y="155"/>
                </a:lnTo>
                <a:lnTo>
                  <a:pt x="21" y="154"/>
                </a:lnTo>
                <a:lnTo>
                  <a:pt x="21" y="153"/>
                </a:lnTo>
                <a:lnTo>
                  <a:pt x="20" y="151"/>
                </a:lnTo>
                <a:lnTo>
                  <a:pt x="21" y="150"/>
                </a:lnTo>
                <a:lnTo>
                  <a:pt x="20" y="150"/>
                </a:lnTo>
                <a:lnTo>
                  <a:pt x="20" y="151"/>
                </a:lnTo>
                <a:lnTo>
                  <a:pt x="20" y="153"/>
                </a:lnTo>
                <a:lnTo>
                  <a:pt x="20" y="154"/>
                </a:lnTo>
                <a:lnTo>
                  <a:pt x="20" y="155"/>
                </a:lnTo>
                <a:lnTo>
                  <a:pt x="19" y="155"/>
                </a:lnTo>
                <a:lnTo>
                  <a:pt x="19" y="157"/>
                </a:lnTo>
                <a:lnTo>
                  <a:pt x="17" y="157"/>
                </a:lnTo>
                <a:lnTo>
                  <a:pt x="17" y="158"/>
                </a:lnTo>
                <a:lnTo>
                  <a:pt x="17" y="157"/>
                </a:lnTo>
                <a:lnTo>
                  <a:pt x="16" y="160"/>
                </a:lnTo>
                <a:lnTo>
                  <a:pt x="16" y="161"/>
                </a:lnTo>
                <a:lnTo>
                  <a:pt x="14" y="161"/>
                </a:lnTo>
                <a:lnTo>
                  <a:pt x="13" y="163"/>
                </a:lnTo>
                <a:lnTo>
                  <a:pt x="13" y="161"/>
                </a:lnTo>
                <a:lnTo>
                  <a:pt x="11" y="160"/>
                </a:lnTo>
                <a:lnTo>
                  <a:pt x="10" y="160"/>
                </a:lnTo>
                <a:lnTo>
                  <a:pt x="10" y="158"/>
                </a:lnTo>
                <a:lnTo>
                  <a:pt x="11" y="158"/>
                </a:lnTo>
                <a:lnTo>
                  <a:pt x="13" y="158"/>
                </a:lnTo>
                <a:lnTo>
                  <a:pt x="13" y="157"/>
                </a:lnTo>
                <a:lnTo>
                  <a:pt x="11" y="157"/>
                </a:lnTo>
                <a:lnTo>
                  <a:pt x="10" y="157"/>
                </a:lnTo>
                <a:lnTo>
                  <a:pt x="11" y="155"/>
                </a:lnTo>
                <a:lnTo>
                  <a:pt x="10" y="155"/>
                </a:lnTo>
                <a:lnTo>
                  <a:pt x="10" y="154"/>
                </a:lnTo>
                <a:lnTo>
                  <a:pt x="11" y="154"/>
                </a:lnTo>
                <a:lnTo>
                  <a:pt x="13" y="154"/>
                </a:lnTo>
                <a:lnTo>
                  <a:pt x="13" y="153"/>
                </a:lnTo>
                <a:lnTo>
                  <a:pt x="11" y="153"/>
                </a:lnTo>
                <a:lnTo>
                  <a:pt x="10" y="153"/>
                </a:lnTo>
                <a:lnTo>
                  <a:pt x="8" y="153"/>
                </a:lnTo>
                <a:lnTo>
                  <a:pt x="7" y="153"/>
                </a:lnTo>
                <a:lnTo>
                  <a:pt x="6" y="153"/>
                </a:lnTo>
                <a:lnTo>
                  <a:pt x="6" y="151"/>
                </a:lnTo>
                <a:lnTo>
                  <a:pt x="6" y="150"/>
                </a:lnTo>
                <a:lnTo>
                  <a:pt x="4" y="148"/>
                </a:lnTo>
                <a:lnTo>
                  <a:pt x="4" y="147"/>
                </a:lnTo>
                <a:lnTo>
                  <a:pt x="4" y="145"/>
                </a:lnTo>
                <a:lnTo>
                  <a:pt x="6" y="144"/>
                </a:lnTo>
                <a:lnTo>
                  <a:pt x="6" y="145"/>
                </a:lnTo>
                <a:lnTo>
                  <a:pt x="6" y="147"/>
                </a:lnTo>
                <a:lnTo>
                  <a:pt x="7" y="148"/>
                </a:lnTo>
                <a:lnTo>
                  <a:pt x="7" y="150"/>
                </a:lnTo>
                <a:lnTo>
                  <a:pt x="8" y="151"/>
                </a:lnTo>
                <a:lnTo>
                  <a:pt x="10" y="151"/>
                </a:lnTo>
                <a:lnTo>
                  <a:pt x="10" y="150"/>
                </a:lnTo>
                <a:lnTo>
                  <a:pt x="8" y="150"/>
                </a:lnTo>
                <a:lnTo>
                  <a:pt x="8" y="148"/>
                </a:lnTo>
                <a:lnTo>
                  <a:pt x="10" y="148"/>
                </a:lnTo>
                <a:lnTo>
                  <a:pt x="11" y="148"/>
                </a:lnTo>
                <a:lnTo>
                  <a:pt x="11" y="150"/>
                </a:lnTo>
                <a:lnTo>
                  <a:pt x="13" y="150"/>
                </a:lnTo>
                <a:lnTo>
                  <a:pt x="13" y="148"/>
                </a:lnTo>
                <a:lnTo>
                  <a:pt x="14" y="150"/>
                </a:lnTo>
                <a:lnTo>
                  <a:pt x="16" y="150"/>
                </a:lnTo>
                <a:lnTo>
                  <a:pt x="14" y="148"/>
                </a:lnTo>
                <a:lnTo>
                  <a:pt x="13" y="147"/>
                </a:lnTo>
                <a:lnTo>
                  <a:pt x="10" y="147"/>
                </a:lnTo>
                <a:lnTo>
                  <a:pt x="8" y="147"/>
                </a:lnTo>
                <a:lnTo>
                  <a:pt x="7" y="147"/>
                </a:lnTo>
                <a:lnTo>
                  <a:pt x="7" y="145"/>
                </a:lnTo>
                <a:lnTo>
                  <a:pt x="7" y="144"/>
                </a:lnTo>
                <a:lnTo>
                  <a:pt x="8" y="142"/>
                </a:lnTo>
                <a:lnTo>
                  <a:pt x="8" y="141"/>
                </a:lnTo>
                <a:lnTo>
                  <a:pt x="8" y="140"/>
                </a:lnTo>
                <a:lnTo>
                  <a:pt x="8" y="138"/>
                </a:lnTo>
                <a:lnTo>
                  <a:pt x="10" y="137"/>
                </a:lnTo>
                <a:lnTo>
                  <a:pt x="8" y="137"/>
                </a:lnTo>
                <a:lnTo>
                  <a:pt x="7" y="137"/>
                </a:lnTo>
                <a:lnTo>
                  <a:pt x="7" y="138"/>
                </a:lnTo>
                <a:lnTo>
                  <a:pt x="6" y="138"/>
                </a:lnTo>
                <a:lnTo>
                  <a:pt x="6" y="137"/>
                </a:lnTo>
                <a:lnTo>
                  <a:pt x="7" y="135"/>
                </a:lnTo>
                <a:lnTo>
                  <a:pt x="7" y="134"/>
                </a:lnTo>
                <a:lnTo>
                  <a:pt x="6" y="132"/>
                </a:lnTo>
                <a:lnTo>
                  <a:pt x="6" y="129"/>
                </a:lnTo>
                <a:lnTo>
                  <a:pt x="7" y="131"/>
                </a:lnTo>
                <a:lnTo>
                  <a:pt x="7" y="132"/>
                </a:lnTo>
                <a:lnTo>
                  <a:pt x="7" y="134"/>
                </a:lnTo>
                <a:lnTo>
                  <a:pt x="7" y="132"/>
                </a:lnTo>
                <a:lnTo>
                  <a:pt x="8" y="134"/>
                </a:lnTo>
                <a:lnTo>
                  <a:pt x="8" y="135"/>
                </a:lnTo>
                <a:lnTo>
                  <a:pt x="10" y="134"/>
                </a:lnTo>
                <a:lnTo>
                  <a:pt x="8" y="134"/>
                </a:lnTo>
                <a:lnTo>
                  <a:pt x="10" y="134"/>
                </a:lnTo>
                <a:lnTo>
                  <a:pt x="10" y="132"/>
                </a:lnTo>
                <a:lnTo>
                  <a:pt x="8" y="131"/>
                </a:lnTo>
                <a:lnTo>
                  <a:pt x="7" y="129"/>
                </a:lnTo>
                <a:lnTo>
                  <a:pt x="7" y="128"/>
                </a:lnTo>
                <a:lnTo>
                  <a:pt x="8" y="128"/>
                </a:lnTo>
                <a:lnTo>
                  <a:pt x="7" y="128"/>
                </a:lnTo>
                <a:lnTo>
                  <a:pt x="7" y="127"/>
                </a:lnTo>
                <a:lnTo>
                  <a:pt x="7" y="125"/>
                </a:lnTo>
                <a:lnTo>
                  <a:pt x="8" y="125"/>
                </a:lnTo>
                <a:lnTo>
                  <a:pt x="7" y="124"/>
                </a:lnTo>
                <a:lnTo>
                  <a:pt x="8" y="124"/>
                </a:lnTo>
                <a:lnTo>
                  <a:pt x="8" y="122"/>
                </a:lnTo>
                <a:lnTo>
                  <a:pt x="10" y="124"/>
                </a:lnTo>
                <a:lnTo>
                  <a:pt x="11" y="124"/>
                </a:lnTo>
                <a:lnTo>
                  <a:pt x="10" y="124"/>
                </a:lnTo>
                <a:lnTo>
                  <a:pt x="10" y="122"/>
                </a:lnTo>
                <a:lnTo>
                  <a:pt x="11" y="121"/>
                </a:lnTo>
                <a:lnTo>
                  <a:pt x="10" y="121"/>
                </a:lnTo>
                <a:lnTo>
                  <a:pt x="8" y="122"/>
                </a:lnTo>
                <a:lnTo>
                  <a:pt x="8" y="121"/>
                </a:lnTo>
                <a:lnTo>
                  <a:pt x="10" y="119"/>
                </a:lnTo>
                <a:lnTo>
                  <a:pt x="10" y="117"/>
                </a:lnTo>
                <a:lnTo>
                  <a:pt x="11" y="117"/>
                </a:lnTo>
                <a:lnTo>
                  <a:pt x="13" y="115"/>
                </a:lnTo>
                <a:lnTo>
                  <a:pt x="14" y="115"/>
                </a:lnTo>
                <a:lnTo>
                  <a:pt x="16" y="114"/>
                </a:lnTo>
                <a:lnTo>
                  <a:pt x="16" y="115"/>
                </a:lnTo>
                <a:lnTo>
                  <a:pt x="17" y="115"/>
                </a:lnTo>
                <a:lnTo>
                  <a:pt x="17" y="114"/>
                </a:lnTo>
                <a:lnTo>
                  <a:pt x="17" y="112"/>
                </a:lnTo>
                <a:lnTo>
                  <a:pt x="14" y="114"/>
                </a:lnTo>
                <a:lnTo>
                  <a:pt x="13" y="114"/>
                </a:lnTo>
                <a:lnTo>
                  <a:pt x="10" y="114"/>
                </a:lnTo>
                <a:lnTo>
                  <a:pt x="10" y="112"/>
                </a:lnTo>
                <a:lnTo>
                  <a:pt x="13" y="109"/>
                </a:lnTo>
                <a:lnTo>
                  <a:pt x="16" y="108"/>
                </a:lnTo>
                <a:lnTo>
                  <a:pt x="17" y="109"/>
                </a:lnTo>
                <a:lnTo>
                  <a:pt x="17" y="108"/>
                </a:lnTo>
                <a:lnTo>
                  <a:pt x="19" y="106"/>
                </a:lnTo>
                <a:lnTo>
                  <a:pt x="20" y="108"/>
                </a:lnTo>
                <a:lnTo>
                  <a:pt x="20" y="106"/>
                </a:lnTo>
                <a:lnTo>
                  <a:pt x="19" y="106"/>
                </a:lnTo>
                <a:lnTo>
                  <a:pt x="17" y="105"/>
                </a:lnTo>
                <a:lnTo>
                  <a:pt x="16" y="105"/>
                </a:lnTo>
                <a:lnTo>
                  <a:pt x="14" y="104"/>
                </a:lnTo>
                <a:lnTo>
                  <a:pt x="14" y="102"/>
                </a:lnTo>
                <a:lnTo>
                  <a:pt x="16" y="99"/>
                </a:lnTo>
                <a:lnTo>
                  <a:pt x="16" y="98"/>
                </a:lnTo>
                <a:lnTo>
                  <a:pt x="16" y="96"/>
                </a:lnTo>
                <a:lnTo>
                  <a:pt x="14" y="95"/>
                </a:lnTo>
                <a:lnTo>
                  <a:pt x="13" y="93"/>
                </a:lnTo>
                <a:lnTo>
                  <a:pt x="11" y="93"/>
                </a:lnTo>
                <a:lnTo>
                  <a:pt x="11" y="92"/>
                </a:lnTo>
                <a:lnTo>
                  <a:pt x="13" y="93"/>
                </a:lnTo>
                <a:lnTo>
                  <a:pt x="13" y="92"/>
                </a:lnTo>
                <a:lnTo>
                  <a:pt x="14" y="92"/>
                </a:lnTo>
                <a:lnTo>
                  <a:pt x="13" y="91"/>
                </a:lnTo>
                <a:lnTo>
                  <a:pt x="11" y="91"/>
                </a:lnTo>
                <a:lnTo>
                  <a:pt x="13" y="89"/>
                </a:lnTo>
                <a:lnTo>
                  <a:pt x="13" y="88"/>
                </a:lnTo>
                <a:lnTo>
                  <a:pt x="13" y="86"/>
                </a:lnTo>
                <a:lnTo>
                  <a:pt x="11" y="88"/>
                </a:lnTo>
                <a:lnTo>
                  <a:pt x="11" y="86"/>
                </a:lnTo>
                <a:lnTo>
                  <a:pt x="11" y="85"/>
                </a:lnTo>
                <a:lnTo>
                  <a:pt x="13" y="85"/>
                </a:lnTo>
                <a:lnTo>
                  <a:pt x="13" y="86"/>
                </a:lnTo>
                <a:lnTo>
                  <a:pt x="13" y="85"/>
                </a:lnTo>
                <a:lnTo>
                  <a:pt x="13" y="83"/>
                </a:lnTo>
                <a:lnTo>
                  <a:pt x="13" y="85"/>
                </a:lnTo>
                <a:lnTo>
                  <a:pt x="11" y="85"/>
                </a:lnTo>
                <a:lnTo>
                  <a:pt x="10" y="83"/>
                </a:lnTo>
                <a:lnTo>
                  <a:pt x="11" y="83"/>
                </a:lnTo>
                <a:lnTo>
                  <a:pt x="11" y="82"/>
                </a:lnTo>
                <a:lnTo>
                  <a:pt x="13" y="82"/>
                </a:lnTo>
                <a:lnTo>
                  <a:pt x="13" y="81"/>
                </a:lnTo>
                <a:lnTo>
                  <a:pt x="11" y="81"/>
                </a:lnTo>
                <a:lnTo>
                  <a:pt x="11" y="82"/>
                </a:lnTo>
                <a:lnTo>
                  <a:pt x="10" y="82"/>
                </a:lnTo>
                <a:lnTo>
                  <a:pt x="10" y="81"/>
                </a:lnTo>
                <a:lnTo>
                  <a:pt x="10" y="78"/>
                </a:lnTo>
                <a:lnTo>
                  <a:pt x="11" y="76"/>
                </a:lnTo>
                <a:lnTo>
                  <a:pt x="11" y="75"/>
                </a:lnTo>
                <a:lnTo>
                  <a:pt x="10" y="73"/>
                </a:lnTo>
                <a:lnTo>
                  <a:pt x="8" y="73"/>
                </a:lnTo>
                <a:lnTo>
                  <a:pt x="7" y="75"/>
                </a:lnTo>
                <a:lnTo>
                  <a:pt x="6" y="75"/>
                </a:lnTo>
                <a:lnTo>
                  <a:pt x="6" y="76"/>
                </a:lnTo>
                <a:lnTo>
                  <a:pt x="4" y="76"/>
                </a:lnTo>
                <a:lnTo>
                  <a:pt x="4" y="75"/>
                </a:lnTo>
                <a:lnTo>
                  <a:pt x="4" y="73"/>
                </a:lnTo>
                <a:lnTo>
                  <a:pt x="4" y="72"/>
                </a:lnTo>
                <a:lnTo>
                  <a:pt x="3" y="72"/>
                </a:lnTo>
                <a:lnTo>
                  <a:pt x="3" y="73"/>
                </a:lnTo>
                <a:lnTo>
                  <a:pt x="1" y="73"/>
                </a:lnTo>
                <a:lnTo>
                  <a:pt x="1" y="72"/>
                </a:lnTo>
                <a:lnTo>
                  <a:pt x="3" y="72"/>
                </a:lnTo>
                <a:lnTo>
                  <a:pt x="3" y="70"/>
                </a:lnTo>
                <a:lnTo>
                  <a:pt x="1" y="70"/>
                </a:lnTo>
                <a:lnTo>
                  <a:pt x="0" y="69"/>
                </a:lnTo>
                <a:lnTo>
                  <a:pt x="1" y="69"/>
                </a:lnTo>
                <a:lnTo>
                  <a:pt x="3" y="69"/>
                </a:lnTo>
                <a:lnTo>
                  <a:pt x="3" y="68"/>
                </a:lnTo>
                <a:lnTo>
                  <a:pt x="1" y="66"/>
                </a:lnTo>
                <a:lnTo>
                  <a:pt x="1" y="65"/>
                </a:lnTo>
                <a:lnTo>
                  <a:pt x="3" y="65"/>
                </a:lnTo>
                <a:lnTo>
                  <a:pt x="3" y="66"/>
                </a:lnTo>
                <a:lnTo>
                  <a:pt x="4" y="66"/>
                </a:lnTo>
                <a:lnTo>
                  <a:pt x="4" y="65"/>
                </a:lnTo>
                <a:lnTo>
                  <a:pt x="4" y="62"/>
                </a:lnTo>
                <a:lnTo>
                  <a:pt x="6" y="63"/>
                </a:lnTo>
                <a:lnTo>
                  <a:pt x="6" y="65"/>
                </a:lnTo>
                <a:lnTo>
                  <a:pt x="4" y="66"/>
                </a:lnTo>
                <a:lnTo>
                  <a:pt x="4" y="68"/>
                </a:lnTo>
                <a:lnTo>
                  <a:pt x="4" y="69"/>
                </a:lnTo>
                <a:lnTo>
                  <a:pt x="6" y="69"/>
                </a:lnTo>
                <a:lnTo>
                  <a:pt x="6" y="68"/>
                </a:lnTo>
                <a:lnTo>
                  <a:pt x="6" y="66"/>
                </a:lnTo>
                <a:lnTo>
                  <a:pt x="7" y="68"/>
                </a:lnTo>
                <a:lnTo>
                  <a:pt x="7" y="66"/>
                </a:lnTo>
                <a:lnTo>
                  <a:pt x="8" y="65"/>
                </a:lnTo>
                <a:lnTo>
                  <a:pt x="8" y="63"/>
                </a:lnTo>
                <a:lnTo>
                  <a:pt x="7" y="63"/>
                </a:lnTo>
                <a:lnTo>
                  <a:pt x="7" y="62"/>
                </a:lnTo>
                <a:lnTo>
                  <a:pt x="8" y="60"/>
                </a:lnTo>
                <a:lnTo>
                  <a:pt x="10" y="60"/>
                </a:lnTo>
                <a:lnTo>
                  <a:pt x="11" y="60"/>
                </a:lnTo>
                <a:lnTo>
                  <a:pt x="13" y="60"/>
                </a:lnTo>
                <a:lnTo>
                  <a:pt x="14" y="62"/>
                </a:lnTo>
                <a:lnTo>
                  <a:pt x="14" y="63"/>
                </a:lnTo>
                <a:lnTo>
                  <a:pt x="16" y="63"/>
                </a:lnTo>
                <a:lnTo>
                  <a:pt x="17" y="62"/>
                </a:lnTo>
                <a:lnTo>
                  <a:pt x="17" y="63"/>
                </a:lnTo>
                <a:lnTo>
                  <a:pt x="19" y="62"/>
                </a:lnTo>
                <a:lnTo>
                  <a:pt x="20" y="62"/>
                </a:lnTo>
                <a:lnTo>
                  <a:pt x="20" y="63"/>
                </a:lnTo>
                <a:lnTo>
                  <a:pt x="20" y="65"/>
                </a:lnTo>
                <a:lnTo>
                  <a:pt x="20" y="66"/>
                </a:lnTo>
                <a:lnTo>
                  <a:pt x="21" y="68"/>
                </a:lnTo>
                <a:lnTo>
                  <a:pt x="21" y="69"/>
                </a:lnTo>
                <a:lnTo>
                  <a:pt x="21" y="68"/>
                </a:lnTo>
                <a:lnTo>
                  <a:pt x="23" y="68"/>
                </a:lnTo>
                <a:lnTo>
                  <a:pt x="21" y="66"/>
                </a:lnTo>
                <a:lnTo>
                  <a:pt x="23" y="66"/>
                </a:lnTo>
                <a:lnTo>
                  <a:pt x="23" y="65"/>
                </a:lnTo>
                <a:lnTo>
                  <a:pt x="24" y="65"/>
                </a:lnTo>
                <a:lnTo>
                  <a:pt x="26" y="63"/>
                </a:lnTo>
                <a:lnTo>
                  <a:pt x="27" y="62"/>
                </a:lnTo>
                <a:lnTo>
                  <a:pt x="26" y="62"/>
                </a:lnTo>
                <a:lnTo>
                  <a:pt x="26" y="63"/>
                </a:lnTo>
                <a:lnTo>
                  <a:pt x="24" y="63"/>
                </a:lnTo>
                <a:lnTo>
                  <a:pt x="23" y="63"/>
                </a:lnTo>
                <a:lnTo>
                  <a:pt x="21" y="62"/>
                </a:lnTo>
                <a:lnTo>
                  <a:pt x="23" y="60"/>
                </a:lnTo>
                <a:lnTo>
                  <a:pt x="24" y="60"/>
                </a:lnTo>
                <a:lnTo>
                  <a:pt x="23" y="59"/>
                </a:lnTo>
                <a:lnTo>
                  <a:pt x="23" y="57"/>
                </a:lnTo>
                <a:lnTo>
                  <a:pt x="21" y="59"/>
                </a:lnTo>
                <a:lnTo>
                  <a:pt x="20" y="60"/>
                </a:lnTo>
                <a:lnTo>
                  <a:pt x="19" y="60"/>
                </a:lnTo>
                <a:lnTo>
                  <a:pt x="19" y="59"/>
                </a:lnTo>
                <a:lnTo>
                  <a:pt x="20" y="57"/>
                </a:lnTo>
                <a:lnTo>
                  <a:pt x="20" y="56"/>
                </a:lnTo>
                <a:lnTo>
                  <a:pt x="21" y="56"/>
                </a:lnTo>
                <a:lnTo>
                  <a:pt x="23" y="55"/>
                </a:lnTo>
                <a:lnTo>
                  <a:pt x="21" y="55"/>
                </a:lnTo>
                <a:lnTo>
                  <a:pt x="20" y="55"/>
                </a:lnTo>
                <a:lnTo>
                  <a:pt x="19" y="55"/>
                </a:lnTo>
                <a:lnTo>
                  <a:pt x="17" y="56"/>
                </a:lnTo>
                <a:lnTo>
                  <a:pt x="16" y="56"/>
                </a:lnTo>
                <a:lnTo>
                  <a:pt x="16" y="55"/>
                </a:lnTo>
                <a:lnTo>
                  <a:pt x="17" y="53"/>
                </a:lnTo>
                <a:lnTo>
                  <a:pt x="16" y="52"/>
                </a:lnTo>
                <a:lnTo>
                  <a:pt x="17" y="52"/>
                </a:lnTo>
                <a:lnTo>
                  <a:pt x="19" y="52"/>
                </a:lnTo>
                <a:lnTo>
                  <a:pt x="20" y="52"/>
                </a:lnTo>
                <a:lnTo>
                  <a:pt x="21" y="52"/>
                </a:lnTo>
                <a:lnTo>
                  <a:pt x="21" y="50"/>
                </a:lnTo>
                <a:lnTo>
                  <a:pt x="20" y="50"/>
                </a:lnTo>
                <a:lnTo>
                  <a:pt x="19" y="50"/>
                </a:lnTo>
                <a:lnTo>
                  <a:pt x="17" y="47"/>
                </a:lnTo>
                <a:lnTo>
                  <a:pt x="16" y="46"/>
                </a:lnTo>
                <a:lnTo>
                  <a:pt x="14" y="43"/>
                </a:lnTo>
                <a:lnTo>
                  <a:pt x="16" y="42"/>
                </a:lnTo>
                <a:lnTo>
                  <a:pt x="14" y="42"/>
                </a:lnTo>
                <a:lnTo>
                  <a:pt x="14" y="40"/>
                </a:lnTo>
                <a:lnTo>
                  <a:pt x="13" y="39"/>
                </a:lnTo>
                <a:lnTo>
                  <a:pt x="13" y="33"/>
                </a:lnTo>
                <a:lnTo>
                  <a:pt x="14" y="33"/>
                </a:lnTo>
                <a:lnTo>
                  <a:pt x="16" y="33"/>
                </a:lnTo>
                <a:lnTo>
                  <a:pt x="16" y="34"/>
                </a:lnTo>
                <a:lnTo>
                  <a:pt x="16" y="36"/>
                </a:lnTo>
                <a:lnTo>
                  <a:pt x="17" y="37"/>
                </a:lnTo>
                <a:lnTo>
                  <a:pt x="19" y="37"/>
                </a:lnTo>
                <a:lnTo>
                  <a:pt x="17" y="36"/>
                </a:lnTo>
                <a:lnTo>
                  <a:pt x="17" y="34"/>
                </a:lnTo>
                <a:lnTo>
                  <a:pt x="17" y="33"/>
                </a:lnTo>
                <a:lnTo>
                  <a:pt x="16" y="32"/>
                </a:lnTo>
                <a:lnTo>
                  <a:pt x="17" y="30"/>
                </a:lnTo>
                <a:lnTo>
                  <a:pt x="16" y="30"/>
                </a:lnTo>
                <a:lnTo>
                  <a:pt x="16" y="32"/>
                </a:lnTo>
                <a:lnTo>
                  <a:pt x="14" y="32"/>
                </a:lnTo>
                <a:lnTo>
                  <a:pt x="13" y="32"/>
                </a:lnTo>
                <a:lnTo>
                  <a:pt x="11" y="30"/>
                </a:lnTo>
                <a:lnTo>
                  <a:pt x="10" y="30"/>
                </a:lnTo>
                <a:lnTo>
                  <a:pt x="8" y="30"/>
                </a:lnTo>
                <a:lnTo>
                  <a:pt x="11" y="29"/>
                </a:lnTo>
                <a:lnTo>
                  <a:pt x="17" y="27"/>
                </a:lnTo>
                <a:lnTo>
                  <a:pt x="21" y="24"/>
                </a:lnTo>
                <a:lnTo>
                  <a:pt x="24" y="20"/>
                </a:lnTo>
                <a:lnTo>
                  <a:pt x="24" y="14"/>
                </a:lnTo>
                <a:lnTo>
                  <a:pt x="27" y="10"/>
                </a:lnTo>
                <a:lnTo>
                  <a:pt x="30" y="8"/>
                </a:lnTo>
                <a:lnTo>
                  <a:pt x="33" y="8"/>
                </a:lnTo>
                <a:lnTo>
                  <a:pt x="39" y="8"/>
                </a:lnTo>
                <a:lnTo>
                  <a:pt x="44" y="10"/>
                </a:lnTo>
                <a:lnTo>
                  <a:pt x="49" y="11"/>
                </a:lnTo>
                <a:lnTo>
                  <a:pt x="53" y="10"/>
                </a:lnTo>
                <a:lnTo>
                  <a:pt x="59" y="6"/>
                </a:lnTo>
                <a:lnTo>
                  <a:pt x="62" y="3"/>
                </a:lnTo>
                <a:lnTo>
                  <a:pt x="66"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9" name="Freeform 134"/>
          <p:cNvSpPr/>
          <p:nvPr/>
        </p:nvSpPr>
        <p:spPr bwMode="gray">
          <a:xfrm>
            <a:off x="4906265" y="5337644"/>
            <a:ext cx="21463" cy="8031"/>
          </a:xfrm>
          <a:custGeom>
            <a:avLst/>
            <a:gdLst>
              <a:gd name="T0" fmla="*/ 2 w 25"/>
              <a:gd name="T1" fmla="*/ 0 h 13"/>
              <a:gd name="T2" fmla="*/ 2 w 25"/>
              <a:gd name="T3" fmla="*/ 0 h 13"/>
              <a:gd name="T4" fmla="*/ 0 w 25"/>
              <a:gd name="T5" fmla="*/ 0 h 13"/>
              <a:gd name="T6" fmla="*/ 0 w 25"/>
              <a:gd name="T7" fmla="*/ 0 h 13"/>
              <a:gd name="T8" fmla="*/ 2 w 25"/>
              <a:gd name="T9" fmla="*/ 0 h 13"/>
              <a:gd name="T10" fmla="*/ 2 w 25"/>
              <a:gd name="T11" fmla="*/ 0 h 13"/>
              <a:gd name="T12" fmla="*/ 2 w 25"/>
              <a:gd name="T13" fmla="*/ 0 h 13"/>
              <a:gd name="T14" fmla="*/ 2 w 25"/>
              <a:gd name="T15" fmla="*/ 0 h 13"/>
              <a:gd name="T16" fmla="*/ 2 w 25"/>
              <a:gd name="T17" fmla="*/ 0 h 13"/>
              <a:gd name="T18" fmla="*/ 2 w 25"/>
              <a:gd name="T19" fmla="*/ 0 h 13"/>
              <a:gd name="T20" fmla="*/ 2 w 25"/>
              <a:gd name="T21" fmla="*/ 0 h 13"/>
              <a:gd name="T22" fmla="*/ 2 w 25"/>
              <a:gd name="T23" fmla="*/ 0 h 13"/>
              <a:gd name="T24" fmla="*/ 2 w 25"/>
              <a:gd name="T25" fmla="*/ 0 h 13"/>
              <a:gd name="T26" fmla="*/ 2 w 25"/>
              <a:gd name="T27" fmla="*/ 0 h 13"/>
              <a:gd name="T28" fmla="*/ 2 w 25"/>
              <a:gd name="T29" fmla="*/ 0 h 13"/>
              <a:gd name="T30" fmla="*/ 2 w 25"/>
              <a:gd name="T31" fmla="*/ 0 h 13"/>
              <a:gd name="T32" fmla="*/ 2 w 25"/>
              <a:gd name="T33" fmla="*/ 0 h 13"/>
              <a:gd name="T34" fmla="*/ 2 w 25"/>
              <a:gd name="T35" fmla="*/ 0 h 13"/>
              <a:gd name="T36" fmla="*/ 2 w 25"/>
              <a:gd name="T37" fmla="*/ 0 h 13"/>
              <a:gd name="T38" fmla="*/ 2 w 25"/>
              <a:gd name="T39" fmla="*/ 0 h 13"/>
              <a:gd name="T40" fmla="*/ 2 w 25"/>
              <a:gd name="T41" fmla="*/ 0 h 13"/>
              <a:gd name="T42" fmla="*/ 2 w 25"/>
              <a:gd name="T43" fmla="*/ 0 h 13"/>
              <a:gd name="T44" fmla="*/ 2 w 25"/>
              <a:gd name="T45" fmla="*/ 0 h 13"/>
              <a:gd name="T46" fmla="*/ 2 w 25"/>
              <a:gd name="T47" fmla="*/ 0 h 13"/>
              <a:gd name="T48" fmla="*/ 2 w 25"/>
              <a:gd name="T49" fmla="*/ 0 h 13"/>
              <a:gd name="T50" fmla="*/ 2 w 25"/>
              <a:gd name="T51" fmla="*/ 0 h 13"/>
              <a:gd name="T52" fmla="*/ 2 w 25"/>
              <a:gd name="T53" fmla="*/ 0 h 13"/>
              <a:gd name="T54" fmla="*/ 2 w 25"/>
              <a:gd name="T55" fmla="*/ 0 h 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5"/>
              <a:gd name="T85" fmla="*/ 0 h 13"/>
              <a:gd name="T86" fmla="*/ 25 w 25"/>
              <a:gd name="T87" fmla="*/ 13 h 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5" h="13">
                <a:moveTo>
                  <a:pt x="3" y="13"/>
                </a:moveTo>
                <a:lnTo>
                  <a:pt x="2" y="11"/>
                </a:lnTo>
                <a:lnTo>
                  <a:pt x="0" y="10"/>
                </a:lnTo>
                <a:lnTo>
                  <a:pt x="0" y="9"/>
                </a:lnTo>
                <a:lnTo>
                  <a:pt x="5" y="3"/>
                </a:lnTo>
                <a:lnTo>
                  <a:pt x="7" y="3"/>
                </a:lnTo>
                <a:lnTo>
                  <a:pt x="9" y="1"/>
                </a:lnTo>
                <a:lnTo>
                  <a:pt x="13" y="0"/>
                </a:lnTo>
                <a:lnTo>
                  <a:pt x="18" y="0"/>
                </a:lnTo>
                <a:lnTo>
                  <a:pt x="20" y="0"/>
                </a:lnTo>
                <a:lnTo>
                  <a:pt x="23" y="1"/>
                </a:lnTo>
                <a:lnTo>
                  <a:pt x="23" y="3"/>
                </a:lnTo>
                <a:lnTo>
                  <a:pt x="25" y="3"/>
                </a:lnTo>
                <a:lnTo>
                  <a:pt x="25" y="4"/>
                </a:lnTo>
                <a:lnTo>
                  <a:pt x="23" y="6"/>
                </a:lnTo>
                <a:lnTo>
                  <a:pt x="22" y="7"/>
                </a:lnTo>
                <a:lnTo>
                  <a:pt x="22" y="9"/>
                </a:lnTo>
                <a:lnTo>
                  <a:pt x="20" y="10"/>
                </a:lnTo>
                <a:lnTo>
                  <a:pt x="16" y="11"/>
                </a:lnTo>
                <a:lnTo>
                  <a:pt x="15" y="11"/>
                </a:lnTo>
                <a:lnTo>
                  <a:pt x="12" y="11"/>
                </a:lnTo>
                <a:lnTo>
                  <a:pt x="10" y="13"/>
                </a:lnTo>
                <a:lnTo>
                  <a:pt x="9" y="13"/>
                </a:lnTo>
                <a:lnTo>
                  <a:pt x="7" y="11"/>
                </a:lnTo>
                <a:lnTo>
                  <a:pt x="6" y="13"/>
                </a:lnTo>
                <a:lnTo>
                  <a:pt x="6" y="11"/>
                </a:lnTo>
                <a:lnTo>
                  <a:pt x="5" y="13"/>
                </a:lnTo>
                <a:lnTo>
                  <a:pt x="3" y="1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0" name="Freeform 135"/>
          <p:cNvSpPr/>
          <p:nvPr/>
        </p:nvSpPr>
        <p:spPr bwMode="gray">
          <a:xfrm>
            <a:off x="5046340" y="5211822"/>
            <a:ext cx="4519" cy="1339"/>
          </a:xfrm>
          <a:custGeom>
            <a:avLst/>
            <a:gdLst>
              <a:gd name="T0" fmla="*/ 0 w 2"/>
              <a:gd name="T1" fmla="*/ 0 h 3"/>
              <a:gd name="T2" fmla="*/ 0 w 2"/>
              <a:gd name="T3" fmla="*/ 0 h 3"/>
              <a:gd name="T4" fmla="*/ 8388608 w 2"/>
              <a:gd name="T5" fmla="*/ 0 h 3"/>
              <a:gd name="T6" fmla="*/ 16777216 w 2"/>
              <a:gd name="T7" fmla="*/ 0 h 3"/>
              <a:gd name="T8" fmla="*/ 16777216 w 2"/>
              <a:gd name="T9" fmla="*/ 0 h 3"/>
              <a:gd name="T10" fmla="*/ 16777216 w 2"/>
              <a:gd name="T11" fmla="*/ 0 h 3"/>
              <a:gd name="T12" fmla="*/ 8388608 w 2"/>
              <a:gd name="T13" fmla="*/ 0 h 3"/>
              <a:gd name="T14" fmla="*/ 0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0" y="3"/>
                </a:moveTo>
                <a:lnTo>
                  <a:pt x="0" y="2"/>
                </a:lnTo>
                <a:lnTo>
                  <a:pt x="1" y="0"/>
                </a:lnTo>
                <a:lnTo>
                  <a:pt x="2" y="0"/>
                </a:lnTo>
                <a:lnTo>
                  <a:pt x="2" y="2"/>
                </a:lnTo>
                <a:lnTo>
                  <a:pt x="2" y="3"/>
                </a:lnTo>
                <a:lnTo>
                  <a:pt x="1" y="3"/>
                </a:lnTo>
                <a:lnTo>
                  <a:pt x="0" y="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1" name="Freeform 136"/>
          <p:cNvSpPr/>
          <p:nvPr/>
        </p:nvSpPr>
        <p:spPr bwMode="gray">
          <a:xfrm>
            <a:off x="5077970" y="5217176"/>
            <a:ext cx="4519" cy="1339"/>
          </a:xfrm>
          <a:custGeom>
            <a:avLst/>
            <a:gdLst>
              <a:gd name="T0" fmla="*/ 0 w 1"/>
              <a:gd name="T1" fmla="*/ 0 h 1"/>
              <a:gd name="T2" fmla="*/ 2147483647 w 1"/>
              <a:gd name="T3" fmla="*/ 0 h 1"/>
              <a:gd name="T4" fmla="*/ 2147483647 w 1"/>
              <a:gd name="T5" fmla="*/ 1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1" y="0"/>
                </a:lnTo>
                <a:lnTo>
                  <a:pt x="1" y="1"/>
                </a:lnTo>
                <a:lnTo>
                  <a:pt x="0"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2" name="Freeform 138"/>
          <p:cNvSpPr/>
          <p:nvPr/>
        </p:nvSpPr>
        <p:spPr bwMode="gray">
          <a:xfrm>
            <a:off x="3467109" y="5456773"/>
            <a:ext cx="230446" cy="91020"/>
          </a:xfrm>
          <a:custGeom>
            <a:avLst/>
            <a:gdLst>
              <a:gd name="T0" fmla="*/ 19 w 226"/>
              <a:gd name="T1" fmla="*/ 1 h 111"/>
              <a:gd name="T2" fmla="*/ 19 w 226"/>
              <a:gd name="T3" fmla="*/ 1 h 111"/>
              <a:gd name="T4" fmla="*/ 18 w 226"/>
              <a:gd name="T5" fmla="*/ 1 h 111"/>
              <a:gd name="T6" fmla="*/ 15 w 226"/>
              <a:gd name="T7" fmla="*/ 1 h 111"/>
              <a:gd name="T8" fmla="*/ 11 w 226"/>
              <a:gd name="T9" fmla="*/ 1 h 111"/>
              <a:gd name="T10" fmla="*/ 9 w 226"/>
              <a:gd name="T11" fmla="*/ 1 h 111"/>
              <a:gd name="T12" fmla="*/ 5 w 226"/>
              <a:gd name="T13" fmla="*/ 1 h 111"/>
              <a:gd name="T14" fmla="*/ 5 w 226"/>
              <a:gd name="T15" fmla="*/ 1 h 111"/>
              <a:gd name="T16" fmla="*/ 1 w 226"/>
              <a:gd name="T17" fmla="*/ 0 h 111"/>
              <a:gd name="T18" fmla="*/ 0 w 226"/>
              <a:gd name="T19" fmla="*/ 1 h 111"/>
              <a:gd name="T20" fmla="*/ 1 w 226"/>
              <a:gd name="T21" fmla="*/ 1 h 111"/>
              <a:gd name="T22" fmla="*/ 5 w 226"/>
              <a:gd name="T23" fmla="*/ 1 h 111"/>
              <a:gd name="T24" fmla="*/ 5 w 226"/>
              <a:gd name="T25" fmla="*/ 1 h 111"/>
              <a:gd name="T26" fmla="*/ 5 w 226"/>
              <a:gd name="T27" fmla="*/ 1 h 111"/>
              <a:gd name="T28" fmla="*/ 5 w 226"/>
              <a:gd name="T29" fmla="*/ 1 h 111"/>
              <a:gd name="T30" fmla="*/ 5 w 226"/>
              <a:gd name="T31" fmla="*/ 1 h 111"/>
              <a:gd name="T32" fmla="*/ 5 w 226"/>
              <a:gd name="T33" fmla="*/ 1 h 111"/>
              <a:gd name="T34" fmla="*/ 8 w 226"/>
              <a:gd name="T35" fmla="*/ 1 h 111"/>
              <a:gd name="T36" fmla="*/ 9 w 226"/>
              <a:gd name="T37" fmla="*/ 1 h 111"/>
              <a:gd name="T38" fmla="*/ 12 w 226"/>
              <a:gd name="T39" fmla="*/ 1 h 111"/>
              <a:gd name="T40" fmla="*/ 13 w 226"/>
              <a:gd name="T41" fmla="*/ 1 h 111"/>
              <a:gd name="T42" fmla="*/ 15 w 226"/>
              <a:gd name="T43" fmla="*/ 1 h 111"/>
              <a:gd name="T44" fmla="*/ 15 w 226"/>
              <a:gd name="T45" fmla="*/ 1 h 111"/>
              <a:gd name="T46" fmla="*/ 19 w 226"/>
              <a:gd name="T47" fmla="*/ 1 h 111"/>
              <a:gd name="T48" fmla="*/ 21 w 226"/>
              <a:gd name="T49" fmla="*/ 1 h 111"/>
              <a:gd name="T50" fmla="*/ 21 w 226"/>
              <a:gd name="T51" fmla="*/ 1 h 111"/>
              <a:gd name="T52" fmla="*/ 21 w 226"/>
              <a:gd name="T53" fmla="*/ 1 h 111"/>
              <a:gd name="T54" fmla="*/ 21 w 226"/>
              <a:gd name="T55" fmla="*/ 1 h 111"/>
              <a:gd name="T56" fmla="*/ 21 w 226"/>
              <a:gd name="T57" fmla="*/ 1 h 111"/>
              <a:gd name="T58" fmla="*/ 19 w 226"/>
              <a:gd name="T59" fmla="*/ 1 h 11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6"/>
              <a:gd name="T91" fmla="*/ 0 h 111"/>
              <a:gd name="T92" fmla="*/ 226 w 226"/>
              <a:gd name="T93" fmla="*/ 111 h 11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6" h="111">
                <a:moveTo>
                  <a:pt x="205" y="61"/>
                </a:moveTo>
                <a:lnTo>
                  <a:pt x="203" y="58"/>
                </a:lnTo>
                <a:lnTo>
                  <a:pt x="187" y="54"/>
                </a:lnTo>
                <a:lnTo>
                  <a:pt x="157" y="51"/>
                </a:lnTo>
                <a:lnTo>
                  <a:pt x="112" y="38"/>
                </a:lnTo>
                <a:lnTo>
                  <a:pt x="89" y="25"/>
                </a:lnTo>
                <a:lnTo>
                  <a:pt x="53" y="18"/>
                </a:lnTo>
                <a:lnTo>
                  <a:pt x="27" y="13"/>
                </a:lnTo>
                <a:lnTo>
                  <a:pt x="1" y="0"/>
                </a:lnTo>
                <a:lnTo>
                  <a:pt x="0" y="16"/>
                </a:lnTo>
                <a:lnTo>
                  <a:pt x="1" y="41"/>
                </a:lnTo>
                <a:lnTo>
                  <a:pt x="10" y="61"/>
                </a:lnTo>
                <a:lnTo>
                  <a:pt x="18" y="74"/>
                </a:lnTo>
                <a:lnTo>
                  <a:pt x="27" y="75"/>
                </a:lnTo>
                <a:lnTo>
                  <a:pt x="41" y="78"/>
                </a:lnTo>
                <a:lnTo>
                  <a:pt x="49" y="78"/>
                </a:lnTo>
                <a:lnTo>
                  <a:pt x="60" y="82"/>
                </a:lnTo>
                <a:lnTo>
                  <a:pt x="76" y="88"/>
                </a:lnTo>
                <a:lnTo>
                  <a:pt x="90" y="94"/>
                </a:lnTo>
                <a:lnTo>
                  <a:pt x="116" y="103"/>
                </a:lnTo>
                <a:lnTo>
                  <a:pt x="139" y="108"/>
                </a:lnTo>
                <a:lnTo>
                  <a:pt x="157" y="111"/>
                </a:lnTo>
                <a:lnTo>
                  <a:pt x="165" y="108"/>
                </a:lnTo>
                <a:lnTo>
                  <a:pt x="195" y="98"/>
                </a:lnTo>
                <a:lnTo>
                  <a:pt x="218" y="93"/>
                </a:lnTo>
                <a:lnTo>
                  <a:pt x="226" y="88"/>
                </a:lnTo>
                <a:lnTo>
                  <a:pt x="226" y="81"/>
                </a:lnTo>
                <a:lnTo>
                  <a:pt x="217" y="72"/>
                </a:lnTo>
                <a:lnTo>
                  <a:pt x="214" y="65"/>
                </a:lnTo>
                <a:lnTo>
                  <a:pt x="205" y="61"/>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3" name="Freeform 139"/>
          <p:cNvSpPr/>
          <p:nvPr/>
        </p:nvSpPr>
        <p:spPr bwMode="gray">
          <a:xfrm>
            <a:off x="3810518" y="5492913"/>
            <a:ext cx="275631" cy="495256"/>
          </a:xfrm>
          <a:custGeom>
            <a:avLst/>
            <a:gdLst>
              <a:gd name="T0" fmla="*/ 13 w 267"/>
              <a:gd name="T1" fmla="*/ 1 h 606"/>
              <a:gd name="T2" fmla="*/ 13 w 267"/>
              <a:gd name="T3" fmla="*/ 1 h 606"/>
              <a:gd name="T4" fmla="*/ 9 w 267"/>
              <a:gd name="T5" fmla="*/ 1 h 606"/>
              <a:gd name="T6" fmla="*/ 6 w 267"/>
              <a:gd name="T7" fmla="*/ 1 h 606"/>
              <a:gd name="T8" fmla="*/ 5 w 267"/>
              <a:gd name="T9" fmla="*/ 1 h 606"/>
              <a:gd name="T10" fmla="*/ 5 w 267"/>
              <a:gd name="T11" fmla="*/ 1 h 606"/>
              <a:gd name="T12" fmla="*/ 5 w 267"/>
              <a:gd name="T13" fmla="*/ 1 h 606"/>
              <a:gd name="T14" fmla="*/ 5 w 267"/>
              <a:gd name="T15" fmla="*/ 1 h 606"/>
              <a:gd name="T16" fmla="*/ 5 w 267"/>
              <a:gd name="T17" fmla="*/ 1 h 606"/>
              <a:gd name="T18" fmla="*/ 0 w 267"/>
              <a:gd name="T19" fmla="*/ 1 h 606"/>
              <a:gd name="T20" fmla="*/ 4 w 267"/>
              <a:gd name="T21" fmla="*/ 1 h 606"/>
              <a:gd name="T22" fmla="*/ 5 w 267"/>
              <a:gd name="T23" fmla="*/ 1 h 606"/>
              <a:gd name="T24" fmla="*/ 9 w 267"/>
              <a:gd name="T25" fmla="*/ 1 h 606"/>
              <a:gd name="T26" fmla="*/ 9 w 267"/>
              <a:gd name="T27" fmla="*/ 1 h 606"/>
              <a:gd name="T28" fmla="*/ 12 w 267"/>
              <a:gd name="T29" fmla="*/ 1 h 606"/>
              <a:gd name="T30" fmla="*/ 15 w 267"/>
              <a:gd name="T31" fmla="*/ 1 h 606"/>
              <a:gd name="T32" fmla="*/ 18 w 267"/>
              <a:gd name="T33" fmla="*/ 1 h 606"/>
              <a:gd name="T34" fmla="*/ 20 w 267"/>
              <a:gd name="T35" fmla="*/ 1 h 606"/>
              <a:gd name="T36" fmla="*/ 21 w 267"/>
              <a:gd name="T37" fmla="*/ 1 h 606"/>
              <a:gd name="T38" fmla="*/ 22 w 267"/>
              <a:gd name="T39" fmla="*/ 1 h 606"/>
              <a:gd name="T40" fmla="*/ 24 w 267"/>
              <a:gd name="T41" fmla="*/ 1 h 606"/>
              <a:gd name="T42" fmla="*/ 25 w 267"/>
              <a:gd name="T43" fmla="*/ 1 h 606"/>
              <a:gd name="T44" fmla="*/ 24 w 267"/>
              <a:gd name="T45" fmla="*/ 1 h 606"/>
              <a:gd name="T46" fmla="*/ 27 w 267"/>
              <a:gd name="T47" fmla="*/ 1 h 606"/>
              <a:gd name="T48" fmla="*/ 26 w 267"/>
              <a:gd name="T49" fmla="*/ 1 h 606"/>
              <a:gd name="T50" fmla="*/ 26 w 267"/>
              <a:gd name="T51" fmla="*/ 1 h 606"/>
              <a:gd name="T52" fmla="*/ 24 w 267"/>
              <a:gd name="T53" fmla="*/ 1 h 606"/>
              <a:gd name="T54" fmla="*/ 24 w 267"/>
              <a:gd name="T55" fmla="*/ 1 h 606"/>
              <a:gd name="T56" fmla="*/ 24 w 267"/>
              <a:gd name="T57" fmla="*/ 1 h 606"/>
              <a:gd name="T58" fmla="*/ 24 w 267"/>
              <a:gd name="T59" fmla="*/ 1 h 606"/>
              <a:gd name="T60" fmla="*/ 21 w 267"/>
              <a:gd name="T61" fmla="*/ 1 h 606"/>
              <a:gd name="T62" fmla="*/ 21 w 267"/>
              <a:gd name="T63" fmla="*/ 1 h 606"/>
              <a:gd name="T64" fmla="*/ 22 w 267"/>
              <a:gd name="T65" fmla="*/ 1 h 606"/>
              <a:gd name="T66" fmla="*/ 24 w 267"/>
              <a:gd name="T67" fmla="*/ 1 h 606"/>
              <a:gd name="T68" fmla="*/ 27 w 267"/>
              <a:gd name="T69" fmla="*/ 1 h 606"/>
              <a:gd name="T70" fmla="*/ 28 w 267"/>
              <a:gd name="T71" fmla="*/ 1 h 606"/>
              <a:gd name="T72" fmla="*/ 29 w 267"/>
              <a:gd name="T73" fmla="*/ 1 h 606"/>
              <a:gd name="T74" fmla="*/ 30 w 267"/>
              <a:gd name="T75" fmla="*/ 1 h 606"/>
              <a:gd name="T76" fmla="*/ 33 w 267"/>
              <a:gd name="T77" fmla="*/ 1 h 606"/>
              <a:gd name="T78" fmla="*/ 34 w 267"/>
              <a:gd name="T79" fmla="*/ 1 h 606"/>
              <a:gd name="T80" fmla="*/ 34 w 267"/>
              <a:gd name="T81" fmla="*/ 1 h 606"/>
              <a:gd name="T82" fmla="*/ 31 w 267"/>
              <a:gd name="T83" fmla="*/ 1 h 606"/>
              <a:gd name="T84" fmla="*/ 27 w 267"/>
              <a:gd name="T85" fmla="*/ 1 h 606"/>
              <a:gd name="T86" fmla="*/ 24 w 267"/>
              <a:gd name="T87" fmla="*/ 1 h 606"/>
              <a:gd name="T88" fmla="*/ 23 w 267"/>
              <a:gd name="T89" fmla="*/ 1 h 606"/>
              <a:gd name="T90" fmla="*/ 22 w 267"/>
              <a:gd name="T91" fmla="*/ 1 h 606"/>
              <a:gd name="T92" fmla="*/ 20 w 267"/>
              <a:gd name="T93" fmla="*/ 1 h 606"/>
              <a:gd name="T94" fmla="*/ 22 w 267"/>
              <a:gd name="T95" fmla="*/ 1 h 606"/>
              <a:gd name="T96" fmla="*/ 24 w 267"/>
              <a:gd name="T97" fmla="*/ 1 h 606"/>
              <a:gd name="T98" fmla="*/ 24 w 267"/>
              <a:gd name="T99" fmla="*/ 1 h 606"/>
              <a:gd name="T100" fmla="*/ 23 w 267"/>
              <a:gd name="T101" fmla="*/ 1 h 606"/>
              <a:gd name="T102" fmla="*/ 22 w 267"/>
              <a:gd name="T103" fmla="*/ 1 h 606"/>
              <a:gd name="T104" fmla="*/ 20 w 267"/>
              <a:gd name="T105" fmla="*/ 1 h 606"/>
              <a:gd name="T106" fmla="*/ 18 w 267"/>
              <a:gd name="T107" fmla="*/ 1 h 606"/>
              <a:gd name="T108" fmla="*/ 17 w 267"/>
              <a:gd name="T109" fmla="*/ 1 h 606"/>
              <a:gd name="T110" fmla="*/ 16 w 267"/>
              <a:gd name="T111" fmla="*/ 1 h 606"/>
              <a:gd name="T112" fmla="*/ 15 w 267"/>
              <a:gd name="T113" fmla="*/ 0 h 606"/>
              <a:gd name="T114" fmla="*/ 14 w 267"/>
              <a:gd name="T115" fmla="*/ 1 h 606"/>
              <a:gd name="T116" fmla="*/ 13 w 267"/>
              <a:gd name="T117" fmla="*/ 1 h 60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7"/>
              <a:gd name="T178" fmla="*/ 0 h 606"/>
              <a:gd name="T179" fmla="*/ 267 w 267"/>
              <a:gd name="T180" fmla="*/ 606 h 60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7" h="606">
                <a:moveTo>
                  <a:pt x="99" y="22"/>
                </a:moveTo>
                <a:lnTo>
                  <a:pt x="95" y="50"/>
                </a:lnTo>
                <a:lnTo>
                  <a:pt x="70" y="71"/>
                </a:lnTo>
                <a:lnTo>
                  <a:pt x="54" y="111"/>
                </a:lnTo>
                <a:lnTo>
                  <a:pt x="47" y="133"/>
                </a:lnTo>
                <a:lnTo>
                  <a:pt x="41" y="163"/>
                </a:lnTo>
                <a:lnTo>
                  <a:pt x="28" y="180"/>
                </a:lnTo>
                <a:lnTo>
                  <a:pt x="14" y="193"/>
                </a:lnTo>
                <a:lnTo>
                  <a:pt x="10" y="233"/>
                </a:lnTo>
                <a:lnTo>
                  <a:pt x="0" y="256"/>
                </a:lnTo>
                <a:lnTo>
                  <a:pt x="4" y="262"/>
                </a:lnTo>
                <a:lnTo>
                  <a:pt x="47" y="281"/>
                </a:lnTo>
                <a:lnTo>
                  <a:pt x="67" y="367"/>
                </a:lnTo>
                <a:lnTo>
                  <a:pt x="70" y="416"/>
                </a:lnTo>
                <a:lnTo>
                  <a:pt x="87" y="418"/>
                </a:lnTo>
                <a:lnTo>
                  <a:pt x="120" y="392"/>
                </a:lnTo>
                <a:lnTo>
                  <a:pt x="146" y="366"/>
                </a:lnTo>
                <a:lnTo>
                  <a:pt x="152" y="386"/>
                </a:lnTo>
                <a:lnTo>
                  <a:pt x="165" y="419"/>
                </a:lnTo>
                <a:lnTo>
                  <a:pt x="177" y="462"/>
                </a:lnTo>
                <a:lnTo>
                  <a:pt x="192" y="501"/>
                </a:lnTo>
                <a:lnTo>
                  <a:pt x="197" y="570"/>
                </a:lnTo>
                <a:lnTo>
                  <a:pt x="191" y="606"/>
                </a:lnTo>
                <a:lnTo>
                  <a:pt x="214" y="547"/>
                </a:lnTo>
                <a:lnTo>
                  <a:pt x="210" y="507"/>
                </a:lnTo>
                <a:lnTo>
                  <a:pt x="207" y="478"/>
                </a:lnTo>
                <a:lnTo>
                  <a:pt x="185" y="449"/>
                </a:lnTo>
                <a:lnTo>
                  <a:pt x="191" y="418"/>
                </a:lnTo>
                <a:lnTo>
                  <a:pt x="194" y="396"/>
                </a:lnTo>
                <a:lnTo>
                  <a:pt x="185" y="369"/>
                </a:lnTo>
                <a:lnTo>
                  <a:pt x="164" y="347"/>
                </a:lnTo>
                <a:lnTo>
                  <a:pt x="164" y="324"/>
                </a:lnTo>
                <a:lnTo>
                  <a:pt x="171" y="302"/>
                </a:lnTo>
                <a:lnTo>
                  <a:pt x="187" y="294"/>
                </a:lnTo>
                <a:lnTo>
                  <a:pt x="214" y="282"/>
                </a:lnTo>
                <a:lnTo>
                  <a:pt x="228" y="265"/>
                </a:lnTo>
                <a:lnTo>
                  <a:pt x="233" y="264"/>
                </a:lnTo>
                <a:lnTo>
                  <a:pt x="237" y="262"/>
                </a:lnTo>
                <a:lnTo>
                  <a:pt x="257" y="241"/>
                </a:lnTo>
                <a:lnTo>
                  <a:pt x="267" y="230"/>
                </a:lnTo>
                <a:lnTo>
                  <a:pt x="262" y="222"/>
                </a:lnTo>
                <a:lnTo>
                  <a:pt x="241" y="205"/>
                </a:lnTo>
                <a:lnTo>
                  <a:pt x="214" y="182"/>
                </a:lnTo>
                <a:lnTo>
                  <a:pt x="194" y="140"/>
                </a:lnTo>
                <a:lnTo>
                  <a:pt x="181" y="151"/>
                </a:lnTo>
                <a:lnTo>
                  <a:pt x="168" y="151"/>
                </a:lnTo>
                <a:lnTo>
                  <a:pt x="159" y="137"/>
                </a:lnTo>
                <a:lnTo>
                  <a:pt x="168" y="114"/>
                </a:lnTo>
                <a:lnTo>
                  <a:pt x="184" y="91"/>
                </a:lnTo>
                <a:lnTo>
                  <a:pt x="184" y="85"/>
                </a:lnTo>
                <a:lnTo>
                  <a:pt x="178" y="62"/>
                </a:lnTo>
                <a:lnTo>
                  <a:pt x="169" y="46"/>
                </a:lnTo>
                <a:lnTo>
                  <a:pt x="152" y="27"/>
                </a:lnTo>
                <a:lnTo>
                  <a:pt x="139" y="17"/>
                </a:lnTo>
                <a:lnTo>
                  <a:pt x="136" y="7"/>
                </a:lnTo>
                <a:lnTo>
                  <a:pt x="129" y="1"/>
                </a:lnTo>
                <a:lnTo>
                  <a:pt x="119" y="0"/>
                </a:lnTo>
                <a:lnTo>
                  <a:pt x="110" y="7"/>
                </a:lnTo>
                <a:lnTo>
                  <a:pt x="99" y="2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4" name="Freeform 140"/>
          <p:cNvSpPr/>
          <p:nvPr/>
        </p:nvSpPr>
        <p:spPr bwMode="gray">
          <a:xfrm>
            <a:off x="3696425" y="5500945"/>
            <a:ext cx="46315" cy="21416"/>
          </a:xfrm>
          <a:custGeom>
            <a:avLst/>
            <a:gdLst>
              <a:gd name="T0" fmla="*/ 4 w 46"/>
              <a:gd name="T1" fmla="*/ 1 h 26"/>
              <a:gd name="T2" fmla="*/ 4 w 46"/>
              <a:gd name="T3" fmla="*/ 1 h 26"/>
              <a:gd name="T4" fmla="*/ 4 w 46"/>
              <a:gd name="T5" fmla="*/ 1 h 26"/>
              <a:gd name="T6" fmla="*/ 4 w 46"/>
              <a:gd name="T7" fmla="*/ 0 h 26"/>
              <a:gd name="T8" fmla="*/ 4 w 46"/>
              <a:gd name="T9" fmla="*/ 0 h 26"/>
              <a:gd name="T10" fmla="*/ 4 w 46"/>
              <a:gd name="T11" fmla="*/ 0 h 26"/>
              <a:gd name="T12" fmla="*/ 4 w 46"/>
              <a:gd name="T13" fmla="*/ 1 h 26"/>
              <a:gd name="T14" fmla="*/ 0 w 46"/>
              <a:gd name="T15" fmla="*/ 1 h 26"/>
              <a:gd name="T16" fmla="*/ 4 w 46"/>
              <a:gd name="T17" fmla="*/ 1 h 26"/>
              <a:gd name="T18" fmla="*/ 4 w 46"/>
              <a:gd name="T19" fmla="*/ 1 h 26"/>
              <a:gd name="T20" fmla="*/ 4 w 46"/>
              <a:gd name="T21" fmla="*/ 1 h 26"/>
              <a:gd name="T22" fmla="*/ 4 w 46"/>
              <a:gd name="T23" fmla="*/ 1 h 26"/>
              <a:gd name="T24" fmla="*/ 4 w 46"/>
              <a:gd name="T25" fmla="*/ 1 h 26"/>
              <a:gd name="T26" fmla="*/ 4 w 46"/>
              <a:gd name="T27" fmla="*/ 1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
              <a:gd name="T43" fmla="*/ 0 h 26"/>
              <a:gd name="T44" fmla="*/ 46 w 4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 h="26">
                <a:moveTo>
                  <a:pt x="46" y="11"/>
                </a:moveTo>
                <a:lnTo>
                  <a:pt x="43" y="7"/>
                </a:lnTo>
                <a:lnTo>
                  <a:pt x="42" y="3"/>
                </a:lnTo>
                <a:lnTo>
                  <a:pt x="31" y="0"/>
                </a:lnTo>
                <a:lnTo>
                  <a:pt x="21" y="0"/>
                </a:lnTo>
                <a:lnTo>
                  <a:pt x="14" y="0"/>
                </a:lnTo>
                <a:lnTo>
                  <a:pt x="4" y="1"/>
                </a:lnTo>
                <a:lnTo>
                  <a:pt x="0" y="11"/>
                </a:lnTo>
                <a:lnTo>
                  <a:pt x="7" y="21"/>
                </a:lnTo>
                <a:lnTo>
                  <a:pt x="16" y="24"/>
                </a:lnTo>
                <a:lnTo>
                  <a:pt x="23" y="26"/>
                </a:lnTo>
                <a:lnTo>
                  <a:pt x="39" y="24"/>
                </a:lnTo>
                <a:lnTo>
                  <a:pt x="46" y="21"/>
                </a:lnTo>
                <a:lnTo>
                  <a:pt x="46" y="11"/>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5" name="Freeform 141"/>
          <p:cNvSpPr/>
          <p:nvPr/>
        </p:nvSpPr>
        <p:spPr bwMode="gray">
          <a:xfrm>
            <a:off x="4743597" y="5996201"/>
            <a:ext cx="133297" cy="95036"/>
          </a:xfrm>
          <a:custGeom>
            <a:avLst/>
            <a:gdLst>
              <a:gd name="T0" fmla="*/ 4 w 135"/>
              <a:gd name="T1" fmla="*/ 1 h 119"/>
              <a:gd name="T2" fmla="*/ 4 w 135"/>
              <a:gd name="T3" fmla="*/ 1 h 119"/>
              <a:gd name="T4" fmla="*/ 4 w 135"/>
              <a:gd name="T5" fmla="*/ 1 h 119"/>
              <a:gd name="T6" fmla="*/ 5 w 135"/>
              <a:gd name="T7" fmla="*/ 1 h 119"/>
              <a:gd name="T8" fmla="*/ 5 w 135"/>
              <a:gd name="T9" fmla="*/ 1 h 119"/>
              <a:gd name="T10" fmla="*/ 6 w 135"/>
              <a:gd name="T11" fmla="*/ 1 h 119"/>
              <a:gd name="T12" fmla="*/ 6 w 135"/>
              <a:gd name="T13" fmla="*/ 1 h 119"/>
              <a:gd name="T14" fmla="*/ 6 w 135"/>
              <a:gd name="T15" fmla="*/ 1 h 119"/>
              <a:gd name="T16" fmla="*/ 6 w 135"/>
              <a:gd name="T17" fmla="*/ 1 h 119"/>
              <a:gd name="T18" fmla="*/ 5 w 135"/>
              <a:gd name="T19" fmla="*/ 1 h 119"/>
              <a:gd name="T20" fmla="*/ 4 w 135"/>
              <a:gd name="T21" fmla="*/ 0 h 119"/>
              <a:gd name="T22" fmla="*/ 4 w 135"/>
              <a:gd name="T23" fmla="*/ 1 h 119"/>
              <a:gd name="T24" fmla="*/ 3 w 135"/>
              <a:gd name="T25" fmla="*/ 1 h 119"/>
              <a:gd name="T26" fmla="*/ 3 w 135"/>
              <a:gd name="T27" fmla="*/ 1 h 119"/>
              <a:gd name="T28" fmla="*/ 3 w 135"/>
              <a:gd name="T29" fmla="*/ 1 h 119"/>
              <a:gd name="T30" fmla="*/ 3 w 135"/>
              <a:gd name="T31" fmla="*/ 1 h 119"/>
              <a:gd name="T32" fmla="*/ 3 w 135"/>
              <a:gd name="T33" fmla="*/ 1 h 119"/>
              <a:gd name="T34" fmla="*/ 3 w 135"/>
              <a:gd name="T35" fmla="*/ 1 h 119"/>
              <a:gd name="T36" fmla="*/ 3 w 135"/>
              <a:gd name="T37" fmla="*/ 1 h 119"/>
              <a:gd name="T38" fmla="*/ 3 w 135"/>
              <a:gd name="T39" fmla="*/ 1 h 119"/>
              <a:gd name="T40" fmla="*/ 3 w 135"/>
              <a:gd name="T41" fmla="*/ 1 h 119"/>
              <a:gd name="T42" fmla="*/ 0 w 135"/>
              <a:gd name="T43" fmla="*/ 1 h 119"/>
              <a:gd name="T44" fmla="*/ 3 w 135"/>
              <a:gd name="T45" fmla="*/ 1 h 119"/>
              <a:gd name="T46" fmla="*/ 3 w 135"/>
              <a:gd name="T47" fmla="*/ 1 h 119"/>
              <a:gd name="T48" fmla="*/ 3 w 135"/>
              <a:gd name="T49" fmla="*/ 1 h 119"/>
              <a:gd name="T50" fmla="*/ 3 w 135"/>
              <a:gd name="T51" fmla="*/ 1 h 119"/>
              <a:gd name="T52" fmla="*/ 3 w 135"/>
              <a:gd name="T53" fmla="*/ 1 h 119"/>
              <a:gd name="T54" fmla="*/ 3 w 135"/>
              <a:gd name="T55" fmla="*/ 1 h 119"/>
              <a:gd name="T56" fmla="*/ 3 w 135"/>
              <a:gd name="T57" fmla="*/ 1 h 119"/>
              <a:gd name="T58" fmla="*/ 3 w 135"/>
              <a:gd name="T59" fmla="*/ 1 h 119"/>
              <a:gd name="T60" fmla="*/ 3 w 135"/>
              <a:gd name="T61" fmla="*/ 1 h 119"/>
              <a:gd name="T62" fmla="*/ 3 w 135"/>
              <a:gd name="T63" fmla="*/ 1 h 119"/>
              <a:gd name="T64" fmla="*/ 3 w 135"/>
              <a:gd name="T65" fmla="*/ 1 h 119"/>
              <a:gd name="T66" fmla="*/ 3 w 135"/>
              <a:gd name="T67" fmla="*/ 1 h 119"/>
              <a:gd name="T68" fmla="*/ 3 w 135"/>
              <a:gd name="T69" fmla="*/ 1 h 119"/>
              <a:gd name="T70" fmla="*/ 3 w 135"/>
              <a:gd name="T71" fmla="*/ 1 h 119"/>
              <a:gd name="T72" fmla="*/ 4 w 135"/>
              <a:gd name="T73" fmla="*/ 1 h 1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5"/>
              <a:gd name="T112" fmla="*/ 0 h 119"/>
              <a:gd name="T113" fmla="*/ 135 w 135"/>
              <a:gd name="T114" fmla="*/ 119 h 1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5" h="119">
                <a:moveTo>
                  <a:pt x="106" y="119"/>
                </a:moveTo>
                <a:lnTo>
                  <a:pt x="106" y="105"/>
                </a:lnTo>
                <a:lnTo>
                  <a:pt x="106" y="85"/>
                </a:lnTo>
                <a:lnTo>
                  <a:pt x="111" y="75"/>
                </a:lnTo>
                <a:lnTo>
                  <a:pt x="119" y="85"/>
                </a:lnTo>
                <a:lnTo>
                  <a:pt x="127" y="93"/>
                </a:lnTo>
                <a:lnTo>
                  <a:pt x="135" y="79"/>
                </a:lnTo>
                <a:lnTo>
                  <a:pt x="135" y="56"/>
                </a:lnTo>
                <a:lnTo>
                  <a:pt x="127" y="20"/>
                </a:lnTo>
                <a:lnTo>
                  <a:pt x="119" y="5"/>
                </a:lnTo>
                <a:lnTo>
                  <a:pt x="105" y="0"/>
                </a:lnTo>
                <a:lnTo>
                  <a:pt x="105" y="18"/>
                </a:lnTo>
                <a:lnTo>
                  <a:pt x="91" y="21"/>
                </a:lnTo>
                <a:lnTo>
                  <a:pt x="88" y="31"/>
                </a:lnTo>
                <a:lnTo>
                  <a:pt x="70" y="39"/>
                </a:lnTo>
                <a:lnTo>
                  <a:pt x="52" y="46"/>
                </a:lnTo>
                <a:lnTo>
                  <a:pt x="57" y="36"/>
                </a:lnTo>
                <a:lnTo>
                  <a:pt x="49" y="30"/>
                </a:lnTo>
                <a:lnTo>
                  <a:pt x="40" y="31"/>
                </a:lnTo>
                <a:lnTo>
                  <a:pt x="30" y="39"/>
                </a:lnTo>
                <a:lnTo>
                  <a:pt x="11" y="50"/>
                </a:lnTo>
                <a:lnTo>
                  <a:pt x="0" y="72"/>
                </a:lnTo>
                <a:lnTo>
                  <a:pt x="4" y="85"/>
                </a:lnTo>
                <a:lnTo>
                  <a:pt x="16" y="73"/>
                </a:lnTo>
                <a:lnTo>
                  <a:pt x="26" y="59"/>
                </a:lnTo>
                <a:lnTo>
                  <a:pt x="29" y="62"/>
                </a:lnTo>
                <a:lnTo>
                  <a:pt x="32" y="62"/>
                </a:lnTo>
                <a:lnTo>
                  <a:pt x="43" y="60"/>
                </a:lnTo>
                <a:lnTo>
                  <a:pt x="50" y="56"/>
                </a:lnTo>
                <a:lnTo>
                  <a:pt x="57" y="60"/>
                </a:lnTo>
                <a:lnTo>
                  <a:pt x="62" y="66"/>
                </a:lnTo>
                <a:lnTo>
                  <a:pt x="60" y="77"/>
                </a:lnTo>
                <a:lnTo>
                  <a:pt x="60" y="92"/>
                </a:lnTo>
                <a:lnTo>
                  <a:pt x="65" y="100"/>
                </a:lnTo>
                <a:lnTo>
                  <a:pt x="78" y="111"/>
                </a:lnTo>
                <a:lnTo>
                  <a:pt x="93" y="119"/>
                </a:lnTo>
                <a:lnTo>
                  <a:pt x="106" y="119"/>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6" name="Freeform 142"/>
          <p:cNvSpPr/>
          <p:nvPr/>
        </p:nvSpPr>
        <p:spPr bwMode="gray">
          <a:xfrm>
            <a:off x="4647578" y="6194303"/>
            <a:ext cx="203334" cy="186056"/>
          </a:xfrm>
          <a:custGeom>
            <a:avLst/>
            <a:gdLst>
              <a:gd name="T0" fmla="*/ 5 w 197"/>
              <a:gd name="T1" fmla="*/ 1 h 223"/>
              <a:gd name="T2" fmla="*/ 5 w 197"/>
              <a:gd name="T3" fmla="*/ 1 h 223"/>
              <a:gd name="T4" fmla="*/ 5 w 197"/>
              <a:gd name="T5" fmla="*/ 1 h 223"/>
              <a:gd name="T6" fmla="*/ 5 w 197"/>
              <a:gd name="T7" fmla="*/ 1 h 223"/>
              <a:gd name="T8" fmla="*/ 5 w 197"/>
              <a:gd name="T9" fmla="*/ 1 h 223"/>
              <a:gd name="T10" fmla="*/ 5 w 197"/>
              <a:gd name="T11" fmla="*/ 1 h 223"/>
              <a:gd name="T12" fmla="*/ 5 w 197"/>
              <a:gd name="T13" fmla="*/ 1 h 223"/>
              <a:gd name="T14" fmla="*/ 5 w 197"/>
              <a:gd name="T15" fmla="*/ 1 h 223"/>
              <a:gd name="T16" fmla="*/ 5 w 197"/>
              <a:gd name="T17" fmla="*/ 1 h 223"/>
              <a:gd name="T18" fmla="*/ 5 w 197"/>
              <a:gd name="T19" fmla="*/ 1 h 223"/>
              <a:gd name="T20" fmla="*/ 5 w 197"/>
              <a:gd name="T21" fmla="*/ 1 h 223"/>
              <a:gd name="T22" fmla="*/ 8 w 197"/>
              <a:gd name="T23" fmla="*/ 1 h 223"/>
              <a:gd name="T24" fmla="*/ 8 w 197"/>
              <a:gd name="T25" fmla="*/ 1 h 223"/>
              <a:gd name="T26" fmla="*/ 7 w 197"/>
              <a:gd name="T27" fmla="*/ 1 h 223"/>
              <a:gd name="T28" fmla="*/ 8 w 197"/>
              <a:gd name="T29" fmla="*/ 1 h 223"/>
              <a:gd name="T30" fmla="*/ 10 w 197"/>
              <a:gd name="T31" fmla="*/ 1 h 223"/>
              <a:gd name="T32" fmla="*/ 11 w 197"/>
              <a:gd name="T33" fmla="*/ 1 h 223"/>
              <a:gd name="T34" fmla="*/ 11 w 197"/>
              <a:gd name="T35" fmla="*/ 1 h 223"/>
              <a:gd name="T36" fmla="*/ 13 w 197"/>
              <a:gd name="T37" fmla="*/ 1 h 223"/>
              <a:gd name="T38" fmla="*/ 13 w 197"/>
              <a:gd name="T39" fmla="*/ 1 h 223"/>
              <a:gd name="T40" fmla="*/ 14 w 197"/>
              <a:gd name="T41" fmla="*/ 1 h 223"/>
              <a:gd name="T42" fmla="*/ 15 w 197"/>
              <a:gd name="T43" fmla="*/ 1 h 223"/>
              <a:gd name="T44" fmla="*/ 14 w 197"/>
              <a:gd name="T45" fmla="*/ 1 h 223"/>
              <a:gd name="T46" fmla="*/ 12 w 197"/>
              <a:gd name="T47" fmla="*/ 1 h 223"/>
              <a:gd name="T48" fmla="*/ 12 w 197"/>
              <a:gd name="T49" fmla="*/ 1 h 223"/>
              <a:gd name="T50" fmla="*/ 10 w 197"/>
              <a:gd name="T51" fmla="*/ 1 h 223"/>
              <a:gd name="T52" fmla="*/ 10 w 197"/>
              <a:gd name="T53" fmla="*/ 1 h 223"/>
              <a:gd name="T54" fmla="*/ 13 w 197"/>
              <a:gd name="T55" fmla="*/ 1 h 223"/>
              <a:gd name="T56" fmla="*/ 16 w 197"/>
              <a:gd name="T57" fmla="*/ 1 h 223"/>
              <a:gd name="T58" fmla="*/ 10 w 197"/>
              <a:gd name="T59" fmla="*/ 1 h 223"/>
              <a:gd name="T60" fmla="*/ 7 w 197"/>
              <a:gd name="T61" fmla="*/ 1 h 223"/>
              <a:gd name="T62" fmla="*/ 5 w 197"/>
              <a:gd name="T63" fmla="*/ 1 h 223"/>
              <a:gd name="T64" fmla="*/ 5 w 197"/>
              <a:gd name="T65" fmla="*/ 1 h 223"/>
              <a:gd name="T66" fmla="*/ 5 w 197"/>
              <a:gd name="T67" fmla="*/ 1 h 223"/>
              <a:gd name="T68" fmla="*/ 6 w 197"/>
              <a:gd name="T69" fmla="*/ 1 h 223"/>
              <a:gd name="T70" fmla="*/ 10 w 197"/>
              <a:gd name="T71" fmla="*/ 1 h 223"/>
              <a:gd name="T72" fmla="*/ 15 w 197"/>
              <a:gd name="T73" fmla="*/ 1 h 223"/>
              <a:gd name="T74" fmla="*/ 20 w 197"/>
              <a:gd name="T75" fmla="*/ 1 h 223"/>
              <a:gd name="T76" fmla="*/ 22 w 197"/>
              <a:gd name="T77" fmla="*/ 1 h 223"/>
              <a:gd name="T78" fmla="*/ 24 w 197"/>
              <a:gd name="T79" fmla="*/ 1 h 223"/>
              <a:gd name="T80" fmla="*/ 24 w 197"/>
              <a:gd name="T81" fmla="*/ 1 h 223"/>
              <a:gd name="T82" fmla="*/ 24 w 197"/>
              <a:gd name="T83" fmla="*/ 0 h 223"/>
              <a:gd name="T84" fmla="*/ 22 w 197"/>
              <a:gd name="T85" fmla="*/ 1 h 223"/>
              <a:gd name="T86" fmla="*/ 22 w 197"/>
              <a:gd name="T87" fmla="*/ 1 h 223"/>
              <a:gd name="T88" fmla="*/ 20 w 197"/>
              <a:gd name="T89" fmla="*/ 1 h 223"/>
              <a:gd name="T90" fmla="*/ 17 w 197"/>
              <a:gd name="T91" fmla="*/ 1 h 223"/>
              <a:gd name="T92" fmla="*/ 15 w 197"/>
              <a:gd name="T93" fmla="*/ 1 h 223"/>
              <a:gd name="T94" fmla="*/ 13 w 197"/>
              <a:gd name="T95" fmla="*/ 1 h 223"/>
              <a:gd name="T96" fmla="*/ 12 w 197"/>
              <a:gd name="T97" fmla="*/ 1 h 223"/>
              <a:gd name="T98" fmla="*/ 11 w 197"/>
              <a:gd name="T99" fmla="*/ 1 h 223"/>
              <a:gd name="T100" fmla="*/ 9 w 197"/>
              <a:gd name="T101" fmla="*/ 1 h 223"/>
              <a:gd name="T102" fmla="*/ 7 w 197"/>
              <a:gd name="T103" fmla="*/ 1 h 223"/>
              <a:gd name="T104" fmla="*/ 5 w 197"/>
              <a:gd name="T105" fmla="*/ 1 h 223"/>
              <a:gd name="T106" fmla="*/ 5 w 197"/>
              <a:gd name="T107" fmla="*/ 1 h 223"/>
              <a:gd name="T108" fmla="*/ 5 w 197"/>
              <a:gd name="T109" fmla="*/ 1 h 223"/>
              <a:gd name="T110" fmla="*/ 5 w 197"/>
              <a:gd name="T111" fmla="*/ 1 h 223"/>
              <a:gd name="T112" fmla="*/ 0 w 197"/>
              <a:gd name="T113" fmla="*/ 1 h 223"/>
              <a:gd name="T114" fmla="*/ 1 w 197"/>
              <a:gd name="T115" fmla="*/ 1 h 223"/>
              <a:gd name="T116" fmla="*/ 5 w 197"/>
              <a:gd name="T117" fmla="*/ 1 h 223"/>
              <a:gd name="T118" fmla="*/ 5 w 197"/>
              <a:gd name="T119" fmla="*/ 1 h 223"/>
              <a:gd name="T120" fmla="*/ 5 w 197"/>
              <a:gd name="T121" fmla="*/ 1 h 223"/>
              <a:gd name="T122" fmla="*/ 5 w 197"/>
              <a:gd name="T123" fmla="*/ 1 h 223"/>
              <a:gd name="T124" fmla="*/ 5 w 197"/>
              <a:gd name="T125" fmla="*/ 1 h 2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7"/>
              <a:gd name="T190" fmla="*/ 0 h 223"/>
              <a:gd name="T191" fmla="*/ 197 w 197"/>
              <a:gd name="T192" fmla="*/ 223 h 2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7" h="223">
                <a:moveTo>
                  <a:pt x="20" y="223"/>
                </a:moveTo>
                <a:lnTo>
                  <a:pt x="36" y="222"/>
                </a:lnTo>
                <a:lnTo>
                  <a:pt x="43" y="220"/>
                </a:lnTo>
                <a:lnTo>
                  <a:pt x="44" y="199"/>
                </a:lnTo>
                <a:lnTo>
                  <a:pt x="44" y="190"/>
                </a:lnTo>
                <a:lnTo>
                  <a:pt x="40" y="184"/>
                </a:lnTo>
                <a:lnTo>
                  <a:pt x="43" y="177"/>
                </a:lnTo>
                <a:lnTo>
                  <a:pt x="44" y="164"/>
                </a:lnTo>
                <a:lnTo>
                  <a:pt x="43" y="155"/>
                </a:lnTo>
                <a:lnTo>
                  <a:pt x="43" y="140"/>
                </a:lnTo>
                <a:lnTo>
                  <a:pt x="46" y="132"/>
                </a:lnTo>
                <a:lnTo>
                  <a:pt x="62" y="132"/>
                </a:lnTo>
                <a:lnTo>
                  <a:pt x="65" y="145"/>
                </a:lnTo>
                <a:lnTo>
                  <a:pt x="57" y="154"/>
                </a:lnTo>
                <a:lnTo>
                  <a:pt x="62" y="161"/>
                </a:lnTo>
                <a:lnTo>
                  <a:pt x="75" y="173"/>
                </a:lnTo>
                <a:lnTo>
                  <a:pt x="80" y="184"/>
                </a:lnTo>
                <a:lnTo>
                  <a:pt x="86" y="196"/>
                </a:lnTo>
                <a:lnTo>
                  <a:pt x="96" y="194"/>
                </a:lnTo>
                <a:lnTo>
                  <a:pt x="103" y="189"/>
                </a:lnTo>
                <a:lnTo>
                  <a:pt x="113" y="186"/>
                </a:lnTo>
                <a:lnTo>
                  <a:pt x="119" y="176"/>
                </a:lnTo>
                <a:lnTo>
                  <a:pt x="105" y="155"/>
                </a:lnTo>
                <a:lnTo>
                  <a:pt x="93" y="128"/>
                </a:lnTo>
                <a:lnTo>
                  <a:pt x="89" y="124"/>
                </a:lnTo>
                <a:lnTo>
                  <a:pt x="76" y="111"/>
                </a:lnTo>
                <a:lnTo>
                  <a:pt x="79" y="104"/>
                </a:lnTo>
                <a:lnTo>
                  <a:pt x="103" y="92"/>
                </a:lnTo>
                <a:lnTo>
                  <a:pt x="135" y="75"/>
                </a:lnTo>
                <a:lnTo>
                  <a:pt x="79" y="79"/>
                </a:lnTo>
                <a:lnTo>
                  <a:pt x="57" y="86"/>
                </a:lnTo>
                <a:lnTo>
                  <a:pt x="46" y="78"/>
                </a:lnTo>
                <a:lnTo>
                  <a:pt x="36" y="66"/>
                </a:lnTo>
                <a:lnTo>
                  <a:pt x="40" y="47"/>
                </a:lnTo>
                <a:lnTo>
                  <a:pt x="54" y="36"/>
                </a:lnTo>
                <a:lnTo>
                  <a:pt x="77" y="32"/>
                </a:lnTo>
                <a:lnTo>
                  <a:pt x="118" y="34"/>
                </a:lnTo>
                <a:lnTo>
                  <a:pt x="152" y="34"/>
                </a:lnTo>
                <a:lnTo>
                  <a:pt x="171" y="29"/>
                </a:lnTo>
                <a:lnTo>
                  <a:pt x="196" y="13"/>
                </a:lnTo>
                <a:lnTo>
                  <a:pt x="197" y="3"/>
                </a:lnTo>
                <a:lnTo>
                  <a:pt x="191" y="0"/>
                </a:lnTo>
                <a:lnTo>
                  <a:pt x="178" y="4"/>
                </a:lnTo>
                <a:lnTo>
                  <a:pt x="168" y="16"/>
                </a:lnTo>
                <a:lnTo>
                  <a:pt x="158" y="20"/>
                </a:lnTo>
                <a:lnTo>
                  <a:pt x="138" y="22"/>
                </a:lnTo>
                <a:lnTo>
                  <a:pt x="124" y="19"/>
                </a:lnTo>
                <a:lnTo>
                  <a:pt x="101" y="19"/>
                </a:lnTo>
                <a:lnTo>
                  <a:pt x="90" y="22"/>
                </a:lnTo>
                <a:lnTo>
                  <a:pt x="83" y="19"/>
                </a:lnTo>
                <a:lnTo>
                  <a:pt x="72" y="10"/>
                </a:lnTo>
                <a:lnTo>
                  <a:pt x="59" y="13"/>
                </a:lnTo>
                <a:lnTo>
                  <a:pt x="46" y="23"/>
                </a:lnTo>
                <a:lnTo>
                  <a:pt x="29" y="40"/>
                </a:lnTo>
                <a:lnTo>
                  <a:pt x="21" y="65"/>
                </a:lnTo>
                <a:lnTo>
                  <a:pt x="10" y="102"/>
                </a:lnTo>
                <a:lnTo>
                  <a:pt x="0" y="131"/>
                </a:lnTo>
                <a:lnTo>
                  <a:pt x="1" y="154"/>
                </a:lnTo>
                <a:lnTo>
                  <a:pt x="7" y="155"/>
                </a:lnTo>
                <a:lnTo>
                  <a:pt x="16" y="164"/>
                </a:lnTo>
                <a:lnTo>
                  <a:pt x="17" y="178"/>
                </a:lnTo>
                <a:lnTo>
                  <a:pt x="17" y="200"/>
                </a:lnTo>
                <a:lnTo>
                  <a:pt x="20" y="22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7" name="Freeform 143"/>
          <p:cNvSpPr/>
          <p:nvPr/>
        </p:nvSpPr>
        <p:spPr bwMode="gray">
          <a:xfrm>
            <a:off x="3644462" y="5543778"/>
            <a:ext cx="178482" cy="159285"/>
          </a:xfrm>
          <a:custGeom>
            <a:avLst/>
            <a:gdLst>
              <a:gd name="T0" fmla="*/ 14 w 176"/>
              <a:gd name="T1" fmla="*/ 1 h 194"/>
              <a:gd name="T2" fmla="*/ 14 w 176"/>
              <a:gd name="T3" fmla="*/ 1 h 194"/>
              <a:gd name="T4" fmla="*/ 13 w 176"/>
              <a:gd name="T5" fmla="*/ 1 h 194"/>
              <a:gd name="T6" fmla="*/ 12 w 176"/>
              <a:gd name="T7" fmla="*/ 1 h 194"/>
              <a:gd name="T8" fmla="*/ 12 w 176"/>
              <a:gd name="T9" fmla="*/ 1 h 194"/>
              <a:gd name="T10" fmla="*/ 11 w 176"/>
              <a:gd name="T11" fmla="*/ 1 h 194"/>
              <a:gd name="T12" fmla="*/ 11 w 176"/>
              <a:gd name="T13" fmla="*/ 1 h 194"/>
              <a:gd name="T14" fmla="*/ 9 w 176"/>
              <a:gd name="T15" fmla="*/ 1 h 194"/>
              <a:gd name="T16" fmla="*/ 7 w 176"/>
              <a:gd name="T17" fmla="*/ 1 h 194"/>
              <a:gd name="T18" fmla="*/ 5 w 176"/>
              <a:gd name="T19" fmla="*/ 0 h 194"/>
              <a:gd name="T20" fmla="*/ 4 w 176"/>
              <a:gd name="T21" fmla="*/ 1 h 194"/>
              <a:gd name="T22" fmla="*/ 4 w 176"/>
              <a:gd name="T23" fmla="*/ 1 h 194"/>
              <a:gd name="T24" fmla="*/ 4 w 176"/>
              <a:gd name="T25" fmla="*/ 1 h 194"/>
              <a:gd name="T26" fmla="*/ 0 w 176"/>
              <a:gd name="T27" fmla="*/ 1 h 194"/>
              <a:gd name="T28" fmla="*/ 4 w 176"/>
              <a:gd name="T29" fmla="*/ 1 h 194"/>
              <a:gd name="T30" fmla="*/ 4 w 176"/>
              <a:gd name="T31" fmla="*/ 1 h 194"/>
              <a:gd name="T32" fmla="*/ 5 w 176"/>
              <a:gd name="T33" fmla="*/ 1 h 194"/>
              <a:gd name="T34" fmla="*/ 9 w 176"/>
              <a:gd name="T35" fmla="*/ 1 h 194"/>
              <a:gd name="T36" fmla="*/ 11 w 176"/>
              <a:gd name="T37" fmla="*/ 1 h 194"/>
              <a:gd name="T38" fmla="*/ 12 w 176"/>
              <a:gd name="T39" fmla="*/ 1 h 194"/>
              <a:gd name="T40" fmla="*/ 13 w 176"/>
              <a:gd name="T41" fmla="*/ 1 h 194"/>
              <a:gd name="T42" fmla="*/ 13 w 176"/>
              <a:gd name="T43" fmla="*/ 1 h 194"/>
              <a:gd name="T44" fmla="*/ 13 w 176"/>
              <a:gd name="T45" fmla="*/ 1 h 194"/>
              <a:gd name="T46" fmla="*/ 14 w 176"/>
              <a:gd name="T47" fmla="*/ 1 h 194"/>
              <a:gd name="T48" fmla="*/ 14 w 176"/>
              <a:gd name="T49" fmla="*/ 1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6"/>
              <a:gd name="T76" fmla="*/ 0 h 194"/>
              <a:gd name="T77" fmla="*/ 176 w 176"/>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6" h="194">
                <a:moveTo>
                  <a:pt x="176" y="131"/>
                </a:moveTo>
                <a:lnTo>
                  <a:pt x="169" y="101"/>
                </a:lnTo>
                <a:lnTo>
                  <a:pt x="156" y="79"/>
                </a:lnTo>
                <a:lnTo>
                  <a:pt x="141" y="65"/>
                </a:lnTo>
                <a:lnTo>
                  <a:pt x="140" y="45"/>
                </a:lnTo>
                <a:lnTo>
                  <a:pt x="128" y="39"/>
                </a:lnTo>
                <a:lnTo>
                  <a:pt x="120" y="46"/>
                </a:lnTo>
                <a:lnTo>
                  <a:pt x="97" y="32"/>
                </a:lnTo>
                <a:lnTo>
                  <a:pt x="82" y="11"/>
                </a:lnTo>
                <a:lnTo>
                  <a:pt x="64" y="0"/>
                </a:lnTo>
                <a:lnTo>
                  <a:pt x="51" y="1"/>
                </a:lnTo>
                <a:lnTo>
                  <a:pt x="35" y="7"/>
                </a:lnTo>
                <a:lnTo>
                  <a:pt x="16" y="27"/>
                </a:lnTo>
                <a:lnTo>
                  <a:pt x="0" y="52"/>
                </a:lnTo>
                <a:lnTo>
                  <a:pt x="7" y="95"/>
                </a:lnTo>
                <a:lnTo>
                  <a:pt x="30" y="157"/>
                </a:lnTo>
                <a:lnTo>
                  <a:pt x="69" y="138"/>
                </a:lnTo>
                <a:lnTo>
                  <a:pt x="101" y="144"/>
                </a:lnTo>
                <a:lnTo>
                  <a:pt x="126" y="128"/>
                </a:lnTo>
                <a:lnTo>
                  <a:pt x="138" y="138"/>
                </a:lnTo>
                <a:lnTo>
                  <a:pt x="156" y="161"/>
                </a:lnTo>
                <a:lnTo>
                  <a:pt x="156" y="189"/>
                </a:lnTo>
                <a:lnTo>
                  <a:pt x="162" y="194"/>
                </a:lnTo>
                <a:lnTo>
                  <a:pt x="172" y="171"/>
                </a:lnTo>
                <a:lnTo>
                  <a:pt x="176" y="131"/>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8" name="Freeform 144"/>
          <p:cNvSpPr/>
          <p:nvPr/>
        </p:nvSpPr>
        <p:spPr bwMode="gray">
          <a:xfrm>
            <a:off x="3424183" y="6002893"/>
            <a:ext cx="65519" cy="82989"/>
          </a:xfrm>
          <a:custGeom>
            <a:avLst/>
            <a:gdLst>
              <a:gd name="T0" fmla="*/ 4 w 66"/>
              <a:gd name="T1" fmla="*/ 1 h 105"/>
              <a:gd name="T2" fmla="*/ 4 w 66"/>
              <a:gd name="T3" fmla="*/ 1 h 105"/>
              <a:gd name="T4" fmla="*/ 3 w 66"/>
              <a:gd name="T5" fmla="*/ 1 h 105"/>
              <a:gd name="T6" fmla="*/ 3 w 66"/>
              <a:gd name="T7" fmla="*/ 1 h 105"/>
              <a:gd name="T8" fmla="*/ 3 w 66"/>
              <a:gd name="T9" fmla="*/ 1 h 105"/>
              <a:gd name="T10" fmla="*/ 1 w 66"/>
              <a:gd name="T11" fmla="*/ 1 h 105"/>
              <a:gd name="T12" fmla="*/ 0 w 66"/>
              <a:gd name="T13" fmla="*/ 1 h 105"/>
              <a:gd name="T14" fmla="*/ 1 w 66"/>
              <a:gd name="T15" fmla="*/ 1 h 105"/>
              <a:gd name="T16" fmla="*/ 4 w 66"/>
              <a:gd name="T17" fmla="*/ 1 h 105"/>
              <a:gd name="T18" fmla="*/ 4 w 66"/>
              <a:gd name="T19" fmla="*/ 1 h 105"/>
              <a:gd name="T20" fmla="*/ 4 w 66"/>
              <a:gd name="T21" fmla="*/ 1 h 105"/>
              <a:gd name="T22" fmla="*/ 4 w 66"/>
              <a:gd name="T23" fmla="*/ 1 h 105"/>
              <a:gd name="T24" fmla="*/ 4 w 66"/>
              <a:gd name="T25" fmla="*/ 1 h 105"/>
              <a:gd name="T26" fmla="*/ 4 w 66"/>
              <a:gd name="T27" fmla="*/ 1 h 105"/>
              <a:gd name="T28" fmla="*/ 4 w 66"/>
              <a:gd name="T29" fmla="*/ 1 h 105"/>
              <a:gd name="T30" fmla="*/ 4 w 66"/>
              <a:gd name="T31" fmla="*/ 1 h 105"/>
              <a:gd name="T32" fmla="*/ 4 w 66"/>
              <a:gd name="T33" fmla="*/ 1 h 105"/>
              <a:gd name="T34" fmla="*/ 4 w 66"/>
              <a:gd name="T35" fmla="*/ 1 h 105"/>
              <a:gd name="T36" fmla="*/ 4 w 66"/>
              <a:gd name="T37" fmla="*/ 1 h 105"/>
              <a:gd name="T38" fmla="*/ 4 w 66"/>
              <a:gd name="T39" fmla="*/ 1 h 105"/>
              <a:gd name="T40" fmla="*/ 4 w 66"/>
              <a:gd name="T41" fmla="*/ 0 h 105"/>
              <a:gd name="T42" fmla="*/ 4 w 66"/>
              <a:gd name="T43" fmla="*/ 0 h 105"/>
              <a:gd name="T44" fmla="*/ 4 w 66"/>
              <a:gd name="T45" fmla="*/ 1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6"/>
              <a:gd name="T70" fmla="*/ 0 h 105"/>
              <a:gd name="T71" fmla="*/ 66 w 66"/>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6" h="105">
                <a:moveTo>
                  <a:pt x="10" y="2"/>
                </a:moveTo>
                <a:lnTo>
                  <a:pt x="5" y="16"/>
                </a:lnTo>
                <a:lnTo>
                  <a:pt x="3" y="33"/>
                </a:lnTo>
                <a:lnTo>
                  <a:pt x="3" y="48"/>
                </a:lnTo>
                <a:lnTo>
                  <a:pt x="3" y="71"/>
                </a:lnTo>
                <a:lnTo>
                  <a:pt x="1" y="85"/>
                </a:lnTo>
                <a:lnTo>
                  <a:pt x="0" y="90"/>
                </a:lnTo>
                <a:lnTo>
                  <a:pt x="1" y="95"/>
                </a:lnTo>
                <a:lnTo>
                  <a:pt x="10" y="104"/>
                </a:lnTo>
                <a:lnTo>
                  <a:pt x="15" y="105"/>
                </a:lnTo>
                <a:lnTo>
                  <a:pt x="30" y="104"/>
                </a:lnTo>
                <a:lnTo>
                  <a:pt x="41" y="97"/>
                </a:lnTo>
                <a:lnTo>
                  <a:pt x="57" y="87"/>
                </a:lnTo>
                <a:lnTo>
                  <a:pt x="66" y="71"/>
                </a:lnTo>
                <a:lnTo>
                  <a:pt x="63" y="52"/>
                </a:lnTo>
                <a:lnTo>
                  <a:pt x="57" y="41"/>
                </a:lnTo>
                <a:lnTo>
                  <a:pt x="49" y="29"/>
                </a:lnTo>
                <a:lnTo>
                  <a:pt x="46" y="22"/>
                </a:lnTo>
                <a:lnTo>
                  <a:pt x="44" y="16"/>
                </a:lnTo>
                <a:lnTo>
                  <a:pt x="39" y="3"/>
                </a:lnTo>
                <a:lnTo>
                  <a:pt x="31" y="0"/>
                </a:lnTo>
                <a:lnTo>
                  <a:pt x="21" y="0"/>
                </a:lnTo>
                <a:lnTo>
                  <a:pt x="10" y="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9" name="Freeform 145"/>
          <p:cNvSpPr/>
          <p:nvPr/>
        </p:nvSpPr>
        <p:spPr bwMode="gray">
          <a:xfrm>
            <a:off x="3068347" y="5222530"/>
            <a:ext cx="843838" cy="815165"/>
          </a:xfrm>
          <a:custGeom>
            <a:avLst/>
            <a:gdLst>
              <a:gd name="T0" fmla="*/ 37 w 822"/>
              <a:gd name="T1" fmla="*/ 1 h 994"/>
              <a:gd name="T2" fmla="*/ 37 w 822"/>
              <a:gd name="T3" fmla="*/ 1 h 994"/>
              <a:gd name="T4" fmla="*/ 37 w 822"/>
              <a:gd name="T5" fmla="*/ 1 h 994"/>
              <a:gd name="T6" fmla="*/ 37 w 822"/>
              <a:gd name="T7" fmla="*/ 1 h 994"/>
              <a:gd name="T8" fmla="*/ 38 w 822"/>
              <a:gd name="T9" fmla="*/ 1 h 994"/>
              <a:gd name="T10" fmla="*/ 31 w 822"/>
              <a:gd name="T11" fmla="*/ 1 h 994"/>
              <a:gd name="T12" fmla="*/ 21 w 822"/>
              <a:gd name="T13" fmla="*/ 1 h 994"/>
              <a:gd name="T14" fmla="*/ 13 w 822"/>
              <a:gd name="T15" fmla="*/ 1 h 994"/>
              <a:gd name="T16" fmla="*/ 17 w 822"/>
              <a:gd name="T17" fmla="*/ 1 h 994"/>
              <a:gd name="T18" fmla="*/ 18 w 822"/>
              <a:gd name="T19" fmla="*/ 1 h 994"/>
              <a:gd name="T20" fmla="*/ 12 w 822"/>
              <a:gd name="T21" fmla="*/ 1 h 994"/>
              <a:gd name="T22" fmla="*/ 8 w 822"/>
              <a:gd name="T23" fmla="*/ 1 h 994"/>
              <a:gd name="T24" fmla="*/ 8 w 822"/>
              <a:gd name="T25" fmla="*/ 1 h 994"/>
              <a:gd name="T26" fmla="*/ 5 w 822"/>
              <a:gd name="T27" fmla="*/ 1 h 994"/>
              <a:gd name="T28" fmla="*/ 7 w 822"/>
              <a:gd name="T29" fmla="*/ 1 h 994"/>
              <a:gd name="T30" fmla="*/ 5 w 822"/>
              <a:gd name="T31" fmla="*/ 1 h 994"/>
              <a:gd name="T32" fmla="*/ 7 w 822"/>
              <a:gd name="T33" fmla="*/ 1 h 994"/>
              <a:gd name="T34" fmla="*/ 14 w 822"/>
              <a:gd name="T35" fmla="*/ 1 h 994"/>
              <a:gd name="T36" fmla="*/ 15 w 822"/>
              <a:gd name="T37" fmla="*/ 1 h 994"/>
              <a:gd name="T38" fmla="*/ 15 w 822"/>
              <a:gd name="T39" fmla="*/ 1 h 994"/>
              <a:gd name="T40" fmla="*/ 21 w 822"/>
              <a:gd name="T41" fmla="*/ 1 h 994"/>
              <a:gd name="T42" fmla="*/ 30 w 822"/>
              <a:gd name="T43" fmla="*/ 1 h 994"/>
              <a:gd name="T44" fmla="*/ 38 w 822"/>
              <a:gd name="T45" fmla="*/ 1 h 994"/>
              <a:gd name="T46" fmla="*/ 41 w 822"/>
              <a:gd name="T47" fmla="*/ 1 h 994"/>
              <a:gd name="T48" fmla="*/ 49 w 822"/>
              <a:gd name="T49" fmla="*/ 1 h 994"/>
              <a:gd name="T50" fmla="*/ 62 w 822"/>
              <a:gd name="T51" fmla="*/ 1 h 994"/>
              <a:gd name="T52" fmla="*/ 62 w 822"/>
              <a:gd name="T53" fmla="*/ 1 h 994"/>
              <a:gd name="T54" fmla="*/ 68 w 822"/>
              <a:gd name="T55" fmla="*/ 1 h 994"/>
              <a:gd name="T56" fmla="*/ 72 w 822"/>
              <a:gd name="T57" fmla="*/ 1 h 994"/>
              <a:gd name="T58" fmla="*/ 78 w 822"/>
              <a:gd name="T59" fmla="*/ 1 h 994"/>
              <a:gd name="T60" fmla="*/ 81 w 822"/>
              <a:gd name="T61" fmla="*/ 1 h 994"/>
              <a:gd name="T62" fmla="*/ 86 w 822"/>
              <a:gd name="T63" fmla="*/ 1 h 994"/>
              <a:gd name="T64" fmla="*/ 86 w 822"/>
              <a:gd name="T65" fmla="*/ 1 h 994"/>
              <a:gd name="T66" fmla="*/ 89 w 822"/>
              <a:gd name="T67" fmla="*/ 1 h 994"/>
              <a:gd name="T68" fmla="*/ 77 w 822"/>
              <a:gd name="T69" fmla="*/ 1 h 994"/>
              <a:gd name="T70" fmla="*/ 71 w 822"/>
              <a:gd name="T71" fmla="*/ 1 h 994"/>
              <a:gd name="T72" fmla="*/ 70 w 822"/>
              <a:gd name="T73" fmla="*/ 1 h 994"/>
              <a:gd name="T74" fmla="*/ 65 w 822"/>
              <a:gd name="T75" fmla="*/ 1 h 994"/>
              <a:gd name="T76" fmla="*/ 67 w 822"/>
              <a:gd name="T77" fmla="*/ 1 h 994"/>
              <a:gd name="T78" fmla="*/ 67 w 822"/>
              <a:gd name="T79" fmla="*/ 1 h 994"/>
              <a:gd name="T80" fmla="*/ 59 w 822"/>
              <a:gd name="T81" fmla="*/ 1 h 994"/>
              <a:gd name="T82" fmla="*/ 54 w 822"/>
              <a:gd name="T83" fmla="*/ 1 h 994"/>
              <a:gd name="T84" fmla="*/ 49 w 822"/>
              <a:gd name="T85" fmla="*/ 1 h 994"/>
              <a:gd name="T86" fmla="*/ 45 w 822"/>
              <a:gd name="T87" fmla="*/ 1 h 994"/>
              <a:gd name="T88" fmla="*/ 44 w 822"/>
              <a:gd name="T89" fmla="*/ 1 h 994"/>
              <a:gd name="T90" fmla="*/ 38 w 822"/>
              <a:gd name="T91" fmla="*/ 1 h 994"/>
              <a:gd name="T92" fmla="*/ 37 w 822"/>
              <a:gd name="T93" fmla="*/ 1 h 9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2"/>
              <a:gd name="T142" fmla="*/ 0 h 994"/>
              <a:gd name="T143" fmla="*/ 822 w 822"/>
              <a:gd name="T144" fmla="*/ 994 h 99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2" h="994">
                <a:moveTo>
                  <a:pt x="331" y="213"/>
                </a:moveTo>
                <a:lnTo>
                  <a:pt x="329" y="206"/>
                </a:lnTo>
                <a:lnTo>
                  <a:pt x="329" y="194"/>
                </a:lnTo>
                <a:lnTo>
                  <a:pt x="328" y="193"/>
                </a:lnTo>
                <a:lnTo>
                  <a:pt x="329" y="187"/>
                </a:lnTo>
                <a:lnTo>
                  <a:pt x="335" y="188"/>
                </a:lnTo>
                <a:lnTo>
                  <a:pt x="342" y="193"/>
                </a:lnTo>
                <a:lnTo>
                  <a:pt x="344" y="187"/>
                </a:lnTo>
                <a:lnTo>
                  <a:pt x="339" y="180"/>
                </a:lnTo>
                <a:lnTo>
                  <a:pt x="332" y="176"/>
                </a:lnTo>
                <a:lnTo>
                  <a:pt x="331" y="164"/>
                </a:lnTo>
                <a:lnTo>
                  <a:pt x="335" y="145"/>
                </a:lnTo>
                <a:lnTo>
                  <a:pt x="338" y="125"/>
                </a:lnTo>
                <a:lnTo>
                  <a:pt x="348" y="59"/>
                </a:lnTo>
                <a:lnTo>
                  <a:pt x="344" y="52"/>
                </a:lnTo>
                <a:lnTo>
                  <a:pt x="322" y="49"/>
                </a:lnTo>
                <a:lnTo>
                  <a:pt x="302" y="42"/>
                </a:lnTo>
                <a:lnTo>
                  <a:pt x="282" y="34"/>
                </a:lnTo>
                <a:lnTo>
                  <a:pt x="253" y="19"/>
                </a:lnTo>
                <a:lnTo>
                  <a:pt x="229" y="11"/>
                </a:lnTo>
                <a:lnTo>
                  <a:pt x="187" y="1"/>
                </a:lnTo>
                <a:lnTo>
                  <a:pt x="142" y="0"/>
                </a:lnTo>
                <a:lnTo>
                  <a:pt x="118" y="3"/>
                </a:lnTo>
                <a:lnTo>
                  <a:pt x="109" y="3"/>
                </a:lnTo>
                <a:lnTo>
                  <a:pt x="76" y="17"/>
                </a:lnTo>
                <a:lnTo>
                  <a:pt x="132" y="129"/>
                </a:lnTo>
                <a:lnTo>
                  <a:pt x="154" y="160"/>
                </a:lnTo>
                <a:lnTo>
                  <a:pt x="158" y="171"/>
                </a:lnTo>
                <a:lnTo>
                  <a:pt x="162" y="183"/>
                </a:lnTo>
                <a:lnTo>
                  <a:pt x="162" y="230"/>
                </a:lnTo>
                <a:lnTo>
                  <a:pt x="145" y="259"/>
                </a:lnTo>
                <a:lnTo>
                  <a:pt x="135" y="292"/>
                </a:lnTo>
                <a:lnTo>
                  <a:pt x="105" y="324"/>
                </a:lnTo>
                <a:lnTo>
                  <a:pt x="57" y="341"/>
                </a:lnTo>
                <a:lnTo>
                  <a:pt x="50" y="360"/>
                </a:lnTo>
                <a:lnTo>
                  <a:pt x="72" y="380"/>
                </a:lnTo>
                <a:lnTo>
                  <a:pt x="53" y="417"/>
                </a:lnTo>
                <a:lnTo>
                  <a:pt x="50" y="442"/>
                </a:lnTo>
                <a:lnTo>
                  <a:pt x="73" y="458"/>
                </a:lnTo>
                <a:lnTo>
                  <a:pt x="83" y="464"/>
                </a:lnTo>
                <a:lnTo>
                  <a:pt x="62" y="478"/>
                </a:lnTo>
                <a:lnTo>
                  <a:pt x="24" y="489"/>
                </a:lnTo>
                <a:lnTo>
                  <a:pt x="0" y="504"/>
                </a:lnTo>
                <a:lnTo>
                  <a:pt x="24" y="517"/>
                </a:lnTo>
                <a:lnTo>
                  <a:pt x="66" y="514"/>
                </a:lnTo>
                <a:lnTo>
                  <a:pt x="64" y="525"/>
                </a:lnTo>
                <a:lnTo>
                  <a:pt x="41" y="540"/>
                </a:lnTo>
                <a:lnTo>
                  <a:pt x="23" y="547"/>
                </a:lnTo>
                <a:lnTo>
                  <a:pt x="36" y="561"/>
                </a:lnTo>
                <a:lnTo>
                  <a:pt x="50" y="570"/>
                </a:lnTo>
                <a:lnTo>
                  <a:pt x="66" y="587"/>
                </a:lnTo>
                <a:lnTo>
                  <a:pt x="82" y="597"/>
                </a:lnTo>
                <a:lnTo>
                  <a:pt x="106" y="583"/>
                </a:lnTo>
                <a:lnTo>
                  <a:pt x="122" y="563"/>
                </a:lnTo>
                <a:lnTo>
                  <a:pt x="123" y="550"/>
                </a:lnTo>
                <a:lnTo>
                  <a:pt x="131" y="540"/>
                </a:lnTo>
                <a:lnTo>
                  <a:pt x="134" y="554"/>
                </a:lnTo>
                <a:lnTo>
                  <a:pt x="139" y="577"/>
                </a:lnTo>
                <a:lnTo>
                  <a:pt x="131" y="621"/>
                </a:lnTo>
                <a:lnTo>
                  <a:pt x="139" y="664"/>
                </a:lnTo>
                <a:lnTo>
                  <a:pt x="159" y="703"/>
                </a:lnTo>
                <a:lnTo>
                  <a:pt x="158" y="733"/>
                </a:lnTo>
                <a:lnTo>
                  <a:pt x="181" y="785"/>
                </a:lnTo>
                <a:lnTo>
                  <a:pt x="231" y="896"/>
                </a:lnTo>
                <a:lnTo>
                  <a:pt x="246" y="958"/>
                </a:lnTo>
                <a:lnTo>
                  <a:pt x="265" y="992"/>
                </a:lnTo>
                <a:lnTo>
                  <a:pt x="282" y="994"/>
                </a:lnTo>
                <a:lnTo>
                  <a:pt x="295" y="976"/>
                </a:lnTo>
                <a:lnTo>
                  <a:pt x="347" y="920"/>
                </a:lnTo>
                <a:lnTo>
                  <a:pt x="354" y="870"/>
                </a:lnTo>
                <a:lnTo>
                  <a:pt x="362" y="822"/>
                </a:lnTo>
                <a:lnTo>
                  <a:pt x="360" y="801"/>
                </a:lnTo>
                <a:lnTo>
                  <a:pt x="355" y="769"/>
                </a:lnTo>
                <a:lnTo>
                  <a:pt x="378" y="753"/>
                </a:lnTo>
                <a:lnTo>
                  <a:pt x="432" y="707"/>
                </a:lnTo>
                <a:lnTo>
                  <a:pt x="505" y="644"/>
                </a:lnTo>
                <a:lnTo>
                  <a:pt x="561" y="606"/>
                </a:lnTo>
                <a:lnTo>
                  <a:pt x="561" y="580"/>
                </a:lnTo>
                <a:lnTo>
                  <a:pt x="591" y="550"/>
                </a:lnTo>
                <a:lnTo>
                  <a:pt x="568" y="488"/>
                </a:lnTo>
                <a:lnTo>
                  <a:pt x="561" y="445"/>
                </a:lnTo>
                <a:lnTo>
                  <a:pt x="577" y="420"/>
                </a:lnTo>
                <a:lnTo>
                  <a:pt x="596" y="400"/>
                </a:lnTo>
                <a:lnTo>
                  <a:pt x="612" y="394"/>
                </a:lnTo>
                <a:lnTo>
                  <a:pt x="625" y="393"/>
                </a:lnTo>
                <a:lnTo>
                  <a:pt x="643" y="404"/>
                </a:lnTo>
                <a:lnTo>
                  <a:pt x="658" y="425"/>
                </a:lnTo>
                <a:lnTo>
                  <a:pt x="681" y="439"/>
                </a:lnTo>
                <a:lnTo>
                  <a:pt x="689" y="432"/>
                </a:lnTo>
                <a:lnTo>
                  <a:pt x="701" y="438"/>
                </a:lnTo>
                <a:lnTo>
                  <a:pt x="702" y="458"/>
                </a:lnTo>
                <a:lnTo>
                  <a:pt x="717" y="472"/>
                </a:lnTo>
                <a:lnTo>
                  <a:pt x="730" y="494"/>
                </a:lnTo>
                <a:lnTo>
                  <a:pt x="737" y="524"/>
                </a:lnTo>
                <a:lnTo>
                  <a:pt x="751" y="511"/>
                </a:lnTo>
                <a:lnTo>
                  <a:pt x="764" y="494"/>
                </a:lnTo>
                <a:lnTo>
                  <a:pt x="770" y="464"/>
                </a:lnTo>
                <a:lnTo>
                  <a:pt x="777" y="442"/>
                </a:lnTo>
                <a:lnTo>
                  <a:pt x="793" y="402"/>
                </a:lnTo>
                <a:lnTo>
                  <a:pt x="818" y="381"/>
                </a:lnTo>
                <a:lnTo>
                  <a:pt x="822" y="353"/>
                </a:lnTo>
                <a:lnTo>
                  <a:pt x="799" y="340"/>
                </a:lnTo>
                <a:lnTo>
                  <a:pt x="763" y="341"/>
                </a:lnTo>
                <a:lnTo>
                  <a:pt x="723" y="343"/>
                </a:lnTo>
                <a:lnTo>
                  <a:pt x="688" y="348"/>
                </a:lnTo>
                <a:lnTo>
                  <a:pt x="672" y="351"/>
                </a:lnTo>
                <a:lnTo>
                  <a:pt x="655" y="351"/>
                </a:lnTo>
                <a:lnTo>
                  <a:pt x="655" y="361"/>
                </a:lnTo>
                <a:lnTo>
                  <a:pt x="648" y="364"/>
                </a:lnTo>
                <a:lnTo>
                  <a:pt x="632" y="366"/>
                </a:lnTo>
                <a:lnTo>
                  <a:pt x="625" y="364"/>
                </a:lnTo>
                <a:lnTo>
                  <a:pt x="616" y="361"/>
                </a:lnTo>
                <a:lnTo>
                  <a:pt x="609" y="351"/>
                </a:lnTo>
                <a:lnTo>
                  <a:pt x="597" y="344"/>
                </a:lnTo>
                <a:lnTo>
                  <a:pt x="591" y="347"/>
                </a:lnTo>
                <a:lnTo>
                  <a:pt x="600" y="351"/>
                </a:lnTo>
                <a:lnTo>
                  <a:pt x="603" y="358"/>
                </a:lnTo>
                <a:lnTo>
                  <a:pt x="612" y="367"/>
                </a:lnTo>
                <a:lnTo>
                  <a:pt x="612" y="374"/>
                </a:lnTo>
                <a:lnTo>
                  <a:pt x="604" y="379"/>
                </a:lnTo>
                <a:lnTo>
                  <a:pt x="581" y="384"/>
                </a:lnTo>
                <a:lnTo>
                  <a:pt x="551" y="394"/>
                </a:lnTo>
                <a:lnTo>
                  <a:pt x="543" y="397"/>
                </a:lnTo>
                <a:lnTo>
                  <a:pt x="525" y="394"/>
                </a:lnTo>
                <a:lnTo>
                  <a:pt x="502" y="389"/>
                </a:lnTo>
                <a:lnTo>
                  <a:pt x="476" y="380"/>
                </a:lnTo>
                <a:lnTo>
                  <a:pt x="462" y="374"/>
                </a:lnTo>
                <a:lnTo>
                  <a:pt x="446" y="368"/>
                </a:lnTo>
                <a:lnTo>
                  <a:pt x="435" y="364"/>
                </a:lnTo>
                <a:lnTo>
                  <a:pt x="427" y="364"/>
                </a:lnTo>
                <a:lnTo>
                  <a:pt x="413" y="361"/>
                </a:lnTo>
                <a:lnTo>
                  <a:pt x="404" y="360"/>
                </a:lnTo>
                <a:lnTo>
                  <a:pt x="396" y="347"/>
                </a:lnTo>
                <a:lnTo>
                  <a:pt x="387" y="327"/>
                </a:lnTo>
                <a:lnTo>
                  <a:pt x="386" y="302"/>
                </a:lnTo>
                <a:lnTo>
                  <a:pt x="387" y="286"/>
                </a:lnTo>
                <a:lnTo>
                  <a:pt x="362" y="276"/>
                </a:lnTo>
                <a:lnTo>
                  <a:pt x="345" y="265"/>
                </a:lnTo>
                <a:lnTo>
                  <a:pt x="335" y="250"/>
                </a:lnTo>
                <a:lnTo>
                  <a:pt x="331" y="224"/>
                </a:lnTo>
                <a:lnTo>
                  <a:pt x="331" y="21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0" name="Freeform 146"/>
          <p:cNvSpPr/>
          <p:nvPr/>
        </p:nvSpPr>
        <p:spPr bwMode="gray">
          <a:xfrm>
            <a:off x="3979963" y="5709755"/>
            <a:ext cx="251909" cy="376127"/>
          </a:xfrm>
          <a:custGeom>
            <a:avLst/>
            <a:gdLst>
              <a:gd name="T0" fmla="*/ 31 w 244"/>
              <a:gd name="T1" fmla="*/ 1 h 460"/>
              <a:gd name="T2" fmla="*/ 31 w 244"/>
              <a:gd name="T3" fmla="*/ 1 h 460"/>
              <a:gd name="T4" fmla="*/ 30 w 244"/>
              <a:gd name="T5" fmla="*/ 1 h 460"/>
              <a:gd name="T6" fmla="*/ 28 w 244"/>
              <a:gd name="T7" fmla="*/ 1 h 460"/>
              <a:gd name="T8" fmla="*/ 26 w 244"/>
              <a:gd name="T9" fmla="*/ 1 h 460"/>
              <a:gd name="T10" fmla="*/ 24 w 244"/>
              <a:gd name="T11" fmla="*/ 1 h 460"/>
              <a:gd name="T12" fmla="*/ 22 w 244"/>
              <a:gd name="T13" fmla="*/ 1 h 460"/>
              <a:gd name="T14" fmla="*/ 19 w 244"/>
              <a:gd name="T15" fmla="*/ 1 h 460"/>
              <a:gd name="T16" fmla="*/ 16 w 244"/>
              <a:gd name="T17" fmla="*/ 1 h 460"/>
              <a:gd name="T18" fmla="*/ 16 w 244"/>
              <a:gd name="T19" fmla="*/ 1 h 460"/>
              <a:gd name="T20" fmla="*/ 14 w 244"/>
              <a:gd name="T21" fmla="*/ 1 h 460"/>
              <a:gd name="T22" fmla="*/ 13 w 244"/>
              <a:gd name="T23" fmla="*/ 1 h 460"/>
              <a:gd name="T24" fmla="*/ 12 w 244"/>
              <a:gd name="T25" fmla="*/ 1 h 460"/>
              <a:gd name="T26" fmla="*/ 12 w 244"/>
              <a:gd name="T27" fmla="*/ 1 h 460"/>
              <a:gd name="T28" fmla="*/ 13 w 244"/>
              <a:gd name="T29" fmla="*/ 1 h 460"/>
              <a:gd name="T30" fmla="*/ 14 w 244"/>
              <a:gd name="T31" fmla="*/ 1 h 460"/>
              <a:gd name="T32" fmla="*/ 14 w 244"/>
              <a:gd name="T33" fmla="*/ 1 h 460"/>
              <a:gd name="T34" fmla="*/ 13 w 244"/>
              <a:gd name="T35" fmla="*/ 1 h 460"/>
              <a:gd name="T36" fmla="*/ 11 w 244"/>
              <a:gd name="T37" fmla="*/ 1 h 460"/>
              <a:gd name="T38" fmla="*/ 10 w 244"/>
              <a:gd name="T39" fmla="*/ 1 h 460"/>
              <a:gd name="T40" fmla="*/ 9 w 244"/>
              <a:gd name="T41" fmla="*/ 0 h 460"/>
              <a:gd name="T42" fmla="*/ 8 w 244"/>
              <a:gd name="T43" fmla="*/ 1 h 460"/>
              <a:gd name="T44" fmla="*/ 6 w 244"/>
              <a:gd name="T45" fmla="*/ 1 h 460"/>
              <a:gd name="T46" fmla="*/ 5 w 244"/>
              <a:gd name="T47" fmla="*/ 1 h 460"/>
              <a:gd name="T48" fmla="*/ 5 w 244"/>
              <a:gd name="T49" fmla="*/ 1 h 460"/>
              <a:gd name="T50" fmla="*/ 0 w 244"/>
              <a:gd name="T51" fmla="*/ 1 h 460"/>
              <a:gd name="T52" fmla="*/ 0 w 244"/>
              <a:gd name="T53" fmla="*/ 1 h 460"/>
              <a:gd name="T54" fmla="*/ 5 w 244"/>
              <a:gd name="T55" fmla="*/ 1 h 460"/>
              <a:gd name="T56" fmla="*/ 5 w 244"/>
              <a:gd name="T57" fmla="*/ 1 h 460"/>
              <a:gd name="T58" fmla="*/ 5 w 244"/>
              <a:gd name="T59" fmla="*/ 1 h 460"/>
              <a:gd name="T60" fmla="*/ 5 w 244"/>
              <a:gd name="T61" fmla="*/ 1 h 460"/>
              <a:gd name="T62" fmla="*/ 5 w 244"/>
              <a:gd name="T63" fmla="*/ 1 h 460"/>
              <a:gd name="T64" fmla="*/ 5 w 244"/>
              <a:gd name="T65" fmla="*/ 1 h 460"/>
              <a:gd name="T66" fmla="*/ 6 w 244"/>
              <a:gd name="T67" fmla="*/ 1 h 460"/>
              <a:gd name="T68" fmla="*/ 5 w 244"/>
              <a:gd name="T69" fmla="*/ 1 h 460"/>
              <a:gd name="T70" fmla="*/ 5 w 244"/>
              <a:gd name="T71" fmla="*/ 1 h 460"/>
              <a:gd name="T72" fmla="*/ 5 w 244"/>
              <a:gd name="T73" fmla="*/ 1 h 460"/>
              <a:gd name="T74" fmla="*/ 11 w 244"/>
              <a:gd name="T75" fmla="*/ 1 h 460"/>
              <a:gd name="T76" fmla="*/ 15 w 244"/>
              <a:gd name="T77" fmla="*/ 1 h 460"/>
              <a:gd name="T78" fmla="*/ 18 w 244"/>
              <a:gd name="T79" fmla="*/ 1 h 460"/>
              <a:gd name="T80" fmla="*/ 18 w 244"/>
              <a:gd name="T81" fmla="*/ 1 h 460"/>
              <a:gd name="T82" fmla="*/ 14 w 244"/>
              <a:gd name="T83" fmla="*/ 1 h 460"/>
              <a:gd name="T84" fmla="*/ 9 w 244"/>
              <a:gd name="T85" fmla="*/ 1 h 460"/>
              <a:gd name="T86" fmla="*/ 6 w 244"/>
              <a:gd name="T87" fmla="*/ 1 h 460"/>
              <a:gd name="T88" fmla="*/ 7 w 244"/>
              <a:gd name="T89" fmla="*/ 1 h 460"/>
              <a:gd name="T90" fmla="*/ 10 w 244"/>
              <a:gd name="T91" fmla="*/ 1 h 460"/>
              <a:gd name="T92" fmla="*/ 15 w 244"/>
              <a:gd name="T93" fmla="*/ 1 h 460"/>
              <a:gd name="T94" fmla="*/ 20 w 244"/>
              <a:gd name="T95" fmla="*/ 1 h 460"/>
              <a:gd name="T96" fmla="*/ 18 w 244"/>
              <a:gd name="T97" fmla="*/ 1 h 460"/>
              <a:gd name="T98" fmla="*/ 18 w 244"/>
              <a:gd name="T99" fmla="*/ 1 h 460"/>
              <a:gd name="T100" fmla="*/ 20 w 244"/>
              <a:gd name="T101" fmla="*/ 1 h 460"/>
              <a:gd name="T102" fmla="*/ 24 w 244"/>
              <a:gd name="T103" fmla="*/ 1 h 460"/>
              <a:gd name="T104" fmla="*/ 27 w 244"/>
              <a:gd name="T105" fmla="*/ 1 h 460"/>
              <a:gd name="T106" fmla="*/ 31 w 244"/>
              <a:gd name="T107" fmla="*/ 1 h 4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44"/>
              <a:gd name="T163" fmla="*/ 0 h 460"/>
              <a:gd name="T164" fmla="*/ 244 w 244"/>
              <a:gd name="T165" fmla="*/ 460 h 4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44" h="460">
                <a:moveTo>
                  <a:pt x="244" y="198"/>
                </a:moveTo>
                <a:lnTo>
                  <a:pt x="244" y="187"/>
                </a:lnTo>
                <a:lnTo>
                  <a:pt x="237" y="164"/>
                </a:lnTo>
                <a:lnTo>
                  <a:pt x="230" y="141"/>
                </a:lnTo>
                <a:lnTo>
                  <a:pt x="203" y="86"/>
                </a:lnTo>
                <a:lnTo>
                  <a:pt x="187" y="73"/>
                </a:lnTo>
                <a:lnTo>
                  <a:pt x="170" y="72"/>
                </a:lnTo>
                <a:lnTo>
                  <a:pt x="151" y="82"/>
                </a:lnTo>
                <a:lnTo>
                  <a:pt x="131" y="82"/>
                </a:lnTo>
                <a:lnTo>
                  <a:pt x="124" y="89"/>
                </a:lnTo>
                <a:lnTo>
                  <a:pt x="105" y="93"/>
                </a:lnTo>
                <a:lnTo>
                  <a:pt x="96" y="90"/>
                </a:lnTo>
                <a:lnTo>
                  <a:pt x="89" y="86"/>
                </a:lnTo>
                <a:lnTo>
                  <a:pt x="89" y="74"/>
                </a:lnTo>
                <a:lnTo>
                  <a:pt x="96" y="69"/>
                </a:lnTo>
                <a:lnTo>
                  <a:pt x="103" y="53"/>
                </a:lnTo>
                <a:lnTo>
                  <a:pt x="103" y="43"/>
                </a:lnTo>
                <a:lnTo>
                  <a:pt x="98" y="31"/>
                </a:lnTo>
                <a:lnTo>
                  <a:pt x="83" y="27"/>
                </a:lnTo>
                <a:lnTo>
                  <a:pt x="76" y="11"/>
                </a:lnTo>
                <a:lnTo>
                  <a:pt x="69" y="0"/>
                </a:lnTo>
                <a:lnTo>
                  <a:pt x="64" y="1"/>
                </a:lnTo>
                <a:lnTo>
                  <a:pt x="50" y="18"/>
                </a:lnTo>
                <a:lnTo>
                  <a:pt x="23" y="30"/>
                </a:lnTo>
                <a:lnTo>
                  <a:pt x="7" y="38"/>
                </a:lnTo>
                <a:lnTo>
                  <a:pt x="0" y="60"/>
                </a:lnTo>
                <a:lnTo>
                  <a:pt x="0" y="83"/>
                </a:lnTo>
                <a:lnTo>
                  <a:pt x="21" y="105"/>
                </a:lnTo>
                <a:lnTo>
                  <a:pt x="30" y="132"/>
                </a:lnTo>
                <a:lnTo>
                  <a:pt x="27" y="154"/>
                </a:lnTo>
                <a:lnTo>
                  <a:pt x="21" y="185"/>
                </a:lnTo>
                <a:lnTo>
                  <a:pt x="43" y="214"/>
                </a:lnTo>
                <a:lnTo>
                  <a:pt x="46" y="243"/>
                </a:lnTo>
                <a:lnTo>
                  <a:pt x="50" y="283"/>
                </a:lnTo>
                <a:lnTo>
                  <a:pt x="27" y="342"/>
                </a:lnTo>
                <a:lnTo>
                  <a:pt x="21" y="377"/>
                </a:lnTo>
                <a:lnTo>
                  <a:pt x="47" y="400"/>
                </a:lnTo>
                <a:lnTo>
                  <a:pt x="79" y="449"/>
                </a:lnTo>
                <a:lnTo>
                  <a:pt x="118" y="460"/>
                </a:lnTo>
                <a:lnTo>
                  <a:pt x="141" y="456"/>
                </a:lnTo>
                <a:lnTo>
                  <a:pt x="144" y="449"/>
                </a:lnTo>
                <a:lnTo>
                  <a:pt x="103" y="423"/>
                </a:lnTo>
                <a:lnTo>
                  <a:pt x="69" y="383"/>
                </a:lnTo>
                <a:lnTo>
                  <a:pt x="54" y="351"/>
                </a:lnTo>
                <a:lnTo>
                  <a:pt x="59" y="303"/>
                </a:lnTo>
                <a:lnTo>
                  <a:pt x="77" y="257"/>
                </a:lnTo>
                <a:lnTo>
                  <a:pt x="115" y="250"/>
                </a:lnTo>
                <a:lnTo>
                  <a:pt x="160" y="273"/>
                </a:lnTo>
                <a:lnTo>
                  <a:pt x="142" y="223"/>
                </a:lnTo>
                <a:lnTo>
                  <a:pt x="142" y="213"/>
                </a:lnTo>
                <a:lnTo>
                  <a:pt x="161" y="201"/>
                </a:lnTo>
                <a:lnTo>
                  <a:pt x="187" y="200"/>
                </a:lnTo>
                <a:lnTo>
                  <a:pt x="217" y="200"/>
                </a:lnTo>
                <a:lnTo>
                  <a:pt x="244" y="198"/>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1" name="Freeform 147"/>
          <p:cNvSpPr/>
          <p:nvPr/>
        </p:nvSpPr>
        <p:spPr bwMode="gray">
          <a:xfrm>
            <a:off x="4338058" y="6130054"/>
            <a:ext cx="303872" cy="214165"/>
          </a:xfrm>
          <a:custGeom>
            <a:avLst/>
            <a:gdLst>
              <a:gd name="T0" fmla="*/ 33 w 295"/>
              <a:gd name="T1" fmla="*/ 0 h 264"/>
              <a:gd name="T2" fmla="*/ 30 w 295"/>
              <a:gd name="T3" fmla="*/ 1 h 264"/>
              <a:gd name="T4" fmla="*/ 26 w 295"/>
              <a:gd name="T5" fmla="*/ 1 h 264"/>
              <a:gd name="T6" fmla="*/ 24 w 295"/>
              <a:gd name="T7" fmla="*/ 1 h 264"/>
              <a:gd name="T8" fmla="*/ 23 w 295"/>
              <a:gd name="T9" fmla="*/ 1 h 264"/>
              <a:gd name="T10" fmla="*/ 21 w 295"/>
              <a:gd name="T11" fmla="*/ 1 h 264"/>
              <a:gd name="T12" fmla="*/ 19 w 295"/>
              <a:gd name="T13" fmla="*/ 1 h 264"/>
              <a:gd name="T14" fmla="*/ 17 w 295"/>
              <a:gd name="T15" fmla="*/ 1 h 264"/>
              <a:gd name="T16" fmla="*/ 13 w 295"/>
              <a:gd name="T17" fmla="*/ 1 h 264"/>
              <a:gd name="T18" fmla="*/ 10 w 295"/>
              <a:gd name="T19" fmla="*/ 1 h 264"/>
              <a:gd name="T20" fmla="*/ 5 w 295"/>
              <a:gd name="T21" fmla="*/ 1 h 264"/>
              <a:gd name="T22" fmla="*/ 5 w 295"/>
              <a:gd name="T23" fmla="*/ 1 h 264"/>
              <a:gd name="T24" fmla="*/ 0 w 295"/>
              <a:gd name="T25" fmla="*/ 1 h 264"/>
              <a:gd name="T26" fmla="*/ 5 w 295"/>
              <a:gd name="T27" fmla="*/ 1 h 264"/>
              <a:gd name="T28" fmla="*/ 5 w 295"/>
              <a:gd name="T29" fmla="*/ 1 h 264"/>
              <a:gd name="T30" fmla="*/ 5 w 295"/>
              <a:gd name="T31" fmla="*/ 1 h 264"/>
              <a:gd name="T32" fmla="*/ 5 w 295"/>
              <a:gd name="T33" fmla="*/ 1 h 264"/>
              <a:gd name="T34" fmla="*/ 5 w 295"/>
              <a:gd name="T35" fmla="*/ 1 h 264"/>
              <a:gd name="T36" fmla="*/ 8 w 295"/>
              <a:gd name="T37" fmla="*/ 1 h 264"/>
              <a:gd name="T38" fmla="*/ 12 w 295"/>
              <a:gd name="T39" fmla="*/ 1 h 264"/>
              <a:gd name="T40" fmla="*/ 17 w 295"/>
              <a:gd name="T41" fmla="*/ 1 h 264"/>
              <a:gd name="T42" fmla="*/ 19 w 295"/>
              <a:gd name="T43" fmla="*/ 1 h 264"/>
              <a:gd name="T44" fmla="*/ 21 w 295"/>
              <a:gd name="T45" fmla="*/ 1 h 264"/>
              <a:gd name="T46" fmla="*/ 23 w 295"/>
              <a:gd name="T47" fmla="*/ 1 h 264"/>
              <a:gd name="T48" fmla="*/ 27 w 295"/>
              <a:gd name="T49" fmla="*/ 1 h 264"/>
              <a:gd name="T50" fmla="*/ 27 w 295"/>
              <a:gd name="T51" fmla="*/ 1 h 264"/>
              <a:gd name="T52" fmla="*/ 27 w 295"/>
              <a:gd name="T53" fmla="*/ 1 h 264"/>
              <a:gd name="T54" fmla="*/ 30 w 295"/>
              <a:gd name="T55" fmla="*/ 1 h 264"/>
              <a:gd name="T56" fmla="*/ 31 w 295"/>
              <a:gd name="T57" fmla="*/ 1 h 264"/>
              <a:gd name="T58" fmla="*/ 33 w 295"/>
              <a:gd name="T59" fmla="*/ 1 h 264"/>
              <a:gd name="T60" fmla="*/ 35 w 295"/>
              <a:gd name="T61" fmla="*/ 1 h 264"/>
              <a:gd name="T62" fmla="*/ 36 w 295"/>
              <a:gd name="T63" fmla="*/ 1 h 264"/>
              <a:gd name="T64" fmla="*/ 36 w 295"/>
              <a:gd name="T65" fmla="*/ 1 h 264"/>
              <a:gd name="T66" fmla="*/ 36 w 295"/>
              <a:gd name="T67" fmla="*/ 1 h 264"/>
              <a:gd name="T68" fmla="*/ 33 w 295"/>
              <a:gd name="T69" fmla="*/ 1 h 264"/>
              <a:gd name="T70" fmla="*/ 33 w 295"/>
              <a:gd name="T71" fmla="*/ 1 h 264"/>
              <a:gd name="T72" fmla="*/ 33 w 295"/>
              <a:gd name="T73" fmla="*/ 1 h 264"/>
              <a:gd name="T74" fmla="*/ 33 w 295"/>
              <a:gd name="T75" fmla="*/ 1 h 264"/>
              <a:gd name="T76" fmla="*/ 33 w 295"/>
              <a:gd name="T77" fmla="*/ 1 h 264"/>
              <a:gd name="T78" fmla="*/ 33 w 295"/>
              <a:gd name="T79" fmla="*/ 1 h 264"/>
              <a:gd name="T80" fmla="*/ 33 w 295"/>
              <a:gd name="T81" fmla="*/ 1 h 264"/>
              <a:gd name="T82" fmla="*/ 33 w 295"/>
              <a:gd name="T83" fmla="*/ 1 h 264"/>
              <a:gd name="T84" fmla="*/ 33 w 295"/>
              <a:gd name="T85" fmla="*/ 0 h 2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5"/>
              <a:gd name="T130" fmla="*/ 0 h 264"/>
              <a:gd name="T131" fmla="*/ 295 w 295"/>
              <a:gd name="T132" fmla="*/ 264 h 2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5" h="264">
                <a:moveTo>
                  <a:pt x="281" y="0"/>
                </a:moveTo>
                <a:lnTo>
                  <a:pt x="248" y="2"/>
                </a:lnTo>
                <a:lnTo>
                  <a:pt x="215" y="2"/>
                </a:lnTo>
                <a:lnTo>
                  <a:pt x="196" y="13"/>
                </a:lnTo>
                <a:lnTo>
                  <a:pt x="183" y="39"/>
                </a:lnTo>
                <a:lnTo>
                  <a:pt x="169" y="65"/>
                </a:lnTo>
                <a:lnTo>
                  <a:pt x="160" y="85"/>
                </a:lnTo>
                <a:lnTo>
                  <a:pt x="138" y="93"/>
                </a:lnTo>
                <a:lnTo>
                  <a:pt x="100" y="85"/>
                </a:lnTo>
                <a:lnTo>
                  <a:pt x="74" y="104"/>
                </a:lnTo>
                <a:lnTo>
                  <a:pt x="33" y="104"/>
                </a:lnTo>
                <a:lnTo>
                  <a:pt x="7" y="84"/>
                </a:lnTo>
                <a:lnTo>
                  <a:pt x="0" y="95"/>
                </a:lnTo>
                <a:lnTo>
                  <a:pt x="6" y="121"/>
                </a:lnTo>
                <a:lnTo>
                  <a:pt x="7" y="149"/>
                </a:lnTo>
                <a:lnTo>
                  <a:pt x="22" y="173"/>
                </a:lnTo>
                <a:lnTo>
                  <a:pt x="30" y="195"/>
                </a:lnTo>
                <a:lnTo>
                  <a:pt x="42" y="218"/>
                </a:lnTo>
                <a:lnTo>
                  <a:pt x="66" y="229"/>
                </a:lnTo>
                <a:lnTo>
                  <a:pt x="94" y="238"/>
                </a:lnTo>
                <a:lnTo>
                  <a:pt x="138" y="238"/>
                </a:lnTo>
                <a:lnTo>
                  <a:pt x="156" y="239"/>
                </a:lnTo>
                <a:lnTo>
                  <a:pt x="167" y="251"/>
                </a:lnTo>
                <a:lnTo>
                  <a:pt x="185" y="264"/>
                </a:lnTo>
                <a:lnTo>
                  <a:pt x="219" y="239"/>
                </a:lnTo>
                <a:lnTo>
                  <a:pt x="219" y="211"/>
                </a:lnTo>
                <a:lnTo>
                  <a:pt x="226" y="180"/>
                </a:lnTo>
                <a:lnTo>
                  <a:pt x="249" y="165"/>
                </a:lnTo>
                <a:lnTo>
                  <a:pt x="258" y="120"/>
                </a:lnTo>
                <a:lnTo>
                  <a:pt x="265" y="111"/>
                </a:lnTo>
                <a:lnTo>
                  <a:pt x="285" y="104"/>
                </a:lnTo>
                <a:lnTo>
                  <a:pt x="295" y="95"/>
                </a:lnTo>
                <a:lnTo>
                  <a:pt x="294" y="88"/>
                </a:lnTo>
                <a:lnTo>
                  <a:pt x="293" y="80"/>
                </a:lnTo>
                <a:lnTo>
                  <a:pt x="282" y="59"/>
                </a:lnTo>
                <a:lnTo>
                  <a:pt x="281" y="51"/>
                </a:lnTo>
                <a:lnTo>
                  <a:pt x="275" y="44"/>
                </a:lnTo>
                <a:lnTo>
                  <a:pt x="264" y="26"/>
                </a:lnTo>
                <a:lnTo>
                  <a:pt x="265" y="21"/>
                </a:lnTo>
                <a:lnTo>
                  <a:pt x="277" y="23"/>
                </a:lnTo>
                <a:lnTo>
                  <a:pt x="277" y="18"/>
                </a:lnTo>
                <a:lnTo>
                  <a:pt x="281" y="6"/>
                </a:lnTo>
                <a:lnTo>
                  <a:pt x="281"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2" name="Freeform 148"/>
          <p:cNvSpPr/>
          <p:nvPr/>
        </p:nvSpPr>
        <p:spPr bwMode="gray">
          <a:xfrm>
            <a:off x="3897500" y="6096591"/>
            <a:ext cx="341150" cy="287784"/>
          </a:xfrm>
          <a:custGeom>
            <a:avLst/>
            <a:gdLst>
              <a:gd name="T0" fmla="*/ 41 w 330"/>
              <a:gd name="T1" fmla="*/ 1 h 351"/>
              <a:gd name="T2" fmla="*/ 38 w 330"/>
              <a:gd name="T3" fmla="*/ 1 h 351"/>
              <a:gd name="T4" fmla="*/ 38 w 330"/>
              <a:gd name="T5" fmla="*/ 1 h 351"/>
              <a:gd name="T6" fmla="*/ 29 w 330"/>
              <a:gd name="T7" fmla="*/ 1 h 351"/>
              <a:gd name="T8" fmla="*/ 25 w 330"/>
              <a:gd name="T9" fmla="*/ 1 h 351"/>
              <a:gd name="T10" fmla="*/ 19 w 330"/>
              <a:gd name="T11" fmla="*/ 1 h 351"/>
              <a:gd name="T12" fmla="*/ 16 w 330"/>
              <a:gd name="T13" fmla="*/ 1 h 351"/>
              <a:gd name="T14" fmla="*/ 10 w 330"/>
              <a:gd name="T15" fmla="*/ 1 h 351"/>
              <a:gd name="T16" fmla="*/ 5 w 330"/>
              <a:gd name="T17" fmla="*/ 1 h 351"/>
              <a:gd name="T18" fmla="*/ 0 w 330"/>
              <a:gd name="T19" fmla="*/ 1 h 351"/>
              <a:gd name="T20" fmla="*/ 5 w 330"/>
              <a:gd name="T21" fmla="*/ 0 h 351"/>
              <a:gd name="T22" fmla="*/ 9 w 330"/>
              <a:gd name="T23" fmla="*/ 1 h 351"/>
              <a:gd name="T24" fmla="*/ 14 w 330"/>
              <a:gd name="T25" fmla="*/ 1 h 351"/>
              <a:gd name="T26" fmla="*/ 19 w 330"/>
              <a:gd name="T27" fmla="*/ 1 h 351"/>
              <a:gd name="T28" fmla="*/ 25 w 330"/>
              <a:gd name="T29" fmla="*/ 1 h 351"/>
              <a:gd name="T30" fmla="*/ 29 w 330"/>
              <a:gd name="T31" fmla="*/ 1 h 351"/>
              <a:gd name="T32" fmla="*/ 32 w 330"/>
              <a:gd name="T33" fmla="*/ 1 h 351"/>
              <a:gd name="T34" fmla="*/ 34 w 330"/>
              <a:gd name="T35" fmla="*/ 1 h 351"/>
              <a:gd name="T36" fmla="*/ 32 w 330"/>
              <a:gd name="T37" fmla="*/ 1 h 351"/>
              <a:gd name="T38" fmla="*/ 32 w 330"/>
              <a:gd name="T39" fmla="*/ 1 h 351"/>
              <a:gd name="T40" fmla="*/ 35 w 330"/>
              <a:gd name="T41" fmla="*/ 1 h 351"/>
              <a:gd name="T42" fmla="*/ 38 w 330"/>
              <a:gd name="T43" fmla="*/ 1 h 351"/>
              <a:gd name="T44" fmla="*/ 41 w 330"/>
              <a:gd name="T45" fmla="*/ 1 h 351"/>
              <a:gd name="T46" fmla="*/ 42 w 330"/>
              <a:gd name="T47" fmla="*/ 1 h 351"/>
              <a:gd name="T48" fmla="*/ 42 w 330"/>
              <a:gd name="T49" fmla="*/ 1 h 351"/>
              <a:gd name="T50" fmla="*/ 41 w 330"/>
              <a:gd name="T51" fmla="*/ 1 h 35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0"/>
              <a:gd name="T79" fmla="*/ 0 h 351"/>
              <a:gd name="T80" fmla="*/ 330 w 330"/>
              <a:gd name="T81" fmla="*/ 351 h 35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0" h="351">
                <a:moveTo>
                  <a:pt x="314" y="351"/>
                </a:moveTo>
                <a:lnTo>
                  <a:pt x="297" y="351"/>
                </a:lnTo>
                <a:lnTo>
                  <a:pt x="286" y="351"/>
                </a:lnTo>
                <a:lnTo>
                  <a:pt x="225" y="292"/>
                </a:lnTo>
                <a:lnTo>
                  <a:pt x="183" y="256"/>
                </a:lnTo>
                <a:lnTo>
                  <a:pt x="149" y="194"/>
                </a:lnTo>
                <a:lnTo>
                  <a:pt x="120" y="139"/>
                </a:lnTo>
                <a:lnTo>
                  <a:pt x="74" y="77"/>
                </a:lnTo>
                <a:lnTo>
                  <a:pt x="12" y="24"/>
                </a:lnTo>
                <a:lnTo>
                  <a:pt x="0" y="1"/>
                </a:lnTo>
                <a:lnTo>
                  <a:pt x="38" y="0"/>
                </a:lnTo>
                <a:lnTo>
                  <a:pt x="64" y="18"/>
                </a:lnTo>
                <a:lnTo>
                  <a:pt x="100" y="47"/>
                </a:lnTo>
                <a:lnTo>
                  <a:pt x="149" y="80"/>
                </a:lnTo>
                <a:lnTo>
                  <a:pt x="192" y="106"/>
                </a:lnTo>
                <a:lnTo>
                  <a:pt x="225" y="145"/>
                </a:lnTo>
                <a:lnTo>
                  <a:pt x="244" y="159"/>
                </a:lnTo>
                <a:lnTo>
                  <a:pt x="258" y="168"/>
                </a:lnTo>
                <a:lnTo>
                  <a:pt x="247" y="184"/>
                </a:lnTo>
                <a:lnTo>
                  <a:pt x="252" y="195"/>
                </a:lnTo>
                <a:lnTo>
                  <a:pt x="273" y="203"/>
                </a:lnTo>
                <a:lnTo>
                  <a:pt x="291" y="226"/>
                </a:lnTo>
                <a:lnTo>
                  <a:pt x="322" y="264"/>
                </a:lnTo>
                <a:lnTo>
                  <a:pt x="330" y="308"/>
                </a:lnTo>
                <a:lnTo>
                  <a:pt x="324" y="345"/>
                </a:lnTo>
                <a:lnTo>
                  <a:pt x="314" y="351"/>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3" name="Freeform 149"/>
          <p:cNvSpPr/>
          <p:nvPr/>
        </p:nvSpPr>
        <p:spPr bwMode="gray">
          <a:xfrm>
            <a:off x="4497337" y="5678969"/>
            <a:ext cx="16945" cy="8031"/>
          </a:xfrm>
          <a:custGeom>
            <a:avLst/>
            <a:gdLst>
              <a:gd name="T0" fmla="*/ 1 w 18"/>
              <a:gd name="T1" fmla="*/ 0 h 13"/>
              <a:gd name="T2" fmla="*/ 2 w 18"/>
              <a:gd name="T3" fmla="*/ 0 h 13"/>
              <a:gd name="T4" fmla="*/ 2 w 18"/>
              <a:gd name="T5" fmla="*/ 0 h 13"/>
              <a:gd name="T6" fmla="*/ 2 w 18"/>
              <a:gd name="T7" fmla="*/ 0 h 13"/>
              <a:gd name="T8" fmla="*/ 2 w 18"/>
              <a:gd name="T9" fmla="*/ 0 h 13"/>
              <a:gd name="T10" fmla="*/ 2 w 18"/>
              <a:gd name="T11" fmla="*/ 0 h 13"/>
              <a:gd name="T12" fmla="*/ 2 w 18"/>
              <a:gd name="T13" fmla="*/ 0 h 13"/>
              <a:gd name="T14" fmla="*/ 2 w 18"/>
              <a:gd name="T15" fmla="*/ 0 h 13"/>
              <a:gd name="T16" fmla="*/ 2 w 18"/>
              <a:gd name="T17" fmla="*/ 0 h 13"/>
              <a:gd name="T18" fmla="*/ 0 w 18"/>
              <a:gd name="T19" fmla="*/ 0 h 13"/>
              <a:gd name="T20" fmla="*/ 1 w 18"/>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3"/>
              <a:gd name="T35" fmla="*/ 18 w 18"/>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3">
                <a:moveTo>
                  <a:pt x="1" y="5"/>
                </a:moveTo>
                <a:lnTo>
                  <a:pt x="5" y="10"/>
                </a:lnTo>
                <a:lnTo>
                  <a:pt x="11" y="13"/>
                </a:lnTo>
                <a:lnTo>
                  <a:pt x="17" y="11"/>
                </a:lnTo>
                <a:lnTo>
                  <a:pt x="18" y="8"/>
                </a:lnTo>
                <a:lnTo>
                  <a:pt x="18" y="5"/>
                </a:lnTo>
                <a:lnTo>
                  <a:pt x="16" y="1"/>
                </a:lnTo>
                <a:lnTo>
                  <a:pt x="10" y="0"/>
                </a:lnTo>
                <a:lnTo>
                  <a:pt x="3" y="0"/>
                </a:lnTo>
                <a:lnTo>
                  <a:pt x="0" y="3"/>
                </a:lnTo>
                <a:lnTo>
                  <a:pt x="1" y="5"/>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4" name="Freeform 150"/>
          <p:cNvSpPr/>
          <p:nvPr/>
        </p:nvSpPr>
        <p:spPr bwMode="gray">
          <a:xfrm>
            <a:off x="4126816" y="5873056"/>
            <a:ext cx="167186" cy="112437"/>
          </a:xfrm>
          <a:custGeom>
            <a:avLst/>
            <a:gdLst>
              <a:gd name="T0" fmla="*/ 17 w 163"/>
              <a:gd name="T1" fmla="*/ 1 h 139"/>
              <a:gd name="T2" fmla="*/ 14 w 163"/>
              <a:gd name="T3" fmla="*/ 1 h 139"/>
              <a:gd name="T4" fmla="*/ 12 w 163"/>
              <a:gd name="T5" fmla="*/ 0 h 139"/>
              <a:gd name="T6" fmla="*/ 9 w 163"/>
              <a:gd name="T7" fmla="*/ 1 h 139"/>
              <a:gd name="T8" fmla="*/ 5 w 163"/>
              <a:gd name="T9" fmla="*/ 1 h 139"/>
              <a:gd name="T10" fmla="*/ 5 w 163"/>
              <a:gd name="T11" fmla="*/ 1 h 139"/>
              <a:gd name="T12" fmla="*/ 0 w 163"/>
              <a:gd name="T13" fmla="*/ 1 h 139"/>
              <a:gd name="T14" fmla="*/ 0 w 163"/>
              <a:gd name="T15" fmla="*/ 1 h 139"/>
              <a:gd name="T16" fmla="*/ 5 w 163"/>
              <a:gd name="T17" fmla="*/ 1 h 139"/>
              <a:gd name="T18" fmla="*/ 9 w 163"/>
              <a:gd name="T19" fmla="*/ 1 h 139"/>
              <a:gd name="T20" fmla="*/ 10 w 163"/>
              <a:gd name="T21" fmla="*/ 1 h 139"/>
              <a:gd name="T22" fmla="*/ 12 w 163"/>
              <a:gd name="T23" fmla="*/ 1 h 139"/>
              <a:gd name="T24" fmla="*/ 12 w 163"/>
              <a:gd name="T25" fmla="*/ 1 h 139"/>
              <a:gd name="T26" fmla="*/ 14 w 163"/>
              <a:gd name="T27" fmla="*/ 1 h 139"/>
              <a:gd name="T28" fmla="*/ 17 w 163"/>
              <a:gd name="T29" fmla="*/ 1 h 139"/>
              <a:gd name="T30" fmla="*/ 18 w 163"/>
              <a:gd name="T31" fmla="*/ 1 h 139"/>
              <a:gd name="T32" fmla="*/ 17 w 163"/>
              <a:gd name="T33" fmla="*/ 1 h 1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3"/>
              <a:gd name="T52" fmla="*/ 0 h 139"/>
              <a:gd name="T53" fmla="*/ 163 w 163"/>
              <a:gd name="T54" fmla="*/ 139 h 1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3" h="139">
                <a:moveTo>
                  <a:pt x="156" y="2"/>
                </a:moveTo>
                <a:lnTo>
                  <a:pt x="126" y="2"/>
                </a:lnTo>
                <a:lnTo>
                  <a:pt x="102" y="0"/>
                </a:lnTo>
                <a:lnTo>
                  <a:pt x="75" y="2"/>
                </a:lnTo>
                <a:lnTo>
                  <a:pt x="45" y="2"/>
                </a:lnTo>
                <a:lnTo>
                  <a:pt x="19" y="3"/>
                </a:lnTo>
                <a:lnTo>
                  <a:pt x="0" y="15"/>
                </a:lnTo>
                <a:lnTo>
                  <a:pt x="0" y="25"/>
                </a:lnTo>
                <a:lnTo>
                  <a:pt x="18" y="75"/>
                </a:lnTo>
                <a:lnTo>
                  <a:pt x="77" y="139"/>
                </a:lnTo>
                <a:lnTo>
                  <a:pt x="88" y="117"/>
                </a:lnTo>
                <a:lnTo>
                  <a:pt x="105" y="111"/>
                </a:lnTo>
                <a:lnTo>
                  <a:pt x="104" y="82"/>
                </a:lnTo>
                <a:lnTo>
                  <a:pt x="121" y="77"/>
                </a:lnTo>
                <a:lnTo>
                  <a:pt x="151" y="67"/>
                </a:lnTo>
                <a:lnTo>
                  <a:pt x="163" y="46"/>
                </a:lnTo>
                <a:lnTo>
                  <a:pt x="156" y="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5" name="Freeform 151"/>
          <p:cNvSpPr/>
          <p:nvPr/>
        </p:nvSpPr>
        <p:spPr bwMode="gray">
          <a:xfrm>
            <a:off x="4124557" y="5641490"/>
            <a:ext cx="222538" cy="381481"/>
          </a:xfrm>
          <a:custGeom>
            <a:avLst/>
            <a:gdLst>
              <a:gd name="T0" fmla="*/ 16 w 218"/>
              <a:gd name="T1" fmla="*/ 1 h 461"/>
              <a:gd name="T2" fmla="*/ 14 w 218"/>
              <a:gd name="T3" fmla="*/ 1 h 461"/>
              <a:gd name="T4" fmla="*/ 13 w 218"/>
              <a:gd name="T5" fmla="*/ 1 h 461"/>
              <a:gd name="T6" fmla="*/ 13 w 218"/>
              <a:gd name="T7" fmla="*/ 1 h 461"/>
              <a:gd name="T8" fmla="*/ 12 w 218"/>
              <a:gd name="T9" fmla="*/ 1 h 461"/>
              <a:gd name="T10" fmla="*/ 12 w 218"/>
              <a:gd name="T11" fmla="*/ 1 h 461"/>
              <a:gd name="T12" fmla="*/ 9 w 218"/>
              <a:gd name="T13" fmla="*/ 0 h 461"/>
              <a:gd name="T14" fmla="*/ 8 w 218"/>
              <a:gd name="T15" fmla="*/ 0 h 461"/>
              <a:gd name="T16" fmla="*/ 7 w 218"/>
              <a:gd name="T17" fmla="*/ 1 h 461"/>
              <a:gd name="T18" fmla="*/ 5 w 218"/>
              <a:gd name="T19" fmla="*/ 1 h 461"/>
              <a:gd name="T20" fmla="*/ 5 w 218"/>
              <a:gd name="T21" fmla="*/ 1 h 461"/>
              <a:gd name="T22" fmla="*/ 5 w 218"/>
              <a:gd name="T23" fmla="*/ 1 h 461"/>
              <a:gd name="T24" fmla="*/ 0 w 218"/>
              <a:gd name="T25" fmla="*/ 1 h 461"/>
              <a:gd name="T26" fmla="*/ 0 w 218"/>
              <a:gd name="T27" fmla="*/ 1 h 461"/>
              <a:gd name="T28" fmla="*/ 3 w 218"/>
              <a:gd name="T29" fmla="*/ 1 h 461"/>
              <a:gd name="T30" fmla="*/ 5 w 218"/>
              <a:gd name="T31" fmla="*/ 1 h 461"/>
              <a:gd name="T32" fmla="*/ 5 w 218"/>
              <a:gd name="T33" fmla="*/ 1 h 461"/>
              <a:gd name="T34" fmla="*/ 5 w 218"/>
              <a:gd name="T35" fmla="*/ 1 h 461"/>
              <a:gd name="T36" fmla="*/ 5 w 218"/>
              <a:gd name="T37" fmla="*/ 1 h 461"/>
              <a:gd name="T38" fmla="*/ 6 w 218"/>
              <a:gd name="T39" fmla="*/ 1 h 461"/>
              <a:gd name="T40" fmla="*/ 8 w 218"/>
              <a:gd name="T41" fmla="*/ 1 h 461"/>
              <a:gd name="T42" fmla="*/ 9 w 218"/>
              <a:gd name="T43" fmla="*/ 1 h 461"/>
              <a:gd name="T44" fmla="*/ 9 w 218"/>
              <a:gd name="T45" fmla="*/ 1 h 461"/>
              <a:gd name="T46" fmla="*/ 8 w 218"/>
              <a:gd name="T47" fmla="*/ 1 h 461"/>
              <a:gd name="T48" fmla="*/ 7 w 218"/>
              <a:gd name="T49" fmla="*/ 1 h 461"/>
              <a:gd name="T50" fmla="*/ 9 w 218"/>
              <a:gd name="T51" fmla="*/ 1 h 461"/>
              <a:gd name="T52" fmla="*/ 13 w 218"/>
              <a:gd name="T53" fmla="*/ 1 h 461"/>
              <a:gd name="T54" fmla="*/ 15 w 218"/>
              <a:gd name="T55" fmla="*/ 1 h 461"/>
              <a:gd name="T56" fmla="*/ 15 w 218"/>
              <a:gd name="T57" fmla="*/ 1 h 461"/>
              <a:gd name="T58" fmla="*/ 16 w 218"/>
              <a:gd name="T59" fmla="*/ 1 h 461"/>
              <a:gd name="T60" fmla="*/ 15 w 218"/>
              <a:gd name="T61" fmla="*/ 1 h 461"/>
              <a:gd name="T62" fmla="*/ 12 w 218"/>
              <a:gd name="T63" fmla="*/ 1 h 461"/>
              <a:gd name="T64" fmla="*/ 11 w 218"/>
              <a:gd name="T65" fmla="*/ 1 h 461"/>
              <a:gd name="T66" fmla="*/ 11 w 218"/>
              <a:gd name="T67" fmla="*/ 1 h 461"/>
              <a:gd name="T68" fmla="*/ 9 w 218"/>
              <a:gd name="T69" fmla="*/ 1 h 461"/>
              <a:gd name="T70" fmla="*/ 8 w 218"/>
              <a:gd name="T71" fmla="*/ 1 h 461"/>
              <a:gd name="T72" fmla="*/ 7 w 218"/>
              <a:gd name="T73" fmla="*/ 1 h 461"/>
              <a:gd name="T74" fmla="*/ 17 w 218"/>
              <a:gd name="T75" fmla="*/ 1 h 461"/>
              <a:gd name="T76" fmla="*/ 21 w 218"/>
              <a:gd name="T77" fmla="*/ 1 h 461"/>
              <a:gd name="T78" fmla="*/ 21 w 218"/>
              <a:gd name="T79" fmla="*/ 1 h 461"/>
              <a:gd name="T80" fmla="*/ 19 w 218"/>
              <a:gd name="T81" fmla="*/ 1 h 461"/>
              <a:gd name="T82" fmla="*/ 12 w 218"/>
              <a:gd name="T83" fmla="*/ 1 h 461"/>
              <a:gd name="T84" fmla="*/ 10 w 218"/>
              <a:gd name="T85" fmla="*/ 1 h 461"/>
              <a:gd name="T86" fmla="*/ 11 w 218"/>
              <a:gd name="T87" fmla="*/ 1 h 461"/>
              <a:gd name="T88" fmla="*/ 13 w 218"/>
              <a:gd name="T89" fmla="*/ 1 h 461"/>
              <a:gd name="T90" fmla="*/ 14 w 218"/>
              <a:gd name="T91" fmla="*/ 1 h 461"/>
              <a:gd name="T92" fmla="*/ 16 w 218"/>
              <a:gd name="T93" fmla="*/ 1 h 4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8"/>
              <a:gd name="T142" fmla="*/ 0 h 461"/>
              <a:gd name="T143" fmla="*/ 218 w 218"/>
              <a:gd name="T144" fmla="*/ 461 h 4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8" h="461">
                <a:moveTo>
                  <a:pt x="167" y="46"/>
                </a:moveTo>
                <a:lnTo>
                  <a:pt x="152" y="45"/>
                </a:lnTo>
                <a:lnTo>
                  <a:pt x="136" y="40"/>
                </a:lnTo>
                <a:lnTo>
                  <a:pt x="130" y="27"/>
                </a:lnTo>
                <a:lnTo>
                  <a:pt x="124" y="6"/>
                </a:lnTo>
                <a:lnTo>
                  <a:pt x="114" y="4"/>
                </a:lnTo>
                <a:lnTo>
                  <a:pt x="90" y="0"/>
                </a:lnTo>
                <a:lnTo>
                  <a:pt x="80" y="0"/>
                </a:lnTo>
                <a:lnTo>
                  <a:pt x="75" y="6"/>
                </a:lnTo>
                <a:lnTo>
                  <a:pt x="59" y="16"/>
                </a:lnTo>
                <a:lnTo>
                  <a:pt x="31" y="14"/>
                </a:lnTo>
                <a:lnTo>
                  <a:pt x="19" y="16"/>
                </a:lnTo>
                <a:lnTo>
                  <a:pt x="0" y="19"/>
                </a:lnTo>
                <a:lnTo>
                  <a:pt x="0" y="22"/>
                </a:lnTo>
                <a:lnTo>
                  <a:pt x="3" y="33"/>
                </a:lnTo>
                <a:lnTo>
                  <a:pt x="12" y="37"/>
                </a:lnTo>
                <a:lnTo>
                  <a:pt x="16" y="50"/>
                </a:lnTo>
                <a:lnTo>
                  <a:pt x="22" y="63"/>
                </a:lnTo>
                <a:lnTo>
                  <a:pt x="39" y="68"/>
                </a:lnTo>
                <a:lnTo>
                  <a:pt x="64" y="75"/>
                </a:lnTo>
                <a:lnTo>
                  <a:pt x="77" y="81"/>
                </a:lnTo>
                <a:lnTo>
                  <a:pt x="87" y="92"/>
                </a:lnTo>
                <a:lnTo>
                  <a:pt x="90" y="102"/>
                </a:lnTo>
                <a:lnTo>
                  <a:pt x="80" y="124"/>
                </a:lnTo>
                <a:lnTo>
                  <a:pt x="72" y="132"/>
                </a:lnTo>
                <a:lnTo>
                  <a:pt x="91" y="150"/>
                </a:lnTo>
                <a:lnTo>
                  <a:pt x="136" y="197"/>
                </a:lnTo>
                <a:lnTo>
                  <a:pt x="154" y="239"/>
                </a:lnTo>
                <a:lnTo>
                  <a:pt x="159" y="281"/>
                </a:lnTo>
                <a:lnTo>
                  <a:pt x="166" y="325"/>
                </a:lnTo>
                <a:lnTo>
                  <a:pt x="154" y="346"/>
                </a:lnTo>
                <a:lnTo>
                  <a:pt x="124" y="356"/>
                </a:lnTo>
                <a:lnTo>
                  <a:pt x="107" y="361"/>
                </a:lnTo>
                <a:lnTo>
                  <a:pt x="108" y="390"/>
                </a:lnTo>
                <a:lnTo>
                  <a:pt x="91" y="396"/>
                </a:lnTo>
                <a:lnTo>
                  <a:pt x="80" y="418"/>
                </a:lnTo>
                <a:lnTo>
                  <a:pt x="75" y="461"/>
                </a:lnTo>
                <a:lnTo>
                  <a:pt x="182" y="390"/>
                </a:lnTo>
                <a:lnTo>
                  <a:pt x="212" y="351"/>
                </a:lnTo>
                <a:lnTo>
                  <a:pt x="218" y="298"/>
                </a:lnTo>
                <a:lnTo>
                  <a:pt x="203" y="242"/>
                </a:lnTo>
                <a:lnTo>
                  <a:pt x="124" y="158"/>
                </a:lnTo>
                <a:lnTo>
                  <a:pt x="101" y="134"/>
                </a:lnTo>
                <a:lnTo>
                  <a:pt x="113" y="111"/>
                </a:lnTo>
                <a:lnTo>
                  <a:pt x="130" y="85"/>
                </a:lnTo>
                <a:lnTo>
                  <a:pt x="146" y="73"/>
                </a:lnTo>
                <a:lnTo>
                  <a:pt x="167" y="4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6" name="Freeform 152"/>
          <p:cNvSpPr/>
          <p:nvPr/>
        </p:nvSpPr>
        <p:spPr bwMode="gray">
          <a:xfrm>
            <a:off x="4050001" y="5660230"/>
            <a:ext cx="237224" cy="214165"/>
          </a:xfrm>
          <a:custGeom>
            <a:avLst/>
            <a:gdLst>
              <a:gd name="T0" fmla="*/ 11 w 229"/>
              <a:gd name="T1" fmla="*/ 0 h 262"/>
              <a:gd name="T2" fmla="*/ 8 w 229"/>
              <a:gd name="T3" fmla="*/ 1 h 262"/>
              <a:gd name="T4" fmla="*/ 8 w 229"/>
              <a:gd name="T5" fmla="*/ 1 h 262"/>
              <a:gd name="T6" fmla="*/ 8 w 229"/>
              <a:gd name="T7" fmla="*/ 1 h 262"/>
              <a:gd name="T8" fmla="*/ 6 w 229"/>
              <a:gd name="T9" fmla="*/ 1 h 262"/>
              <a:gd name="T10" fmla="*/ 6 w 229"/>
              <a:gd name="T11" fmla="*/ 1 h 262"/>
              <a:gd name="T12" fmla="*/ 6 w 229"/>
              <a:gd name="T13" fmla="*/ 1 h 262"/>
              <a:gd name="T14" fmla="*/ 4 w 229"/>
              <a:gd name="T15" fmla="*/ 1 h 262"/>
              <a:gd name="T16" fmla="*/ 0 w 229"/>
              <a:gd name="T17" fmla="*/ 1 h 262"/>
              <a:gd name="T18" fmla="*/ 6 w 229"/>
              <a:gd name="T19" fmla="*/ 1 h 262"/>
              <a:gd name="T20" fmla="*/ 6 w 229"/>
              <a:gd name="T21" fmla="*/ 1 h 262"/>
              <a:gd name="T22" fmla="*/ 6 w 229"/>
              <a:gd name="T23" fmla="*/ 1 h 262"/>
              <a:gd name="T24" fmla="*/ 6 w 229"/>
              <a:gd name="T25" fmla="*/ 1 h 262"/>
              <a:gd name="T26" fmla="*/ 6 w 229"/>
              <a:gd name="T27" fmla="*/ 1 h 262"/>
              <a:gd name="T28" fmla="*/ 6 w 229"/>
              <a:gd name="T29" fmla="*/ 1 h 262"/>
              <a:gd name="T30" fmla="*/ 6 w 229"/>
              <a:gd name="T31" fmla="*/ 1 h 262"/>
              <a:gd name="T32" fmla="*/ 6 w 229"/>
              <a:gd name="T33" fmla="*/ 1 h 262"/>
              <a:gd name="T34" fmla="*/ 6 w 229"/>
              <a:gd name="T35" fmla="*/ 1 h 262"/>
              <a:gd name="T36" fmla="*/ 6 w 229"/>
              <a:gd name="T37" fmla="*/ 1 h 262"/>
              <a:gd name="T38" fmla="*/ 8 w 229"/>
              <a:gd name="T39" fmla="*/ 1 h 262"/>
              <a:gd name="T40" fmla="*/ 9 w 229"/>
              <a:gd name="T41" fmla="*/ 1 h 262"/>
              <a:gd name="T42" fmla="*/ 12 w 229"/>
              <a:gd name="T43" fmla="*/ 1 h 262"/>
              <a:gd name="T44" fmla="*/ 15 w 229"/>
              <a:gd name="T45" fmla="*/ 1 h 262"/>
              <a:gd name="T46" fmla="*/ 17 w 229"/>
              <a:gd name="T47" fmla="*/ 1 h 262"/>
              <a:gd name="T48" fmla="*/ 18 w 229"/>
              <a:gd name="T49" fmla="*/ 1 h 262"/>
              <a:gd name="T50" fmla="*/ 22 w 229"/>
              <a:gd name="T51" fmla="*/ 1 h 262"/>
              <a:gd name="T52" fmla="*/ 24 w 229"/>
              <a:gd name="T53" fmla="*/ 1 h 262"/>
              <a:gd name="T54" fmla="*/ 24 w 229"/>
              <a:gd name="T55" fmla="*/ 1 h 262"/>
              <a:gd name="T56" fmla="*/ 24 w 229"/>
              <a:gd name="T57" fmla="*/ 1 h 262"/>
              <a:gd name="T58" fmla="*/ 28 w 229"/>
              <a:gd name="T59" fmla="*/ 1 h 262"/>
              <a:gd name="T60" fmla="*/ 32 w 229"/>
              <a:gd name="T61" fmla="*/ 1 h 262"/>
              <a:gd name="T62" fmla="*/ 30 w 229"/>
              <a:gd name="T63" fmla="*/ 1 h 262"/>
              <a:gd name="T64" fmla="*/ 28 w 229"/>
              <a:gd name="T65" fmla="*/ 1 h 262"/>
              <a:gd name="T66" fmla="*/ 22 w 229"/>
              <a:gd name="T67" fmla="*/ 1 h 262"/>
              <a:gd name="T68" fmla="*/ 20 w 229"/>
              <a:gd name="T69" fmla="*/ 1 h 262"/>
              <a:gd name="T70" fmla="*/ 21 w 229"/>
              <a:gd name="T71" fmla="*/ 1 h 262"/>
              <a:gd name="T72" fmla="*/ 22 w 229"/>
              <a:gd name="T73" fmla="*/ 1 h 262"/>
              <a:gd name="T74" fmla="*/ 22 w 229"/>
              <a:gd name="T75" fmla="*/ 1 h 262"/>
              <a:gd name="T76" fmla="*/ 20 w 229"/>
              <a:gd name="T77" fmla="*/ 1 h 262"/>
              <a:gd name="T78" fmla="*/ 18 w 229"/>
              <a:gd name="T79" fmla="*/ 1 h 262"/>
              <a:gd name="T80" fmla="*/ 16 w 229"/>
              <a:gd name="T81" fmla="*/ 1 h 262"/>
              <a:gd name="T82" fmla="*/ 14 w 229"/>
              <a:gd name="T83" fmla="*/ 1 h 262"/>
              <a:gd name="T84" fmla="*/ 13 w 229"/>
              <a:gd name="T85" fmla="*/ 1 h 262"/>
              <a:gd name="T86" fmla="*/ 12 w 229"/>
              <a:gd name="T87" fmla="*/ 1 h 262"/>
              <a:gd name="T88" fmla="*/ 11 w 229"/>
              <a:gd name="T89" fmla="*/ 1 h 262"/>
              <a:gd name="T90" fmla="*/ 11 w 229"/>
              <a:gd name="T91" fmla="*/ 1 h 262"/>
              <a:gd name="T92" fmla="*/ 11 w 229"/>
              <a:gd name="T93" fmla="*/ 0 h 2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29"/>
              <a:gd name="T142" fmla="*/ 0 h 262"/>
              <a:gd name="T143" fmla="*/ 229 w 229"/>
              <a:gd name="T144" fmla="*/ 262 h 2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29" h="262">
                <a:moveTo>
                  <a:pt x="70" y="0"/>
                </a:moveTo>
                <a:lnTo>
                  <a:pt x="55" y="4"/>
                </a:lnTo>
                <a:lnTo>
                  <a:pt x="56" y="18"/>
                </a:lnTo>
                <a:lnTo>
                  <a:pt x="55" y="33"/>
                </a:lnTo>
                <a:lnTo>
                  <a:pt x="42" y="36"/>
                </a:lnTo>
                <a:lnTo>
                  <a:pt x="34" y="28"/>
                </a:lnTo>
                <a:lnTo>
                  <a:pt x="24" y="39"/>
                </a:lnTo>
                <a:lnTo>
                  <a:pt x="4" y="60"/>
                </a:lnTo>
                <a:lnTo>
                  <a:pt x="0" y="62"/>
                </a:lnTo>
                <a:lnTo>
                  <a:pt x="7" y="73"/>
                </a:lnTo>
                <a:lnTo>
                  <a:pt x="14" y="89"/>
                </a:lnTo>
                <a:lnTo>
                  <a:pt x="29" y="93"/>
                </a:lnTo>
                <a:lnTo>
                  <a:pt x="34" y="105"/>
                </a:lnTo>
                <a:lnTo>
                  <a:pt x="34" y="115"/>
                </a:lnTo>
                <a:lnTo>
                  <a:pt x="27" y="131"/>
                </a:lnTo>
                <a:lnTo>
                  <a:pt x="20" y="136"/>
                </a:lnTo>
                <a:lnTo>
                  <a:pt x="20" y="148"/>
                </a:lnTo>
                <a:lnTo>
                  <a:pt x="27" y="152"/>
                </a:lnTo>
                <a:lnTo>
                  <a:pt x="36" y="155"/>
                </a:lnTo>
                <a:lnTo>
                  <a:pt x="55" y="151"/>
                </a:lnTo>
                <a:lnTo>
                  <a:pt x="62" y="144"/>
                </a:lnTo>
                <a:lnTo>
                  <a:pt x="82" y="144"/>
                </a:lnTo>
                <a:lnTo>
                  <a:pt x="101" y="134"/>
                </a:lnTo>
                <a:lnTo>
                  <a:pt x="118" y="135"/>
                </a:lnTo>
                <a:lnTo>
                  <a:pt x="134" y="148"/>
                </a:lnTo>
                <a:lnTo>
                  <a:pt x="161" y="203"/>
                </a:lnTo>
                <a:lnTo>
                  <a:pt x="168" y="226"/>
                </a:lnTo>
                <a:lnTo>
                  <a:pt x="175" y="249"/>
                </a:lnTo>
                <a:lnTo>
                  <a:pt x="175" y="260"/>
                </a:lnTo>
                <a:lnTo>
                  <a:pt x="199" y="262"/>
                </a:lnTo>
                <a:lnTo>
                  <a:pt x="229" y="262"/>
                </a:lnTo>
                <a:lnTo>
                  <a:pt x="224" y="220"/>
                </a:lnTo>
                <a:lnTo>
                  <a:pt x="206" y="178"/>
                </a:lnTo>
                <a:lnTo>
                  <a:pt x="161" y="131"/>
                </a:lnTo>
                <a:lnTo>
                  <a:pt x="142" y="113"/>
                </a:lnTo>
                <a:lnTo>
                  <a:pt x="150" y="105"/>
                </a:lnTo>
                <a:lnTo>
                  <a:pt x="160" y="83"/>
                </a:lnTo>
                <a:lnTo>
                  <a:pt x="157" y="73"/>
                </a:lnTo>
                <a:lnTo>
                  <a:pt x="147" y="62"/>
                </a:lnTo>
                <a:lnTo>
                  <a:pt x="134" y="56"/>
                </a:lnTo>
                <a:lnTo>
                  <a:pt x="109" y="49"/>
                </a:lnTo>
                <a:lnTo>
                  <a:pt x="92" y="44"/>
                </a:lnTo>
                <a:lnTo>
                  <a:pt x="86" y="31"/>
                </a:lnTo>
                <a:lnTo>
                  <a:pt x="82" y="18"/>
                </a:lnTo>
                <a:lnTo>
                  <a:pt x="73" y="14"/>
                </a:lnTo>
                <a:lnTo>
                  <a:pt x="70" y="3"/>
                </a:lnTo>
                <a:lnTo>
                  <a:pt x="70" y="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7" name="Freeform 153"/>
          <p:cNvSpPr/>
          <p:nvPr/>
        </p:nvSpPr>
        <p:spPr bwMode="gray">
          <a:xfrm>
            <a:off x="4347095" y="6043049"/>
            <a:ext cx="321946" cy="167316"/>
          </a:xfrm>
          <a:custGeom>
            <a:avLst/>
            <a:gdLst>
              <a:gd name="T0" fmla="*/ 23 w 317"/>
              <a:gd name="T1" fmla="*/ 1 h 206"/>
              <a:gd name="T2" fmla="*/ 23 w 317"/>
              <a:gd name="T3" fmla="*/ 1 h 206"/>
              <a:gd name="T4" fmla="*/ 25 w 317"/>
              <a:gd name="T5" fmla="*/ 1 h 206"/>
              <a:gd name="T6" fmla="*/ 26 w 317"/>
              <a:gd name="T7" fmla="*/ 1 h 206"/>
              <a:gd name="T8" fmla="*/ 28 w 317"/>
              <a:gd name="T9" fmla="*/ 1 h 206"/>
              <a:gd name="T10" fmla="*/ 28 w 317"/>
              <a:gd name="T11" fmla="*/ 1 h 206"/>
              <a:gd name="T12" fmla="*/ 26 w 317"/>
              <a:gd name="T13" fmla="*/ 1 h 206"/>
              <a:gd name="T14" fmla="*/ 26 w 317"/>
              <a:gd name="T15" fmla="*/ 1 h 206"/>
              <a:gd name="T16" fmla="*/ 22 w 317"/>
              <a:gd name="T17" fmla="*/ 1 h 206"/>
              <a:gd name="T18" fmla="*/ 22 w 317"/>
              <a:gd name="T19" fmla="*/ 1 h 206"/>
              <a:gd name="T20" fmla="*/ 22 w 317"/>
              <a:gd name="T21" fmla="*/ 1 h 206"/>
              <a:gd name="T22" fmla="*/ 22 w 317"/>
              <a:gd name="T23" fmla="*/ 1 h 206"/>
              <a:gd name="T24" fmla="*/ 20 w 317"/>
              <a:gd name="T25" fmla="*/ 0 h 206"/>
              <a:gd name="T26" fmla="*/ 18 w 317"/>
              <a:gd name="T27" fmla="*/ 1 h 206"/>
              <a:gd name="T28" fmla="*/ 17 w 317"/>
              <a:gd name="T29" fmla="*/ 1 h 206"/>
              <a:gd name="T30" fmla="*/ 16 w 317"/>
              <a:gd name="T31" fmla="*/ 1 h 206"/>
              <a:gd name="T32" fmla="*/ 14 w 317"/>
              <a:gd name="T33" fmla="*/ 1 h 206"/>
              <a:gd name="T34" fmla="*/ 13 w 317"/>
              <a:gd name="T35" fmla="*/ 1 h 206"/>
              <a:gd name="T36" fmla="*/ 11 w 317"/>
              <a:gd name="T37" fmla="*/ 1 h 206"/>
              <a:gd name="T38" fmla="*/ 11 w 317"/>
              <a:gd name="T39" fmla="*/ 1 h 206"/>
              <a:gd name="T40" fmla="*/ 10 w 317"/>
              <a:gd name="T41" fmla="*/ 1 h 206"/>
              <a:gd name="T42" fmla="*/ 8 w 317"/>
              <a:gd name="T43" fmla="*/ 1 h 206"/>
              <a:gd name="T44" fmla="*/ 6 w 317"/>
              <a:gd name="T45" fmla="*/ 1 h 206"/>
              <a:gd name="T46" fmla="*/ 4 w 317"/>
              <a:gd name="T47" fmla="*/ 1 h 206"/>
              <a:gd name="T48" fmla="*/ 4 w 317"/>
              <a:gd name="T49" fmla="*/ 1 h 206"/>
              <a:gd name="T50" fmla="*/ 4 w 317"/>
              <a:gd name="T51" fmla="*/ 1 h 206"/>
              <a:gd name="T52" fmla="*/ 4 w 317"/>
              <a:gd name="T53" fmla="*/ 1 h 206"/>
              <a:gd name="T54" fmla="*/ 4 w 317"/>
              <a:gd name="T55" fmla="*/ 1 h 206"/>
              <a:gd name="T56" fmla="*/ 0 w 317"/>
              <a:gd name="T57" fmla="*/ 1 h 206"/>
              <a:gd name="T58" fmla="*/ 4 w 317"/>
              <a:gd name="T59" fmla="*/ 1 h 206"/>
              <a:gd name="T60" fmla="*/ 5 w 317"/>
              <a:gd name="T61" fmla="*/ 1 h 206"/>
              <a:gd name="T62" fmla="*/ 8 w 317"/>
              <a:gd name="T63" fmla="*/ 1 h 206"/>
              <a:gd name="T64" fmla="*/ 11 w 317"/>
              <a:gd name="T65" fmla="*/ 1 h 206"/>
              <a:gd name="T66" fmla="*/ 13 w 317"/>
              <a:gd name="T67" fmla="*/ 1 h 206"/>
              <a:gd name="T68" fmla="*/ 13 w 317"/>
              <a:gd name="T69" fmla="*/ 1 h 206"/>
              <a:gd name="T70" fmla="*/ 15 w 317"/>
              <a:gd name="T71" fmla="*/ 1 h 206"/>
              <a:gd name="T72" fmla="*/ 16 w 317"/>
              <a:gd name="T73" fmla="*/ 1 h 206"/>
              <a:gd name="T74" fmla="*/ 18 w 317"/>
              <a:gd name="T75" fmla="*/ 1 h 206"/>
              <a:gd name="T76" fmla="*/ 21 w 317"/>
              <a:gd name="T77" fmla="*/ 1 h 206"/>
              <a:gd name="T78" fmla="*/ 23 w 317"/>
              <a:gd name="T79" fmla="*/ 1 h 2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7"/>
              <a:gd name="T121" fmla="*/ 0 h 206"/>
              <a:gd name="T122" fmla="*/ 317 w 317"/>
              <a:gd name="T123" fmla="*/ 206 h 2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7" h="206">
                <a:moveTo>
                  <a:pt x="274" y="102"/>
                </a:moveTo>
                <a:lnTo>
                  <a:pt x="275" y="97"/>
                </a:lnTo>
                <a:lnTo>
                  <a:pt x="286" y="89"/>
                </a:lnTo>
                <a:lnTo>
                  <a:pt x="303" y="89"/>
                </a:lnTo>
                <a:lnTo>
                  <a:pt x="317" y="81"/>
                </a:lnTo>
                <a:lnTo>
                  <a:pt x="317" y="66"/>
                </a:lnTo>
                <a:lnTo>
                  <a:pt x="306" y="58"/>
                </a:lnTo>
                <a:lnTo>
                  <a:pt x="291" y="55"/>
                </a:lnTo>
                <a:lnTo>
                  <a:pt x="261" y="52"/>
                </a:lnTo>
                <a:lnTo>
                  <a:pt x="255" y="48"/>
                </a:lnTo>
                <a:lnTo>
                  <a:pt x="255" y="30"/>
                </a:lnTo>
                <a:lnTo>
                  <a:pt x="255" y="10"/>
                </a:lnTo>
                <a:lnTo>
                  <a:pt x="228" y="0"/>
                </a:lnTo>
                <a:lnTo>
                  <a:pt x="205" y="16"/>
                </a:lnTo>
                <a:lnTo>
                  <a:pt x="198" y="29"/>
                </a:lnTo>
                <a:lnTo>
                  <a:pt x="189" y="43"/>
                </a:lnTo>
                <a:lnTo>
                  <a:pt x="167" y="61"/>
                </a:lnTo>
                <a:lnTo>
                  <a:pt x="154" y="78"/>
                </a:lnTo>
                <a:lnTo>
                  <a:pt x="131" y="101"/>
                </a:lnTo>
                <a:lnTo>
                  <a:pt x="124" y="114"/>
                </a:lnTo>
                <a:lnTo>
                  <a:pt x="110" y="125"/>
                </a:lnTo>
                <a:lnTo>
                  <a:pt x="94" y="140"/>
                </a:lnTo>
                <a:lnTo>
                  <a:pt x="71" y="151"/>
                </a:lnTo>
                <a:lnTo>
                  <a:pt x="59" y="161"/>
                </a:lnTo>
                <a:lnTo>
                  <a:pt x="57" y="176"/>
                </a:lnTo>
                <a:lnTo>
                  <a:pt x="54" y="184"/>
                </a:lnTo>
                <a:lnTo>
                  <a:pt x="35" y="189"/>
                </a:lnTo>
                <a:lnTo>
                  <a:pt x="8" y="176"/>
                </a:lnTo>
                <a:lnTo>
                  <a:pt x="0" y="186"/>
                </a:lnTo>
                <a:lnTo>
                  <a:pt x="26" y="206"/>
                </a:lnTo>
                <a:lnTo>
                  <a:pt x="67" y="206"/>
                </a:lnTo>
                <a:lnTo>
                  <a:pt x="93" y="187"/>
                </a:lnTo>
                <a:lnTo>
                  <a:pt x="131" y="195"/>
                </a:lnTo>
                <a:lnTo>
                  <a:pt x="153" y="187"/>
                </a:lnTo>
                <a:lnTo>
                  <a:pt x="162" y="167"/>
                </a:lnTo>
                <a:lnTo>
                  <a:pt x="176" y="141"/>
                </a:lnTo>
                <a:lnTo>
                  <a:pt x="189" y="115"/>
                </a:lnTo>
                <a:lnTo>
                  <a:pt x="208" y="104"/>
                </a:lnTo>
                <a:lnTo>
                  <a:pt x="241" y="104"/>
                </a:lnTo>
                <a:lnTo>
                  <a:pt x="274" y="10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8" name="Freeform 154"/>
          <p:cNvSpPr/>
          <p:nvPr/>
        </p:nvSpPr>
        <p:spPr bwMode="gray">
          <a:xfrm>
            <a:off x="4160705" y="6202334"/>
            <a:ext cx="29371" cy="25432"/>
          </a:xfrm>
          <a:custGeom>
            <a:avLst/>
            <a:gdLst>
              <a:gd name="T0" fmla="*/ 0 w 28"/>
              <a:gd name="T1" fmla="*/ 1 h 30"/>
              <a:gd name="T2" fmla="*/ 2 w 28"/>
              <a:gd name="T3" fmla="*/ 1 h 30"/>
              <a:gd name="T4" fmla="*/ 7 w 28"/>
              <a:gd name="T5" fmla="*/ 1 h 30"/>
              <a:gd name="T6" fmla="*/ 7 w 28"/>
              <a:gd name="T7" fmla="*/ 1 h 30"/>
              <a:gd name="T8" fmla="*/ 7 w 28"/>
              <a:gd name="T9" fmla="*/ 0 h 30"/>
              <a:gd name="T10" fmla="*/ 0 w 28"/>
              <a:gd name="T11" fmla="*/ 1 h 30"/>
              <a:gd name="T12" fmla="*/ 0 60000 65536"/>
              <a:gd name="T13" fmla="*/ 0 60000 65536"/>
              <a:gd name="T14" fmla="*/ 0 60000 65536"/>
              <a:gd name="T15" fmla="*/ 0 60000 65536"/>
              <a:gd name="T16" fmla="*/ 0 60000 65536"/>
              <a:gd name="T17" fmla="*/ 0 60000 65536"/>
              <a:gd name="T18" fmla="*/ 0 w 28"/>
              <a:gd name="T19" fmla="*/ 0 h 30"/>
              <a:gd name="T20" fmla="*/ 28 w 28"/>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8" h="30">
                <a:moveTo>
                  <a:pt x="0" y="28"/>
                </a:moveTo>
                <a:lnTo>
                  <a:pt x="2" y="30"/>
                </a:lnTo>
                <a:lnTo>
                  <a:pt x="28" y="26"/>
                </a:lnTo>
                <a:lnTo>
                  <a:pt x="26" y="3"/>
                </a:lnTo>
                <a:lnTo>
                  <a:pt x="25" y="0"/>
                </a:lnTo>
                <a:lnTo>
                  <a:pt x="0" y="28"/>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9" name="Freeform 155"/>
          <p:cNvSpPr/>
          <p:nvPr/>
        </p:nvSpPr>
        <p:spPr bwMode="gray">
          <a:xfrm>
            <a:off x="4062427" y="6079190"/>
            <a:ext cx="123130" cy="144561"/>
          </a:xfrm>
          <a:custGeom>
            <a:avLst/>
            <a:gdLst>
              <a:gd name="T0" fmla="*/ 12 w 121"/>
              <a:gd name="T1" fmla="*/ 1 h 178"/>
              <a:gd name="T2" fmla="*/ 11 w 121"/>
              <a:gd name="T3" fmla="*/ 1 h 178"/>
              <a:gd name="T4" fmla="*/ 10 w 121"/>
              <a:gd name="T5" fmla="*/ 1 h 178"/>
              <a:gd name="T6" fmla="*/ 10 w 121"/>
              <a:gd name="T7" fmla="*/ 1 h 178"/>
              <a:gd name="T8" fmla="*/ 6 w 121"/>
              <a:gd name="T9" fmla="*/ 0 h 178"/>
              <a:gd name="T10" fmla="*/ 5 w 121"/>
              <a:gd name="T11" fmla="*/ 1 h 178"/>
              <a:gd name="T12" fmla="*/ 5 w 121"/>
              <a:gd name="T13" fmla="*/ 1 h 178"/>
              <a:gd name="T14" fmla="*/ 0 w 121"/>
              <a:gd name="T15" fmla="*/ 0 h 178"/>
              <a:gd name="T16" fmla="*/ 5 w 121"/>
              <a:gd name="T17" fmla="*/ 1 h 178"/>
              <a:gd name="T18" fmla="*/ 5 w 121"/>
              <a:gd name="T19" fmla="*/ 1 h 178"/>
              <a:gd name="T20" fmla="*/ 6 w 121"/>
              <a:gd name="T21" fmla="*/ 1 h 178"/>
              <a:gd name="T22" fmla="*/ 9 w 121"/>
              <a:gd name="T23" fmla="*/ 1 h 178"/>
              <a:gd name="T24" fmla="*/ 12 w 121"/>
              <a:gd name="T25" fmla="*/ 1 h 1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1"/>
              <a:gd name="T40" fmla="*/ 0 h 178"/>
              <a:gd name="T41" fmla="*/ 121 w 121"/>
              <a:gd name="T42" fmla="*/ 178 h 1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1" h="178">
                <a:moveTo>
                  <a:pt x="121" y="150"/>
                </a:moveTo>
                <a:lnTo>
                  <a:pt x="111" y="127"/>
                </a:lnTo>
                <a:lnTo>
                  <a:pt x="102" y="76"/>
                </a:lnTo>
                <a:lnTo>
                  <a:pt x="101" y="37"/>
                </a:lnTo>
                <a:lnTo>
                  <a:pt x="65" y="0"/>
                </a:lnTo>
                <a:lnTo>
                  <a:pt x="62" y="7"/>
                </a:lnTo>
                <a:lnTo>
                  <a:pt x="39" y="11"/>
                </a:lnTo>
                <a:lnTo>
                  <a:pt x="0" y="0"/>
                </a:lnTo>
                <a:lnTo>
                  <a:pt x="33" y="50"/>
                </a:lnTo>
                <a:lnTo>
                  <a:pt x="46" y="106"/>
                </a:lnTo>
                <a:lnTo>
                  <a:pt x="69" y="166"/>
                </a:lnTo>
                <a:lnTo>
                  <a:pt x="96" y="178"/>
                </a:lnTo>
                <a:lnTo>
                  <a:pt x="121" y="150"/>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0" name="Freeform 156"/>
          <p:cNvSpPr/>
          <p:nvPr/>
        </p:nvSpPr>
        <p:spPr bwMode="gray">
          <a:xfrm>
            <a:off x="4669041" y="5760619"/>
            <a:ext cx="144593" cy="178025"/>
          </a:xfrm>
          <a:custGeom>
            <a:avLst/>
            <a:gdLst>
              <a:gd name="T0" fmla="*/ 5 w 142"/>
              <a:gd name="T1" fmla="*/ 1 h 217"/>
              <a:gd name="T2" fmla="*/ 5 w 142"/>
              <a:gd name="T3" fmla="*/ 1 h 217"/>
              <a:gd name="T4" fmla="*/ 6 w 142"/>
              <a:gd name="T5" fmla="*/ 1 h 217"/>
              <a:gd name="T6" fmla="*/ 7 w 142"/>
              <a:gd name="T7" fmla="*/ 1 h 217"/>
              <a:gd name="T8" fmla="*/ 9 w 142"/>
              <a:gd name="T9" fmla="*/ 1 h 217"/>
              <a:gd name="T10" fmla="*/ 10 w 142"/>
              <a:gd name="T11" fmla="*/ 1 h 217"/>
              <a:gd name="T12" fmla="*/ 11 w 142"/>
              <a:gd name="T13" fmla="*/ 1 h 217"/>
              <a:gd name="T14" fmla="*/ 11 w 142"/>
              <a:gd name="T15" fmla="*/ 1 h 217"/>
              <a:gd name="T16" fmla="*/ 12 w 142"/>
              <a:gd name="T17" fmla="*/ 1 h 217"/>
              <a:gd name="T18" fmla="*/ 12 w 142"/>
              <a:gd name="T19" fmla="*/ 1 h 217"/>
              <a:gd name="T20" fmla="*/ 13 w 142"/>
              <a:gd name="T21" fmla="*/ 1 h 217"/>
              <a:gd name="T22" fmla="*/ 13 w 142"/>
              <a:gd name="T23" fmla="*/ 1 h 217"/>
              <a:gd name="T24" fmla="*/ 12 w 142"/>
              <a:gd name="T25" fmla="*/ 1 h 217"/>
              <a:gd name="T26" fmla="*/ 12 w 142"/>
              <a:gd name="T27" fmla="*/ 1 h 217"/>
              <a:gd name="T28" fmla="*/ 11 w 142"/>
              <a:gd name="T29" fmla="*/ 1 h 217"/>
              <a:gd name="T30" fmla="*/ 10 w 142"/>
              <a:gd name="T31" fmla="*/ 1 h 217"/>
              <a:gd name="T32" fmla="*/ 9 w 142"/>
              <a:gd name="T33" fmla="*/ 1 h 217"/>
              <a:gd name="T34" fmla="*/ 8 w 142"/>
              <a:gd name="T35" fmla="*/ 1 h 217"/>
              <a:gd name="T36" fmla="*/ 6 w 142"/>
              <a:gd name="T37" fmla="*/ 1 h 217"/>
              <a:gd name="T38" fmla="*/ 5 w 142"/>
              <a:gd name="T39" fmla="*/ 1 h 217"/>
              <a:gd name="T40" fmla="*/ 5 w 142"/>
              <a:gd name="T41" fmla="*/ 1 h 217"/>
              <a:gd name="T42" fmla="*/ 5 w 142"/>
              <a:gd name="T43" fmla="*/ 1 h 217"/>
              <a:gd name="T44" fmla="*/ 7 w 142"/>
              <a:gd name="T45" fmla="*/ 1 h 217"/>
              <a:gd name="T46" fmla="*/ 8 w 142"/>
              <a:gd name="T47" fmla="*/ 1 h 217"/>
              <a:gd name="T48" fmla="*/ 8 w 142"/>
              <a:gd name="T49" fmla="*/ 1 h 217"/>
              <a:gd name="T50" fmla="*/ 8 w 142"/>
              <a:gd name="T51" fmla="*/ 1 h 217"/>
              <a:gd name="T52" fmla="*/ 6 w 142"/>
              <a:gd name="T53" fmla="*/ 1 h 217"/>
              <a:gd name="T54" fmla="*/ 5 w 142"/>
              <a:gd name="T55" fmla="*/ 1 h 217"/>
              <a:gd name="T56" fmla="*/ 5 w 142"/>
              <a:gd name="T57" fmla="*/ 1 h 217"/>
              <a:gd name="T58" fmla="*/ 5 w 142"/>
              <a:gd name="T59" fmla="*/ 0 h 217"/>
              <a:gd name="T60" fmla="*/ 5 w 142"/>
              <a:gd name="T61" fmla="*/ 1 h 217"/>
              <a:gd name="T62" fmla="*/ 5 w 142"/>
              <a:gd name="T63" fmla="*/ 1 h 217"/>
              <a:gd name="T64" fmla="*/ 5 w 142"/>
              <a:gd name="T65" fmla="*/ 1 h 217"/>
              <a:gd name="T66" fmla="*/ 5 w 142"/>
              <a:gd name="T67" fmla="*/ 1 h 217"/>
              <a:gd name="T68" fmla="*/ 5 w 142"/>
              <a:gd name="T69" fmla="*/ 1 h 217"/>
              <a:gd name="T70" fmla="*/ 5 w 142"/>
              <a:gd name="T71" fmla="*/ 1 h 217"/>
              <a:gd name="T72" fmla="*/ 5 w 142"/>
              <a:gd name="T73" fmla="*/ 1 h 217"/>
              <a:gd name="T74" fmla="*/ 5 w 142"/>
              <a:gd name="T75" fmla="*/ 1 h 217"/>
              <a:gd name="T76" fmla="*/ 5 w 142"/>
              <a:gd name="T77" fmla="*/ 1 h 217"/>
              <a:gd name="T78" fmla="*/ 5 w 142"/>
              <a:gd name="T79" fmla="*/ 1 h 217"/>
              <a:gd name="T80" fmla="*/ 0 w 142"/>
              <a:gd name="T81" fmla="*/ 1 h 217"/>
              <a:gd name="T82" fmla="*/ 0 w 142"/>
              <a:gd name="T83" fmla="*/ 1 h 217"/>
              <a:gd name="T84" fmla="*/ 0 w 142"/>
              <a:gd name="T85" fmla="*/ 1 h 217"/>
              <a:gd name="T86" fmla="*/ 4 w 142"/>
              <a:gd name="T87" fmla="*/ 1 h 217"/>
              <a:gd name="T88" fmla="*/ 5 w 142"/>
              <a:gd name="T89" fmla="*/ 1 h 217"/>
              <a:gd name="T90" fmla="*/ 5 w 142"/>
              <a:gd name="T91" fmla="*/ 1 h 217"/>
              <a:gd name="T92" fmla="*/ 5 w 142"/>
              <a:gd name="T93" fmla="*/ 1 h 217"/>
              <a:gd name="T94" fmla="*/ 5 w 142"/>
              <a:gd name="T95" fmla="*/ 1 h 2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
              <a:gd name="T145" fmla="*/ 0 h 217"/>
              <a:gd name="T146" fmla="*/ 142 w 142"/>
              <a:gd name="T147" fmla="*/ 217 h 2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 h="217">
                <a:moveTo>
                  <a:pt x="52" y="217"/>
                </a:moveTo>
                <a:lnTo>
                  <a:pt x="57" y="210"/>
                </a:lnTo>
                <a:lnTo>
                  <a:pt x="66" y="200"/>
                </a:lnTo>
                <a:lnTo>
                  <a:pt x="73" y="195"/>
                </a:lnTo>
                <a:lnTo>
                  <a:pt x="89" y="195"/>
                </a:lnTo>
                <a:lnTo>
                  <a:pt x="101" y="188"/>
                </a:lnTo>
                <a:lnTo>
                  <a:pt x="109" y="190"/>
                </a:lnTo>
                <a:lnTo>
                  <a:pt x="111" y="210"/>
                </a:lnTo>
                <a:lnTo>
                  <a:pt x="129" y="205"/>
                </a:lnTo>
                <a:lnTo>
                  <a:pt x="129" y="194"/>
                </a:lnTo>
                <a:lnTo>
                  <a:pt x="141" y="184"/>
                </a:lnTo>
                <a:lnTo>
                  <a:pt x="142" y="167"/>
                </a:lnTo>
                <a:lnTo>
                  <a:pt x="132" y="156"/>
                </a:lnTo>
                <a:lnTo>
                  <a:pt x="121" y="151"/>
                </a:lnTo>
                <a:lnTo>
                  <a:pt x="112" y="151"/>
                </a:lnTo>
                <a:lnTo>
                  <a:pt x="105" y="146"/>
                </a:lnTo>
                <a:lnTo>
                  <a:pt x="93" y="139"/>
                </a:lnTo>
                <a:lnTo>
                  <a:pt x="82" y="146"/>
                </a:lnTo>
                <a:lnTo>
                  <a:pt x="70" y="141"/>
                </a:lnTo>
                <a:lnTo>
                  <a:pt x="62" y="129"/>
                </a:lnTo>
                <a:lnTo>
                  <a:pt x="60" y="108"/>
                </a:lnTo>
                <a:lnTo>
                  <a:pt x="60" y="86"/>
                </a:lnTo>
                <a:lnTo>
                  <a:pt x="75" y="73"/>
                </a:lnTo>
                <a:lnTo>
                  <a:pt x="83" y="54"/>
                </a:lnTo>
                <a:lnTo>
                  <a:pt x="81" y="33"/>
                </a:lnTo>
                <a:lnTo>
                  <a:pt x="79" y="5"/>
                </a:lnTo>
                <a:lnTo>
                  <a:pt x="69" y="5"/>
                </a:lnTo>
                <a:lnTo>
                  <a:pt x="56" y="10"/>
                </a:lnTo>
                <a:lnTo>
                  <a:pt x="46" y="5"/>
                </a:lnTo>
                <a:lnTo>
                  <a:pt x="40" y="0"/>
                </a:lnTo>
                <a:lnTo>
                  <a:pt x="27" y="2"/>
                </a:lnTo>
                <a:lnTo>
                  <a:pt x="29" y="15"/>
                </a:lnTo>
                <a:lnTo>
                  <a:pt x="36" y="28"/>
                </a:lnTo>
                <a:lnTo>
                  <a:pt x="30" y="46"/>
                </a:lnTo>
                <a:lnTo>
                  <a:pt x="26" y="63"/>
                </a:lnTo>
                <a:lnTo>
                  <a:pt x="24" y="82"/>
                </a:lnTo>
                <a:lnTo>
                  <a:pt x="23" y="105"/>
                </a:lnTo>
                <a:lnTo>
                  <a:pt x="20" y="115"/>
                </a:lnTo>
                <a:lnTo>
                  <a:pt x="13" y="125"/>
                </a:lnTo>
                <a:lnTo>
                  <a:pt x="6" y="132"/>
                </a:lnTo>
                <a:lnTo>
                  <a:pt x="0" y="139"/>
                </a:lnTo>
                <a:lnTo>
                  <a:pt x="0" y="149"/>
                </a:lnTo>
                <a:lnTo>
                  <a:pt x="0" y="161"/>
                </a:lnTo>
                <a:lnTo>
                  <a:pt x="4" y="172"/>
                </a:lnTo>
                <a:lnTo>
                  <a:pt x="9" y="182"/>
                </a:lnTo>
                <a:lnTo>
                  <a:pt x="23" y="197"/>
                </a:lnTo>
                <a:lnTo>
                  <a:pt x="40" y="214"/>
                </a:lnTo>
                <a:lnTo>
                  <a:pt x="52" y="217"/>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1" name="Freeform 157"/>
          <p:cNvSpPr/>
          <p:nvPr/>
        </p:nvSpPr>
        <p:spPr bwMode="gray">
          <a:xfrm>
            <a:off x="4594485" y="5956045"/>
            <a:ext cx="74556" cy="66927"/>
          </a:xfrm>
          <a:custGeom>
            <a:avLst/>
            <a:gdLst>
              <a:gd name="T0" fmla="*/ 0 w 72"/>
              <a:gd name="T1" fmla="*/ 1 h 82"/>
              <a:gd name="T2" fmla="*/ 7 w 72"/>
              <a:gd name="T3" fmla="*/ 1 h 82"/>
              <a:gd name="T4" fmla="*/ 9 w 72"/>
              <a:gd name="T5" fmla="*/ 1 h 82"/>
              <a:gd name="T6" fmla="*/ 10 w 72"/>
              <a:gd name="T7" fmla="*/ 0 h 82"/>
              <a:gd name="T8" fmla="*/ 10 w 72"/>
              <a:gd name="T9" fmla="*/ 1 h 82"/>
              <a:gd name="T10" fmla="*/ 7 w 72"/>
              <a:gd name="T11" fmla="*/ 1 h 82"/>
              <a:gd name="T12" fmla="*/ 5 w 72"/>
              <a:gd name="T13" fmla="*/ 1 h 82"/>
              <a:gd name="T14" fmla="*/ 5 w 72"/>
              <a:gd name="T15" fmla="*/ 1 h 82"/>
              <a:gd name="T16" fmla="*/ 0 w 72"/>
              <a:gd name="T17" fmla="*/ 1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82"/>
              <a:gd name="T29" fmla="*/ 72 w 72"/>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82">
                <a:moveTo>
                  <a:pt x="0" y="82"/>
                </a:moveTo>
                <a:lnTo>
                  <a:pt x="55" y="22"/>
                </a:lnTo>
                <a:lnTo>
                  <a:pt x="63" y="2"/>
                </a:lnTo>
                <a:lnTo>
                  <a:pt x="70" y="0"/>
                </a:lnTo>
                <a:lnTo>
                  <a:pt x="72" y="25"/>
                </a:lnTo>
                <a:lnTo>
                  <a:pt x="55" y="38"/>
                </a:lnTo>
                <a:lnTo>
                  <a:pt x="45" y="48"/>
                </a:lnTo>
                <a:lnTo>
                  <a:pt x="27" y="65"/>
                </a:lnTo>
                <a:lnTo>
                  <a:pt x="0" y="8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2" name="Freeform 158"/>
          <p:cNvSpPr/>
          <p:nvPr/>
        </p:nvSpPr>
        <p:spPr bwMode="gray">
          <a:xfrm>
            <a:off x="4741338" y="5939982"/>
            <a:ext cx="31630" cy="28109"/>
          </a:xfrm>
          <a:custGeom>
            <a:avLst/>
            <a:gdLst>
              <a:gd name="T0" fmla="*/ 2 w 36"/>
              <a:gd name="T1" fmla="*/ 1 h 33"/>
              <a:gd name="T2" fmla="*/ 2 w 36"/>
              <a:gd name="T3" fmla="*/ 1 h 33"/>
              <a:gd name="T4" fmla="*/ 2 w 36"/>
              <a:gd name="T5" fmla="*/ 1 h 33"/>
              <a:gd name="T6" fmla="*/ 2 w 36"/>
              <a:gd name="T7" fmla="*/ 1 h 33"/>
              <a:gd name="T8" fmla="*/ 2 w 36"/>
              <a:gd name="T9" fmla="*/ 0 h 33"/>
              <a:gd name="T10" fmla="*/ 2 w 36"/>
              <a:gd name="T11" fmla="*/ 1 h 33"/>
              <a:gd name="T12" fmla="*/ 0 w 36"/>
              <a:gd name="T13" fmla="*/ 1 h 33"/>
              <a:gd name="T14" fmla="*/ 2 w 36"/>
              <a:gd name="T15" fmla="*/ 1 h 33"/>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33"/>
              <a:gd name="T26" fmla="*/ 36 w 36"/>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33">
                <a:moveTo>
                  <a:pt x="13" y="33"/>
                </a:moveTo>
                <a:lnTo>
                  <a:pt x="25" y="26"/>
                </a:lnTo>
                <a:lnTo>
                  <a:pt x="36" y="7"/>
                </a:lnTo>
                <a:lnTo>
                  <a:pt x="18" y="3"/>
                </a:lnTo>
                <a:lnTo>
                  <a:pt x="3" y="0"/>
                </a:lnTo>
                <a:lnTo>
                  <a:pt x="3" y="13"/>
                </a:lnTo>
                <a:lnTo>
                  <a:pt x="0" y="33"/>
                </a:lnTo>
                <a:lnTo>
                  <a:pt x="13" y="33"/>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3" name="Freeform 159"/>
          <p:cNvSpPr/>
          <p:nvPr/>
        </p:nvSpPr>
        <p:spPr bwMode="gray">
          <a:xfrm>
            <a:off x="4762801" y="5957383"/>
            <a:ext cx="20333" cy="50864"/>
          </a:xfrm>
          <a:custGeom>
            <a:avLst/>
            <a:gdLst>
              <a:gd name="T0" fmla="*/ 3 w 19"/>
              <a:gd name="T1" fmla="*/ 1 h 62"/>
              <a:gd name="T2" fmla="*/ 0 w 19"/>
              <a:gd name="T3" fmla="*/ 1 h 62"/>
              <a:gd name="T4" fmla="*/ 6 w 19"/>
              <a:gd name="T5" fmla="*/ 1 h 62"/>
              <a:gd name="T6" fmla="*/ 6 w 19"/>
              <a:gd name="T7" fmla="*/ 1 h 62"/>
              <a:gd name="T8" fmla="*/ 9 w 19"/>
              <a:gd name="T9" fmla="*/ 0 h 62"/>
              <a:gd name="T10" fmla="*/ 9 w 19"/>
              <a:gd name="T11" fmla="*/ 1 h 62"/>
              <a:gd name="T12" fmla="*/ 9 w 19"/>
              <a:gd name="T13" fmla="*/ 1 h 62"/>
              <a:gd name="T14" fmla="*/ 9 w 19"/>
              <a:gd name="T15" fmla="*/ 1 h 62"/>
              <a:gd name="T16" fmla="*/ 3 w 19"/>
              <a:gd name="T17" fmla="*/ 1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62"/>
              <a:gd name="T29" fmla="*/ 19 w 19"/>
              <a:gd name="T30" fmla="*/ 62 h 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62">
                <a:moveTo>
                  <a:pt x="3" y="62"/>
                </a:moveTo>
                <a:lnTo>
                  <a:pt x="0" y="42"/>
                </a:lnTo>
                <a:lnTo>
                  <a:pt x="6" y="26"/>
                </a:lnTo>
                <a:lnTo>
                  <a:pt x="6" y="13"/>
                </a:lnTo>
                <a:lnTo>
                  <a:pt x="19" y="0"/>
                </a:lnTo>
                <a:lnTo>
                  <a:pt x="19" y="18"/>
                </a:lnTo>
                <a:lnTo>
                  <a:pt x="12" y="36"/>
                </a:lnTo>
                <a:lnTo>
                  <a:pt x="13" y="58"/>
                </a:lnTo>
                <a:lnTo>
                  <a:pt x="3" y="6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4" name="Freeform 160"/>
          <p:cNvSpPr/>
          <p:nvPr/>
        </p:nvSpPr>
        <p:spPr bwMode="gray">
          <a:xfrm>
            <a:off x="4211539" y="6388390"/>
            <a:ext cx="334372" cy="62911"/>
          </a:xfrm>
          <a:custGeom>
            <a:avLst/>
            <a:gdLst>
              <a:gd name="T0" fmla="*/ 43 w 322"/>
              <a:gd name="T1" fmla="*/ 1 h 77"/>
              <a:gd name="T2" fmla="*/ 39 w 322"/>
              <a:gd name="T3" fmla="*/ 1 h 77"/>
              <a:gd name="T4" fmla="*/ 32 w 322"/>
              <a:gd name="T5" fmla="*/ 1 h 77"/>
              <a:gd name="T6" fmla="*/ 22 w 322"/>
              <a:gd name="T7" fmla="*/ 1 h 77"/>
              <a:gd name="T8" fmla="*/ 7 w 322"/>
              <a:gd name="T9" fmla="*/ 1 h 77"/>
              <a:gd name="T10" fmla="*/ 6 w 322"/>
              <a:gd name="T11" fmla="*/ 1 h 77"/>
              <a:gd name="T12" fmla="*/ 0 w 322"/>
              <a:gd name="T13" fmla="*/ 1 h 77"/>
              <a:gd name="T14" fmla="*/ 6 w 322"/>
              <a:gd name="T15" fmla="*/ 1 h 77"/>
              <a:gd name="T16" fmla="*/ 6 w 322"/>
              <a:gd name="T17" fmla="*/ 0 h 77"/>
              <a:gd name="T18" fmla="*/ 9 w 322"/>
              <a:gd name="T19" fmla="*/ 0 h 77"/>
              <a:gd name="T20" fmla="*/ 15 w 322"/>
              <a:gd name="T21" fmla="*/ 1 h 77"/>
              <a:gd name="T22" fmla="*/ 15 w 322"/>
              <a:gd name="T23" fmla="*/ 1 h 77"/>
              <a:gd name="T24" fmla="*/ 17 w 322"/>
              <a:gd name="T25" fmla="*/ 1 h 77"/>
              <a:gd name="T26" fmla="*/ 19 w 322"/>
              <a:gd name="T27" fmla="*/ 1 h 77"/>
              <a:gd name="T28" fmla="*/ 24 w 322"/>
              <a:gd name="T29" fmla="*/ 1 h 77"/>
              <a:gd name="T30" fmla="*/ 28 w 322"/>
              <a:gd name="T31" fmla="*/ 1 h 77"/>
              <a:gd name="T32" fmla="*/ 34 w 322"/>
              <a:gd name="T33" fmla="*/ 1 h 77"/>
              <a:gd name="T34" fmla="*/ 37 w 322"/>
              <a:gd name="T35" fmla="*/ 1 h 77"/>
              <a:gd name="T36" fmla="*/ 38 w 322"/>
              <a:gd name="T37" fmla="*/ 1 h 77"/>
              <a:gd name="T38" fmla="*/ 46 w 322"/>
              <a:gd name="T39" fmla="*/ 1 h 77"/>
              <a:gd name="T40" fmla="*/ 47 w 322"/>
              <a:gd name="T41" fmla="*/ 1 h 77"/>
              <a:gd name="T42" fmla="*/ 46 w 322"/>
              <a:gd name="T43" fmla="*/ 1 h 77"/>
              <a:gd name="T44" fmla="*/ 43 w 322"/>
              <a:gd name="T45" fmla="*/ 1 h 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22"/>
              <a:gd name="T70" fmla="*/ 0 h 77"/>
              <a:gd name="T71" fmla="*/ 322 w 322"/>
              <a:gd name="T72" fmla="*/ 77 h 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22" h="77">
                <a:moveTo>
                  <a:pt x="295" y="77"/>
                </a:moveTo>
                <a:lnTo>
                  <a:pt x="269" y="77"/>
                </a:lnTo>
                <a:lnTo>
                  <a:pt x="224" y="69"/>
                </a:lnTo>
                <a:lnTo>
                  <a:pt x="155" y="60"/>
                </a:lnTo>
                <a:lnTo>
                  <a:pt x="50" y="30"/>
                </a:lnTo>
                <a:lnTo>
                  <a:pt x="10" y="28"/>
                </a:lnTo>
                <a:lnTo>
                  <a:pt x="0" y="13"/>
                </a:lnTo>
                <a:lnTo>
                  <a:pt x="6" y="3"/>
                </a:lnTo>
                <a:lnTo>
                  <a:pt x="27" y="0"/>
                </a:lnTo>
                <a:lnTo>
                  <a:pt x="59" y="0"/>
                </a:lnTo>
                <a:lnTo>
                  <a:pt x="98" y="3"/>
                </a:lnTo>
                <a:lnTo>
                  <a:pt x="105" y="8"/>
                </a:lnTo>
                <a:lnTo>
                  <a:pt x="119" y="17"/>
                </a:lnTo>
                <a:lnTo>
                  <a:pt x="135" y="21"/>
                </a:lnTo>
                <a:lnTo>
                  <a:pt x="170" y="21"/>
                </a:lnTo>
                <a:lnTo>
                  <a:pt x="191" y="23"/>
                </a:lnTo>
                <a:lnTo>
                  <a:pt x="239" y="28"/>
                </a:lnTo>
                <a:lnTo>
                  <a:pt x="255" y="33"/>
                </a:lnTo>
                <a:lnTo>
                  <a:pt x="262" y="50"/>
                </a:lnTo>
                <a:lnTo>
                  <a:pt x="318" y="56"/>
                </a:lnTo>
                <a:lnTo>
                  <a:pt x="322" y="59"/>
                </a:lnTo>
                <a:lnTo>
                  <a:pt x="317" y="69"/>
                </a:lnTo>
                <a:lnTo>
                  <a:pt x="295" y="77"/>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5" name="Freeform 161"/>
          <p:cNvSpPr/>
          <p:nvPr/>
        </p:nvSpPr>
        <p:spPr bwMode="gray">
          <a:xfrm>
            <a:off x="4679208" y="5581256"/>
            <a:ext cx="70037" cy="91020"/>
          </a:xfrm>
          <a:custGeom>
            <a:avLst/>
            <a:gdLst>
              <a:gd name="T0" fmla="*/ 10 w 65"/>
              <a:gd name="T1" fmla="*/ 1 h 112"/>
              <a:gd name="T2" fmla="*/ 10 w 65"/>
              <a:gd name="T3" fmla="*/ 1 h 112"/>
              <a:gd name="T4" fmla="*/ 10 w 65"/>
              <a:gd name="T5" fmla="*/ 1 h 112"/>
              <a:gd name="T6" fmla="*/ 11 w 65"/>
              <a:gd name="T7" fmla="*/ 1 h 112"/>
              <a:gd name="T8" fmla="*/ 15 w 65"/>
              <a:gd name="T9" fmla="*/ 1 h 112"/>
              <a:gd name="T10" fmla="*/ 14 w 65"/>
              <a:gd name="T11" fmla="*/ 1 h 112"/>
              <a:gd name="T12" fmla="*/ 16 w 65"/>
              <a:gd name="T13" fmla="*/ 1 h 112"/>
              <a:gd name="T14" fmla="*/ 22 w 65"/>
              <a:gd name="T15" fmla="*/ 1 h 112"/>
              <a:gd name="T16" fmla="*/ 23 w 65"/>
              <a:gd name="T17" fmla="*/ 1 h 112"/>
              <a:gd name="T18" fmla="*/ 22 w 65"/>
              <a:gd name="T19" fmla="*/ 0 h 112"/>
              <a:gd name="T20" fmla="*/ 10 w 65"/>
              <a:gd name="T21" fmla="*/ 1 h 112"/>
              <a:gd name="T22" fmla="*/ 10 w 65"/>
              <a:gd name="T23" fmla="*/ 1 h 112"/>
              <a:gd name="T24" fmla="*/ 1 w 65"/>
              <a:gd name="T25" fmla="*/ 1 h 112"/>
              <a:gd name="T26" fmla="*/ 0 w 65"/>
              <a:gd name="T27" fmla="*/ 1 h 112"/>
              <a:gd name="T28" fmla="*/ 10 w 65"/>
              <a:gd name="T29" fmla="*/ 1 h 112"/>
              <a:gd name="T30" fmla="*/ 10 w 65"/>
              <a:gd name="T31" fmla="*/ 1 h 112"/>
              <a:gd name="T32" fmla="*/ 10 w 65"/>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112"/>
              <a:gd name="T53" fmla="*/ 65 w 65"/>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112">
                <a:moveTo>
                  <a:pt x="20" y="112"/>
                </a:moveTo>
                <a:lnTo>
                  <a:pt x="27" y="102"/>
                </a:lnTo>
                <a:lnTo>
                  <a:pt x="27" y="91"/>
                </a:lnTo>
                <a:lnTo>
                  <a:pt x="37" y="81"/>
                </a:lnTo>
                <a:lnTo>
                  <a:pt x="44" y="61"/>
                </a:lnTo>
                <a:lnTo>
                  <a:pt x="42" y="48"/>
                </a:lnTo>
                <a:lnTo>
                  <a:pt x="47" y="36"/>
                </a:lnTo>
                <a:lnTo>
                  <a:pt x="62" y="23"/>
                </a:lnTo>
                <a:lnTo>
                  <a:pt x="65" y="7"/>
                </a:lnTo>
                <a:lnTo>
                  <a:pt x="60" y="0"/>
                </a:lnTo>
                <a:lnTo>
                  <a:pt x="32" y="12"/>
                </a:lnTo>
                <a:lnTo>
                  <a:pt x="16" y="32"/>
                </a:lnTo>
                <a:lnTo>
                  <a:pt x="1" y="69"/>
                </a:lnTo>
                <a:lnTo>
                  <a:pt x="0" y="86"/>
                </a:lnTo>
                <a:lnTo>
                  <a:pt x="14" y="104"/>
                </a:lnTo>
                <a:lnTo>
                  <a:pt x="17" y="111"/>
                </a:lnTo>
                <a:lnTo>
                  <a:pt x="20" y="112"/>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6" name="Freeform 162"/>
          <p:cNvSpPr/>
          <p:nvPr/>
        </p:nvSpPr>
        <p:spPr bwMode="gray">
          <a:xfrm>
            <a:off x="4461188" y="5662907"/>
            <a:ext cx="12426" cy="9370"/>
          </a:xfrm>
          <a:custGeom>
            <a:avLst/>
            <a:gdLst>
              <a:gd name="T0" fmla="*/ 6 w 12"/>
              <a:gd name="T1" fmla="*/ 1 h 12"/>
              <a:gd name="T2" fmla="*/ 6 w 12"/>
              <a:gd name="T3" fmla="*/ 1 h 12"/>
              <a:gd name="T4" fmla="*/ 6 w 12"/>
              <a:gd name="T5" fmla="*/ 1 h 12"/>
              <a:gd name="T6" fmla="*/ 6 w 12"/>
              <a:gd name="T7" fmla="*/ 1 h 12"/>
              <a:gd name="T8" fmla="*/ 6 w 12"/>
              <a:gd name="T9" fmla="*/ 0 h 12"/>
              <a:gd name="T10" fmla="*/ 6 w 12"/>
              <a:gd name="T11" fmla="*/ 0 h 12"/>
              <a:gd name="T12" fmla="*/ 6 w 12"/>
              <a:gd name="T13" fmla="*/ 0 h 12"/>
              <a:gd name="T14" fmla="*/ 5 w 12"/>
              <a:gd name="T15" fmla="*/ 0 h 12"/>
              <a:gd name="T16" fmla="*/ 3 w 12"/>
              <a:gd name="T17" fmla="*/ 0 h 12"/>
              <a:gd name="T18" fmla="*/ 2 w 12"/>
              <a:gd name="T19" fmla="*/ 0 h 12"/>
              <a:gd name="T20" fmla="*/ 2 w 12"/>
              <a:gd name="T21" fmla="*/ 1 h 12"/>
              <a:gd name="T22" fmla="*/ 0 w 12"/>
              <a:gd name="T23" fmla="*/ 1 h 12"/>
              <a:gd name="T24" fmla="*/ 0 w 12"/>
              <a:gd name="T25" fmla="*/ 1 h 12"/>
              <a:gd name="T26" fmla="*/ 0 w 12"/>
              <a:gd name="T27" fmla="*/ 1 h 12"/>
              <a:gd name="T28" fmla="*/ 0 w 12"/>
              <a:gd name="T29" fmla="*/ 1 h 12"/>
              <a:gd name="T30" fmla="*/ 0 w 12"/>
              <a:gd name="T31" fmla="*/ 1 h 12"/>
              <a:gd name="T32" fmla="*/ 0 w 12"/>
              <a:gd name="T33" fmla="*/ 1 h 12"/>
              <a:gd name="T34" fmla="*/ 2 w 12"/>
              <a:gd name="T35" fmla="*/ 1 h 12"/>
              <a:gd name="T36" fmla="*/ 3 w 12"/>
              <a:gd name="T37" fmla="*/ 1 h 12"/>
              <a:gd name="T38" fmla="*/ 5 w 12"/>
              <a:gd name="T39" fmla="*/ 1 h 12"/>
              <a:gd name="T40" fmla="*/ 6 w 12"/>
              <a:gd name="T41" fmla="*/ 1 h 12"/>
              <a:gd name="T42" fmla="*/ 6 w 12"/>
              <a:gd name="T43" fmla="*/ 1 h 12"/>
              <a:gd name="T44" fmla="*/ 6 w 12"/>
              <a:gd name="T45" fmla="*/ 1 h 12"/>
              <a:gd name="T46" fmla="*/ 6 w 12"/>
              <a:gd name="T47" fmla="*/ 1 h 12"/>
              <a:gd name="T48" fmla="*/ 6 w 12"/>
              <a:gd name="T49" fmla="*/ 1 h 12"/>
              <a:gd name="T50" fmla="*/ 6 w 12"/>
              <a:gd name="T51" fmla="*/ 1 h 12"/>
              <a:gd name="T52" fmla="*/ 6 w 12"/>
              <a:gd name="T53" fmla="*/ 1 h 12"/>
              <a:gd name="T54" fmla="*/ 6 w 12"/>
              <a:gd name="T55" fmla="*/ 1 h 12"/>
              <a:gd name="T56" fmla="*/ 6 w 12"/>
              <a:gd name="T57" fmla="*/ 1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2"/>
              <a:gd name="T89" fmla="*/ 12 w 12"/>
              <a:gd name="T90" fmla="*/ 12 h 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2">
                <a:moveTo>
                  <a:pt x="12" y="6"/>
                </a:moveTo>
                <a:lnTo>
                  <a:pt x="12" y="4"/>
                </a:lnTo>
                <a:lnTo>
                  <a:pt x="12" y="3"/>
                </a:lnTo>
                <a:lnTo>
                  <a:pt x="10" y="1"/>
                </a:lnTo>
                <a:lnTo>
                  <a:pt x="9" y="0"/>
                </a:lnTo>
                <a:lnTo>
                  <a:pt x="7" y="0"/>
                </a:lnTo>
                <a:lnTo>
                  <a:pt x="6" y="0"/>
                </a:lnTo>
                <a:lnTo>
                  <a:pt x="5" y="0"/>
                </a:lnTo>
                <a:lnTo>
                  <a:pt x="3" y="0"/>
                </a:lnTo>
                <a:lnTo>
                  <a:pt x="2" y="0"/>
                </a:lnTo>
                <a:lnTo>
                  <a:pt x="2" y="1"/>
                </a:lnTo>
                <a:lnTo>
                  <a:pt x="0" y="1"/>
                </a:lnTo>
                <a:lnTo>
                  <a:pt x="0" y="3"/>
                </a:lnTo>
                <a:lnTo>
                  <a:pt x="0" y="4"/>
                </a:lnTo>
                <a:lnTo>
                  <a:pt x="0" y="6"/>
                </a:lnTo>
                <a:lnTo>
                  <a:pt x="0" y="7"/>
                </a:lnTo>
                <a:lnTo>
                  <a:pt x="0" y="9"/>
                </a:lnTo>
                <a:lnTo>
                  <a:pt x="2" y="10"/>
                </a:lnTo>
                <a:lnTo>
                  <a:pt x="3" y="12"/>
                </a:lnTo>
                <a:lnTo>
                  <a:pt x="5" y="12"/>
                </a:lnTo>
                <a:lnTo>
                  <a:pt x="6" y="12"/>
                </a:lnTo>
                <a:lnTo>
                  <a:pt x="7" y="12"/>
                </a:lnTo>
                <a:lnTo>
                  <a:pt x="9" y="12"/>
                </a:lnTo>
                <a:lnTo>
                  <a:pt x="9" y="10"/>
                </a:lnTo>
                <a:lnTo>
                  <a:pt x="10" y="10"/>
                </a:lnTo>
                <a:lnTo>
                  <a:pt x="10" y="9"/>
                </a:lnTo>
                <a:lnTo>
                  <a:pt x="12" y="9"/>
                </a:lnTo>
                <a:lnTo>
                  <a:pt x="12" y="7"/>
                </a:lnTo>
                <a:lnTo>
                  <a:pt x="12" y="6"/>
                </a:lnTo>
                <a:close/>
              </a:path>
            </a:pathLst>
          </a:custGeom>
          <a:solidFill>
            <a:schemeClr val="bg1">
              <a:lumMod val="75000"/>
            </a:schemeClr>
          </a:solidFill>
          <a:ln w="9525">
            <a:solidFill>
              <a:srgbClr val="FFFFFF"/>
            </a:solidFill>
            <a:round/>
          </a:ln>
        </p:spPr>
        <p:txBody>
          <a:bodyPr/>
          <a:lstStyle/>
          <a:p>
            <a:pPr fontAlgn="auto" latinLnBrk="0">
              <a:spcBef>
                <a:spcPts val="0"/>
              </a:spcBef>
              <a:defRPr/>
            </a:pPr>
            <a:endParaRPr kumimoji="0" lang="ko-KR" altLang="en-US" sz="40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7" name="타원 500"/>
          <p:cNvSpPr/>
          <p:nvPr/>
        </p:nvSpPr>
        <p:spPr bwMode="auto">
          <a:xfrm>
            <a:off x="4620193" y="5065010"/>
            <a:ext cx="107617" cy="117869"/>
          </a:xfrm>
          <a:prstGeom prst="ellipse">
            <a:avLst/>
          </a:prstGeom>
          <a:solidFill>
            <a:srgbClr val="5967ED"/>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288" name="타원 500"/>
          <p:cNvSpPr/>
          <p:nvPr/>
        </p:nvSpPr>
        <p:spPr bwMode="auto">
          <a:xfrm>
            <a:off x="4731219" y="5123958"/>
            <a:ext cx="53808" cy="58934"/>
          </a:xfrm>
          <a:prstGeom prst="ellipse">
            <a:avLst/>
          </a:prstGeom>
          <a:solidFill>
            <a:srgbClr val="5967ED"/>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289" name="타원 500"/>
          <p:cNvSpPr/>
          <p:nvPr/>
        </p:nvSpPr>
        <p:spPr bwMode="auto">
          <a:xfrm>
            <a:off x="4677411" y="5241833"/>
            <a:ext cx="53808" cy="58934"/>
          </a:xfrm>
          <a:prstGeom prst="ellipse">
            <a:avLst/>
          </a:prstGeom>
          <a:solidFill>
            <a:srgbClr val="5967ED"/>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290" name="타원 500"/>
          <p:cNvSpPr/>
          <p:nvPr/>
        </p:nvSpPr>
        <p:spPr bwMode="auto">
          <a:xfrm>
            <a:off x="4677411" y="5360557"/>
            <a:ext cx="53808" cy="58934"/>
          </a:xfrm>
          <a:prstGeom prst="ellipse">
            <a:avLst/>
          </a:prstGeom>
          <a:solidFill>
            <a:srgbClr val="5967ED"/>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291" name="Text Box 87"/>
          <p:cNvSpPr txBox="1">
            <a:spLocks noChangeArrowheads="1"/>
          </p:cNvSpPr>
          <p:nvPr/>
        </p:nvSpPr>
        <p:spPr bwMode="auto">
          <a:xfrm>
            <a:off x="4715858" y="5013220"/>
            <a:ext cx="494030" cy="213995"/>
          </a:xfrm>
          <a:prstGeom prst="rect">
            <a:avLst/>
          </a:prstGeom>
          <a:noFill/>
        </p:spPr>
        <p:txBody>
          <a:bodyPr wrap="none" rtlCol="0">
            <a:spAutoFit/>
          </a:bodyPr>
          <a:lstStyle/>
          <a:p>
            <a:r>
              <a:rPr lang="en-US" altLang="ko-KR" sz="800" b="1" dirty="0">
                <a:solidFill>
                  <a:srgbClr val="FF0000"/>
                </a:solidFill>
                <a:latin typeface="微软雅黑" panose="020B0503020204020204" pitchFamily="34" charset="-122"/>
                <a:ea typeface="微软雅黑" panose="020B0503020204020204" pitchFamily="34" charset="-122"/>
              </a:rPr>
              <a:t>Tianjin</a:t>
            </a:r>
          </a:p>
        </p:txBody>
      </p:sp>
      <p:sp>
        <p:nvSpPr>
          <p:cNvPr id="292" name="타원 500"/>
          <p:cNvSpPr/>
          <p:nvPr/>
        </p:nvSpPr>
        <p:spPr bwMode="auto">
          <a:xfrm>
            <a:off x="4139267" y="6125947"/>
            <a:ext cx="80713" cy="88402"/>
          </a:xfrm>
          <a:prstGeom prst="ellipse">
            <a:avLst/>
          </a:prstGeom>
          <a:solidFill>
            <a:srgbClr val="5967ED"/>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293" name="타원 500"/>
          <p:cNvSpPr/>
          <p:nvPr/>
        </p:nvSpPr>
        <p:spPr bwMode="auto">
          <a:xfrm>
            <a:off x="1609990" y="5123951"/>
            <a:ext cx="80713" cy="88402"/>
          </a:xfrm>
          <a:prstGeom prst="ellipse">
            <a:avLst/>
          </a:prstGeom>
          <a:solidFill>
            <a:srgbClr val="5967ED"/>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294" name="타원 500"/>
          <p:cNvSpPr/>
          <p:nvPr/>
        </p:nvSpPr>
        <p:spPr bwMode="auto">
          <a:xfrm>
            <a:off x="1071840" y="4652424"/>
            <a:ext cx="80713" cy="88402"/>
          </a:xfrm>
          <a:prstGeom prst="ellipse">
            <a:avLst/>
          </a:prstGeom>
          <a:solidFill>
            <a:srgbClr val="5967ED"/>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295" name="타원 500"/>
          <p:cNvSpPr/>
          <p:nvPr/>
        </p:nvSpPr>
        <p:spPr bwMode="auto">
          <a:xfrm>
            <a:off x="1287104" y="4652431"/>
            <a:ext cx="80713" cy="88402"/>
          </a:xfrm>
          <a:prstGeom prst="ellipse">
            <a:avLst/>
          </a:prstGeom>
          <a:solidFill>
            <a:srgbClr val="5967ED"/>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296" name="타원 500"/>
          <p:cNvSpPr/>
          <p:nvPr/>
        </p:nvSpPr>
        <p:spPr bwMode="auto">
          <a:xfrm>
            <a:off x="1879062" y="4357726"/>
            <a:ext cx="107617" cy="117869"/>
          </a:xfrm>
          <a:prstGeom prst="ellipse">
            <a:avLst/>
          </a:prstGeom>
          <a:solidFill>
            <a:srgbClr val="5967ED"/>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297" name="任意多边形 296"/>
          <p:cNvSpPr/>
          <p:nvPr/>
        </p:nvSpPr>
        <p:spPr bwMode="auto">
          <a:xfrm>
            <a:off x="499224" y="4357719"/>
            <a:ext cx="4350254" cy="1811594"/>
          </a:xfrm>
          <a:custGeom>
            <a:avLst/>
            <a:gdLst>
              <a:gd name="connsiteX0" fmla="*/ 5471507 w 5820991"/>
              <a:gd name="connsiteY0" fmla="*/ 886012 h 2213220"/>
              <a:gd name="connsiteX1" fmla="*/ 5707727 w 5820991"/>
              <a:gd name="connsiteY1" fmla="*/ 946972 h 2213220"/>
              <a:gd name="connsiteX2" fmla="*/ 5654387 w 5820991"/>
              <a:gd name="connsiteY2" fmla="*/ 1068892 h 2213220"/>
              <a:gd name="connsiteX3" fmla="*/ 5654387 w 5820991"/>
              <a:gd name="connsiteY3" fmla="*/ 1251772 h 2213220"/>
              <a:gd name="connsiteX4" fmla="*/ 5768687 w 5820991"/>
              <a:gd name="connsiteY4" fmla="*/ 1327972 h 2213220"/>
              <a:gd name="connsiteX5" fmla="*/ 5814407 w 5820991"/>
              <a:gd name="connsiteY5" fmla="*/ 1442272 h 2213220"/>
              <a:gd name="connsiteX6" fmla="*/ 5631527 w 5820991"/>
              <a:gd name="connsiteY6" fmla="*/ 1625152 h 2213220"/>
              <a:gd name="connsiteX7" fmla="*/ 5395307 w 5820991"/>
              <a:gd name="connsiteY7" fmla="*/ 1899472 h 2213220"/>
              <a:gd name="connsiteX8" fmla="*/ 4915247 w 5820991"/>
              <a:gd name="connsiteY8" fmla="*/ 2196652 h 2213220"/>
              <a:gd name="connsiteX9" fmla="*/ 4701887 w 5820991"/>
              <a:gd name="connsiteY9" fmla="*/ 2143312 h 2213220"/>
              <a:gd name="connsiteX10" fmla="*/ 4237067 w 5820991"/>
              <a:gd name="connsiteY10" fmla="*/ 2051872 h 2213220"/>
              <a:gd name="connsiteX11" fmla="*/ 3795107 w 5820991"/>
              <a:gd name="connsiteY11" fmla="*/ 2211892 h 2213220"/>
              <a:gd name="connsiteX12" fmla="*/ 3436967 w 5820991"/>
              <a:gd name="connsiteY12" fmla="*/ 1945192 h 2213220"/>
              <a:gd name="connsiteX13" fmla="*/ 3299807 w 5820991"/>
              <a:gd name="connsiteY13" fmla="*/ 1670872 h 2213220"/>
              <a:gd name="connsiteX14" fmla="*/ 3055967 w 5820991"/>
              <a:gd name="connsiteY14" fmla="*/ 1510852 h 2213220"/>
              <a:gd name="connsiteX15" fmla="*/ 2766407 w 5820991"/>
              <a:gd name="connsiteY15" fmla="*/ 1487992 h 2213220"/>
              <a:gd name="connsiteX16" fmla="*/ 2537807 w 5820991"/>
              <a:gd name="connsiteY16" fmla="*/ 1160332 h 2213220"/>
              <a:gd name="connsiteX17" fmla="*/ 2415887 w 5820991"/>
              <a:gd name="connsiteY17" fmla="*/ 946972 h 2213220"/>
              <a:gd name="connsiteX18" fmla="*/ 1935827 w 5820991"/>
              <a:gd name="connsiteY18" fmla="*/ 840292 h 2213220"/>
              <a:gd name="connsiteX19" fmla="*/ 1874867 w 5820991"/>
              <a:gd name="connsiteY19" fmla="*/ 878392 h 2213220"/>
              <a:gd name="connsiteX20" fmla="*/ 1631027 w 5820991"/>
              <a:gd name="connsiteY20" fmla="*/ 939352 h 2213220"/>
              <a:gd name="connsiteX21" fmla="*/ 1501487 w 5820991"/>
              <a:gd name="connsiteY21" fmla="*/ 969832 h 2213220"/>
              <a:gd name="connsiteX22" fmla="*/ 1402427 w 5820991"/>
              <a:gd name="connsiteY22" fmla="*/ 1038412 h 2213220"/>
              <a:gd name="connsiteX23" fmla="*/ 1120487 w 5820991"/>
              <a:gd name="connsiteY23" fmla="*/ 1099372 h 2213220"/>
              <a:gd name="connsiteX24" fmla="*/ 876647 w 5820991"/>
              <a:gd name="connsiteY24" fmla="*/ 1007932 h 2213220"/>
              <a:gd name="connsiteX25" fmla="*/ 297527 w 5820991"/>
              <a:gd name="connsiteY25" fmla="*/ 1122232 h 2213220"/>
              <a:gd name="connsiteX26" fmla="*/ 347 w 5820991"/>
              <a:gd name="connsiteY26" fmla="*/ 946972 h 2213220"/>
              <a:gd name="connsiteX27" fmla="*/ 244187 w 5820991"/>
              <a:gd name="connsiteY27" fmla="*/ 642172 h 2213220"/>
              <a:gd name="connsiteX28" fmla="*/ 533747 w 5820991"/>
              <a:gd name="connsiteY28" fmla="*/ 535492 h 2213220"/>
              <a:gd name="connsiteX29" fmla="*/ 823307 w 5820991"/>
              <a:gd name="connsiteY29" fmla="*/ 398332 h 2213220"/>
              <a:gd name="connsiteX30" fmla="*/ 952847 w 5820991"/>
              <a:gd name="connsiteY30" fmla="*/ 253552 h 2213220"/>
              <a:gd name="connsiteX31" fmla="*/ 1082387 w 5820991"/>
              <a:gd name="connsiteY31" fmla="*/ 268792 h 2213220"/>
              <a:gd name="connsiteX32" fmla="*/ 1120487 w 5820991"/>
              <a:gd name="connsiteY32" fmla="*/ 383092 h 2213220"/>
              <a:gd name="connsiteX33" fmla="*/ 1265267 w 5820991"/>
              <a:gd name="connsiteY33" fmla="*/ 261172 h 2213220"/>
              <a:gd name="connsiteX34" fmla="*/ 1471007 w 5820991"/>
              <a:gd name="connsiteY34" fmla="*/ 124012 h 2213220"/>
              <a:gd name="connsiteX35" fmla="*/ 1615787 w 5820991"/>
              <a:gd name="connsiteY35" fmla="*/ 9712 h 2213220"/>
              <a:gd name="connsiteX36" fmla="*/ 1859627 w 5820991"/>
              <a:gd name="connsiteY36" fmla="*/ 9712 h 2213220"/>
              <a:gd name="connsiteX37" fmla="*/ 1897727 w 5820991"/>
              <a:gd name="connsiteY37" fmla="*/ 40192 h 2213220"/>
              <a:gd name="connsiteX0-1" fmla="*/ 5495036 w 5820991"/>
              <a:gd name="connsiteY0-2" fmla="*/ 907495 h 2213220"/>
              <a:gd name="connsiteX1-3" fmla="*/ 5707727 w 5820991"/>
              <a:gd name="connsiteY1-4" fmla="*/ 946972 h 2213220"/>
              <a:gd name="connsiteX2-5" fmla="*/ 5654387 w 5820991"/>
              <a:gd name="connsiteY2-6" fmla="*/ 1068892 h 2213220"/>
              <a:gd name="connsiteX3-7" fmla="*/ 5654387 w 5820991"/>
              <a:gd name="connsiteY3-8" fmla="*/ 1251772 h 2213220"/>
              <a:gd name="connsiteX4-9" fmla="*/ 5768687 w 5820991"/>
              <a:gd name="connsiteY4-10" fmla="*/ 1327972 h 2213220"/>
              <a:gd name="connsiteX5-11" fmla="*/ 5814407 w 5820991"/>
              <a:gd name="connsiteY5-12" fmla="*/ 1442272 h 2213220"/>
              <a:gd name="connsiteX6-13" fmla="*/ 5631527 w 5820991"/>
              <a:gd name="connsiteY6-14" fmla="*/ 1625152 h 2213220"/>
              <a:gd name="connsiteX7-15" fmla="*/ 5395307 w 5820991"/>
              <a:gd name="connsiteY7-16" fmla="*/ 1899472 h 2213220"/>
              <a:gd name="connsiteX8-17" fmla="*/ 4915247 w 5820991"/>
              <a:gd name="connsiteY8-18" fmla="*/ 2196652 h 2213220"/>
              <a:gd name="connsiteX9-19" fmla="*/ 4701887 w 5820991"/>
              <a:gd name="connsiteY9-20" fmla="*/ 2143312 h 2213220"/>
              <a:gd name="connsiteX10-21" fmla="*/ 4237067 w 5820991"/>
              <a:gd name="connsiteY10-22" fmla="*/ 2051872 h 2213220"/>
              <a:gd name="connsiteX11-23" fmla="*/ 3795107 w 5820991"/>
              <a:gd name="connsiteY11-24" fmla="*/ 2211892 h 2213220"/>
              <a:gd name="connsiteX12-25" fmla="*/ 3436967 w 5820991"/>
              <a:gd name="connsiteY12-26" fmla="*/ 1945192 h 2213220"/>
              <a:gd name="connsiteX13-27" fmla="*/ 3299807 w 5820991"/>
              <a:gd name="connsiteY13-28" fmla="*/ 1670872 h 2213220"/>
              <a:gd name="connsiteX14-29" fmla="*/ 3055967 w 5820991"/>
              <a:gd name="connsiteY14-30" fmla="*/ 1510852 h 2213220"/>
              <a:gd name="connsiteX15-31" fmla="*/ 2766407 w 5820991"/>
              <a:gd name="connsiteY15-32" fmla="*/ 1487992 h 2213220"/>
              <a:gd name="connsiteX16-33" fmla="*/ 2537807 w 5820991"/>
              <a:gd name="connsiteY16-34" fmla="*/ 1160332 h 2213220"/>
              <a:gd name="connsiteX17-35" fmla="*/ 2415887 w 5820991"/>
              <a:gd name="connsiteY17-36" fmla="*/ 946972 h 2213220"/>
              <a:gd name="connsiteX18-37" fmla="*/ 1935827 w 5820991"/>
              <a:gd name="connsiteY18-38" fmla="*/ 840292 h 2213220"/>
              <a:gd name="connsiteX19-39" fmla="*/ 1874867 w 5820991"/>
              <a:gd name="connsiteY19-40" fmla="*/ 878392 h 2213220"/>
              <a:gd name="connsiteX20-41" fmla="*/ 1631027 w 5820991"/>
              <a:gd name="connsiteY20-42" fmla="*/ 939352 h 2213220"/>
              <a:gd name="connsiteX21-43" fmla="*/ 1501487 w 5820991"/>
              <a:gd name="connsiteY21-44" fmla="*/ 969832 h 2213220"/>
              <a:gd name="connsiteX22-45" fmla="*/ 1402427 w 5820991"/>
              <a:gd name="connsiteY22-46" fmla="*/ 1038412 h 2213220"/>
              <a:gd name="connsiteX23-47" fmla="*/ 1120487 w 5820991"/>
              <a:gd name="connsiteY23-48" fmla="*/ 1099372 h 2213220"/>
              <a:gd name="connsiteX24-49" fmla="*/ 876647 w 5820991"/>
              <a:gd name="connsiteY24-50" fmla="*/ 1007932 h 2213220"/>
              <a:gd name="connsiteX25-51" fmla="*/ 297527 w 5820991"/>
              <a:gd name="connsiteY25-52" fmla="*/ 1122232 h 2213220"/>
              <a:gd name="connsiteX26-53" fmla="*/ 347 w 5820991"/>
              <a:gd name="connsiteY26-54" fmla="*/ 946972 h 2213220"/>
              <a:gd name="connsiteX27-55" fmla="*/ 244187 w 5820991"/>
              <a:gd name="connsiteY27-56" fmla="*/ 642172 h 2213220"/>
              <a:gd name="connsiteX28-57" fmla="*/ 533747 w 5820991"/>
              <a:gd name="connsiteY28-58" fmla="*/ 535492 h 2213220"/>
              <a:gd name="connsiteX29-59" fmla="*/ 823307 w 5820991"/>
              <a:gd name="connsiteY29-60" fmla="*/ 398332 h 2213220"/>
              <a:gd name="connsiteX30-61" fmla="*/ 952847 w 5820991"/>
              <a:gd name="connsiteY30-62" fmla="*/ 253552 h 2213220"/>
              <a:gd name="connsiteX31-63" fmla="*/ 1082387 w 5820991"/>
              <a:gd name="connsiteY31-64" fmla="*/ 268792 h 2213220"/>
              <a:gd name="connsiteX32-65" fmla="*/ 1120487 w 5820991"/>
              <a:gd name="connsiteY32-66" fmla="*/ 383092 h 2213220"/>
              <a:gd name="connsiteX33-67" fmla="*/ 1265267 w 5820991"/>
              <a:gd name="connsiteY33-68" fmla="*/ 261172 h 2213220"/>
              <a:gd name="connsiteX34-69" fmla="*/ 1471007 w 5820991"/>
              <a:gd name="connsiteY34-70" fmla="*/ 124012 h 2213220"/>
              <a:gd name="connsiteX35-71" fmla="*/ 1615787 w 5820991"/>
              <a:gd name="connsiteY35-72" fmla="*/ 9712 h 2213220"/>
              <a:gd name="connsiteX36-73" fmla="*/ 1859627 w 5820991"/>
              <a:gd name="connsiteY36-74" fmla="*/ 9712 h 2213220"/>
              <a:gd name="connsiteX37-75" fmla="*/ 1897727 w 5820991"/>
              <a:gd name="connsiteY37-76" fmla="*/ 40192 h 2213220"/>
              <a:gd name="connsiteX0-77" fmla="*/ 5577389 w 5820991"/>
              <a:gd name="connsiteY0-78" fmla="*/ 907495 h 2213220"/>
              <a:gd name="connsiteX1-79" fmla="*/ 5707727 w 5820991"/>
              <a:gd name="connsiteY1-80" fmla="*/ 946972 h 2213220"/>
              <a:gd name="connsiteX2-81" fmla="*/ 5654387 w 5820991"/>
              <a:gd name="connsiteY2-82" fmla="*/ 1068892 h 2213220"/>
              <a:gd name="connsiteX3-83" fmla="*/ 5654387 w 5820991"/>
              <a:gd name="connsiteY3-84" fmla="*/ 1251772 h 2213220"/>
              <a:gd name="connsiteX4-85" fmla="*/ 5768687 w 5820991"/>
              <a:gd name="connsiteY4-86" fmla="*/ 1327972 h 2213220"/>
              <a:gd name="connsiteX5-87" fmla="*/ 5814407 w 5820991"/>
              <a:gd name="connsiteY5-88" fmla="*/ 1442272 h 2213220"/>
              <a:gd name="connsiteX6-89" fmla="*/ 5631527 w 5820991"/>
              <a:gd name="connsiteY6-90" fmla="*/ 1625152 h 2213220"/>
              <a:gd name="connsiteX7-91" fmla="*/ 5395307 w 5820991"/>
              <a:gd name="connsiteY7-92" fmla="*/ 1899472 h 2213220"/>
              <a:gd name="connsiteX8-93" fmla="*/ 4915247 w 5820991"/>
              <a:gd name="connsiteY8-94" fmla="*/ 2196652 h 2213220"/>
              <a:gd name="connsiteX9-95" fmla="*/ 4701887 w 5820991"/>
              <a:gd name="connsiteY9-96" fmla="*/ 2143312 h 2213220"/>
              <a:gd name="connsiteX10-97" fmla="*/ 4237067 w 5820991"/>
              <a:gd name="connsiteY10-98" fmla="*/ 2051872 h 2213220"/>
              <a:gd name="connsiteX11-99" fmla="*/ 3795107 w 5820991"/>
              <a:gd name="connsiteY11-100" fmla="*/ 2211892 h 2213220"/>
              <a:gd name="connsiteX12-101" fmla="*/ 3436967 w 5820991"/>
              <a:gd name="connsiteY12-102" fmla="*/ 1945192 h 2213220"/>
              <a:gd name="connsiteX13-103" fmla="*/ 3299807 w 5820991"/>
              <a:gd name="connsiteY13-104" fmla="*/ 1670872 h 2213220"/>
              <a:gd name="connsiteX14-105" fmla="*/ 3055967 w 5820991"/>
              <a:gd name="connsiteY14-106" fmla="*/ 1510852 h 2213220"/>
              <a:gd name="connsiteX15-107" fmla="*/ 2766407 w 5820991"/>
              <a:gd name="connsiteY15-108" fmla="*/ 1487992 h 2213220"/>
              <a:gd name="connsiteX16-109" fmla="*/ 2537807 w 5820991"/>
              <a:gd name="connsiteY16-110" fmla="*/ 1160332 h 2213220"/>
              <a:gd name="connsiteX17-111" fmla="*/ 2415887 w 5820991"/>
              <a:gd name="connsiteY17-112" fmla="*/ 946972 h 2213220"/>
              <a:gd name="connsiteX18-113" fmla="*/ 1935827 w 5820991"/>
              <a:gd name="connsiteY18-114" fmla="*/ 840292 h 2213220"/>
              <a:gd name="connsiteX19-115" fmla="*/ 1874867 w 5820991"/>
              <a:gd name="connsiteY19-116" fmla="*/ 878392 h 2213220"/>
              <a:gd name="connsiteX20-117" fmla="*/ 1631027 w 5820991"/>
              <a:gd name="connsiteY20-118" fmla="*/ 939352 h 2213220"/>
              <a:gd name="connsiteX21-119" fmla="*/ 1501487 w 5820991"/>
              <a:gd name="connsiteY21-120" fmla="*/ 969832 h 2213220"/>
              <a:gd name="connsiteX22-121" fmla="*/ 1402427 w 5820991"/>
              <a:gd name="connsiteY22-122" fmla="*/ 1038412 h 2213220"/>
              <a:gd name="connsiteX23-123" fmla="*/ 1120487 w 5820991"/>
              <a:gd name="connsiteY23-124" fmla="*/ 1099372 h 2213220"/>
              <a:gd name="connsiteX24-125" fmla="*/ 876647 w 5820991"/>
              <a:gd name="connsiteY24-126" fmla="*/ 1007932 h 2213220"/>
              <a:gd name="connsiteX25-127" fmla="*/ 297527 w 5820991"/>
              <a:gd name="connsiteY25-128" fmla="*/ 1122232 h 2213220"/>
              <a:gd name="connsiteX26-129" fmla="*/ 347 w 5820991"/>
              <a:gd name="connsiteY26-130" fmla="*/ 946972 h 2213220"/>
              <a:gd name="connsiteX27-131" fmla="*/ 244187 w 5820991"/>
              <a:gd name="connsiteY27-132" fmla="*/ 642172 h 2213220"/>
              <a:gd name="connsiteX28-133" fmla="*/ 533747 w 5820991"/>
              <a:gd name="connsiteY28-134" fmla="*/ 535492 h 2213220"/>
              <a:gd name="connsiteX29-135" fmla="*/ 823307 w 5820991"/>
              <a:gd name="connsiteY29-136" fmla="*/ 398332 h 2213220"/>
              <a:gd name="connsiteX30-137" fmla="*/ 952847 w 5820991"/>
              <a:gd name="connsiteY30-138" fmla="*/ 253552 h 2213220"/>
              <a:gd name="connsiteX31-139" fmla="*/ 1082387 w 5820991"/>
              <a:gd name="connsiteY31-140" fmla="*/ 268792 h 2213220"/>
              <a:gd name="connsiteX32-141" fmla="*/ 1120487 w 5820991"/>
              <a:gd name="connsiteY32-142" fmla="*/ 383092 h 2213220"/>
              <a:gd name="connsiteX33-143" fmla="*/ 1265267 w 5820991"/>
              <a:gd name="connsiteY33-144" fmla="*/ 261172 h 2213220"/>
              <a:gd name="connsiteX34-145" fmla="*/ 1471007 w 5820991"/>
              <a:gd name="connsiteY34-146" fmla="*/ 124012 h 2213220"/>
              <a:gd name="connsiteX35-147" fmla="*/ 1615787 w 5820991"/>
              <a:gd name="connsiteY35-148" fmla="*/ 9712 h 2213220"/>
              <a:gd name="connsiteX36-149" fmla="*/ 1859627 w 5820991"/>
              <a:gd name="connsiteY36-150" fmla="*/ 9712 h 2213220"/>
              <a:gd name="connsiteX37-151" fmla="*/ 1897727 w 5820991"/>
              <a:gd name="connsiteY37-152" fmla="*/ 40192 h 2213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Lst>
            <a:rect l="l" t="t" r="r" b="b"/>
            <a:pathLst>
              <a:path w="5820991" h="2213220">
                <a:moveTo>
                  <a:pt x="5577389" y="907495"/>
                </a:moveTo>
                <a:cubicBezTo>
                  <a:pt x="5680259" y="922735"/>
                  <a:pt x="5694894" y="920073"/>
                  <a:pt x="5707727" y="946972"/>
                </a:cubicBezTo>
                <a:cubicBezTo>
                  <a:pt x="5720560" y="973871"/>
                  <a:pt x="5663277" y="1018092"/>
                  <a:pt x="5654387" y="1068892"/>
                </a:cubicBezTo>
                <a:cubicBezTo>
                  <a:pt x="5645497" y="1119692"/>
                  <a:pt x="5635337" y="1208592"/>
                  <a:pt x="5654387" y="1251772"/>
                </a:cubicBezTo>
                <a:cubicBezTo>
                  <a:pt x="5673437" y="1294952"/>
                  <a:pt x="5742017" y="1296222"/>
                  <a:pt x="5768687" y="1327972"/>
                </a:cubicBezTo>
                <a:cubicBezTo>
                  <a:pt x="5795357" y="1359722"/>
                  <a:pt x="5837267" y="1392742"/>
                  <a:pt x="5814407" y="1442272"/>
                </a:cubicBezTo>
                <a:cubicBezTo>
                  <a:pt x="5791547" y="1491802"/>
                  <a:pt x="5701377" y="1548952"/>
                  <a:pt x="5631527" y="1625152"/>
                </a:cubicBezTo>
                <a:cubicBezTo>
                  <a:pt x="5561677" y="1701352"/>
                  <a:pt x="5514687" y="1804222"/>
                  <a:pt x="5395307" y="1899472"/>
                </a:cubicBezTo>
                <a:cubicBezTo>
                  <a:pt x="5275927" y="1994722"/>
                  <a:pt x="5030817" y="2156012"/>
                  <a:pt x="4915247" y="2196652"/>
                </a:cubicBezTo>
                <a:cubicBezTo>
                  <a:pt x="4799677" y="2237292"/>
                  <a:pt x="4814917" y="2167442"/>
                  <a:pt x="4701887" y="2143312"/>
                </a:cubicBezTo>
                <a:cubicBezTo>
                  <a:pt x="4588857" y="2119182"/>
                  <a:pt x="4388197" y="2040442"/>
                  <a:pt x="4237067" y="2051872"/>
                </a:cubicBezTo>
                <a:cubicBezTo>
                  <a:pt x="4085937" y="2063302"/>
                  <a:pt x="3928457" y="2229672"/>
                  <a:pt x="3795107" y="2211892"/>
                </a:cubicBezTo>
                <a:cubicBezTo>
                  <a:pt x="3661757" y="2194112"/>
                  <a:pt x="3519517" y="2035362"/>
                  <a:pt x="3436967" y="1945192"/>
                </a:cubicBezTo>
                <a:cubicBezTo>
                  <a:pt x="3354417" y="1855022"/>
                  <a:pt x="3363307" y="1743262"/>
                  <a:pt x="3299807" y="1670872"/>
                </a:cubicBezTo>
                <a:cubicBezTo>
                  <a:pt x="3236307" y="1598482"/>
                  <a:pt x="3144867" y="1541332"/>
                  <a:pt x="3055967" y="1510852"/>
                </a:cubicBezTo>
                <a:cubicBezTo>
                  <a:pt x="2967067" y="1480372"/>
                  <a:pt x="2852767" y="1546412"/>
                  <a:pt x="2766407" y="1487992"/>
                </a:cubicBezTo>
                <a:cubicBezTo>
                  <a:pt x="2680047" y="1429572"/>
                  <a:pt x="2596227" y="1250502"/>
                  <a:pt x="2537807" y="1160332"/>
                </a:cubicBezTo>
                <a:cubicBezTo>
                  <a:pt x="2479387" y="1070162"/>
                  <a:pt x="2516217" y="1000312"/>
                  <a:pt x="2415887" y="946972"/>
                </a:cubicBezTo>
                <a:cubicBezTo>
                  <a:pt x="2315557" y="893632"/>
                  <a:pt x="2025997" y="851722"/>
                  <a:pt x="1935827" y="840292"/>
                </a:cubicBezTo>
                <a:cubicBezTo>
                  <a:pt x="1845657" y="828862"/>
                  <a:pt x="1925667" y="861882"/>
                  <a:pt x="1874867" y="878392"/>
                </a:cubicBezTo>
                <a:cubicBezTo>
                  <a:pt x="1824067" y="894902"/>
                  <a:pt x="1631027" y="939352"/>
                  <a:pt x="1631027" y="939352"/>
                </a:cubicBezTo>
                <a:cubicBezTo>
                  <a:pt x="1568797" y="954592"/>
                  <a:pt x="1539587" y="953322"/>
                  <a:pt x="1501487" y="969832"/>
                </a:cubicBezTo>
                <a:cubicBezTo>
                  <a:pt x="1463387" y="986342"/>
                  <a:pt x="1465927" y="1016822"/>
                  <a:pt x="1402427" y="1038412"/>
                </a:cubicBezTo>
                <a:cubicBezTo>
                  <a:pt x="1338927" y="1060002"/>
                  <a:pt x="1208117" y="1104452"/>
                  <a:pt x="1120487" y="1099372"/>
                </a:cubicBezTo>
                <a:cubicBezTo>
                  <a:pt x="1032857" y="1094292"/>
                  <a:pt x="1013807" y="1004122"/>
                  <a:pt x="876647" y="1007932"/>
                </a:cubicBezTo>
                <a:cubicBezTo>
                  <a:pt x="739487" y="1011742"/>
                  <a:pt x="443577" y="1132392"/>
                  <a:pt x="297527" y="1122232"/>
                </a:cubicBezTo>
                <a:cubicBezTo>
                  <a:pt x="151477" y="1112072"/>
                  <a:pt x="9237" y="1026982"/>
                  <a:pt x="347" y="946972"/>
                </a:cubicBezTo>
                <a:cubicBezTo>
                  <a:pt x="-8543" y="866962"/>
                  <a:pt x="155287" y="710752"/>
                  <a:pt x="244187" y="642172"/>
                </a:cubicBezTo>
                <a:cubicBezTo>
                  <a:pt x="333087" y="573592"/>
                  <a:pt x="437227" y="576132"/>
                  <a:pt x="533747" y="535492"/>
                </a:cubicBezTo>
                <a:cubicBezTo>
                  <a:pt x="630267" y="494852"/>
                  <a:pt x="753457" y="445322"/>
                  <a:pt x="823307" y="398332"/>
                </a:cubicBezTo>
                <a:cubicBezTo>
                  <a:pt x="893157" y="351342"/>
                  <a:pt x="909667" y="275142"/>
                  <a:pt x="952847" y="253552"/>
                </a:cubicBezTo>
                <a:cubicBezTo>
                  <a:pt x="996027" y="231962"/>
                  <a:pt x="1054447" y="247202"/>
                  <a:pt x="1082387" y="268792"/>
                </a:cubicBezTo>
                <a:cubicBezTo>
                  <a:pt x="1110327" y="290382"/>
                  <a:pt x="1090007" y="384362"/>
                  <a:pt x="1120487" y="383092"/>
                </a:cubicBezTo>
                <a:cubicBezTo>
                  <a:pt x="1150967" y="381822"/>
                  <a:pt x="1206847" y="304352"/>
                  <a:pt x="1265267" y="261172"/>
                </a:cubicBezTo>
                <a:cubicBezTo>
                  <a:pt x="1323687" y="217992"/>
                  <a:pt x="1412587" y="165922"/>
                  <a:pt x="1471007" y="124012"/>
                </a:cubicBezTo>
                <a:cubicBezTo>
                  <a:pt x="1529427" y="82102"/>
                  <a:pt x="1551017" y="28762"/>
                  <a:pt x="1615787" y="9712"/>
                </a:cubicBezTo>
                <a:cubicBezTo>
                  <a:pt x="1680557" y="-9338"/>
                  <a:pt x="1812637" y="4632"/>
                  <a:pt x="1859627" y="9712"/>
                </a:cubicBezTo>
                <a:cubicBezTo>
                  <a:pt x="1906617" y="14792"/>
                  <a:pt x="1902172" y="27492"/>
                  <a:pt x="1897727" y="40192"/>
                </a:cubicBezTo>
              </a:path>
            </a:pathLst>
          </a:custGeom>
          <a:noFill/>
          <a:ln w="28575"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0" tIns="36000" rIns="72000" bIns="36000" numCol="1" rtlCol="0" anchor="ctr" anchorCtr="0" compatLnSpc="1"/>
          <a:lstStyle/>
          <a:p>
            <a:pPr marL="85725" marR="0" indent="-85725" algn="l" defTabSz="914400" rtl="0" eaLnBrk="0" fontAlgn="base" latinLnBrk="0" hangingPunct="0">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298" name="Text Box 87"/>
          <p:cNvSpPr txBox="1">
            <a:spLocks noChangeArrowheads="1"/>
          </p:cNvSpPr>
          <p:nvPr/>
        </p:nvSpPr>
        <p:spPr bwMode="auto">
          <a:xfrm>
            <a:off x="3879713" y="6243448"/>
            <a:ext cx="795020" cy="213995"/>
          </a:xfrm>
          <a:prstGeom prst="rect">
            <a:avLst/>
          </a:prstGeom>
          <a:noFill/>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SINGAPORE</a:t>
            </a:r>
          </a:p>
        </p:txBody>
      </p:sp>
      <p:sp>
        <p:nvSpPr>
          <p:cNvPr id="299" name="Text Box 87"/>
          <p:cNvSpPr txBox="1">
            <a:spLocks noChangeArrowheads="1"/>
          </p:cNvSpPr>
          <p:nvPr/>
        </p:nvSpPr>
        <p:spPr bwMode="auto">
          <a:xfrm>
            <a:off x="1666964" y="5229907"/>
            <a:ext cx="631825" cy="213995"/>
          </a:xfrm>
          <a:prstGeom prst="rect">
            <a:avLst/>
          </a:prstGeom>
          <a:noFill/>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PIRAEUS</a:t>
            </a:r>
          </a:p>
        </p:txBody>
      </p:sp>
      <p:sp>
        <p:nvSpPr>
          <p:cNvPr id="300" name="Text Box 87"/>
          <p:cNvSpPr txBox="1">
            <a:spLocks noChangeArrowheads="1"/>
          </p:cNvSpPr>
          <p:nvPr/>
        </p:nvSpPr>
        <p:spPr bwMode="auto">
          <a:xfrm>
            <a:off x="388991" y="4455659"/>
            <a:ext cx="829945" cy="213995"/>
          </a:xfrm>
          <a:prstGeom prst="rect">
            <a:avLst/>
          </a:prstGeom>
          <a:noFill/>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ROTTERDAM</a:t>
            </a:r>
          </a:p>
        </p:txBody>
      </p:sp>
      <p:sp>
        <p:nvSpPr>
          <p:cNvPr id="301" name="Text Box 87"/>
          <p:cNvSpPr txBox="1">
            <a:spLocks noChangeArrowheads="1"/>
          </p:cNvSpPr>
          <p:nvPr/>
        </p:nvSpPr>
        <p:spPr bwMode="auto">
          <a:xfrm>
            <a:off x="1282810" y="4463262"/>
            <a:ext cx="725805" cy="213995"/>
          </a:xfrm>
          <a:prstGeom prst="rect">
            <a:avLst/>
          </a:prstGeom>
          <a:noFill/>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HAMBURG</a:t>
            </a:r>
          </a:p>
        </p:txBody>
      </p:sp>
      <p:sp>
        <p:nvSpPr>
          <p:cNvPr id="302" name="Text Box 87"/>
          <p:cNvSpPr txBox="1">
            <a:spLocks noChangeArrowheads="1"/>
          </p:cNvSpPr>
          <p:nvPr/>
        </p:nvSpPr>
        <p:spPr bwMode="auto">
          <a:xfrm>
            <a:off x="1808858" y="4153353"/>
            <a:ext cx="620395" cy="213995"/>
          </a:xfrm>
          <a:prstGeom prst="rect">
            <a:avLst/>
          </a:prstGeom>
          <a:noFill/>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BRONKA</a:t>
            </a:r>
          </a:p>
        </p:txBody>
      </p:sp>
      <p:sp>
        <p:nvSpPr>
          <p:cNvPr id="6" name="모서리가 둥근 직사각형 103"/>
          <p:cNvSpPr/>
          <p:nvPr/>
        </p:nvSpPr>
        <p:spPr>
          <a:xfrm>
            <a:off x="6140435" y="2606754"/>
            <a:ext cx="5537200" cy="4002513"/>
          </a:xfrm>
          <a:prstGeom prst="roundRect">
            <a:avLst>
              <a:gd name="adj" fmla="val 1322"/>
            </a:avLst>
          </a:prstGeom>
          <a:solidFill>
            <a:schemeClr val="bg1">
              <a:lumMod val="8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grpSp>
        <p:nvGrpSpPr>
          <p:cNvPr id="78" name="그룹 45"/>
          <p:cNvGrpSpPr/>
          <p:nvPr/>
        </p:nvGrpSpPr>
        <p:grpSpPr>
          <a:xfrm>
            <a:off x="6456050" y="2624042"/>
            <a:ext cx="4996071" cy="4054522"/>
            <a:chOff x="412878" y="791346"/>
            <a:chExt cx="5375211" cy="4314116"/>
          </a:xfrm>
          <a:solidFill>
            <a:schemeClr val="tx1">
              <a:lumMod val="50000"/>
              <a:lumOff val="50000"/>
            </a:schemeClr>
          </a:solidFill>
        </p:grpSpPr>
        <p:sp>
          <p:nvSpPr>
            <p:cNvPr id="79" name="Freeform 62"/>
            <p:cNvSpPr/>
            <p:nvPr/>
          </p:nvSpPr>
          <p:spPr bwMode="auto">
            <a:xfrm rot="252837">
              <a:off x="4373188" y="2993862"/>
              <a:ext cx="588599" cy="557228"/>
            </a:xfrm>
            <a:custGeom>
              <a:avLst/>
              <a:gdLst>
                <a:gd name="T0" fmla="*/ 402488 w 310"/>
                <a:gd name="T1" fmla="*/ 619125 h 302"/>
                <a:gd name="T2" fmla="*/ 365525 w 310"/>
                <a:gd name="T3" fmla="*/ 610925 h 302"/>
                <a:gd name="T4" fmla="*/ 365525 w 310"/>
                <a:gd name="T5" fmla="*/ 596574 h 302"/>
                <a:gd name="T6" fmla="*/ 406595 w 310"/>
                <a:gd name="T7" fmla="*/ 569923 h 302"/>
                <a:gd name="T8" fmla="*/ 416862 w 310"/>
                <a:gd name="T9" fmla="*/ 555572 h 302"/>
                <a:gd name="T10" fmla="*/ 351150 w 310"/>
                <a:gd name="T11" fmla="*/ 508420 h 302"/>
                <a:gd name="T12" fmla="*/ 322401 w 310"/>
                <a:gd name="T13" fmla="*/ 481769 h 302"/>
                <a:gd name="T14" fmla="*/ 279277 w 310"/>
                <a:gd name="T15" fmla="*/ 453068 h 302"/>
                <a:gd name="T16" fmla="*/ 252582 w 310"/>
                <a:gd name="T17" fmla="*/ 422317 h 302"/>
                <a:gd name="T18" fmla="*/ 266956 w 310"/>
                <a:gd name="T19" fmla="*/ 383365 h 302"/>
                <a:gd name="T20" fmla="*/ 275170 w 310"/>
                <a:gd name="T21" fmla="*/ 360815 h 302"/>
                <a:gd name="T22" fmla="*/ 332669 w 310"/>
                <a:gd name="T23" fmla="*/ 348514 h 302"/>
                <a:gd name="T24" fmla="*/ 310080 w 310"/>
                <a:gd name="T25" fmla="*/ 282911 h 302"/>
                <a:gd name="T26" fmla="*/ 271063 w 310"/>
                <a:gd name="T27" fmla="*/ 289062 h 302"/>
                <a:gd name="T28" fmla="*/ 266956 w 310"/>
                <a:gd name="T29" fmla="*/ 307512 h 302"/>
                <a:gd name="T30" fmla="*/ 242314 w 310"/>
                <a:gd name="T31" fmla="*/ 311613 h 302"/>
                <a:gd name="T32" fmla="*/ 223833 w 310"/>
                <a:gd name="T33" fmla="*/ 293162 h 302"/>
                <a:gd name="T34" fmla="*/ 170441 w 310"/>
                <a:gd name="T35" fmla="*/ 192708 h 302"/>
                <a:gd name="T36" fmla="*/ 119104 w 310"/>
                <a:gd name="T37" fmla="*/ 180407 h 302"/>
                <a:gd name="T38" fmla="*/ 75980 w 310"/>
                <a:gd name="T39" fmla="*/ 168107 h 302"/>
                <a:gd name="T40" fmla="*/ 65712 w 310"/>
                <a:gd name="T41" fmla="*/ 155806 h 302"/>
                <a:gd name="T42" fmla="*/ 8214 w 310"/>
                <a:gd name="T43" fmla="*/ 79953 h 302"/>
                <a:gd name="T44" fmla="*/ 28749 w 310"/>
                <a:gd name="T45" fmla="*/ 47152 h 302"/>
                <a:gd name="T46" fmla="*/ 43124 w 310"/>
                <a:gd name="T47" fmla="*/ 59452 h 302"/>
                <a:gd name="T48" fmla="*/ 43124 w 310"/>
                <a:gd name="T49" fmla="*/ 63553 h 302"/>
                <a:gd name="T50" fmla="*/ 78033 w 310"/>
                <a:gd name="T51" fmla="*/ 102504 h 302"/>
                <a:gd name="T52" fmla="*/ 137585 w 310"/>
                <a:gd name="T53" fmla="*/ 112755 h 302"/>
                <a:gd name="T54" fmla="*/ 195083 w 310"/>
                <a:gd name="T55" fmla="*/ 88154 h 302"/>
                <a:gd name="T56" fmla="*/ 213565 w 310"/>
                <a:gd name="T57" fmla="*/ 88154 h 302"/>
                <a:gd name="T58" fmla="*/ 238207 w 310"/>
                <a:gd name="T59" fmla="*/ 57402 h 302"/>
                <a:gd name="T60" fmla="*/ 279277 w 310"/>
                <a:gd name="T61" fmla="*/ 0 h 302"/>
                <a:gd name="T62" fmla="*/ 281331 w 310"/>
                <a:gd name="T63" fmla="*/ 30751 h 302"/>
                <a:gd name="T64" fmla="*/ 318294 w 310"/>
                <a:gd name="T65" fmla="*/ 59452 h 302"/>
                <a:gd name="T66" fmla="*/ 398381 w 310"/>
                <a:gd name="T67" fmla="*/ 100454 h 302"/>
                <a:gd name="T68" fmla="*/ 484628 w 310"/>
                <a:gd name="T69" fmla="*/ 250110 h 302"/>
                <a:gd name="T70" fmla="*/ 507217 w 310"/>
                <a:gd name="T71" fmla="*/ 313663 h 302"/>
                <a:gd name="T72" fmla="*/ 616053 w 310"/>
                <a:gd name="T73" fmla="*/ 379265 h 302"/>
                <a:gd name="T74" fmla="*/ 616053 w 310"/>
                <a:gd name="T75" fmla="*/ 385416 h 302"/>
                <a:gd name="T76" fmla="*/ 550341 w 310"/>
                <a:gd name="T77" fmla="*/ 391566 h 302"/>
                <a:gd name="T78" fmla="*/ 550341 w 310"/>
                <a:gd name="T79" fmla="*/ 414117 h 302"/>
                <a:gd name="T80" fmla="*/ 589357 w 310"/>
                <a:gd name="T81" fmla="*/ 430517 h 302"/>
                <a:gd name="T82" fmla="*/ 585250 w 310"/>
                <a:gd name="T83" fmla="*/ 459218 h 302"/>
                <a:gd name="T84" fmla="*/ 632481 w 310"/>
                <a:gd name="T85" fmla="*/ 481769 h 302"/>
                <a:gd name="T86" fmla="*/ 636588 w 310"/>
                <a:gd name="T87" fmla="*/ 487920 h 302"/>
                <a:gd name="T88" fmla="*/ 587304 w 310"/>
                <a:gd name="T89" fmla="*/ 537122 h 302"/>
                <a:gd name="T90" fmla="*/ 587304 w 310"/>
                <a:gd name="T91" fmla="*/ 543272 h 302"/>
                <a:gd name="T92" fmla="*/ 529806 w 310"/>
                <a:gd name="T93" fmla="*/ 590424 h 302"/>
                <a:gd name="T94" fmla="*/ 490789 w 310"/>
                <a:gd name="T95" fmla="*/ 602724 h 302"/>
                <a:gd name="T96" fmla="*/ 488735 w 310"/>
                <a:gd name="T97" fmla="*/ 608875 h 302"/>
                <a:gd name="T98" fmla="*/ 429183 w 310"/>
                <a:gd name="T99" fmla="*/ 606825 h 302"/>
                <a:gd name="T100" fmla="*/ 402488 w 310"/>
                <a:gd name="T101" fmla="*/ 619125 h 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10"/>
                <a:gd name="T154" fmla="*/ 0 h 302"/>
                <a:gd name="T155" fmla="*/ 310 w 310"/>
                <a:gd name="T156" fmla="*/ 302 h 30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10" h="302">
                  <a:moveTo>
                    <a:pt x="196" y="302"/>
                  </a:moveTo>
                  <a:cubicBezTo>
                    <a:pt x="186" y="298"/>
                    <a:pt x="182" y="299"/>
                    <a:pt x="178" y="298"/>
                  </a:cubicBezTo>
                  <a:cubicBezTo>
                    <a:pt x="178" y="296"/>
                    <a:pt x="178" y="293"/>
                    <a:pt x="178" y="291"/>
                  </a:cubicBezTo>
                  <a:cubicBezTo>
                    <a:pt x="165" y="287"/>
                    <a:pt x="195" y="279"/>
                    <a:pt x="198" y="278"/>
                  </a:cubicBezTo>
                  <a:cubicBezTo>
                    <a:pt x="199" y="276"/>
                    <a:pt x="201" y="273"/>
                    <a:pt x="203" y="271"/>
                  </a:cubicBezTo>
                  <a:cubicBezTo>
                    <a:pt x="203" y="245"/>
                    <a:pt x="186" y="249"/>
                    <a:pt x="171" y="248"/>
                  </a:cubicBezTo>
                  <a:cubicBezTo>
                    <a:pt x="162" y="246"/>
                    <a:pt x="159" y="238"/>
                    <a:pt x="157" y="235"/>
                  </a:cubicBezTo>
                  <a:cubicBezTo>
                    <a:pt x="146" y="231"/>
                    <a:pt x="139" y="225"/>
                    <a:pt x="136" y="221"/>
                  </a:cubicBezTo>
                  <a:cubicBezTo>
                    <a:pt x="125" y="214"/>
                    <a:pt x="125" y="211"/>
                    <a:pt x="123" y="206"/>
                  </a:cubicBezTo>
                  <a:cubicBezTo>
                    <a:pt x="132" y="201"/>
                    <a:pt x="129" y="192"/>
                    <a:pt x="130" y="187"/>
                  </a:cubicBezTo>
                  <a:cubicBezTo>
                    <a:pt x="131" y="183"/>
                    <a:pt x="132" y="180"/>
                    <a:pt x="134" y="176"/>
                  </a:cubicBezTo>
                  <a:cubicBezTo>
                    <a:pt x="142" y="176"/>
                    <a:pt x="151" y="178"/>
                    <a:pt x="162" y="170"/>
                  </a:cubicBezTo>
                  <a:cubicBezTo>
                    <a:pt x="162" y="156"/>
                    <a:pt x="158" y="143"/>
                    <a:pt x="151" y="138"/>
                  </a:cubicBezTo>
                  <a:cubicBezTo>
                    <a:pt x="140" y="138"/>
                    <a:pt x="138" y="138"/>
                    <a:pt x="132" y="141"/>
                  </a:cubicBezTo>
                  <a:cubicBezTo>
                    <a:pt x="132" y="144"/>
                    <a:pt x="131" y="147"/>
                    <a:pt x="130" y="150"/>
                  </a:cubicBezTo>
                  <a:cubicBezTo>
                    <a:pt x="126" y="151"/>
                    <a:pt x="122" y="151"/>
                    <a:pt x="118" y="152"/>
                  </a:cubicBezTo>
                  <a:cubicBezTo>
                    <a:pt x="115" y="145"/>
                    <a:pt x="113" y="146"/>
                    <a:pt x="109" y="143"/>
                  </a:cubicBezTo>
                  <a:cubicBezTo>
                    <a:pt x="98" y="123"/>
                    <a:pt x="93" y="106"/>
                    <a:pt x="83" y="94"/>
                  </a:cubicBezTo>
                  <a:cubicBezTo>
                    <a:pt x="74" y="88"/>
                    <a:pt x="64" y="89"/>
                    <a:pt x="58" y="88"/>
                  </a:cubicBezTo>
                  <a:cubicBezTo>
                    <a:pt x="51" y="86"/>
                    <a:pt x="44" y="83"/>
                    <a:pt x="37" y="82"/>
                  </a:cubicBezTo>
                  <a:cubicBezTo>
                    <a:pt x="35" y="80"/>
                    <a:pt x="33" y="78"/>
                    <a:pt x="32" y="76"/>
                  </a:cubicBezTo>
                  <a:cubicBezTo>
                    <a:pt x="26" y="61"/>
                    <a:pt x="13" y="45"/>
                    <a:pt x="4" y="39"/>
                  </a:cubicBezTo>
                  <a:cubicBezTo>
                    <a:pt x="4" y="29"/>
                    <a:pt x="0" y="13"/>
                    <a:pt x="14" y="23"/>
                  </a:cubicBezTo>
                  <a:cubicBezTo>
                    <a:pt x="16" y="25"/>
                    <a:pt x="17" y="27"/>
                    <a:pt x="21" y="29"/>
                  </a:cubicBezTo>
                  <a:cubicBezTo>
                    <a:pt x="21" y="30"/>
                    <a:pt x="21" y="30"/>
                    <a:pt x="21" y="31"/>
                  </a:cubicBezTo>
                  <a:cubicBezTo>
                    <a:pt x="26" y="35"/>
                    <a:pt x="31" y="39"/>
                    <a:pt x="38" y="50"/>
                  </a:cubicBezTo>
                  <a:cubicBezTo>
                    <a:pt x="44" y="53"/>
                    <a:pt x="54" y="54"/>
                    <a:pt x="67" y="55"/>
                  </a:cubicBezTo>
                  <a:cubicBezTo>
                    <a:pt x="76" y="52"/>
                    <a:pt x="83" y="25"/>
                    <a:pt x="95" y="43"/>
                  </a:cubicBezTo>
                  <a:cubicBezTo>
                    <a:pt x="98" y="43"/>
                    <a:pt x="100" y="43"/>
                    <a:pt x="104" y="43"/>
                  </a:cubicBezTo>
                  <a:cubicBezTo>
                    <a:pt x="108" y="38"/>
                    <a:pt x="112" y="33"/>
                    <a:pt x="116" y="28"/>
                  </a:cubicBezTo>
                  <a:cubicBezTo>
                    <a:pt x="119" y="15"/>
                    <a:pt x="120" y="0"/>
                    <a:pt x="136" y="0"/>
                  </a:cubicBezTo>
                  <a:cubicBezTo>
                    <a:pt x="136" y="4"/>
                    <a:pt x="136" y="9"/>
                    <a:pt x="137" y="15"/>
                  </a:cubicBezTo>
                  <a:cubicBezTo>
                    <a:pt x="143" y="19"/>
                    <a:pt x="149" y="24"/>
                    <a:pt x="155" y="29"/>
                  </a:cubicBezTo>
                  <a:cubicBezTo>
                    <a:pt x="166" y="32"/>
                    <a:pt x="178" y="42"/>
                    <a:pt x="194" y="49"/>
                  </a:cubicBezTo>
                  <a:cubicBezTo>
                    <a:pt x="205" y="72"/>
                    <a:pt x="218" y="96"/>
                    <a:pt x="236" y="122"/>
                  </a:cubicBezTo>
                  <a:cubicBezTo>
                    <a:pt x="236" y="129"/>
                    <a:pt x="239" y="142"/>
                    <a:pt x="247" y="153"/>
                  </a:cubicBezTo>
                  <a:cubicBezTo>
                    <a:pt x="267" y="163"/>
                    <a:pt x="278" y="169"/>
                    <a:pt x="300" y="185"/>
                  </a:cubicBezTo>
                  <a:cubicBezTo>
                    <a:pt x="300" y="186"/>
                    <a:pt x="300" y="187"/>
                    <a:pt x="300" y="188"/>
                  </a:cubicBezTo>
                  <a:cubicBezTo>
                    <a:pt x="294" y="194"/>
                    <a:pt x="270" y="191"/>
                    <a:pt x="268" y="191"/>
                  </a:cubicBezTo>
                  <a:cubicBezTo>
                    <a:pt x="268" y="194"/>
                    <a:pt x="268" y="198"/>
                    <a:pt x="268" y="202"/>
                  </a:cubicBezTo>
                  <a:cubicBezTo>
                    <a:pt x="274" y="205"/>
                    <a:pt x="280" y="207"/>
                    <a:pt x="287" y="210"/>
                  </a:cubicBezTo>
                  <a:cubicBezTo>
                    <a:pt x="284" y="214"/>
                    <a:pt x="283" y="217"/>
                    <a:pt x="285" y="224"/>
                  </a:cubicBezTo>
                  <a:cubicBezTo>
                    <a:pt x="293" y="228"/>
                    <a:pt x="300" y="231"/>
                    <a:pt x="308" y="235"/>
                  </a:cubicBezTo>
                  <a:cubicBezTo>
                    <a:pt x="308" y="236"/>
                    <a:pt x="309" y="237"/>
                    <a:pt x="310" y="238"/>
                  </a:cubicBezTo>
                  <a:cubicBezTo>
                    <a:pt x="310" y="251"/>
                    <a:pt x="297" y="256"/>
                    <a:pt x="286" y="262"/>
                  </a:cubicBezTo>
                  <a:cubicBezTo>
                    <a:pt x="286" y="263"/>
                    <a:pt x="286" y="264"/>
                    <a:pt x="286" y="265"/>
                  </a:cubicBezTo>
                  <a:cubicBezTo>
                    <a:pt x="281" y="265"/>
                    <a:pt x="264" y="284"/>
                    <a:pt x="258" y="288"/>
                  </a:cubicBezTo>
                  <a:cubicBezTo>
                    <a:pt x="252" y="290"/>
                    <a:pt x="245" y="292"/>
                    <a:pt x="239" y="294"/>
                  </a:cubicBezTo>
                  <a:cubicBezTo>
                    <a:pt x="238" y="295"/>
                    <a:pt x="238" y="296"/>
                    <a:pt x="238" y="297"/>
                  </a:cubicBezTo>
                  <a:cubicBezTo>
                    <a:pt x="228" y="297"/>
                    <a:pt x="219" y="296"/>
                    <a:pt x="209" y="296"/>
                  </a:cubicBezTo>
                  <a:cubicBezTo>
                    <a:pt x="205" y="297"/>
                    <a:pt x="201" y="300"/>
                    <a:pt x="196" y="302"/>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Freeform 70"/>
            <p:cNvSpPr/>
            <p:nvPr/>
          </p:nvSpPr>
          <p:spPr bwMode="auto">
            <a:xfrm rot="252837">
              <a:off x="412878" y="1059696"/>
              <a:ext cx="2111033" cy="1570502"/>
            </a:xfrm>
            <a:custGeom>
              <a:avLst/>
              <a:gdLst>
                <a:gd name="T0" fmla="*/ 773 w 1112"/>
                <a:gd name="T1" fmla="*/ 833 h 850"/>
                <a:gd name="T2" fmla="*/ 732 w 1112"/>
                <a:gd name="T3" fmla="*/ 842 h 850"/>
                <a:gd name="T4" fmla="*/ 663 w 1112"/>
                <a:gd name="T5" fmla="*/ 798 h 850"/>
                <a:gd name="T6" fmla="*/ 582 w 1112"/>
                <a:gd name="T7" fmla="*/ 794 h 850"/>
                <a:gd name="T8" fmla="*/ 509 w 1112"/>
                <a:gd name="T9" fmla="*/ 813 h 850"/>
                <a:gd name="T10" fmla="*/ 443 w 1112"/>
                <a:gd name="T11" fmla="*/ 830 h 850"/>
                <a:gd name="T12" fmla="*/ 357 w 1112"/>
                <a:gd name="T13" fmla="*/ 804 h 850"/>
                <a:gd name="T14" fmla="*/ 315 w 1112"/>
                <a:gd name="T15" fmla="*/ 807 h 850"/>
                <a:gd name="T16" fmla="*/ 204 w 1112"/>
                <a:gd name="T17" fmla="*/ 840 h 850"/>
                <a:gd name="T18" fmla="*/ 149 w 1112"/>
                <a:gd name="T19" fmla="*/ 806 h 850"/>
                <a:gd name="T20" fmla="*/ 144 w 1112"/>
                <a:gd name="T21" fmla="*/ 757 h 850"/>
                <a:gd name="T22" fmla="*/ 85 w 1112"/>
                <a:gd name="T23" fmla="*/ 705 h 850"/>
                <a:gd name="T24" fmla="*/ 48 w 1112"/>
                <a:gd name="T25" fmla="*/ 625 h 850"/>
                <a:gd name="T26" fmla="*/ 37 w 1112"/>
                <a:gd name="T27" fmla="*/ 582 h 850"/>
                <a:gd name="T28" fmla="*/ 12 w 1112"/>
                <a:gd name="T29" fmla="*/ 496 h 850"/>
                <a:gd name="T30" fmla="*/ 1 w 1112"/>
                <a:gd name="T31" fmla="*/ 480 h 850"/>
                <a:gd name="T32" fmla="*/ 23 w 1112"/>
                <a:gd name="T33" fmla="*/ 437 h 850"/>
                <a:gd name="T34" fmla="*/ 120 w 1112"/>
                <a:gd name="T35" fmla="*/ 395 h 850"/>
                <a:gd name="T36" fmla="*/ 173 w 1112"/>
                <a:gd name="T37" fmla="*/ 418 h 850"/>
                <a:gd name="T38" fmla="*/ 235 w 1112"/>
                <a:gd name="T39" fmla="*/ 383 h 850"/>
                <a:gd name="T40" fmla="*/ 331 w 1112"/>
                <a:gd name="T41" fmla="*/ 378 h 850"/>
                <a:gd name="T42" fmla="*/ 383 w 1112"/>
                <a:gd name="T43" fmla="*/ 309 h 850"/>
                <a:gd name="T44" fmla="*/ 412 w 1112"/>
                <a:gd name="T45" fmla="*/ 246 h 850"/>
                <a:gd name="T46" fmla="*/ 406 w 1112"/>
                <a:gd name="T47" fmla="*/ 182 h 850"/>
                <a:gd name="T48" fmla="*/ 516 w 1112"/>
                <a:gd name="T49" fmla="*/ 200 h 850"/>
                <a:gd name="T50" fmla="*/ 525 w 1112"/>
                <a:gd name="T51" fmla="*/ 157 h 850"/>
                <a:gd name="T52" fmla="*/ 581 w 1112"/>
                <a:gd name="T53" fmla="*/ 84 h 850"/>
                <a:gd name="T54" fmla="*/ 691 w 1112"/>
                <a:gd name="T55" fmla="*/ 98 h 850"/>
                <a:gd name="T56" fmla="*/ 764 w 1112"/>
                <a:gd name="T57" fmla="*/ 8 h 850"/>
                <a:gd name="T58" fmla="*/ 806 w 1112"/>
                <a:gd name="T59" fmla="*/ 33 h 850"/>
                <a:gd name="T60" fmla="*/ 880 w 1112"/>
                <a:gd name="T61" fmla="*/ 92 h 850"/>
                <a:gd name="T62" fmla="*/ 904 w 1112"/>
                <a:gd name="T63" fmla="*/ 157 h 850"/>
                <a:gd name="T64" fmla="*/ 888 w 1112"/>
                <a:gd name="T65" fmla="*/ 261 h 850"/>
                <a:gd name="T66" fmla="*/ 998 w 1112"/>
                <a:gd name="T67" fmla="*/ 295 h 850"/>
                <a:gd name="T68" fmla="*/ 1083 w 1112"/>
                <a:gd name="T69" fmla="*/ 359 h 850"/>
                <a:gd name="T70" fmla="*/ 1107 w 1112"/>
                <a:gd name="T71" fmla="*/ 429 h 850"/>
                <a:gd name="T72" fmla="*/ 1095 w 1112"/>
                <a:gd name="T73" fmla="*/ 485 h 850"/>
                <a:gd name="T74" fmla="*/ 1054 w 1112"/>
                <a:gd name="T75" fmla="*/ 510 h 850"/>
                <a:gd name="T76" fmla="*/ 938 w 1112"/>
                <a:gd name="T77" fmla="*/ 580 h 850"/>
                <a:gd name="T78" fmla="*/ 932 w 1112"/>
                <a:gd name="T79" fmla="*/ 657 h 850"/>
                <a:gd name="T80" fmla="*/ 800 w 1112"/>
                <a:gd name="T81" fmla="*/ 687 h 850"/>
                <a:gd name="T82" fmla="*/ 807 w 1112"/>
                <a:gd name="T83" fmla="*/ 744 h 850"/>
                <a:gd name="T84" fmla="*/ 822 w 1112"/>
                <a:gd name="T85" fmla="*/ 790 h 850"/>
                <a:gd name="T86" fmla="*/ 795 w 1112"/>
                <a:gd name="T87" fmla="*/ 850 h 8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12"/>
                <a:gd name="T133" fmla="*/ 0 h 850"/>
                <a:gd name="T134" fmla="*/ 1112 w 1112"/>
                <a:gd name="T135" fmla="*/ 850 h 8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12" h="850">
                  <a:moveTo>
                    <a:pt x="795" y="850"/>
                  </a:moveTo>
                  <a:cubicBezTo>
                    <a:pt x="792" y="848"/>
                    <a:pt x="789" y="847"/>
                    <a:pt x="787" y="846"/>
                  </a:cubicBezTo>
                  <a:cubicBezTo>
                    <a:pt x="782" y="841"/>
                    <a:pt x="777" y="837"/>
                    <a:pt x="773" y="833"/>
                  </a:cubicBezTo>
                  <a:cubicBezTo>
                    <a:pt x="759" y="833"/>
                    <a:pt x="757" y="829"/>
                    <a:pt x="752" y="842"/>
                  </a:cubicBezTo>
                  <a:cubicBezTo>
                    <a:pt x="750" y="841"/>
                    <a:pt x="748" y="840"/>
                    <a:pt x="746" y="840"/>
                  </a:cubicBezTo>
                  <a:cubicBezTo>
                    <a:pt x="742" y="840"/>
                    <a:pt x="737" y="841"/>
                    <a:pt x="732" y="842"/>
                  </a:cubicBezTo>
                  <a:cubicBezTo>
                    <a:pt x="726" y="832"/>
                    <a:pt x="727" y="827"/>
                    <a:pt x="727" y="822"/>
                  </a:cubicBezTo>
                  <a:cubicBezTo>
                    <a:pt x="723" y="820"/>
                    <a:pt x="720" y="819"/>
                    <a:pt x="716" y="817"/>
                  </a:cubicBezTo>
                  <a:cubicBezTo>
                    <a:pt x="698" y="801"/>
                    <a:pt x="684" y="790"/>
                    <a:pt x="663" y="798"/>
                  </a:cubicBezTo>
                  <a:cubicBezTo>
                    <a:pt x="648" y="800"/>
                    <a:pt x="634" y="803"/>
                    <a:pt x="620" y="801"/>
                  </a:cubicBezTo>
                  <a:cubicBezTo>
                    <a:pt x="612" y="799"/>
                    <a:pt x="606" y="796"/>
                    <a:pt x="599" y="794"/>
                  </a:cubicBezTo>
                  <a:cubicBezTo>
                    <a:pt x="594" y="794"/>
                    <a:pt x="588" y="794"/>
                    <a:pt x="582" y="794"/>
                  </a:cubicBezTo>
                  <a:cubicBezTo>
                    <a:pt x="569" y="802"/>
                    <a:pt x="552" y="809"/>
                    <a:pt x="546" y="822"/>
                  </a:cubicBezTo>
                  <a:cubicBezTo>
                    <a:pt x="539" y="822"/>
                    <a:pt x="533" y="822"/>
                    <a:pt x="527" y="822"/>
                  </a:cubicBezTo>
                  <a:cubicBezTo>
                    <a:pt x="521" y="819"/>
                    <a:pt x="515" y="816"/>
                    <a:pt x="509" y="813"/>
                  </a:cubicBezTo>
                  <a:cubicBezTo>
                    <a:pt x="497" y="813"/>
                    <a:pt x="493" y="812"/>
                    <a:pt x="488" y="817"/>
                  </a:cubicBezTo>
                  <a:cubicBezTo>
                    <a:pt x="483" y="819"/>
                    <a:pt x="478" y="820"/>
                    <a:pt x="473" y="822"/>
                  </a:cubicBezTo>
                  <a:cubicBezTo>
                    <a:pt x="459" y="822"/>
                    <a:pt x="454" y="827"/>
                    <a:pt x="443" y="830"/>
                  </a:cubicBezTo>
                  <a:cubicBezTo>
                    <a:pt x="425" y="830"/>
                    <a:pt x="403" y="819"/>
                    <a:pt x="397" y="813"/>
                  </a:cubicBezTo>
                  <a:cubicBezTo>
                    <a:pt x="397" y="792"/>
                    <a:pt x="394" y="797"/>
                    <a:pt x="384" y="789"/>
                  </a:cubicBezTo>
                  <a:cubicBezTo>
                    <a:pt x="364" y="789"/>
                    <a:pt x="369" y="790"/>
                    <a:pt x="357" y="804"/>
                  </a:cubicBezTo>
                  <a:cubicBezTo>
                    <a:pt x="344" y="809"/>
                    <a:pt x="331" y="806"/>
                    <a:pt x="322" y="813"/>
                  </a:cubicBezTo>
                  <a:cubicBezTo>
                    <a:pt x="320" y="813"/>
                    <a:pt x="319" y="813"/>
                    <a:pt x="318" y="813"/>
                  </a:cubicBezTo>
                  <a:cubicBezTo>
                    <a:pt x="317" y="810"/>
                    <a:pt x="316" y="809"/>
                    <a:pt x="315" y="807"/>
                  </a:cubicBezTo>
                  <a:cubicBezTo>
                    <a:pt x="301" y="790"/>
                    <a:pt x="281" y="781"/>
                    <a:pt x="264" y="784"/>
                  </a:cubicBezTo>
                  <a:cubicBezTo>
                    <a:pt x="245" y="797"/>
                    <a:pt x="238" y="803"/>
                    <a:pt x="229" y="824"/>
                  </a:cubicBezTo>
                  <a:cubicBezTo>
                    <a:pt x="222" y="835"/>
                    <a:pt x="215" y="838"/>
                    <a:pt x="204" y="840"/>
                  </a:cubicBezTo>
                  <a:cubicBezTo>
                    <a:pt x="198" y="839"/>
                    <a:pt x="192" y="837"/>
                    <a:pt x="187" y="836"/>
                  </a:cubicBezTo>
                  <a:cubicBezTo>
                    <a:pt x="182" y="832"/>
                    <a:pt x="180" y="831"/>
                    <a:pt x="176" y="831"/>
                  </a:cubicBezTo>
                  <a:cubicBezTo>
                    <a:pt x="172" y="814"/>
                    <a:pt x="158" y="811"/>
                    <a:pt x="149" y="806"/>
                  </a:cubicBezTo>
                  <a:cubicBezTo>
                    <a:pt x="147" y="803"/>
                    <a:pt x="145" y="800"/>
                    <a:pt x="142" y="797"/>
                  </a:cubicBezTo>
                  <a:cubicBezTo>
                    <a:pt x="142" y="789"/>
                    <a:pt x="142" y="781"/>
                    <a:pt x="142" y="773"/>
                  </a:cubicBezTo>
                  <a:cubicBezTo>
                    <a:pt x="146" y="770"/>
                    <a:pt x="144" y="759"/>
                    <a:pt x="144" y="757"/>
                  </a:cubicBezTo>
                  <a:cubicBezTo>
                    <a:pt x="138" y="738"/>
                    <a:pt x="118" y="744"/>
                    <a:pt x="107" y="740"/>
                  </a:cubicBezTo>
                  <a:cubicBezTo>
                    <a:pt x="104" y="736"/>
                    <a:pt x="101" y="733"/>
                    <a:pt x="98" y="730"/>
                  </a:cubicBezTo>
                  <a:cubicBezTo>
                    <a:pt x="93" y="722"/>
                    <a:pt x="89" y="714"/>
                    <a:pt x="85" y="705"/>
                  </a:cubicBezTo>
                  <a:cubicBezTo>
                    <a:pt x="78" y="704"/>
                    <a:pt x="72" y="703"/>
                    <a:pt x="65" y="701"/>
                  </a:cubicBezTo>
                  <a:cubicBezTo>
                    <a:pt x="60" y="687"/>
                    <a:pt x="67" y="675"/>
                    <a:pt x="71" y="665"/>
                  </a:cubicBezTo>
                  <a:cubicBezTo>
                    <a:pt x="71" y="645"/>
                    <a:pt x="58" y="635"/>
                    <a:pt x="48" y="625"/>
                  </a:cubicBezTo>
                  <a:cubicBezTo>
                    <a:pt x="39" y="621"/>
                    <a:pt x="30" y="616"/>
                    <a:pt x="22" y="612"/>
                  </a:cubicBezTo>
                  <a:cubicBezTo>
                    <a:pt x="21" y="611"/>
                    <a:pt x="20" y="609"/>
                    <a:pt x="18" y="608"/>
                  </a:cubicBezTo>
                  <a:cubicBezTo>
                    <a:pt x="18" y="586"/>
                    <a:pt x="17" y="592"/>
                    <a:pt x="37" y="582"/>
                  </a:cubicBezTo>
                  <a:cubicBezTo>
                    <a:pt x="41" y="579"/>
                    <a:pt x="47" y="575"/>
                    <a:pt x="49" y="571"/>
                  </a:cubicBezTo>
                  <a:cubicBezTo>
                    <a:pt x="49" y="552"/>
                    <a:pt x="49" y="534"/>
                    <a:pt x="49" y="516"/>
                  </a:cubicBezTo>
                  <a:cubicBezTo>
                    <a:pt x="45" y="490"/>
                    <a:pt x="26" y="497"/>
                    <a:pt x="12" y="496"/>
                  </a:cubicBezTo>
                  <a:cubicBezTo>
                    <a:pt x="10" y="497"/>
                    <a:pt x="8" y="499"/>
                    <a:pt x="6" y="501"/>
                  </a:cubicBezTo>
                  <a:cubicBezTo>
                    <a:pt x="6" y="502"/>
                    <a:pt x="5" y="502"/>
                    <a:pt x="5" y="503"/>
                  </a:cubicBezTo>
                  <a:cubicBezTo>
                    <a:pt x="0" y="490"/>
                    <a:pt x="0" y="486"/>
                    <a:pt x="1" y="480"/>
                  </a:cubicBezTo>
                  <a:cubicBezTo>
                    <a:pt x="6" y="477"/>
                    <a:pt x="10" y="475"/>
                    <a:pt x="15" y="473"/>
                  </a:cubicBezTo>
                  <a:cubicBezTo>
                    <a:pt x="15" y="469"/>
                    <a:pt x="15" y="464"/>
                    <a:pt x="16" y="460"/>
                  </a:cubicBezTo>
                  <a:cubicBezTo>
                    <a:pt x="1" y="439"/>
                    <a:pt x="0" y="452"/>
                    <a:pt x="23" y="437"/>
                  </a:cubicBezTo>
                  <a:cubicBezTo>
                    <a:pt x="27" y="430"/>
                    <a:pt x="31" y="423"/>
                    <a:pt x="36" y="416"/>
                  </a:cubicBezTo>
                  <a:cubicBezTo>
                    <a:pt x="44" y="413"/>
                    <a:pt x="51" y="410"/>
                    <a:pt x="60" y="407"/>
                  </a:cubicBezTo>
                  <a:cubicBezTo>
                    <a:pt x="85" y="406"/>
                    <a:pt x="97" y="406"/>
                    <a:pt x="120" y="395"/>
                  </a:cubicBezTo>
                  <a:cubicBezTo>
                    <a:pt x="123" y="394"/>
                    <a:pt x="127" y="394"/>
                    <a:pt x="130" y="394"/>
                  </a:cubicBezTo>
                  <a:cubicBezTo>
                    <a:pt x="130" y="402"/>
                    <a:pt x="133" y="419"/>
                    <a:pt x="148" y="424"/>
                  </a:cubicBezTo>
                  <a:cubicBezTo>
                    <a:pt x="155" y="424"/>
                    <a:pt x="165" y="424"/>
                    <a:pt x="173" y="418"/>
                  </a:cubicBezTo>
                  <a:cubicBezTo>
                    <a:pt x="179" y="410"/>
                    <a:pt x="184" y="403"/>
                    <a:pt x="190" y="396"/>
                  </a:cubicBezTo>
                  <a:cubicBezTo>
                    <a:pt x="199" y="396"/>
                    <a:pt x="207" y="399"/>
                    <a:pt x="219" y="396"/>
                  </a:cubicBezTo>
                  <a:cubicBezTo>
                    <a:pt x="224" y="390"/>
                    <a:pt x="228" y="387"/>
                    <a:pt x="235" y="383"/>
                  </a:cubicBezTo>
                  <a:cubicBezTo>
                    <a:pt x="238" y="383"/>
                    <a:pt x="241" y="383"/>
                    <a:pt x="245" y="383"/>
                  </a:cubicBezTo>
                  <a:cubicBezTo>
                    <a:pt x="252" y="385"/>
                    <a:pt x="261" y="390"/>
                    <a:pt x="275" y="390"/>
                  </a:cubicBezTo>
                  <a:cubicBezTo>
                    <a:pt x="288" y="383"/>
                    <a:pt x="313" y="386"/>
                    <a:pt x="331" y="378"/>
                  </a:cubicBezTo>
                  <a:cubicBezTo>
                    <a:pt x="338" y="374"/>
                    <a:pt x="346" y="369"/>
                    <a:pt x="353" y="365"/>
                  </a:cubicBezTo>
                  <a:cubicBezTo>
                    <a:pt x="355" y="359"/>
                    <a:pt x="357" y="353"/>
                    <a:pt x="358" y="348"/>
                  </a:cubicBezTo>
                  <a:cubicBezTo>
                    <a:pt x="374" y="342"/>
                    <a:pt x="378" y="320"/>
                    <a:pt x="383" y="309"/>
                  </a:cubicBezTo>
                  <a:cubicBezTo>
                    <a:pt x="389" y="306"/>
                    <a:pt x="397" y="302"/>
                    <a:pt x="403" y="297"/>
                  </a:cubicBezTo>
                  <a:cubicBezTo>
                    <a:pt x="405" y="290"/>
                    <a:pt x="407" y="284"/>
                    <a:pt x="410" y="278"/>
                  </a:cubicBezTo>
                  <a:cubicBezTo>
                    <a:pt x="410" y="267"/>
                    <a:pt x="411" y="256"/>
                    <a:pt x="412" y="246"/>
                  </a:cubicBezTo>
                  <a:cubicBezTo>
                    <a:pt x="410" y="241"/>
                    <a:pt x="409" y="236"/>
                    <a:pt x="407" y="232"/>
                  </a:cubicBezTo>
                  <a:cubicBezTo>
                    <a:pt x="407" y="215"/>
                    <a:pt x="417" y="197"/>
                    <a:pt x="407" y="187"/>
                  </a:cubicBezTo>
                  <a:cubicBezTo>
                    <a:pt x="407" y="186"/>
                    <a:pt x="406" y="184"/>
                    <a:pt x="406" y="182"/>
                  </a:cubicBezTo>
                  <a:cubicBezTo>
                    <a:pt x="425" y="182"/>
                    <a:pt x="443" y="182"/>
                    <a:pt x="463" y="186"/>
                  </a:cubicBezTo>
                  <a:cubicBezTo>
                    <a:pt x="477" y="193"/>
                    <a:pt x="489" y="187"/>
                    <a:pt x="508" y="200"/>
                  </a:cubicBezTo>
                  <a:cubicBezTo>
                    <a:pt x="510" y="200"/>
                    <a:pt x="513" y="200"/>
                    <a:pt x="516" y="200"/>
                  </a:cubicBezTo>
                  <a:cubicBezTo>
                    <a:pt x="518" y="197"/>
                    <a:pt x="521" y="195"/>
                    <a:pt x="523" y="192"/>
                  </a:cubicBezTo>
                  <a:cubicBezTo>
                    <a:pt x="523" y="189"/>
                    <a:pt x="523" y="186"/>
                    <a:pt x="523" y="184"/>
                  </a:cubicBezTo>
                  <a:cubicBezTo>
                    <a:pt x="518" y="173"/>
                    <a:pt x="521" y="164"/>
                    <a:pt x="525" y="157"/>
                  </a:cubicBezTo>
                  <a:cubicBezTo>
                    <a:pt x="532" y="148"/>
                    <a:pt x="539" y="140"/>
                    <a:pt x="546" y="132"/>
                  </a:cubicBezTo>
                  <a:cubicBezTo>
                    <a:pt x="549" y="113"/>
                    <a:pt x="555" y="109"/>
                    <a:pt x="566" y="96"/>
                  </a:cubicBezTo>
                  <a:cubicBezTo>
                    <a:pt x="571" y="86"/>
                    <a:pt x="568" y="84"/>
                    <a:pt x="581" y="84"/>
                  </a:cubicBezTo>
                  <a:cubicBezTo>
                    <a:pt x="591" y="90"/>
                    <a:pt x="602" y="97"/>
                    <a:pt x="614" y="104"/>
                  </a:cubicBezTo>
                  <a:cubicBezTo>
                    <a:pt x="620" y="106"/>
                    <a:pt x="635" y="104"/>
                    <a:pt x="645" y="114"/>
                  </a:cubicBezTo>
                  <a:cubicBezTo>
                    <a:pt x="659" y="114"/>
                    <a:pt x="686" y="117"/>
                    <a:pt x="691" y="98"/>
                  </a:cubicBezTo>
                  <a:cubicBezTo>
                    <a:pt x="690" y="85"/>
                    <a:pt x="689" y="72"/>
                    <a:pt x="688" y="59"/>
                  </a:cubicBezTo>
                  <a:cubicBezTo>
                    <a:pt x="703" y="31"/>
                    <a:pt x="719" y="32"/>
                    <a:pt x="750" y="29"/>
                  </a:cubicBezTo>
                  <a:cubicBezTo>
                    <a:pt x="757" y="27"/>
                    <a:pt x="761" y="14"/>
                    <a:pt x="764" y="8"/>
                  </a:cubicBezTo>
                  <a:cubicBezTo>
                    <a:pt x="766" y="5"/>
                    <a:pt x="769" y="2"/>
                    <a:pt x="772" y="0"/>
                  </a:cubicBezTo>
                  <a:cubicBezTo>
                    <a:pt x="780" y="0"/>
                    <a:pt x="788" y="0"/>
                    <a:pt x="796" y="0"/>
                  </a:cubicBezTo>
                  <a:cubicBezTo>
                    <a:pt x="800" y="2"/>
                    <a:pt x="802" y="21"/>
                    <a:pt x="806" y="33"/>
                  </a:cubicBezTo>
                  <a:cubicBezTo>
                    <a:pt x="814" y="44"/>
                    <a:pt x="822" y="57"/>
                    <a:pt x="830" y="69"/>
                  </a:cubicBezTo>
                  <a:cubicBezTo>
                    <a:pt x="838" y="73"/>
                    <a:pt x="849" y="77"/>
                    <a:pt x="863" y="80"/>
                  </a:cubicBezTo>
                  <a:cubicBezTo>
                    <a:pt x="869" y="84"/>
                    <a:pt x="874" y="88"/>
                    <a:pt x="880" y="92"/>
                  </a:cubicBezTo>
                  <a:cubicBezTo>
                    <a:pt x="883" y="97"/>
                    <a:pt x="886" y="101"/>
                    <a:pt x="889" y="107"/>
                  </a:cubicBezTo>
                  <a:cubicBezTo>
                    <a:pt x="890" y="116"/>
                    <a:pt x="891" y="126"/>
                    <a:pt x="892" y="136"/>
                  </a:cubicBezTo>
                  <a:cubicBezTo>
                    <a:pt x="896" y="143"/>
                    <a:pt x="899" y="150"/>
                    <a:pt x="904" y="157"/>
                  </a:cubicBezTo>
                  <a:cubicBezTo>
                    <a:pt x="905" y="168"/>
                    <a:pt x="909" y="189"/>
                    <a:pt x="899" y="205"/>
                  </a:cubicBezTo>
                  <a:cubicBezTo>
                    <a:pt x="878" y="218"/>
                    <a:pt x="881" y="211"/>
                    <a:pt x="879" y="236"/>
                  </a:cubicBezTo>
                  <a:cubicBezTo>
                    <a:pt x="880" y="242"/>
                    <a:pt x="881" y="251"/>
                    <a:pt x="888" y="261"/>
                  </a:cubicBezTo>
                  <a:cubicBezTo>
                    <a:pt x="894" y="265"/>
                    <a:pt x="899" y="269"/>
                    <a:pt x="906" y="274"/>
                  </a:cubicBezTo>
                  <a:cubicBezTo>
                    <a:pt x="915" y="276"/>
                    <a:pt x="924" y="278"/>
                    <a:pt x="933" y="280"/>
                  </a:cubicBezTo>
                  <a:cubicBezTo>
                    <a:pt x="951" y="293"/>
                    <a:pt x="972" y="293"/>
                    <a:pt x="998" y="295"/>
                  </a:cubicBezTo>
                  <a:cubicBezTo>
                    <a:pt x="1006" y="299"/>
                    <a:pt x="1020" y="312"/>
                    <a:pt x="1030" y="323"/>
                  </a:cubicBezTo>
                  <a:cubicBezTo>
                    <a:pt x="1039" y="330"/>
                    <a:pt x="1047" y="337"/>
                    <a:pt x="1056" y="344"/>
                  </a:cubicBezTo>
                  <a:cubicBezTo>
                    <a:pt x="1064" y="346"/>
                    <a:pt x="1074" y="347"/>
                    <a:pt x="1083" y="359"/>
                  </a:cubicBezTo>
                  <a:cubicBezTo>
                    <a:pt x="1086" y="367"/>
                    <a:pt x="1089" y="385"/>
                    <a:pt x="1096" y="398"/>
                  </a:cubicBezTo>
                  <a:cubicBezTo>
                    <a:pt x="1099" y="401"/>
                    <a:pt x="1105" y="402"/>
                    <a:pt x="1108" y="413"/>
                  </a:cubicBezTo>
                  <a:cubicBezTo>
                    <a:pt x="1107" y="418"/>
                    <a:pt x="1107" y="423"/>
                    <a:pt x="1107" y="429"/>
                  </a:cubicBezTo>
                  <a:cubicBezTo>
                    <a:pt x="1108" y="433"/>
                    <a:pt x="1110" y="437"/>
                    <a:pt x="1112" y="441"/>
                  </a:cubicBezTo>
                  <a:cubicBezTo>
                    <a:pt x="1099" y="448"/>
                    <a:pt x="1100" y="451"/>
                    <a:pt x="1096" y="466"/>
                  </a:cubicBezTo>
                  <a:cubicBezTo>
                    <a:pt x="1095" y="472"/>
                    <a:pt x="1095" y="479"/>
                    <a:pt x="1095" y="485"/>
                  </a:cubicBezTo>
                  <a:cubicBezTo>
                    <a:pt x="1096" y="492"/>
                    <a:pt x="1097" y="499"/>
                    <a:pt x="1099" y="506"/>
                  </a:cubicBezTo>
                  <a:cubicBezTo>
                    <a:pt x="1097" y="507"/>
                    <a:pt x="1096" y="507"/>
                    <a:pt x="1095" y="508"/>
                  </a:cubicBezTo>
                  <a:cubicBezTo>
                    <a:pt x="1081" y="509"/>
                    <a:pt x="1067" y="509"/>
                    <a:pt x="1054" y="510"/>
                  </a:cubicBezTo>
                  <a:cubicBezTo>
                    <a:pt x="1024" y="513"/>
                    <a:pt x="1011" y="516"/>
                    <a:pt x="1002" y="543"/>
                  </a:cubicBezTo>
                  <a:cubicBezTo>
                    <a:pt x="993" y="552"/>
                    <a:pt x="988" y="557"/>
                    <a:pt x="984" y="571"/>
                  </a:cubicBezTo>
                  <a:cubicBezTo>
                    <a:pt x="970" y="581"/>
                    <a:pt x="950" y="580"/>
                    <a:pt x="938" y="580"/>
                  </a:cubicBezTo>
                  <a:cubicBezTo>
                    <a:pt x="938" y="586"/>
                    <a:pt x="932" y="598"/>
                    <a:pt x="925" y="603"/>
                  </a:cubicBezTo>
                  <a:cubicBezTo>
                    <a:pt x="919" y="614"/>
                    <a:pt x="925" y="626"/>
                    <a:pt x="931" y="642"/>
                  </a:cubicBezTo>
                  <a:cubicBezTo>
                    <a:pt x="931" y="647"/>
                    <a:pt x="931" y="652"/>
                    <a:pt x="932" y="657"/>
                  </a:cubicBezTo>
                  <a:cubicBezTo>
                    <a:pt x="921" y="658"/>
                    <a:pt x="911" y="661"/>
                    <a:pt x="901" y="663"/>
                  </a:cubicBezTo>
                  <a:cubicBezTo>
                    <a:pt x="891" y="666"/>
                    <a:pt x="882" y="672"/>
                    <a:pt x="876" y="676"/>
                  </a:cubicBezTo>
                  <a:cubicBezTo>
                    <a:pt x="849" y="685"/>
                    <a:pt x="823" y="687"/>
                    <a:pt x="800" y="687"/>
                  </a:cubicBezTo>
                  <a:cubicBezTo>
                    <a:pt x="790" y="688"/>
                    <a:pt x="789" y="689"/>
                    <a:pt x="784" y="693"/>
                  </a:cubicBezTo>
                  <a:cubicBezTo>
                    <a:pt x="784" y="700"/>
                    <a:pt x="784" y="701"/>
                    <a:pt x="792" y="713"/>
                  </a:cubicBezTo>
                  <a:cubicBezTo>
                    <a:pt x="783" y="726"/>
                    <a:pt x="791" y="735"/>
                    <a:pt x="807" y="744"/>
                  </a:cubicBezTo>
                  <a:cubicBezTo>
                    <a:pt x="811" y="750"/>
                    <a:pt x="815" y="756"/>
                    <a:pt x="819" y="763"/>
                  </a:cubicBezTo>
                  <a:cubicBezTo>
                    <a:pt x="826" y="766"/>
                    <a:pt x="831" y="768"/>
                    <a:pt x="828" y="783"/>
                  </a:cubicBezTo>
                  <a:cubicBezTo>
                    <a:pt x="826" y="785"/>
                    <a:pt x="823" y="787"/>
                    <a:pt x="822" y="790"/>
                  </a:cubicBezTo>
                  <a:cubicBezTo>
                    <a:pt x="803" y="800"/>
                    <a:pt x="802" y="797"/>
                    <a:pt x="802" y="819"/>
                  </a:cubicBezTo>
                  <a:cubicBezTo>
                    <a:pt x="806" y="823"/>
                    <a:pt x="814" y="830"/>
                    <a:pt x="814" y="844"/>
                  </a:cubicBezTo>
                  <a:cubicBezTo>
                    <a:pt x="807" y="849"/>
                    <a:pt x="799" y="850"/>
                    <a:pt x="795" y="850"/>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1" name="Freeform 44"/>
            <p:cNvSpPr/>
            <p:nvPr/>
          </p:nvSpPr>
          <p:spPr bwMode="auto">
            <a:xfrm rot="252837">
              <a:off x="3494534" y="4873772"/>
              <a:ext cx="287225" cy="231690"/>
            </a:xfrm>
            <a:custGeom>
              <a:avLst/>
              <a:gdLst>
                <a:gd name="T0" fmla="*/ 50 w 151"/>
                <a:gd name="T1" fmla="*/ 125 h 125"/>
                <a:gd name="T2" fmla="*/ 4 w 151"/>
                <a:gd name="T3" fmla="*/ 103 h 125"/>
                <a:gd name="T4" fmla="*/ 6 w 151"/>
                <a:gd name="T5" fmla="*/ 49 h 125"/>
                <a:gd name="T6" fmla="*/ 26 w 151"/>
                <a:gd name="T7" fmla="*/ 41 h 125"/>
                <a:gd name="T8" fmla="*/ 27 w 151"/>
                <a:gd name="T9" fmla="*/ 20 h 125"/>
                <a:gd name="T10" fmla="*/ 52 w 151"/>
                <a:gd name="T11" fmla="*/ 19 h 125"/>
                <a:gd name="T12" fmla="*/ 80 w 151"/>
                <a:gd name="T13" fmla="*/ 3 h 125"/>
                <a:gd name="T14" fmla="*/ 133 w 151"/>
                <a:gd name="T15" fmla="*/ 0 h 125"/>
                <a:gd name="T16" fmla="*/ 151 w 151"/>
                <a:gd name="T17" fmla="*/ 18 h 125"/>
                <a:gd name="T18" fmla="*/ 151 w 151"/>
                <a:gd name="T19" fmla="*/ 29 h 125"/>
                <a:gd name="T20" fmla="*/ 146 w 151"/>
                <a:gd name="T21" fmla="*/ 38 h 125"/>
                <a:gd name="T22" fmla="*/ 123 w 151"/>
                <a:gd name="T23" fmla="*/ 75 h 125"/>
                <a:gd name="T24" fmla="*/ 114 w 151"/>
                <a:gd name="T25" fmla="*/ 93 h 125"/>
                <a:gd name="T26" fmla="*/ 66 w 151"/>
                <a:gd name="T27" fmla="*/ 122 h 125"/>
                <a:gd name="T28" fmla="*/ 50 w 151"/>
                <a:gd name="T29" fmla="*/ 125 h 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1"/>
                <a:gd name="T46" fmla="*/ 0 h 125"/>
                <a:gd name="T47" fmla="*/ 151 w 151"/>
                <a:gd name="T48" fmla="*/ 125 h 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1" h="125">
                  <a:moveTo>
                    <a:pt x="50" y="125"/>
                  </a:moveTo>
                  <a:cubicBezTo>
                    <a:pt x="30" y="116"/>
                    <a:pt x="13" y="115"/>
                    <a:pt x="4" y="103"/>
                  </a:cubicBezTo>
                  <a:cubicBezTo>
                    <a:pt x="0" y="87"/>
                    <a:pt x="0" y="61"/>
                    <a:pt x="6" y="49"/>
                  </a:cubicBezTo>
                  <a:cubicBezTo>
                    <a:pt x="10" y="47"/>
                    <a:pt x="20" y="45"/>
                    <a:pt x="26" y="41"/>
                  </a:cubicBezTo>
                  <a:cubicBezTo>
                    <a:pt x="26" y="34"/>
                    <a:pt x="27" y="27"/>
                    <a:pt x="27" y="20"/>
                  </a:cubicBezTo>
                  <a:cubicBezTo>
                    <a:pt x="34" y="13"/>
                    <a:pt x="40" y="21"/>
                    <a:pt x="52" y="19"/>
                  </a:cubicBezTo>
                  <a:cubicBezTo>
                    <a:pt x="62" y="13"/>
                    <a:pt x="71" y="8"/>
                    <a:pt x="80" y="3"/>
                  </a:cubicBezTo>
                  <a:cubicBezTo>
                    <a:pt x="98" y="2"/>
                    <a:pt x="115" y="1"/>
                    <a:pt x="133" y="0"/>
                  </a:cubicBezTo>
                  <a:cubicBezTo>
                    <a:pt x="136" y="2"/>
                    <a:pt x="146" y="8"/>
                    <a:pt x="151" y="18"/>
                  </a:cubicBezTo>
                  <a:cubicBezTo>
                    <a:pt x="151" y="21"/>
                    <a:pt x="151" y="25"/>
                    <a:pt x="151" y="29"/>
                  </a:cubicBezTo>
                  <a:cubicBezTo>
                    <a:pt x="149" y="32"/>
                    <a:pt x="147" y="35"/>
                    <a:pt x="146" y="38"/>
                  </a:cubicBezTo>
                  <a:cubicBezTo>
                    <a:pt x="138" y="50"/>
                    <a:pt x="129" y="61"/>
                    <a:pt x="123" y="75"/>
                  </a:cubicBezTo>
                  <a:cubicBezTo>
                    <a:pt x="122" y="80"/>
                    <a:pt x="120" y="87"/>
                    <a:pt x="114" y="93"/>
                  </a:cubicBezTo>
                  <a:cubicBezTo>
                    <a:pt x="97" y="101"/>
                    <a:pt x="80" y="114"/>
                    <a:pt x="66" y="122"/>
                  </a:cubicBezTo>
                  <a:cubicBezTo>
                    <a:pt x="61" y="123"/>
                    <a:pt x="56" y="124"/>
                    <a:pt x="50" y="125"/>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2" name="Freeform 47"/>
            <p:cNvSpPr/>
            <p:nvPr/>
          </p:nvSpPr>
          <p:spPr bwMode="auto">
            <a:xfrm rot="252837">
              <a:off x="3644513" y="4178704"/>
              <a:ext cx="837621" cy="621749"/>
            </a:xfrm>
            <a:custGeom>
              <a:avLst/>
              <a:gdLst>
                <a:gd name="T0" fmla="*/ 30 w 439"/>
                <a:gd name="T1" fmla="*/ 337 h 337"/>
                <a:gd name="T2" fmla="*/ 15 w 439"/>
                <a:gd name="T3" fmla="*/ 313 h 337"/>
                <a:gd name="T4" fmla="*/ 0 w 439"/>
                <a:gd name="T5" fmla="*/ 291 h 337"/>
                <a:gd name="T6" fmla="*/ 10 w 439"/>
                <a:gd name="T7" fmla="*/ 268 h 337"/>
                <a:gd name="T8" fmla="*/ 37 w 439"/>
                <a:gd name="T9" fmla="*/ 222 h 337"/>
                <a:gd name="T10" fmla="*/ 70 w 439"/>
                <a:gd name="T11" fmla="*/ 191 h 337"/>
                <a:gd name="T12" fmla="*/ 103 w 439"/>
                <a:gd name="T13" fmla="*/ 154 h 337"/>
                <a:gd name="T14" fmla="*/ 119 w 439"/>
                <a:gd name="T15" fmla="*/ 129 h 337"/>
                <a:gd name="T16" fmla="*/ 139 w 439"/>
                <a:gd name="T17" fmla="*/ 92 h 337"/>
                <a:gd name="T18" fmla="*/ 137 w 439"/>
                <a:gd name="T19" fmla="*/ 60 h 337"/>
                <a:gd name="T20" fmla="*/ 147 w 439"/>
                <a:gd name="T21" fmla="*/ 34 h 337"/>
                <a:gd name="T22" fmla="*/ 156 w 439"/>
                <a:gd name="T23" fmla="*/ 20 h 337"/>
                <a:gd name="T24" fmla="*/ 167 w 439"/>
                <a:gd name="T25" fmla="*/ 20 h 337"/>
                <a:gd name="T26" fmla="*/ 186 w 439"/>
                <a:gd name="T27" fmla="*/ 38 h 337"/>
                <a:gd name="T28" fmla="*/ 197 w 439"/>
                <a:gd name="T29" fmla="*/ 38 h 337"/>
                <a:gd name="T30" fmla="*/ 201 w 439"/>
                <a:gd name="T31" fmla="*/ 18 h 337"/>
                <a:gd name="T32" fmla="*/ 190 w 439"/>
                <a:gd name="T33" fmla="*/ 6 h 337"/>
                <a:gd name="T34" fmla="*/ 193 w 439"/>
                <a:gd name="T35" fmla="*/ 4 h 337"/>
                <a:gd name="T36" fmla="*/ 248 w 439"/>
                <a:gd name="T37" fmla="*/ 4 h 337"/>
                <a:gd name="T38" fmla="*/ 284 w 439"/>
                <a:gd name="T39" fmla="*/ 0 h 337"/>
                <a:gd name="T40" fmla="*/ 290 w 439"/>
                <a:gd name="T41" fmla="*/ 0 h 337"/>
                <a:gd name="T42" fmla="*/ 290 w 439"/>
                <a:gd name="T43" fmla="*/ 11 h 337"/>
                <a:gd name="T44" fmla="*/ 267 w 439"/>
                <a:gd name="T45" fmla="*/ 38 h 337"/>
                <a:gd name="T46" fmla="*/ 294 w 439"/>
                <a:gd name="T47" fmla="*/ 55 h 337"/>
                <a:gd name="T48" fmla="*/ 325 w 439"/>
                <a:gd name="T49" fmla="*/ 40 h 337"/>
                <a:gd name="T50" fmla="*/ 336 w 439"/>
                <a:gd name="T51" fmla="*/ 40 h 337"/>
                <a:gd name="T52" fmla="*/ 343 w 439"/>
                <a:gd name="T53" fmla="*/ 47 h 337"/>
                <a:gd name="T54" fmla="*/ 398 w 439"/>
                <a:gd name="T55" fmla="*/ 31 h 337"/>
                <a:gd name="T56" fmla="*/ 414 w 439"/>
                <a:gd name="T57" fmla="*/ 51 h 337"/>
                <a:gd name="T58" fmla="*/ 439 w 439"/>
                <a:gd name="T59" fmla="*/ 85 h 337"/>
                <a:gd name="T60" fmla="*/ 439 w 439"/>
                <a:gd name="T61" fmla="*/ 94 h 337"/>
                <a:gd name="T62" fmla="*/ 421 w 439"/>
                <a:gd name="T63" fmla="*/ 98 h 337"/>
                <a:gd name="T64" fmla="*/ 408 w 439"/>
                <a:gd name="T65" fmla="*/ 126 h 337"/>
                <a:gd name="T66" fmla="*/ 408 w 439"/>
                <a:gd name="T67" fmla="*/ 129 h 337"/>
                <a:gd name="T68" fmla="*/ 355 w 439"/>
                <a:gd name="T69" fmla="*/ 158 h 337"/>
                <a:gd name="T70" fmla="*/ 347 w 439"/>
                <a:gd name="T71" fmla="*/ 167 h 337"/>
                <a:gd name="T72" fmla="*/ 337 w 439"/>
                <a:gd name="T73" fmla="*/ 162 h 337"/>
                <a:gd name="T74" fmla="*/ 326 w 439"/>
                <a:gd name="T75" fmla="*/ 162 h 337"/>
                <a:gd name="T76" fmla="*/ 320 w 439"/>
                <a:gd name="T77" fmla="*/ 171 h 337"/>
                <a:gd name="T78" fmla="*/ 312 w 439"/>
                <a:gd name="T79" fmla="*/ 171 h 337"/>
                <a:gd name="T80" fmla="*/ 295 w 439"/>
                <a:gd name="T81" fmla="*/ 165 h 337"/>
                <a:gd name="T82" fmla="*/ 295 w 439"/>
                <a:gd name="T83" fmla="*/ 178 h 337"/>
                <a:gd name="T84" fmla="*/ 277 w 439"/>
                <a:gd name="T85" fmla="*/ 194 h 337"/>
                <a:gd name="T86" fmla="*/ 262 w 439"/>
                <a:gd name="T87" fmla="*/ 183 h 337"/>
                <a:gd name="T88" fmla="*/ 259 w 439"/>
                <a:gd name="T89" fmla="*/ 182 h 337"/>
                <a:gd name="T90" fmla="*/ 244 w 439"/>
                <a:gd name="T91" fmla="*/ 169 h 337"/>
                <a:gd name="T92" fmla="*/ 235 w 439"/>
                <a:gd name="T93" fmla="*/ 169 h 337"/>
                <a:gd name="T94" fmla="*/ 229 w 439"/>
                <a:gd name="T95" fmla="*/ 185 h 337"/>
                <a:gd name="T96" fmla="*/ 217 w 439"/>
                <a:gd name="T97" fmla="*/ 202 h 337"/>
                <a:gd name="T98" fmla="*/ 196 w 439"/>
                <a:gd name="T99" fmla="*/ 221 h 337"/>
                <a:gd name="T100" fmla="*/ 183 w 439"/>
                <a:gd name="T101" fmla="*/ 224 h 337"/>
                <a:gd name="T102" fmla="*/ 171 w 439"/>
                <a:gd name="T103" fmla="*/ 234 h 337"/>
                <a:gd name="T104" fmla="*/ 146 w 439"/>
                <a:gd name="T105" fmla="*/ 239 h 337"/>
                <a:gd name="T106" fmla="*/ 143 w 439"/>
                <a:gd name="T107" fmla="*/ 246 h 337"/>
                <a:gd name="T108" fmla="*/ 136 w 439"/>
                <a:gd name="T109" fmla="*/ 246 h 337"/>
                <a:gd name="T110" fmla="*/ 111 w 439"/>
                <a:gd name="T111" fmla="*/ 247 h 337"/>
                <a:gd name="T112" fmla="*/ 78 w 439"/>
                <a:gd name="T113" fmla="*/ 259 h 337"/>
                <a:gd name="T114" fmla="*/ 44 w 439"/>
                <a:gd name="T115" fmla="*/ 272 h 337"/>
                <a:gd name="T116" fmla="*/ 43 w 439"/>
                <a:gd name="T117" fmla="*/ 286 h 337"/>
                <a:gd name="T118" fmla="*/ 29 w 439"/>
                <a:gd name="T119" fmla="*/ 304 h 337"/>
                <a:gd name="T120" fmla="*/ 48 w 439"/>
                <a:gd name="T121" fmla="*/ 330 h 337"/>
                <a:gd name="T122" fmla="*/ 30 w 439"/>
                <a:gd name="T123" fmla="*/ 337 h 3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39"/>
                <a:gd name="T187" fmla="*/ 0 h 337"/>
                <a:gd name="T188" fmla="*/ 439 w 439"/>
                <a:gd name="T189" fmla="*/ 337 h 3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39" h="337">
                  <a:moveTo>
                    <a:pt x="30" y="337"/>
                  </a:moveTo>
                  <a:cubicBezTo>
                    <a:pt x="17" y="329"/>
                    <a:pt x="18" y="321"/>
                    <a:pt x="15" y="313"/>
                  </a:cubicBezTo>
                  <a:cubicBezTo>
                    <a:pt x="10" y="306"/>
                    <a:pt x="5" y="298"/>
                    <a:pt x="0" y="291"/>
                  </a:cubicBezTo>
                  <a:cubicBezTo>
                    <a:pt x="0" y="273"/>
                    <a:pt x="0" y="276"/>
                    <a:pt x="10" y="268"/>
                  </a:cubicBezTo>
                  <a:cubicBezTo>
                    <a:pt x="13" y="241"/>
                    <a:pt x="15" y="238"/>
                    <a:pt x="37" y="222"/>
                  </a:cubicBezTo>
                  <a:cubicBezTo>
                    <a:pt x="47" y="209"/>
                    <a:pt x="56" y="201"/>
                    <a:pt x="70" y="191"/>
                  </a:cubicBezTo>
                  <a:cubicBezTo>
                    <a:pt x="81" y="177"/>
                    <a:pt x="90" y="166"/>
                    <a:pt x="103" y="154"/>
                  </a:cubicBezTo>
                  <a:cubicBezTo>
                    <a:pt x="114" y="148"/>
                    <a:pt x="116" y="139"/>
                    <a:pt x="119" y="129"/>
                  </a:cubicBezTo>
                  <a:cubicBezTo>
                    <a:pt x="119" y="102"/>
                    <a:pt x="126" y="108"/>
                    <a:pt x="139" y="92"/>
                  </a:cubicBezTo>
                  <a:cubicBezTo>
                    <a:pt x="138" y="81"/>
                    <a:pt x="137" y="70"/>
                    <a:pt x="137" y="60"/>
                  </a:cubicBezTo>
                  <a:cubicBezTo>
                    <a:pt x="146" y="51"/>
                    <a:pt x="146" y="43"/>
                    <a:pt x="147" y="34"/>
                  </a:cubicBezTo>
                  <a:cubicBezTo>
                    <a:pt x="150" y="29"/>
                    <a:pt x="153" y="24"/>
                    <a:pt x="156" y="20"/>
                  </a:cubicBezTo>
                  <a:cubicBezTo>
                    <a:pt x="159" y="20"/>
                    <a:pt x="163" y="20"/>
                    <a:pt x="167" y="20"/>
                  </a:cubicBezTo>
                  <a:cubicBezTo>
                    <a:pt x="173" y="26"/>
                    <a:pt x="179" y="32"/>
                    <a:pt x="186" y="38"/>
                  </a:cubicBezTo>
                  <a:cubicBezTo>
                    <a:pt x="189" y="38"/>
                    <a:pt x="193" y="38"/>
                    <a:pt x="197" y="38"/>
                  </a:cubicBezTo>
                  <a:cubicBezTo>
                    <a:pt x="202" y="33"/>
                    <a:pt x="201" y="20"/>
                    <a:pt x="201" y="18"/>
                  </a:cubicBezTo>
                  <a:cubicBezTo>
                    <a:pt x="198" y="14"/>
                    <a:pt x="194" y="10"/>
                    <a:pt x="190" y="6"/>
                  </a:cubicBezTo>
                  <a:cubicBezTo>
                    <a:pt x="191" y="5"/>
                    <a:pt x="192" y="4"/>
                    <a:pt x="193" y="4"/>
                  </a:cubicBezTo>
                  <a:cubicBezTo>
                    <a:pt x="211" y="4"/>
                    <a:pt x="229" y="4"/>
                    <a:pt x="248" y="4"/>
                  </a:cubicBezTo>
                  <a:cubicBezTo>
                    <a:pt x="254" y="7"/>
                    <a:pt x="274" y="7"/>
                    <a:pt x="284" y="0"/>
                  </a:cubicBezTo>
                  <a:cubicBezTo>
                    <a:pt x="285" y="0"/>
                    <a:pt x="288" y="0"/>
                    <a:pt x="290" y="0"/>
                  </a:cubicBezTo>
                  <a:cubicBezTo>
                    <a:pt x="290" y="3"/>
                    <a:pt x="290" y="7"/>
                    <a:pt x="290" y="11"/>
                  </a:cubicBezTo>
                  <a:cubicBezTo>
                    <a:pt x="282" y="20"/>
                    <a:pt x="275" y="29"/>
                    <a:pt x="267" y="38"/>
                  </a:cubicBezTo>
                  <a:cubicBezTo>
                    <a:pt x="268" y="52"/>
                    <a:pt x="271" y="55"/>
                    <a:pt x="294" y="55"/>
                  </a:cubicBezTo>
                  <a:cubicBezTo>
                    <a:pt x="304" y="50"/>
                    <a:pt x="315" y="45"/>
                    <a:pt x="325" y="40"/>
                  </a:cubicBezTo>
                  <a:cubicBezTo>
                    <a:pt x="329" y="40"/>
                    <a:pt x="333" y="40"/>
                    <a:pt x="336" y="40"/>
                  </a:cubicBezTo>
                  <a:cubicBezTo>
                    <a:pt x="338" y="42"/>
                    <a:pt x="340" y="45"/>
                    <a:pt x="343" y="47"/>
                  </a:cubicBezTo>
                  <a:cubicBezTo>
                    <a:pt x="362" y="47"/>
                    <a:pt x="371" y="22"/>
                    <a:pt x="398" y="31"/>
                  </a:cubicBezTo>
                  <a:cubicBezTo>
                    <a:pt x="403" y="37"/>
                    <a:pt x="409" y="44"/>
                    <a:pt x="414" y="51"/>
                  </a:cubicBezTo>
                  <a:cubicBezTo>
                    <a:pt x="423" y="62"/>
                    <a:pt x="431" y="73"/>
                    <a:pt x="439" y="85"/>
                  </a:cubicBezTo>
                  <a:cubicBezTo>
                    <a:pt x="439" y="88"/>
                    <a:pt x="439" y="90"/>
                    <a:pt x="439" y="94"/>
                  </a:cubicBezTo>
                  <a:cubicBezTo>
                    <a:pt x="429" y="94"/>
                    <a:pt x="428" y="95"/>
                    <a:pt x="421" y="98"/>
                  </a:cubicBezTo>
                  <a:cubicBezTo>
                    <a:pt x="415" y="107"/>
                    <a:pt x="397" y="110"/>
                    <a:pt x="408" y="126"/>
                  </a:cubicBezTo>
                  <a:cubicBezTo>
                    <a:pt x="408" y="126"/>
                    <a:pt x="408" y="128"/>
                    <a:pt x="408" y="129"/>
                  </a:cubicBezTo>
                  <a:cubicBezTo>
                    <a:pt x="390" y="136"/>
                    <a:pt x="371" y="151"/>
                    <a:pt x="355" y="158"/>
                  </a:cubicBezTo>
                  <a:cubicBezTo>
                    <a:pt x="353" y="161"/>
                    <a:pt x="350" y="164"/>
                    <a:pt x="347" y="167"/>
                  </a:cubicBezTo>
                  <a:cubicBezTo>
                    <a:pt x="341" y="167"/>
                    <a:pt x="338" y="165"/>
                    <a:pt x="337" y="162"/>
                  </a:cubicBezTo>
                  <a:cubicBezTo>
                    <a:pt x="333" y="162"/>
                    <a:pt x="330" y="162"/>
                    <a:pt x="326" y="162"/>
                  </a:cubicBezTo>
                  <a:cubicBezTo>
                    <a:pt x="324" y="165"/>
                    <a:pt x="321" y="168"/>
                    <a:pt x="320" y="171"/>
                  </a:cubicBezTo>
                  <a:cubicBezTo>
                    <a:pt x="317" y="171"/>
                    <a:pt x="314" y="171"/>
                    <a:pt x="312" y="171"/>
                  </a:cubicBezTo>
                  <a:cubicBezTo>
                    <a:pt x="305" y="160"/>
                    <a:pt x="300" y="164"/>
                    <a:pt x="295" y="165"/>
                  </a:cubicBezTo>
                  <a:cubicBezTo>
                    <a:pt x="295" y="169"/>
                    <a:pt x="295" y="174"/>
                    <a:pt x="295" y="178"/>
                  </a:cubicBezTo>
                  <a:cubicBezTo>
                    <a:pt x="286" y="187"/>
                    <a:pt x="281" y="178"/>
                    <a:pt x="277" y="194"/>
                  </a:cubicBezTo>
                  <a:cubicBezTo>
                    <a:pt x="264" y="194"/>
                    <a:pt x="266" y="189"/>
                    <a:pt x="262" y="183"/>
                  </a:cubicBezTo>
                  <a:cubicBezTo>
                    <a:pt x="261" y="182"/>
                    <a:pt x="259" y="182"/>
                    <a:pt x="259" y="182"/>
                  </a:cubicBezTo>
                  <a:cubicBezTo>
                    <a:pt x="254" y="178"/>
                    <a:pt x="249" y="173"/>
                    <a:pt x="244" y="169"/>
                  </a:cubicBezTo>
                  <a:cubicBezTo>
                    <a:pt x="241" y="169"/>
                    <a:pt x="238" y="169"/>
                    <a:pt x="235" y="169"/>
                  </a:cubicBezTo>
                  <a:cubicBezTo>
                    <a:pt x="231" y="175"/>
                    <a:pt x="231" y="177"/>
                    <a:pt x="229" y="185"/>
                  </a:cubicBezTo>
                  <a:cubicBezTo>
                    <a:pt x="225" y="191"/>
                    <a:pt x="221" y="197"/>
                    <a:pt x="217" y="202"/>
                  </a:cubicBezTo>
                  <a:cubicBezTo>
                    <a:pt x="204" y="209"/>
                    <a:pt x="203" y="209"/>
                    <a:pt x="196" y="221"/>
                  </a:cubicBezTo>
                  <a:cubicBezTo>
                    <a:pt x="192" y="221"/>
                    <a:pt x="188" y="222"/>
                    <a:pt x="183" y="224"/>
                  </a:cubicBezTo>
                  <a:cubicBezTo>
                    <a:pt x="179" y="227"/>
                    <a:pt x="175" y="231"/>
                    <a:pt x="171" y="234"/>
                  </a:cubicBezTo>
                  <a:cubicBezTo>
                    <a:pt x="156" y="234"/>
                    <a:pt x="153" y="235"/>
                    <a:pt x="146" y="239"/>
                  </a:cubicBezTo>
                  <a:cubicBezTo>
                    <a:pt x="145" y="241"/>
                    <a:pt x="144" y="244"/>
                    <a:pt x="143" y="246"/>
                  </a:cubicBezTo>
                  <a:cubicBezTo>
                    <a:pt x="140" y="246"/>
                    <a:pt x="138" y="246"/>
                    <a:pt x="136" y="246"/>
                  </a:cubicBezTo>
                  <a:cubicBezTo>
                    <a:pt x="122" y="239"/>
                    <a:pt x="121" y="242"/>
                    <a:pt x="111" y="247"/>
                  </a:cubicBezTo>
                  <a:cubicBezTo>
                    <a:pt x="100" y="251"/>
                    <a:pt x="89" y="255"/>
                    <a:pt x="78" y="259"/>
                  </a:cubicBezTo>
                  <a:cubicBezTo>
                    <a:pt x="61" y="260"/>
                    <a:pt x="54" y="261"/>
                    <a:pt x="44" y="272"/>
                  </a:cubicBezTo>
                  <a:cubicBezTo>
                    <a:pt x="43" y="276"/>
                    <a:pt x="43" y="281"/>
                    <a:pt x="43" y="286"/>
                  </a:cubicBezTo>
                  <a:cubicBezTo>
                    <a:pt x="30" y="290"/>
                    <a:pt x="29" y="290"/>
                    <a:pt x="29" y="304"/>
                  </a:cubicBezTo>
                  <a:cubicBezTo>
                    <a:pt x="33" y="307"/>
                    <a:pt x="48" y="317"/>
                    <a:pt x="48" y="330"/>
                  </a:cubicBezTo>
                  <a:cubicBezTo>
                    <a:pt x="42" y="336"/>
                    <a:pt x="34" y="337"/>
                    <a:pt x="30" y="337"/>
                  </a:cubicBezTo>
                  <a:close/>
                </a:path>
              </a:pathLst>
            </a:custGeom>
            <a:grp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3" name="Freeform 48"/>
            <p:cNvSpPr/>
            <p:nvPr/>
          </p:nvSpPr>
          <p:spPr bwMode="auto">
            <a:xfrm rot="252837">
              <a:off x="2337144" y="3646405"/>
              <a:ext cx="935250" cy="976615"/>
            </a:xfrm>
            <a:custGeom>
              <a:avLst/>
              <a:gdLst>
                <a:gd name="T0" fmla="*/ 199 w 494"/>
                <a:gd name="T1" fmla="*/ 509 h 528"/>
                <a:gd name="T2" fmla="*/ 191 w 494"/>
                <a:gd name="T3" fmla="*/ 474 h 528"/>
                <a:gd name="T4" fmla="*/ 145 w 494"/>
                <a:gd name="T5" fmla="*/ 488 h 528"/>
                <a:gd name="T6" fmla="*/ 96 w 494"/>
                <a:gd name="T7" fmla="*/ 453 h 528"/>
                <a:gd name="T8" fmla="*/ 90 w 494"/>
                <a:gd name="T9" fmla="*/ 389 h 528"/>
                <a:gd name="T10" fmla="*/ 63 w 494"/>
                <a:gd name="T11" fmla="*/ 351 h 528"/>
                <a:gd name="T12" fmla="*/ 32 w 494"/>
                <a:gd name="T13" fmla="*/ 318 h 528"/>
                <a:gd name="T14" fmla="*/ 0 w 494"/>
                <a:gd name="T15" fmla="*/ 329 h 528"/>
                <a:gd name="T16" fmla="*/ 8 w 494"/>
                <a:gd name="T17" fmla="*/ 261 h 528"/>
                <a:gd name="T18" fmla="*/ 60 w 494"/>
                <a:gd name="T19" fmla="*/ 214 h 528"/>
                <a:gd name="T20" fmla="*/ 67 w 494"/>
                <a:gd name="T21" fmla="*/ 179 h 528"/>
                <a:gd name="T22" fmla="*/ 70 w 494"/>
                <a:gd name="T23" fmla="*/ 106 h 528"/>
                <a:gd name="T24" fmla="*/ 47 w 494"/>
                <a:gd name="T25" fmla="*/ 67 h 528"/>
                <a:gd name="T26" fmla="*/ 66 w 494"/>
                <a:gd name="T27" fmla="*/ 13 h 528"/>
                <a:gd name="T28" fmla="*/ 102 w 494"/>
                <a:gd name="T29" fmla="*/ 56 h 528"/>
                <a:gd name="T30" fmla="*/ 122 w 494"/>
                <a:gd name="T31" fmla="*/ 30 h 528"/>
                <a:gd name="T32" fmla="*/ 141 w 494"/>
                <a:gd name="T33" fmla="*/ 54 h 528"/>
                <a:gd name="T34" fmla="*/ 185 w 494"/>
                <a:gd name="T35" fmla="*/ 89 h 528"/>
                <a:gd name="T36" fmla="*/ 226 w 494"/>
                <a:gd name="T37" fmla="*/ 153 h 528"/>
                <a:gd name="T38" fmla="*/ 218 w 494"/>
                <a:gd name="T39" fmla="*/ 187 h 528"/>
                <a:gd name="T40" fmla="*/ 264 w 494"/>
                <a:gd name="T41" fmla="*/ 219 h 528"/>
                <a:gd name="T42" fmla="*/ 321 w 494"/>
                <a:gd name="T43" fmla="*/ 199 h 528"/>
                <a:gd name="T44" fmla="*/ 312 w 494"/>
                <a:gd name="T45" fmla="*/ 152 h 528"/>
                <a:gd name="T46" fmla="*/ 347 w 494"/>
                <a:gd name="T47" fmla="*/ 105 h 528"/>
                <a:gd name="T48" fmla="*/ 336 w 494"/>
                <a:gd name="T49" fmla="*/ 70 h 528"/>
                <a:gd name="T50" fmla="*/ 344 w 494"/>
                <a:gd name="T51" fmla="*/ 64 h 528"/>
                <a:gd name="T52" fmla="*/ 389 w 494"/>
                <a:gd name="T53" fmla="*/ 75 h 528"/>
                <a:gd name="T54" fmla="*/ 424 w 494"/>
                <a:gd name="T55" fmla="*/ 90 h 528"/>
                <a:gd name="T56" fmla="*/ 446 w 494"/>
                <a:gd name="T57" fmla="*/ 83 h 528"/>
                <a:gd name="T58" fmla="*/ 422 w 494"/>
                <a:gd name="T59" fmla="*/ 123 h 528"/>
                <a:gd name="T60" fmla="*/ 359 w 494"/>
                <a:gd name="T61" fmla="*/ 128 h 528"/>
                <a:gd name="T62" fmla="*/ 356 w 494"/>
                <a:gd name="T63" fmla="*/ 162 h 528"/>
                <a:gd name="T64" fmla="*/ 402 w 494"/>
                <a:gd name="T65" fmla="*/ 191 h 528"/>
                <a:gd name="T66" fmla="*/ 411 w 494"/>
                <a:gd name="T67" fmla="*/ 255 h 528"/>
                <a:gd name="T68" fmla="*/ 409 w 494"/>
                <a:gd name="T69" fmla="*/ 307 h 528"/>
                <a:gd name="T70" fmla="*/ 463 w 494"/>
                <a:gd name="T71" fmla="*/ 336 h 528"/>
                <a:gd name="T72" fmla="*/ 491 w 494"/>
                <a:gd name="T73" fmla="*/ 346 h 528"/>
                <a:gd name="T74" fmla="*/ 488 w 494"/>
                <a:gd name="T75" fmla="*/ 367 h 528"/>
                <a:gd name="T76" fmla="*/ 417 w 494"/>
                <a:gd name="T77" fmla="*/ 398 h 528"/>
                <a:gd name="T78" fmla="*/ 382 w 494"/>
                <a:gd name="T79" fmla="*/ 417 h 528"/>
                <a:gd name="T80" fmla="*/ 321 w 494"/>
                <a:gd name="T81" fmla="*/ 431 h 528"/>
                <a:gd name="T82" fmla="*/ 265 w 494"/>
                <a:gd name="T83" fmla="*/ 435 h 528"/>
                <a:gd name="T84" fmla="*/ 232 w 494"/>
                <a:gd name="T85" fmla="*/ 430 h 528"/>
                <a:gd name="T86" fmla="*/ 229 w 494"/>
                <a:gd name="T87" fmla="*/ 488 h 528"/>
                <a:gd name="T88" fmla="*/ 227 w 494"/>
                <a:gd name="T89" fmla="*/ 528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94"/>
                <a:gd name="T136" fmla="*/ 0 h 528"/>
                <a:gd name="T137" fmla="*/ 494 w 49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94" h="528">
                  <a:moveTo>
                    <a:pt x="227" y="528"/>
                  </a:moveTo>
                  <a:cubicBezTo>
                    <a:pt x="217" y="519"/>
                    <a:pt x="208" y="513"/>
                    <a:pt x="199" y="509"/>
                  </a:cubicBezTo>
                  <a:cubicBezTo>
                    <a:pt x="201" y="495"/>
                    <a:pt x="202" y="488"/>
                    <a:pt x="197" y="479"/>
                  </a:cubicBezTo>
                  <a:cubicBezTo>
                    <a:pt x="195" y="477"/>
                    <a:pt x="193" y="475"/>
                    <a:pt x="191" y="474"/>
                  </a:cubicBezTo>
                  <a:cubicBezTo>
                    <a:pt x="177" y="474"/>
                    <a:pt x="168" y="481"/>
                    <a:pt x="161" y="492"/>
                  </a:cubicBezTo>
                  <a:cubicBezTo>
                    <a:pt x="156" y="491"/>
                    <a:pt x="151" y="489"/>
                    <a:pt x="145" y="488"/>
                  </a:cubicBezTo>
                  <a:cubicBezTo>
                    <a:pt x="139" y="478"/>
                    <a:pt x="136" y="473"/>
                    <a:pt x="131" y="470"/>
                  </a:cubicBezTo>
                  <a:cubicBezTo>
                    <a:pt x="115" y="449"/>
                    <a:pt x="118" y="454"/>
                    <a:pt x="96" y="453"/>
                  </a:cubicBezTo>
                  <a:cubicBezTo>
                    <a:pt x="86" y="443"/>
                    <a:pt x="89" y="428"/>
                    <a:pt x="89" y="420"/>
                  </a:cubicBezTo>
                  <a:cubicBezTo>
                    <a:pt x="93" y="408"/>
                    <a:pt x="96" y="396"/>
                    <a:pt x="90" y="389"/>
                  </a:cubicBezTo>
                  <a:cubicBezTo>
                    <a:pt x="66" y="381"/>
                    <a:pt x="69" y="384"/>
                    <a:pt x="69" y="370"/>
                  </a:cubicBezTo>
                  <a:cubicBezTo>
                    <a:pt x="66" y="363"/>
                    <a:pt x="65" y="357"/>
                    <a:pt x="63" y="351"/>
                  </a:cubicBezTo>
                  <a:cubicBezTo>
                    <a:pt x="60" y="347"/>
                    <a:pt x="59" y="344"/>
                    <a:pt x="57" y="341"/>
                  </a:cubicBezTo>
                  <a:cubicBezTo>
                    <a:pt x="52" y="320"/>
                    <a:pt x="48" y="318"/>
                    <a:pt x="32" y="318"/>
                  </a:cubicBezTo>
                  <a:cubicBezTo>
                    <a:pt x="22" y="323"/>
                    <a:pt x="10" y="331"/>
                    <a:pt x="2" y="331"/>
                  </a:cubicBezTo>
                  <a:cubicBezTo>
                    <a:pt x="2" y="330"/>
                    <a:pt x="1" y="330"/>
                    <a:pt x="0" y="329"/>
                  </a:cubicBezTo>
                  <a:cubicBezTo>
                    <a:pt x="0" y="313"/>
                    <a:pt x="0" y="296"/>
                    <a:pt x="0" y="280"/>
                  </a:cubicBezTo>
                  <a:cubicBezTo>
                    <a:pt x="2" y="274"/>
                    <a:pt x="5" y="267"/>
                    <a:pt x="8" y="261"/>
                  </a:cubicBezTo>
                  <a:cubicBezTo>
                    <a:pt x="21" y="244"/>
                    <a:pt x="28" y="239"/>
                    <a:pt x="47" y="226"/>
                  </a:cubicBezTo>
                  <a:cubicBezTo>
                    <a:pt x="51" y="222"/>
                    <a:pt x="55" y="218"/>
                    <a:pt x="60" y="214"/>
                  </a:cubicBezTo>
                  <a:cubicBezTo>
                    <a:pt x="60" y="205"/>
                    <a:pt x="61" y="197"/>
                    <a:pt x="62" y="189"/>
                  </a:cubicBezTo>
                  <a:cubicBezTo>
                    <a:pt x="63" y="186"/>
                    <a:pt x="65" y="182"/>
                    <a:pt x="67" y="179"/>
                  </a:cubicBezTo>
                  <a:cubicBezTo>
                    <a:pt x="67" y="164"/>
                    <a:pt x="66" y="145"/>
                    <a:pt x="73" y="138"/>
                  </a:cubicBezTo>
                  <a:cubicBezTo>
                    <a:pt x="75" y="125"/>
                    <a:pt x="75" y="113"/>
                    <a:pt x="70" y="106"/>
                  </a:cubicBezTo>
                  <a:cubicBezTo>
                    <a:pt x="62" y="99"/>
                    <a:pt x="55" y="92"/>
                    <a:pt x="47" y="85"/>
                  </a:cubicBezTo>
                  <a:cubicBezTo>
                    <a:pt x="47" y="79"/>
                    <a:pt x="47" y="73"/>
                    <a:pt x="47" y="67"/>
                  </a:cubicBezTo>
                  <a:cubicBezTo>
                    <a:pt x="54" y="67"/>
                    <a:pt x="61" y="66"/>
                    <a:pt x="70" y="62"/>
                  </a:cubicBezTo>
                  <a:cubicBezTo>
                    <a:pt x="76" y="43"/>
                    <a:pt x="66" y="26"/>
                    <a:pt x="66" y="13"/>
                  </a:cubicBezTo>
                  <a:cubicBezTo>
                    <a:pt x="72" y="8"/>
                    <a:pt x="76" y="0"/>
                    <a:pt x="86" y="10"/>
                  </a:cubicBezTo>
                  <a:cubicBezTo>
                    <a:pt x="92" y="23"/>
                    <a:pt x="99" y="36"/>
                    <a:pt x="102" y="56"/>
                  </a:cubicBezTo>
                  <a:cubicBezTo>
                    <a:pt x="108" y="62"/>
                    <a:pt x="106" y="60"/>
                    <a:pt x="116" y="62"/>
                  </a:cubicBezTo>
                  <a:cubicBezTo>
                    <a:pt x="123" y="52"/>
                    <a:pt x="122" y="37"/>
                    <a:pt x="122" y="30"/>
                  </a:cubicBezTo>
                  <a:cubicBezTo>
                    <a:pt x="124" y="28"/>
                    <a:pt x="126" y="26"/>
                    <a:pt x="129" y="24"/>
                  </a:cubicBezTo>
                  <a:cubicBezTo>
                    <a:pt x="134" y="31"/>
                    <a:pt x="137" y="41"/>
                    <a:pt x="141" y="54"/>
                  </a:cubicBezTo>
                  <a:cubicBezTo>
                    <a:pt x="146" y="62"/>
                    <a:pt x="152" y="73"/>
                    <a:pt x="164" y="85"/>
                  </a:cubicBezTo>
                  <a:cubicBezTo>
                    <a:pt x="171" y="86"/>
                    <a:pt x="178" y="87"/>
                    <a:pt x="185" y="89"/>
                  </a:cubicBezTo>
                  <a:cubicBezTo>
                    <a:pt x="192" y="101"/>
                    <a:pt x="198" y="114"/>
                    <a:pt x="205" y="127"/>
                  </a:cubicBezTo>
                  <a:cubicBezTo>
                    <a:pt x="212" y="136"/>
                    <a:pt x="219" y="145"/>
                    <a:pt x="226" y="153"/>
                  </a:cubicBezTo>
                  <a:cubicBezTo>
                    <a:pt x="226" y="156"/>
                    <a:pt x="226" y="159"/>
                    <a:pt x="227" y="163"/>
                  </a:cubicBezTo>
                  <a:cubicBezTo>
                    <a:pt x="219" y="173"/>
                    <a:pt x="218" y="170"/>
                    <a:pt x="218" y="187"/>
                  </a:cubicBezTo>
                  <a:cubicBezTo>
                    <a:pt x="226" y="196"/>
                    <a:pt x="229" y="204"/>
                    <a:pt x="247" y="209"/>
                  </a:cubicBezTo>
                  <a:cubicBezTo>
                    <a:pt x="250" y="211"/>
                    <a:pt x="253" y="215"/>
                    <a:pt x="264" y="219"/>
                  </a:cubicBezTo>
                  <a:cubicBezTo>
                    <a:pt x="269" y="218"/>
                    <a:pt x="274" y="218"/>
                    <a:pt x="280" y="217"/>
                  </a:cubicBezTo>
                  <a:cubicBezTo>
                    <a:pt x="293" y="211"/>
                    <a:pt x="307" y="205"/>
                    <a:pt x="321" y="199"/>
                  </a:cubicBezTo>
                  <a:cubicBezTo>
                    <a:pt x="329" y="187"/>
                    <a:pt x="328" y="179"/>
                    <a:pt x="328" y="169"/>
                  </a:cubicBezTo>
                  <a:cubicBezTo>
                    <a:pt x="323" y="158"/>
                    <a:pt x="317" y="156"/>
                    <a:pt x="312" y="152"/>
                  </a:cubicBezTo>
                  <a:cubicBezTo>
                    <a:pt x="312" y="139"/>
                    <a:pt x="310" y="138"/>
                    <a:pt x="316" y="130"/>
                  </a:cubicBezTo>
                  <a:cubicBezTo>
                    <a:pt x="327" y="125"/>
                    <a:pt x="339" y="118"/>
                    <a:pt x="347" y="105"/>
                  </a:cubicBezTo>
                  <a:cubicBezTo>
                    <a:pt x="347" y="100"/>
                    <a:pt x="347" y="95"/>
                    <a:pt x="347" y="90"/>
                  </a:cubicBezTo>
                  <a:cubicBezTo>
                    <a:pt x="343" y="78"/>
                    <a:pt x="340" y="75"/>
                    <a:pt x="336" y="70"/>
                  </a:cubicBezTo>
                  <a:cubicBezTo>
                    <a:pt x="335" y="69"/>
                    <a:pt x="335" y="67"/>
                    <a:pt x="335" y="66"/>
                  </a:cubicBezTo>
                  <a:cubicBezTo>
                    <a:pt x="338" y="66"/>
                    <a:pt x="341" y="65"/>
                    <a:pt x="344" y="64"/>
                  </a:cubicBezTo>
                  <a:cubicBezTo>
                    <a:pt x="361" y="47"/>
                    <a:pt x="343" y="39"/>
                    <a:pt x="377" y="42"/>
                  </a:cubicBezTo>
                  <a:cubicBezTo>
                    <a:pt x="380" y="53"/>
                    <a:pt x="385" y="64"/>
                    <a:pt x="389" y="75"/>
                  </a:cubicBezTo>
                  <a:cubicBezTo>
                    <a:pt x="393" y="80"/>
                    <a:pt x="395" y="84"/>
                    <a:pt x="404" y="90"/>
                  </a:cubicBezTo>
                  <a:cubicBezTo>
                    <a:pt x="410" y="90"/>
                    <a:pt x="417" y="90"/>
                    <a:pt x="424" y="90"/>
                  </a:cubicBezTo>
                  <a:cubicBezTo>
                    <a:pt x="430" y="86"/>
                    <a:pt x="436" y="82"/>
                    <a:pt x="443" y="77"/>
                  </a:cubicBezTo>
                  <a:cubicBezTo>
                    <a:pt x="443" y="79"/>
                    <a:pt x="445" y="81"/>
                    <a:pt x="446" y="83"/>
                  </a:cubicBezTo>
                  <a:cubicBezTo>
                    <a:pt x="446" y="91"/>
                    <a:pt x="446" y="110"/>
                    <a:pt x="437" y="120"/>
                  </a:cubicBezTo>
                  <a:cubicBezTo>
                    <a:pt x="430" y="122"/>
                    <a:pt x="428" y="123"/>
                    <a:pt x="422" y="123"/>
                  </a:cubicBezTo>
                  <a:cubicBezTo>
                    <a:pt x="415" y="119"/>
                    <a:pt x="409" y="116"/>
                    <a:pt x="403" y="113"/>
                  </a:cubicBezTo>
                  <a:cubicBezTo>
                    <a:pt x="381" y="113"/>
                    <a:pt x="375" y="115"/>
                    <a:pt x="359" y="128"/>
                  </a:cubicBezTo>
                  <a:cubicBezTo>
                    <a:pt x="357" y="131"/>
                    <a:pt x="355" y="135"/>
                    <a:pt x="353" y="138"/>
                  </a:cubicBezTo>
                  <a:cubicBezTo>
                    <a:pt x="353" y="145"/>
                    <a:pt x="350" y="151"/>
                    <a:pt x="356" y="162"/>
                  </a:cubicBezTo>
                  <a:cubicBezTo>
                    <a:pt x="356" y="169"/>
                    <a:pt x="364" y="186"/>
                    <a:pt x="378" y="176"/>
                  </a:cubicBezTo>
                  <a:cubicBezTo>
                    <a:pt x="392" y="174"/>
                    <a:pt x="402" y="168"/>
                    <a:pt x="402" y="191"/>
                  </a:cubicBezTo>
                  <a:cubicBezTo>
                    <a:pt x="399" y="200"/>
                    <a:pt x="396" y="209"/>
                    <a:pt x="394" y="218"/>
                  </a:cubicBezTo>
                  <a:cubicBezTo>
                    <a:pt x="379" y="237"/>
                    <a:pt x="386" y="246"/>
                    <a:pt x="411" y="255"/>
                  </a:cubicBezTo>
                  <a:cubicBezTo>
                    <a:pt x="410" y="260"/>
                    <a:pt x="410" y="265"/>
                    <a:pt x="410" y="271"/>
                  </a:cubicBezTo>
                  <a:cubicBezTo>
                    <a:pt x="409" y="278"/>
                    <a:pt x="401" y="295"/>
                    <a:pt x="409" y="307"/>
                  </a:cubicBezTo>
                  <a:cubicBezTo>
                    <a:pt x="414" y="313"/>
                    <a:pt x="420" y="320"/>
                    <a:pt x="426" y="326"/>
                  </a:cubicBezTo>
                  <a:cubicBezTo>
                    <a:pt x="438" y="329"/>
                    <a:pt x="451" y="333"/>
                    <a:pt x="463" y="336"/>
                  </a:cubicBezTo>
                  <a:cubicBezTo>
                    <a:pt x="468" y="338"/>
                    <a:pt x="469" y="341"/>
                    <a:pt x="476" y="344"/>
                  </a:cubicBezTo>
                  <a:cubicBezTo>
                    <a:pt x="481" y="344"/>
                    <a:pt x="486" y="345"/>
                    <a:pt x="491" y="346"/>
                  </a:cubicBezTo>
                  <a:cubicBezTo>
                    <a:pt x="492" y="349"/>
                    <a:pt x="493" y="353"/>
                    <a:pt x="494" y="357"/>
                  </a:cubicBezTo>
                  <a:cubicBezTo>
                    <a:pt x="492" y="360"/>
                    <a:pt x="490" y="364"/>
                    <a:pt x="488" y="367"/>
                  </a:cubicBezTo>
                  <a:cubicBezTo>
                    <a:pt x="480" y="373"/>
                    <a:pt x="472" y="377"/>
                    <a:pt x="466" y="379"/>
                  </a:cubicBezTo>
                  <a:cubicBezTo>
                    <a:pt x="445" y="379"/>
                    <a:pt x="432" y="387"/>
                    <a:pt x="417" y="398"/>
                  </a:cubicBezTo>
                  <a:cubicBezTo>
                    <a:pt x="414" y="403"/>
                    <a:pt x="410" y="412"/>
                    <a:pt x="403" y="417"/>
                  </a:cubicBezTo>
                  <a:cubicBezTo>
                    <a:pt x="396" y="417"/>
                    <a:pt x="389" y="417"/>
                    <a:pt x="382" y="417"/>
                  </a:cubicBezTo>
                  <a:cubicBezTo>
                    <a:pt x="376" y="423"/>
                    <a:pt x="367" y="437"/>
                    <a:pt x="356" y="435"/>
                  </a:cubicBezTo>
                  <a:cubicBezTo>
                    <a:pt x="344" y="413"/>
                    <a:pt x="332" y="423"/>
                    <a:pt x="321" y="431"/>
                  </a:cubicBezTo>
                  <a:cubicBezTo>
                    <a:pt x="305" y="436"/>
                    <a:pt x="301" y="425"/>
                    <a:pt x="294" y="421"/>
                  </a:cubicBezTo>
                  <a:cubicBezTo>
                    <a:pt x="276" y="415"/>
                    <a:pt x="272" y="423"/>
                    <a:pt x="265" y="435"/>
                  </a:cubicBezTo>
                  <a:cubicBezTo>
                    <a:pt x="257" y="443"/>
                    <a:pt x="244" y="433"/>
                    <a:pt x="240" y="430"/>
                  </a:cubicBezTo>
                  <a:cubicBezTo>
                    <a:pt x="237" y="430"/>
                    <a:pt x="234" y="430"/>
                    <a:pt x="232" y="430"/>
                  </a:cubicBezTo>
                  <a:cubicBezTo>
                    <a:pt x="221" y="440"/>
                    <a:pt x="222" y="437"/>
                    <a:pt x="221" y="455"/>
                  </a:cubicBezTo>
                  <a:cubicBezTo>
                    <a:pt x="227" y="465"/>
                    <a:pt x="234" y="471"/>
                    <a:pt x="229" y="488"/>
                  </a:cubicBezTo>
                  <a:cubicBezTo>
                    <a:pt x="229" y="497"/>
                    <a:pt x="233" y="507"/>
                    <a:pt x="235" y="522"/>
                  </a:cubicBezTo>
                  <a:cubicBezTo>
                    <a:pt x="231" y="526"/>
                    <a:pt x="230" y="528"/>
                    <a:pt x="227" y="528"/>
                  </a:cubicBezTo>
                  <a:close/>
                </a:path>
              </a:pathLst>
            </a:custGeom>
            <a:grp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4" name="Freeform 49"/>
            <p:cNvSpPr/>
            <p:nvPr/>
          </p:nvSpPr>
          <p:spPr bwMode="auto">
            <a:xfrm rot="252837">
              <a:off x="3111096" y="4055528"/>
              <a:ext cx="796589" cy="579224"/>
            </a:xfrm>
            <a:custGeom>
              <a:avLst/>
              <a:gdLst>
                <a:gd name="T0" fmla="*/ 252 w 419"/>
                <a:gd name="T1" fmla="*/ 303 h 313"/>
                <a:gd name="T2" fmla="*/ 240 w 419"/>
                <a:gd name="T3" fmla="*/ 297 h 313"/>
                <a:gd name="T4" fmla="*/ 218 w 419"/>
                <a:gd name="T5" fmla="*/ 300 h 313"/>
                <a:gd name="T6" fmla="*/ 157 w 419"/>
                <a:gd name="T7" fmla="*/ 298 h 313"/>
                <a:gd name="T8" fmla="*/ 122 w 419"/>
                <a:gd name="T9" fmla="*/ 279 h 313"/>
                <a:gd name="T10" fmla="*/ 114 w 419"/>
                <a:gd name="T11" fmla="*/ 269 h 313"/>
                <a:gd name="T12" fmla="*/ 119 w 419"/>
                <a:gd name="T13" fmla="*/ 227 h 313"/>
                <a:gd name="T14" fmla="*/ 105 w 419"/>
                <a:gd name="T15" fmla="*/ 216 h 313"/>
                <a:gd name="T16" fmla="*/ 46 w 419"/>
                <a:gd name="T17" fmla="*/ 207 h 313"/>
                <a:gd name="T18" fmla="*/ 58 w 419"/>
                <a:gd name="T19" fmla="*/ 191 h 313"/>
                <a:gd name="T20" fmla="*/ 79 w 419"/>
                <a:gd name="T21" fmla="*/ 147 h 313"/>
                <a:gd name="T22" fmla="*/ 10 w 419"/>
                <a:gd name="T23" fmla="*/ 125 h 313"/>
                <a:gd name="T24" fmla="*/ 34 w 419"/>
                <a:gd name="T25" fmla="*/ 86 h 313"/>
                <a:gd name="T26" fmla="*/ 66 w 419"/>
                <a:gd name="T27" fmla="*/ 106 h 313"/>
                <a:gd name="T28" fmla="*/ 134 w 419"/>
                <a:gd name="T29" fmla="*/ 67 h 313"/>
                <a:gd name="T30" fmla="*/ 148 w 419"/>
                <a:gd name="T31" fmla="*/ 54 h 313"/>
                <a:gd name="T32" fmla="*/ 181 w 419"/>
                <a:gd name="T33" fmla="*/ 75 h 313"/>
                <a:gd name="T34" fmla="*/ 215 w 419"/>
                <a:gd name="T35" fmla="*/ 68 h 313"/>
                <a:gd name="T36" fmla="*/ 252 w 419"/>
                <a:gd name="T37" fmla="*/ 41 h 313"/>
                <a:gd name="T38" fmla="*/ 309 w 419"/>
                <a:gd name="T39" fmla="*/ 21 h 313"/>
                <a:gd name="T40" fmla="*/ 366 w 419"/>
                <a:gd name="T41" fmla="*/ 21 h 313"/>
                <a:gd name="T42" fmla="*/ 358 w 419"/>
                <a:gd name="T43" fmla="*/ 62 h 313"/>
                <a:gd name="T44" fmla="*/ 376 w 419"/>
                <a:gd name="T45" fmla="*/ 80 h 313"/>
                <a:gd name="T46" fmla="*/ 387 w 419"/>
                <a:gd name="T47" fmla="*/ 104 h 313"/>
                <a:gd name="T48" fmla="*/ 419 w 419"/>
                <a:gd name="T49" fmla="*/ 134 h 313"/>
                <a:gd name="T50" fmla="*/ 402 w 419"/>
                <a:gd name="T51" fmla="*/ 149 h 313"/>
                <a:gd name="T52" fmla="*/ 392 w 419"/>
                <a:gd name="T53" fmla="*/ 190 h 313"/>
                <a:gd name="T54" fmla="*/ 346 w 419"/>
                <a:gd name="T55" fmla="*/ 236 h 313"/>
                <a:gd name="T56" fmla="*/ 320 w 419"/>
                <a:gd name="T57" fmla="*/ 260 h 313"/>
                <a:gd name="T58" fmla="*/ 317 w 419"/>
                <a:gd name="T59" fmla="*/ 263 h 313"/>
                <a:gd name="T60" fmla="*/ 299 w 419"/>
                <a:gd name="T61" fmla="*/ 280 h 313"/>
                <a:gd name="T62" fmla="*/ 261 w 419"/>
                <a:gd name="T63" fmla="*/ 313 h 3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9"/>
                <a:gd name="T97" fmla="*/ 0 h 313"/>
                <a:gd name="T98" fmla="*/ 419 w 419"/>
                <a:gd name="T99" fmla="*/ 313 h 3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9" h="313">
                  <a:moveTo>
                    <a:pt x="252" y="313"/>
                  </a:moveTo>
                  <a:cubicBezTo>
                    <a:pt x="252" y="310"/>
                    <a:pt x="252" y="306"/>
                    <a:pt x="252" y="303"/>
                  </a:cubicBezTo>
                  <a:cubicBezTo>
                    <a:pt x="249" y="303"/>
                    <a:pt x="248" y="300"/>
                    <a:pt x="247" y="298"/>
                  </a:cubicBezTo>
                  <a:cubicBezTo>
                    <a:pt x="244" y="298"/>
                    <a:pt x="242" y="297"/>
                    <a:pt x="240" y="297"/>
                  </a:cubicBezTo>
                  <a:cubicBezTo>
                    <a:pt x="236" y="283"/>
                    <a:pt x="229" y="283"/>
                    <a:pt x="222" y="286"/>
                  </a:cubicBezTo>
                  <a:cubicBezTo>
                    <a:pt x="221" y="291"/>
                    <a:pt x="220" y="296"/>
                    <a:pt x="218" y="300"/>
                  </a:cubicBezTo>
                  <a:cubicBezTo>
                    <a:pt x="205" y="301"/>
                    <a:pt x="192" y="302"/>
                    <a:pt x="180" y="303"/>
                  </a:cubicBezTo>
                  <a:cubicBezTo>
                    <a:pt x="172" y="302"/>
                    <a:pt x="164" y="300"/>
                    <a:pt x="157" y="298"/>
                  </a:cubicBezTo>
                  <a:cubicBezTo>
                    <a:pt x="150" y="297"/>
                    <a:pt x="144" y="296"/>
                    <a:pt x="137" y="296"/>
                  </a:cubicBezTo>
                  <a:cubicBezTo>
                    <a:pt x="132" y="290"/>
                    <a:pt x="127" y="285"/>
                    <a:pt x="122" y="279"/>
                  </a:cubicBezTo>
                  <a:cubicBezTo>
                    <a:pt x="120" y="276"/>
                    <a:pt x="118" y="272"/>
                    <a:pt x="116" y="269"/>
                  </a:cubicBezTo>
                  <a:cubicBezTo>
                    <a:pt x="115" y="269"/>
                    <a:pt x="115" y="269"/>
                    <a:pt x="114" y="269"/>
                  </a:cubicBezTo>
                  <a:cubicBezTo>
                    <a:pt x="109" y="254"/>
                    <a:pt x="113" y="250"/>
                    <a:pt x="119" y="242"/>
                  </a:cubicBezTo>
                  <a:cubicBezTo>
                    <a:pt x="119" y="237"/>
                    <a:pt x="119" y="232"/>
                    <a:pt x="119" y="227"/>
                  </a:cubicBezTo>
                  <a:cubicBezTo>
                    <a:pt x="114" y="224"/>
                    <a:pt x="109" y="222"/>
                    <a:pt x="105" y="219"/>
                  </a:cubicBezTo>
                  <a:cubicBezTo>
                    <a:pt x="105" y="217"/>
                    <a:pt x="105" y="216"/>
                    <a:pt x="105" y="216"/>
                  </a:cubicBezTo>
                  <a:cubicBezTo>
                    <a:pt x="86" y="216"/>
                    <a:pt x="70" y="214"/>
                    <a:pt x="58" y="212"/>
                  </a:cubicBezTo>
                  <a:cubicBezTo>
                    <a:pt x="54" y="210"/>
                    <a:pt x="50" y="209"/>
                    <a:pt x="46" y="207"/>
                  </a:cubicBezTo>
                  <a:cubicBezTo>
                    <a:pt x="44" y="202"/>
                    <a:pt x="42" y="197"/>
                    <a:pt x="40" y="193"/>
                  </a:cubicBezTo>
                  <a:cubicBezTo>
                    <a:pt x="46" y="192"/>
                    <a:pt x="52" y="191"/>
                    <a:pt x="58" y="191"/>
                  </a:cubicBezTo>
                  <a:cubicBezTo>
                    <a:pt x="63" y="190"/>
                    <a:pt x="72" y="183"/>
                    <a:pt x="78" y="177"/>
                  </a:cubicBezTo>
                  <a:cubicBezTo>
                    <a:pt x="86" y="164"/>
                    <a:pt x="85" y="156"/>
                    <a:pt x="79" y="147"/>
                  </a:cubicBezTo>
                  <a:cubicBezTo>
                    <a:pt x="73" y="147"/>
                    <a:pt x="68" y="146"/>
                    <a:pt x="63" y="146"/>
                  </a:cubicBezTo>
                  <a:cubicBezTo>
                    <a:pt x="45" y="133"/>
                    <a:pt x="24" y="131"/>
                    <a:pt x="10" y="125"/>
                  </a:cubicBezTo>
                  <a:cubicBezTo>
                    <a:pt x="3" y="117"/>
                    <a:pt x="0" y="111"/>
                    <a:pt x="0" y="107"/>
                  </a:cubicBezTo>
                  <a:cubicBezTo>
                    <a:pt x="12" y="91"/>
                    <a:pt x="10" y="86"/>
                    <a:pt x="34" y="86"/>
                  </a:cubicBezTo>
                  <a:cubicBezTo>
                    <a:pt x="39" y="88"/>
                    <a:pt x="45" y="90"/>
                    <a:pt x="50" y="92"/>
                  </a:cubicBezTo>
                  <a:cubicBezTo>
                    <a:pt x="56" y="97"/>
                    <a:pt x="61" y="101"/>
                    <a:pt x="66" y="106"/>
                  </a:cubicBezTo>
                  <a:cubicBezTo>
                    <a:pt x="75" y="108"/>
                    <a:pt x="83" y="109"/>
                    <a:pt x="96" y="106"/>
                  </a:cubicBezTo>
                  <a:cubicBezTo>
                    <a:pt x="109" y="97"/>
                    <a:pt x="121" y="78"/>
                    <a:pt x="134" y="67"/>
                  </a:cubicBezTo>
                  <a:cubicBezTo>
                    <a:pt x="134" y="63"/>
                    <a:pt x="134" y="59"/>
                    <a:pt x="134" y="55"/>
                  </a:cubicBezTo>
                  <a:cubicBezTo>
                    <a:pt x="138" y="54"/>
                    <a:pt x="143" y="54"/>
                    <a:pt x="148" y="54"/>
                  </a:cubicBezTo>
                  <a:cubicBezTo>
                    <a:pt x="149" y="56"/>
                    <a:pt x="151" y="58"/>
                    <a:pt x="153" y="61"/>
                  </a:cubicBezTo>
                  <a:cubicBezTo>
                    <a:pt x="160" y="64"/>
                    <a:pt x="168" y="71"/>
                    <a:pt x="181" y="75"/>
                  </a:cubicBezTo>
                  <a:cubicBezTo>
                    <a:pt x="185" y="75"/>
                    <a:pt x="188" y="75"/>
                    <a:pt x="192" y="75"/>
                  </a:cubicBezTo>
                  <a:cubicBezTo>
                    <a:pt x="200" y="72"/>
                    <a:pt x="207" y="70"/>
                    <a:pt x="215" y="68"/>
                  </a:cubicBezTo>
                  <a:cubicBezTo>
                    <a:pt x="225" y="58"/>
                    <a:pt x="233" y="52"/>
                    <a:pt x="245" y="47"/>
                  </a:cubicBezTo>
                  <a:cubicBezTo>
                    <a:pt x="247" y="45"/>
                    <a:pt x="248" y="42"/>
                    <a:pt x="252" y="41"/>
                  </a:cubicBezTo>
                  <a:cubicBezTo>
                    <a:pt x="261" y="26"/>
                    <a:pt x="271" y="23"/>
                    <a:pt x="288" y="21"/>
                  </a:cubicBezTo>
                  <a:cubicBezTo>
                    <a:pt x="294" y="21"/>
                    <a:pt x="301" y="21"/>
                    <a:pt x="309" y="21"/>
                  </a:cubicBezTo>
                  <a:cubicBezTo>
                    <a:pt x="326" y="9"/>
                    <a:pt x="330" y="0"/>
                    <a:pt x="355" y="0"/>
                  </a:cubicBezTo>
                  <a:cubicBezTo>
                    <a:pt x="358" y="6"/>
                    <a:pt x="362" y="13"/>
                    <a:pt x="366" y="21"/>
                  </a:cubicBezTo>
                  <a:cubicBezTo>
                    <a:pt x="370" y="24"/>
                    <a:pt x="373" y="26"/>
                    <a:pt x="377" y="30"/>
                  </a:cubicBezTo>
                  <a:cubicBezTo>
                    <a:pt x="371" y="41"/>
                    <a:pt x="363" y="50"/>
                    <a:pt x="358" y="62"/>
                  </a:cubicBezTo>
                  <a:cubicBezTo>
                    <a:pt x="357" y="68"/>
                    <a:pt x="357" y="73"/>
                    <a:pt x="357" y="78"/>
                  </a:cubicBezTo>
                  <a:cubicBezTo>
                    <a:pt x="359" y="80"/>
                    <a:pt x="369" y="80"/>
                    <a:pt x="376" y="80"/>
                  </a:cubicBezTo>
                  <a:cubicBezTo>
                    <a:pt x="378" y="85"/>
                    <a:pt x="380" y="91"/>
                    <a:pt x="382" y="97"/>
                  </a:cubicBezTo>
                  <a:cubicBezTo>
                    <a:pt x="383" y="99"/>
                    <a:pt x="385" y="101"/>
                    <a:pt x="387" y="104"/>
                  </a:cubicBezTo>
                  <a:cubicBezTo>
                    <a:pt x="395" y="102"/>
                    <a:pt x="403" y="101"/>
                    <a:pt x="411" y="101"/>
                  </a:cubicBezTo>
                  <a:cubicBezTo>
                    <a:pt x="416" y="108"/>
                    <a:pt x="419" y="119"/>
                    <a:pt x="419" y="134"/>
                  </a:cubicBezTo>
                  <a:cubicBezTo>
                    <a:pt x="416" y="137"/>
                    <a:pt x="413" y="141"/>
                    <a:pt x="406" y="145"/>
                  </a:cubicBezTo>
                  <a:cubicBezTo>
                    <a:pt x="406" y="147"/>
                    <a:pt x="403" y="148"/>
                    <a:pt x="402" y="149"/>
                  </a:cubicBezTo>
                  <a:cubicBezTo>
                    <a:pt x="401" y="157"/>
                    <a:pt x="400" y="166"/>
                    <a:pt x="399" y="175"/>
                  </a:cubicBezTo>
                  <a:cubicBezTo>
                    <a:pt x="396" y="180"/>
                    <a:pt x="394" y="184"/>
                    <a:pt x="392" y="190"/>
                  </a:cubicBezTo>
                  <a:cubicBezTo>
                    <a:pt x="388" y="193"/>
                    <a:pt x="382" y="195"/>
                    <a:pt x="382" y="200"/>
                  </a:cubicBezTo>
                  <a:cubicBezTo>
                    <a:pt x="367" y="203"/>
                    <a:pt x="359" y="229"/>
                    <a:pt x="346" y="236"/>
                  </a:cubicBezTo>
                  <a:cubicBezTo>
                    <a:pt x="346" y="238"/>
                    <a:pt x="337" y="243"/>
                    <a:pt x="336" y="243"/>
                  </a:cubicBezTo>
                  <a:cubicBezTo>
                    <a:pt x="330" y="249"/>
                    <a:pt x="325" y="254"/>
                    <a:pt x="320" y="260"/>
                  </a:cubicBezTo>
                  <a:cubicBezTo>
                    <a:pt x="320" y="260"/>
                    <a:pt x="320" y="262"/>
                    <a:pt x="320" y="263"/>
                  </a:cubicBezTo>
                  <a:cubicBezTo>
                    <a:pt x="319" y="263"/>
                    <a:pt x="317" y="263"/>
                    <a:pt x="317" y="263"/>
                  </a:cubicBezTo>
                  <a:cubicBezTo>
                    <a:pt x="317" y="263"/>
                    <a:pt x="317" y="265"/>
                    <a:pt x="317" y="266"/>
                  </a:cubicBezTo>
                  <a:cubicBezTo>
                    <a:pt x="309" y="266"/>
                    <a:pt x="302" y="276"/>
                    <a:pt x="299" y="280"/>
                  </a:cubicBezTo>
                  <a:cubicBezTo>
                    <a:pt x="296" y="287"/>
                    <a:pt x="293" y="293"/>
                    <a:pt x="290" y="300"/>
                  </a:cubicBezTo>
                  <a:cubicBezTo>
                    <a:pt x="276" y="303"/>
                    <a:pt x="271" y="306"/>
                    <a:pt x="261" y="313"/>
                  </a:cubicBezTo>
                  <a:cubicBezTo>
                    <a:pt x="258" y="313"/>
                    <a:pt x="255" y="313"/>
                    <a:pt x="252" y="313"/>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5" name="Freeform 50"/>
            <p:cNvSpPr/>
            <p:nvPr/>
          </p:nvSpPr>
          <p:spPr bwMode="auto">
            <a:xfrm rot="252837">
              <a:off x="4811807" y="4156709"/>
              <a:ext cx="183938" cy="428185"/>
            </a:xfrm>
            <a:custGeom>
              <a:avLst/>
              <a:gdLst>
                <a:gd name="T0" fmla="*/ 46 w 101"/>
                <a:gd name="T1" fmla="*/ 231 h 231"/>
                <a:gd name="T2" fmla="*/ 27 w 101"/>
                <a:gd name="T3" fmla="*/ 204 h 231"/>
                <a:gd name="T4" fmla="*/ 9 w 101"/>
                <a:gd name="T5" fmla="*/ 182 h 231"/>
                <a:gd name="T6" fmla="*/ 0 w 101"/>
                <a:gd name="T7" fmla="*/ 170 h 231"/>
                <a:gd name="T8" fmla="*/ 3 w 101"/>
                <a:gd name="T9" fmla="*/ 123 h 231"/>
                <a:gd name="T10" fmla="*/ 17 w 101"/>
                <a:gd name="T11" fmla="*/ 84 h 231"/>
                <a:gd name="T12" fmla="*/ 21 w 101"/>
                <a:gd name="T13" fmla="*/ 63 h 231"/>
                <a:gd name="T14" fmla="*/ 33 w 101"/>
                <a:gd name="T15" fmla="*/ 35 h 231"/>
                <a:gd name="T16" fmla="*/ 69 w 101"/>
                <a:gd name="T17" fmla="*/ 0 h 231"/>
                <a:gd name="T18" fmla="*/ 92 w 101"/>
                <a:gd name="T19" fmla="*/ 1 h 231"/>
                <a:gd name="T20" fmla="*/ 95 w 101"/>
                <a:gd name="T21" fmla="*/ 4 h 231"/>
                <a:gd name="T22" fmla="*/ 100 w 101"/>
                <a:gd name="T23" fmla="*/ 33 h 231"/>
                <a:gd name="T24" fmla="*/ 95 w 101"/>
                <a:gd name="T25" fmla="*/ 106 h 231"/>
                <a:gd name="T26" fmla="*/ 89 w 101"/>
                <a:gd name="T27" fmla="*/ 123 h 231"/>
                <a:gd name="T28" fmla="*/ 66 w 101"/>
                <a:gd name="T29" fmla="*/ 171 h 231"/>
                <a:gd name="T30" fmla="*/ 60 w 101"/>
                <a:gd name="T31" fmla="*/ 223 h 231"/>
                <a:gd name="T32" fmla="*/ 54 w 101"/>
                <a:gd name="T33" fmla="*/ 229 h 231"/>
                <a:gd name="T34" fmla="*/ 46 w 101"/>
                <a:gd name="T35" fmla="*/ 231 h 2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
                <a:gd name="T55" fmla="*/ 0 h 231"/>
                <a:gd name="T56" fmla="*/ 101 w 101"/>
                <a:gd name="T57" fmla="*/ 231 h 2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 h="231">
                  <a:moveTo>
                    <a:pt x="46" y="231"/>
                  </a:moveTo>
                  <a:cubicBezTo>
                    <a:pt x="40" y="222"/>
                    <a:pt x="33" y="213"/>
                    <a:pt x="27" y="204"/>
                  </a:cubicBezTo>
                  <a:cubicBezTo>
                    <a:pt x="11" y="199"/>
                    <a:pt x="13" y="190"/>
                    <a:pt x="9" y="182"/>
                  </a:cubicBezTo>
                  <a:cubicBezTo>
                    <a:pt x="6" y="178"/>
                    <a:pt x="3" y="174"/>
                    <a:pt x="0" y="170"/>
                  </a:cubicBezTo>
                  <a:cubicBezTo>
                    <a:pt x="0" y="153"/>
                    <a:pt x="6" y="135"/>
                    <a:pt x="3" y="123"/>
                  </a:cubicBezTo>
                  <a:cubicBezTo>
                    <a:pt x="3" y="100"/>
                    <a:pt x="4" y="99"/>
                    <a:pt x="17" y="84"/>
                  </a:cubicBezTo>
                  <a:cubicBezTo>
                    <a:pt x="18" y="77"/>
                    <a:pt x="20" y="70"/>
                    <a:pt x="21" y="63"/>
                  </a:cubicBezTo>
                  <a:cubicBezTo>
                    <a:pt x="25" y="54"/>
                    <a:pt x="29" y="44"/>
                    <a:pt x="33" y="35"/>
                  </a:cubicBezTo>
                  <a:cubicBezTo>
                    <a:pt x="46" y="18"/>
                    <a:pt x="53" y="12"/>
                    <a:pt x="69" y="0"/>
                  </a:cubicBezTo>
                  <a:cubicBezTo>
                    <a:pt x="76" y="0"/>
                    <a:pt x="84" y="0"/>
                    <a:pt x="92" y="1"/>
                  </a:cubicBezTo>
                  <a:cubicBezTo>
                    <a:pt x="93" y="1"/>
                    <a:pt x="94" y="2"/>
                    <a:pt x="95" y="4"/>
                  </a:cubicBezTo>
                  <a:cubicBezTo>
                    <a:pt x="98" y="13"/>
                    <a:pt x="101" y="20"/>
                    <a:pt x="100" y="33"/>
                  </a:cubicBezTo>
                  <a:cubicBezTo>
                    <a:pt x="87" y="50"/>
                    <a:pt x="96" y="80"/>
                    <a:pt x="95" y="106"/>
                  </a:cubicBezTo>
                  <a:cubicBezTo>
                    <a:pt x="92" y="111"/>
                    <a:pt x="90" y="117"/>
                    <a:pt x="89" y="123"/>
                  </a:cubicBezTo>
                  <a:cubicBezTo>
                    <a:pt x="81" y="139"/>
                    <a:pt x="73" y="155"/>
                    <a:pt x="66" y="171"/>
                  </a:cubicBezTo>
                  <a:cubicBezTo>
                    <a:pt x="63" y="188"/>
                    <a:pt x="62" y="205"/>
                    <a:pt x="60" y="223"/>
                  </a:cubicBezTo>
                  <a:cubicBezTo>
                    <a:pt x="58" y="225"/>
                    <a:pt x="56" y="226"/>
                    <a:pt x="54" y="229"/>
                  </a:cubicBezTo>
                  <a:cubicBezTo>
                    <a:pt x="52" y="229"/>
                    <a:pt x="49" y="230"/>
                    <a:pt x="46" y="231"/>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2" name="Freeform 52"/>
            <p:cNvSpPr/>
            <p:nvPr/>
          </p:nvSpPr>
          <p:spPr bwMode="auto">
            <a:xfrm rot="252837">
              <a:off x="4376017" y="3819439"/>
              <a:ext cx="442863" cy="563094"/>
            </a:xfrm>
            <a:custGeom>
              <a:avLst/>
              <a:gdLst>
                <a:gd name="T0" fmla="*/ 78 w 234"/>
                <a:gd name="T1" fmla="*/ 304 h 304"/>
                <a:gd name="T2" fmla="*/ 67 w 234"/>
                <a:gd name="T3" fmla="*/ 284 h 304"/>
                <a:gd name="T4" fmla="*/ 66 w 234"/>
                <a:gd name="T5" fmla="*/ 281 h 304"/>
                <a:gd name="T6" fmla="*/ 35 w 234"/>
                <a:gd name="T7" fmla="*/ 240 h 304"/>
                <a:gd name="T8" fmla="*/ 3 w 234"/>
                <a:gd name="T9" fmla="*/ 237 h 304"/>
                <a:gd name="T10" fmla="*/ 5 w 234"/>
                <a:gd name="T11" fmla="*/ 204 h 304"/>
                <a:gd name="T12" fmla="*/ 6 w 234"/>
                <a:gd name="T13" fmla="*/ 174 h 304"/>
                <a:gd name="T14" fmla="*/ 24 w 234"/>
                <a:gd name="T15" fmla="*/ 153 h 304"/>
                <a:gd name="T16" fmla="*/ 27 w 234"/>
                <a:gd name="T17" fmla="*/ 139 h 304"/>
                <a:gd name="T18" fmla="*/ 28 w 234"/>
                <a:gd name="T19" fmla="*/ 109 h 304"/>
                <a:gd name="T20" fmla="*/ 43 w 234"/>
                <a:gd name="T21" fmla="*/ 99 h 304"/>
                <a:gd name="T22" fmla="*/ 55 w 234"/>
                <a:gd name="T23" fmla="*/ 87 h 304"/>
                <a:gd name="T24" fmla="*/ 59 w 234"/>
                <a:gd name="T25" fmla="*/ 76 h 304"/>
                <a:gd name="T26" fmla="*/ 59 w 234"/>
                <a:gd name="T27" fmla="*/ 66 h 304"/>
                <a:gd name="T28" fmla="*/ 69 w 234"/>
                <a:gd name="T29" fmla="*/ 36 h 304"/>
                <a:gd name="T30" fmla="*/ 98 w 234"/>
                <a:gd name="T31" fmla="*/ 29 h 304"/>
                <a:gd name="T32" fmla="*/ 117 w 234"/>
                <a:gd name="T33" fmla="*/ 3 h 304"/>
                <a:gd name="T34" fmla="*/ 132 w 234"/>
                <a:gd name="T35" fmla="*/ 6 h 304"/>
                <a:gd name="T36" fmla="*/ 159 w 234"/>
                <a:gd name="T37" fmla="*/ 55 h 304"/>
                <a:gd name="T38" fmla="*/ 190 w 234"/>
                <a:gd name="T39" fmla="*/ 58 h 304"/>
                <a:gd name="T40" fmla="*/ 228 w 234"/>
                <a:gd name="T41" fmla="*/ 49 h 304"/>
                <a:gd name="T42" fmla="*/ 234 w 234"/>
                <a:gd name="T43" fmla="*/ 52 h 304"/>
                <a:gd name="T44" fmla="*/ 217 w 234"/>
                <a:gd name="T45" fmla="*/ 71 h 304"/>
                <a:gd name="T46" fmla="*/ 217 w 234"/>
                <a:gd name="T47" fmla="*/ 89 h 304"/>
                <a:gd name="T48" fmla="*/ 185 w 234"/>
                <a:gd name="T49" fmla="*/ 102 h 304"/>
                <a:gd name="T50" fmla="*/ 197 w 234"/>
                <a:gd name="T51" fmla="*/ 113 h 304"/>
                <a:gd name="T52" fmla="*/ 206 w 234"/>
                <a:gd name="T53" fmla="*/ 119 h 304"/>
                <a:gd name="T54" fmla="*/ 198 w 234"/>
                <a:gd name="T55" fmla="*/ 126 h 304"/>
                <a:gd name="T56" fmla="*/ 196 w 234"/>
                <a:gd name="T57" fmla="*/ 168 h 304"/>
                <a:gd name="T58" fmla="*/ 202 w 234"/>
                <a:gd name="T59" fmla="*/ 172 h 304"/>
                <a:gd name="T60" fmla="*/ 202 w 234"/>
                <a:gd name="T61" fmla="*/ 174 h 304"/>
                <a:gd name="T62" fmla="*/ 198 w 234"/>
                <a:gd name="T63" fmla="*/ 173 h 304"/>
                <a:gd name="T64" fmla="*/ 183 w 234"/>
                <a:gd name="T65" fmla="*/ 174 h 304"/>
                <a:gd name="T66" fmla="*/ 181 w 234"/>
                <a:gd name="T67" fmla="*/ 190 h 304"/>
                <a:gd name="T68" fmla="*/ 164 w 234"/>
                <a:gd name="T69" fmla="*/ 217 h 304"/>
                <a:gd name="T70" fmla="*/ 152 w 234"/>
                <a:gd name="T71" fmla="*/ 230 h 304"/>
                <a:gd name="T72" fmla="*/ 132 w 234"/>
                <a:gd name="T73" fmla="*/ 231 h 304"/>
                <a:gd name="T74" fmla="*/ 137 w 234"/>
                <a:gd name="T75" fmla="*/ 248 h 304"/>
                <a:gd name="T76" fmla="*/ 96 w 234"/>
                <a:gd name="T77" fmla="*/ 282 h 304"/>
                <a:gd name="T78" fmla="*/ 95 w 234"/>
                <a:gd name="T79" fmla="*/ 290 h 304"/>
                <a:gd name="T80" fmla="*/ 78 w 234"/>
                <a:gd name="T81" fmla="*/ 304 h 3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4"/>
                <a:gd name="T124" fmla="*/ 0 h 304"/>
                <a:gd name="T125" fmla="*/ 234 w 234"/>
                <a:gd name="T126" fmla="*/ 304 h 3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4" h="304">
                  <a:moveTo>
                    <a:pt x="78" y="304"/>
                  </a:moveTo>
                  <a:cubicBezTo>
                    <a:pt x="78" y="293"/>
                    <a:pt x="71" y="286"/>
                    <a:pt x="67" y="284"/>
                  </a:cubicBezTo>
                  <a:cubicBezTo>
                    <a:pt x="66" y="283"/>
                    <a:pt x="66" y="282"/>
                    <a:pt x="66" y="281"/>
                  </a:cubicBezTo>
                  <a:cubicBezTo>
                    <a:pt x="56" y="267"/>
                    <a:pt x="45" y="254"/>
                    <a:pt x="35" y="240"/>
                  </a:cubicBezTo>
                  <a:cubicBezTo>
                    <a:pt x="20" y="236"/>
                    <a:pt x="11" y="239"/>
                    <a:pt x="3" y="237"/>
                  </a:cubicBezTo>
                  <a:cubicBezTo>
                    <a:pt x="0" y="221"/>
                    <a:pt x="3" y="215"/>
                    <a:pt x="5" y="204"/>
                  </a:cubicBezTo>
                  <a:cubicBezTo>
                    <a:pt x="11" y="192"/>
                    <a:pt x="6" y="183"/>
                    <a:pt x="6" y="174"/>
                  </a:cubicBezTo>
                  <a:cubicBezTo>
                    <a:pt x="12" y="167"/>
                    <a:pt x="18" y="160"/>
                    <a:pt x="24" y="153"/>
                  </a:cubicBezTo>
                  <a:cubicBezTo>
                    <a:pt x="25" y="148"/>
                    <a:pt x="26" y="144"/>
                    <a:pt x="27" y="139"/>
                  </a:cubicBezTo>
                  <a:cubicBezTo>
                    <a:pt x="27" y="129"/>
                    <a:pt x="23" y="114"/>
                    <a:pt x="28" y="109"/>
                  </a:cubicBezTo>
                  <a:cubicBezTo>
                    <a:pt x="33" y="105"/>
                    <a:pt x="38" y="102"/>
                    <a:pt x="43" y="99"/>
                  </a:cubicBezTo>
                  <a:cubicBezTo>
                    <a:pt x="47" y="95"/>
                    <a:pt x="51" y="91"/>
                    <a:pt x="55" y="87"/>
                  </a:cubicBezTo>
                  <a:cubicBezTo>
                    <a:pt x="56" y="83"/>
                    <a:pt x="58" y="80"/>
                    <a:pt x="59" y="76"/>
                  </a:cubicBezTo>
                  <a:cubicBezTo>
                    <a:pt x="59" y="73"/>
                    <a:pt x="59" y="69"/>
                    <a:pt x="59" y="66"/>
                  </a:cubicBezTo>
                  <a:cubicBezTo>
                    <a:pt x="49" y="48"/>
                    <a:pt x="54" y="45"/>
                    <a:pt x="69" y="36"/>
                  </a:cubicBezTo>
                  <a:cubicBezTo>
                    <a:pt x="79" y="33"/>
                    <a:pt x="87" y="34"/>
                    <a:pt x="98" y="29"/>
                  </a:cubicBezTo>
                  <a:cubicBezTo>
                    <a:pt x="106" y="24"/>
                    <a:pt x="113" y="11"/>
                    <a:pt x="117" y="3"/>
                  </a:cubicBezTo>
                  <a:cubicBezTo>
                    <a:pt x="122" y="1"/>
                    <a:pt x="125" y="0"/>
                    <a:pt x="132" y="6"/>
                  </a:cubicBezTo>
                  <a:cubicBezTo>
                    <a:pt x="138" y="19"/>
                    <a:pt x="137" y="43"/>
                    <a:pt x="159" y="55"/>
                  </a:cubicBezTo>
                  <a:cubicBezTo>
                    <a:pt x="169" y="56"/>
                    <a:pt x="180" y="56"/>
                    <a:pt x="190" y="58"/>
                  </a:cubicBezTo>
                  <a:cubicBezTo>
                    <a:pt x="198" y="49"/>
                    <a:pt x="215" y="50"/>
                    <a:pt x="228" y="49"/>
                  </a:cubicBezTo>
                  <a:cubicBezTo>
                    <a:pt x="230" y="50"/>
                    <a:pt x="232" y="51"/>
                    <a:pt x="234" y="52"/>
                  </a:cubicBezTo>
                  <a:cubicBezTo>
                    <a:pt x="228" y="59"/>
                    <a:pt x="223" y="62"/>
                    <a:pt x="217" y="71"/>
                  </a:cubicBezTo>
                  <a:cubicBezTo>
                    <a:pt x="217" y="77"/>
                    <a:pt x="217" y="83"/>
                    <a:pt x="217" y="89"/>
                  </a:cubicBezTo>
                  <a:cubicBezTo>
                    <a:pt x="202" y="89"/>
                    <a:pt x="182" y="84"/>
                    <a:pt x="185" y="102"/>
                  </a:cubicBezTo>
                  <a:cubicBezTo>
                    <a:pt x="190" y="105"/>
                    <a:pt x="193" y="107"/>
                    <a:pt x="197" y="113"/>
                  </a:cubicBezTo>
                  <a:cubicBezTo>
                    <a:pt x="200" y="115"/>
                    <a:pt x="203" y="116"/>
                    <a:pt x="206" y="119"/>
                  </a:cubicBezTo>
                  <a:cubicBezTo>
                    <a:pt x="203" y="121"/>
                    <a:pt x="201" y="124"/>
                    <a:pt x="198" y="126"/>
                  </a:cubicBezTo>
                  <a:cubicBezTo>
                    <a:pt x="198" y="139"/>
                    <a:pt x="188" y="155"/>
                    <a:pt x="196" y="168"/>
                  </a:cubicBezTo>
                  <a:cubicBezTo>
                    <a:pt x="198" y="169"/>
                    <a:pt x="200" y="171"/>
                    <a:pt x="202" y="172"/>
                  </a:cubicBezTo>
                  <a:cubicBezTo>
                    <a:pt x="202" y="173"/>
                    <a:pt x="202" y="174"/>
                    <a:pt x="202" y="174"/>
                  </a:cubicBezTo>
                  <a:cubicBezTo>
                    <a:pt x="201" y="174"/>
                    <a:pt x="200" y="173"/>
                    <a:pt x="198" y="173"/>
                  </a:cubicBezTo>
                  <a:cubicBezTo>
                    <a:pt x="193" y="173"/>
                    <a:pt x="188" y="173"/>
                    <a:pt x="183" y="174"/>
                  </a:cubicBezTo>
                  <a:cubicBezTo>
                    <a:pt x="178" y="178"/>
                    <a:pt x="183" y="180"/>
                    <a:pt x="181" y="190"/>
                  </a:cubicBezTo>
                  <a:cubicBezTo>
                    <a:pt x="165" y="201"/>
                    <a:pt x="168" y="197"/>
                    <a:pt x="164" y="217"/>
                  </a:cubicBezTo>
                  <a:cubicBezTo>
                    <a:pt x="160" y="221"/>
                    <a:pt x="155" y="226"/>
                    <a:pt x="152" y="230"/>
                  </a:cubicBezTo>
                  <a:cubicBezTo>
                    <a:pt x="145" y="230"/>
                    <a:pt x="139" y="231"/>
                    <a:pt x="132" y="231"/>
                  </a:cubicBezTo>
                  <a:cubicBezTo>
                    <a:pt x="128" y="236"/>
                    <a:pt x="127" y="241"/>
                    <a:pt x="137" y="248"/>
                  </a:cubicBezTo>
                  <a:cubicBezTo>
                    <a:pt x="117" y="253"/>
                    <a:pt x="108" y="268"/>
                    <a:pt x="96" y="282"/>
                  </a:cubicBezTo>
                  <a:cubicBezTo>
                    <a:pt x="96" y="284"/>
                    <a:pt x="95" y="287"/>
                    <a:pt x="95" y="290"/>
                  </a:cubicBezTo>
                  <a:cubicBezTo>
                    <a:pt x="89" y="297"/>
                    <a:pt x="84" y="300"/>
                    <a:pt x="78" y="304"/>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3" name="Freeform 53"/>
            <p:cNvSpPr/>
            <p:nvPr/>
          </p:nvSpPr>
          <p:spPr bwMode="auto">
            <a:xfrm rot="252837">
              <a:off x="3034691" y="3680132"/>
              <a:ext cx="640950" cy="551363"/>
            </a:xfrm>
            <a:custGeom>
              <a:avLst/>
              <a:gdLst>
                <a:gd name="T0" fmla="*/ 134 w 339"/>
                <a:gd name="T1" fmla="*/ 298 h 298"/>
                <a:gd name="T2" fmla="*/ 108 w 339"/>
                <a:gd name="T3" fmla="*/ 281 h 298"/>
                <a:gd name="T4" fmla="*/ 96 w 339"/>
                <a:gd name="T5" fmla="*/ 277 h 298"/>
                <a:gd name="T6" fmla="*/ 62 w 339"/>
                <a:gd name="T7" fmla="*/ 285 h 298"/>
                <a:gd name="T8" fmla="*/ 53 w 339"/>
                <a:gd name="T9" fmla="*/ 297 h 298"/>
                <a:gd name="T10" fmla="*/ 57 w 339"/>
                <a:gd name="T11" fmla="*/ 277 h 298"/>
                <a:gd name="T12" fmla="*/ 59 w 339"/>
                <a:gd name="T13" fmla="*/ 254 h 298"/>
                <a:gd name="T14" fmla="*/ 34 w 339"/>
                <a:gd name="T15" fmla="*/ 242 h 298"/>
                <a:gd name="T16" fmla="*/ 38 w 339"/>
                <a:gd name="T17" fmla="*/ 230 h 298"/>
                <a:gd name="T18" fmla="*/ 47 w 339"/>
                <a:gd name="T19" fmla="*/ 199 h 298"/>
                <a:gd name="T20" fmla="*/ 47 w 339"/>
                <a:gd name="T21" fmla="*/ 179 h 298"/>
                <a:gd name="T22" fmla="*/ 39 w 339"/>
                <a:gd name="T23" fmla="*/ 171 h 298"/>
                <a:gd name="T24" fmla="*/ 11 w 339"/>
                <a:gd name="T25" fmla="*/ 176 h 298"/>
                <a:gd name="T26" fmla="*/ 3 w 339"/>
                <a:gd name="T27" fmla="*/ 162 h 298"/>
                <a:gd name="T28" fmla="*/ 0 w 339"/>
                <a:gd name="T29" fmla="*/ 156 h 298"/>
                <a:gd name="T30" fmla="*/ 33 w 339"/>
                <a:gd name="T31" fmla="*/ 122 h 298"/>
                <a:gd name="T32" fmla="*/ 41 w 339"/>
                <a:gd name="T33" fmla="*/ 122 h 298"/>
                <a:gd name="T34" fmla="*/ 80 w 339"/>
                <a:gd name="T35" fmla="*/ 129 h 298"/>
                <a:gd name="T36" fmla="*/ 88 w 339"/>
                <a:gd name="T37" fmla="*/ 120 h 298"/>
                <a:gd name="T38" fmla="*/ 91 w 339"/>
                <a:gd name="T39" fmla="*/ 109 h 298"/>
                <a:gd name="T40" fmla="*/ 97 w 339"/>
                <a:gd name="T41" fmla="*/ 109 h 298"/>
                <a:gd name="T42" fmla="*/ 140 w 339"/>
                <a:gd name="T43" fmla="*/ 114 h 298"/>
                <a:gd name="T44" fmla="*/ 149 w 339"/>
                <a:gd name="T45" fmla="*/ 81 h 298"/>
                <a:gd name="T46" fmla="*/ 110 w 339"/>
                <a:gd name="T47" fmla="*/ 60 h 298"/>
                <a:gd name="T48" fmla="*/ 120 w 339"/>
                <a:gd name="T49" fmla="*/ 44 h 298"/>
                <a:gd name="T50" fmla="*/ 133 w 339"/>
                <a:gd name="T51" fmla="*/ 52 h 298"/>
                <a:gd name="T52" fmla="*/ 156 w 339"/>
                <a:gd name="T53" fmla="*/ 57 h 298"/>
                <a:gd name="T54" fmla="*/ 216 w 339"/>
                <a:gd name="T55" fmla="*/ 17 h 298"/>
                <a:gd name="T56" fmla="*/ 241 w 339"/>
                <a:gd name="T57" fmla="*/ 0 h 298"/>
                <a:gd name="T58" fmla="*/ 262 w 339"/>
                <a:gd name="T59" fmla="*/ 37 h 298"/>
                <a:gd name="T60" fmla="*/ 295 w 339"/>
                <a:gd name="T61" fmla="*/ 73 h 298"/>
                <a:gd name="T62" fmla="*/ 313 w 339"/>
                <a:gd name="T63" fmla="*/ 79 h 298"/>
                <a:gd name="T64" fmla="*/ 313 w 339"/>
                <a:gd name="T65" fmla="*/ 114 h 298"/>
                <a:gd name="T66" fmla="*/ 283 w 339"/>
                <a:gd name="T67" fmla="*/ 147 h 298"/>
                <a:gd name="T68" fmla="*/ 298 w 339"/>
                <a:gd name="T69" fmla="*/ 144 h 298"/>
                <a:gd name="T70" fmla="*/ 321 w 339"/>
                <a:gd name="T71" fmla="*/ 143 h 298"/>
                <a:gd name="T72" fmla="*/ 318 w 339"/>
                <a:gd name="T73" fmla="*/ 183 h 298"/>
                <a:gd name="T74" fmla="*/ 332 w 339"/>
                <a:gd name="T75" fmla="*/ 199 h 298"/>
                <a:gd name="T76" fmla="*/ 339 w 339"/>
                <a:gd name="T77" fmla="*/ 211 h 298"/>
                <a:gd name="T78" fmla="*/ 310 w 339"/>
                <a:gd name="T79" fmla="*/ 223 h 298"/>
                <a:gd name="T80" fmla="*/ 269 w 339"/>
                <a:gd name="T81" fmla="*/ 257 h 298"/>
                <a:gd name="T82" fmla="*/ 235 w 339"/>
                <a:gd name="T83" fmla="*/ 264 h 298"/>
                <a:gd name="T84" fmla="*/ 219 w 339"/>
                <a:gd name="T85" fmla="*/ 255 h 298"/>
                <a:gd name="T86" fmla="*/ 192 w 339"/>
                <a:gd name="T87" fmla="*/ 244 h 298"/>
                <a:gd name="T88" fmla="*/ 185 w 339"/>
                <a:gd name="T89" fmla="*/ 248 h 298"/>
                <a:gd name="T90" fmla="*/ 184 w 339"/>
                <a:gd name="T91" fmla="*/ 260 h 298"/>
                <a:gd name="T92" fmla="*/ 156 w 339"/>
                <a:gd name="T93" fmla="*/ 293 h 298"/>
                <a:gd name="T94" fmla="*/ 134 w 339"/>
                <a:gd name="T95" fmla="*/ 298 h 29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39"/>
                <a:gd name="T145" fmla="*/ 0 h 298"/>
                <a:gd name="T146" fmla="*/ 339 w 339"/>
                <a:gd name="T147" fmla="*/ 298 h 29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39" h="298">
                  <a:moveTo>
                    <a:pt x="134" y="298"/>
                  </a:moveTo>
                  <a:cubicBezTo>
                    <a:pt x="118" y="293"/>
                    <a:pt x="115" y="285"/>
                    <a:pt x="108" y="281"/>
                  </a:cubicBezTo>
                  <a:cubicBezTo>
                    <a:pt x="104" y="279"/>
                    <a:pt x="100" y="278"/>
                    <a:pt x="96" y="277"/>
                  </a:cubicBezTo>
                  <a:cubicBezTo>
                    <a:pt x="78" y="277"/>
                    <a:pt x="74" y="275"/>
                    <a:pt x="62" y="285"/>
                  </a:cubicBezTo>
                  <a:cubicBezTo>
                    <a:pt x="59" y="288"/>
                    <a:pt x="56" y="293"/>
                    <a:pt x="53" y="297"/>
                  </a:cubicBezTo>
                  <a:cubicBezTo>
                    <a:pt x="53" y="288"/>
                    <a:pt x="56" y="281"/>
                    <a:pt x="57" y="277"/>
                  </a:cubicBezTo>
                  <a:cubicBezTo>
                    <a:pt x="57" y="269"/>
                    <a:pt x="58" y="261"/>
                    <a:pt x="59" y="254"/>
                  </a:cubicBezTo>
                  <a:cubicBezTo>
                    <a:pt x="50" y="250"/>
                    <a:pt x="42" y="246"/>
                    <a:pt x="34" y="242"/>
                  </a:cubicBezTo>
                  <a:cubicBezTo>
                    <a:pt x="34" y="238"/>
                    <a:pt x="36" y="233"/>
                    <a:pt x="38" y="230"/>
                  </a:cubicBezTo>
                  <a:cubicBezTo>
                    <a:pt x="41" y="220"/>
                    <a:pt x="44" y="209"/>
                    <a:pt x="47" y="199"/>
                  </a:cubicBezTo>
                  <a:cubicBezTo>
                    <a:pt x="52" y="194"/>
                    <a:pt x="47" y="181"/>
                    <a:pt x="47" y="179"/>
                  </a:cubicBezTo>
                  <a:cubicBezTo>
                    <a:pt x="44" y="176"/>
                    <a:pt x="41" y="173"/>
                    <a:pt x="39" y="171"/>
                  </a:cubicBezTo>
                  <a:cubicBezTo>
                    <a:pt x="30" y="171"/>
                    <a:pt x="20" y="174"/>
                    <a:pt x="11" y="176"/>
                  </a:cubicBezTo>
                  <a:cubicBezTo>
                    <a:pt x="1" y="176"/>
                    <a:pt x="3" y="164"/>
                    <a:pt x="3" y="162"/>
                  </a:cubicBezTo>
                  <a:cubicBezTo>
                    <a:pt x="1" y="160"/>
                    <a:pt x="0" y="158"/>
                    <a:pt x="0" y="156"/>
                  </a:cubicBezTo>
                  <a:cubicBezTo>
                    <a:pt x="0" y="128"/>
                    <a:pt x="12" y="127"/>
                    <a:pt x="33" y="122"/>
                  </a:cubicBezTo>
                  <a:cubicBezTo>
                    <a:pt x="36" y="122"/>
                    <a:pt x="38" y="122"/>
                    <a:pt x="41" y="122"/>
                  </a:cubicBezTo>
                  <a:cubicBezTo>
                    <a:pt x="51" y="128"/>
                    <a:pt x="64" y="136"/>
                    <a:pt x="80" y="129"/>
                  </a:cubicBezTo>
                  <a:cubicBezTo>
                    <a:pt x="83" y="126"/>
                    <a:pt x="85" y="123"/>
                    <a:pt x="88" y="120"/>
                  </a:cubicBezTo>
                  <a:cubicBezTo>
                    <a:pt x="89" y="116"/>
                    <a:pt x="90" y="113"/>
                    <a:pt x="91" y="109"/>
                  </a:cubicBezTo>
                  <a:cubicBezTo>
                    <a:pt x="93" y="109"/>
                    <a:pt x="94" y="109"/>
                    <a:pt x="97" y="109"/>
                  </a:cubicBezTo>
                  <a:cubicBezTo>
                    <a:pt x="102" y="114"/>
                    <a:pt x="126" y="114"/>
                    <a:pt x="140" y="114"/>
                  </a:cubicBezTo>
                  <a:cubicBezTo>
                    <a:pt x="151" y="103"/>
                    <a:pt x="149" y="92"/>
                    <a:pt x="149" y="81"/>
                  </a:cubicBezTo>
                  <a:cubicBezTo>
                    <a:pt x="134" y="66"/>
                    <a:pt x="123" y="66"/>
                    <a:pt x="110" y="60"/>
                  </a:cubicBezTo>
                  <a:cubicBezTo>
                    <a:pt x="104" y="47"/>
                    <a:pt x="109" y="44"/>
                    <a:pt x="120" y="44"/>
                  </a:cubicBezTo>
                  <a:cubicBezTo>
                    <a:pt x="125" y="46"/>
                    <a:pt x="129" y="49"/>
                    <a:pt x="133" y="52"/>
                  </a:cubicBezTo>
                  <a:cubicBezTo>
                    <a:pt x="140" y="53"/>
                    <a:pt x="148" y="55"/>
                    <a:pt x="156" y="57"/>
                  </a:cubicBezTo>
                  <a:cubicBezTo>
                    <a:pt x="178" y="57"/>
                    <a:pt x="206" y="37"/>
                    <a:pt x="216" y="17"/>
                  </a:cubicBezTo>
                  <a:cubicBezTo>
                    <a:pt x="216" y="1"/>
                    <a:pt x="228" y="0"/>
                    <a:pt x="241" y="0"/>
                  </a:cubicBezTo>
                  <a:cubicBezTo>
                    <a:pt x="252" y="5"/>
                    <a:pt x="260" y="19"/>
                    <a:pt x="262" y="37"/>
                  </a:cubicBezTo>
                  <a:cubicBezTo>
                    <a:pt x="271" y="48"/>
                    <a:pt x="280" y="60"/>
                    <a:pt x="295" y="73"/>
                  </a:cubicBezTo>
                  <a:cubicBezTo>
                    <a:pt x="301" y="75"/>
                    <a:pt x="307" y="77"/>
                    <a:pt x="313" y="79"/>
                  </a:cubicBezTo>
                  <a:cubicBezTo>
                    <a:pt x="314" y="88"/>
                    <a:pt x="322" y="102"/>
                    <a:pt x="313" y="114"/>
                  </a:cubicBezTo>
                  <a:cubicBezTo>
                    <a:pt x="293" y="127"/>
                    <a:pt x="280" y="118"/>
                    <a:pt x="283" y="147"/>
                  </a:cubicBezTo>
                  <a:cubicBezTo>
                    <a:pt x="287" y="147"/>
                    <a:pt x="293" y="146"/>
                    <a:pt x="298" y="144"/>
                  </a:cubicBezTo>
                  <a:cubicBezTo>
                    <a:pt x="305" y="143"/>
                    <a:pt x="313" y="143"/>
                    <a:pt x="321" y="143"/>
                  </a:cubicBezTo>
                  <a:cubicBezTo>
                    <a:pt x="320" y="156"/>
                    <a:pt x="319" y="169"/>
                    <a:pt x="318" y="183"/>
                  </a:cubicBezTo>
                  <a:cubicBezTo>
                    <a:pt x="321" y="188"/>
                    <a:pt x="324" y="191"/>
                    <a:pt x="332" y="199"/>
                  </a:cubicBezTo>
                  <a:cubicBezTo>
                    <a:pt x="334" y="203"/>
                    <a:pt x="337" y="207"/>
                    <a:pt x="339" y="211"/>
                  </a:cubicBezTo>
                  <a:cubicBezTo>
                    <a:pt x="325" y="211"/>
                    <a:pt x="319" y="218"/>
                    <a:pt x="310" y="223"/>
                  </a:cubicBezTo>
                  <a:cubicBezTo>
                    <a:pt x="300" y="238"/>
                    <a:pt x="282" y="244"/>
                    <a:pt x="269" y="257"/>
                  </a:cubicBezTo>
                  <a:cubicBezTo>
                    <a:pt x="259" y="261"/>
                    <a:pt x="245" y="265"/>
                    <a:pt x="235" y="264"/>
                  </a:cubicBezTo>
                  <a:cubicBezTo>
                    <a:pt x="229" y="261"/>
                    <a:pt x="224" y="258"/>
                    <a:pt x="219" y="255"/>
                  </a:cubicBezTo>
                  <a:cubicBezTo>
                    <a:pt x="204" y="239"/>
                    <a:pt x="206" y="245"/>
                    <a:pt x="192" y="244"/>
                  </a:cubicBezTo>
                  <a:cubicBezTo>
                    <a:pt x="189" y="245"/>
                    <a:pt x="187" y="246"/>
                    <a:pt x="185" y="248"/>
                  </a:cubicBezTo>
                  <a:cubicBezTo>
                    <a:pt x="185" y="252"/>
                    <a:pt x="184" y="256"/>
                    <a:pt x="184" y="260"/>
                  </a:cubicBezTo>
                  <a:cubicBezTo>
                    <a:pt x="174" y="270"/>
                    <a:pt x="163" y="281"/>
                    <a:pt x="156" y="293"/>
                  </a:cubicBezTo>
                  <a:cubicBezTo>
                    <a:pt x="146" y="297"/>
                    <a:pt x="139" y="298"/>
                    <a:pt x="134" y="298"/>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 name="Freeform 54"/>
            <p:cNvSpPr/>
            <p:nvPr/>
          </p:nvSpPr>
          <p:spPr bwMode="auto">
            <a:xfrm rot="252837">
              <a:off x="3583672" y="3596549"/>
              <a:ext cx="571620" cy="667206"/>
            </a:xfrm>
            <a:custGeom>
              <a:avLst/>
              <a:gdLst>
                <a:gd name="T0" fmla="*/ 187 w 302"/>
                <a:gd name="T1" fmla="*/ 362 h 362"/>
                <a:gd name="T2" fmla="*/ 159 w 302"/>
                <a:gd name="T3" fmla="*/ 360 h 362"/>
                <a:gd name="T4" fmla="*/ 154 w 302"/>
                <a:gd name="T5" fmla="*/ 352 h 362"/>
                <a:gd name="T6" fmla="*/ 132 w 302"/>
                <a:gd name="T7" fmla="*/ 337 h 362"/>
                <a:gd name="T8" fmla="*/ 132 w 302"/>
                <a:gd name="T9" fmla="*/ 329 h 362"/>
                <a:gd name="T10" fmla="*/ 151 w 302"/>
                <a:gd name="T11" fmla="*/ 288 h 362"/>
                <a:gd name="T12" fmla="*/ 133 w 302"/>
                <a:gd name="T13" fmla="*/ 263 h 362"/>
                <a:gd name="T14" fmla="*/ 115 w 302"/>
                <a:gd name="T15" fmla="*/ 255 h 362"/>
                <a:gd name="T16" fmla="*/ 98 w 302"/>
                <a:gd name="T17" fmla="*/ 260 h 362"/>
                <a:gd name="T18" fmla="*/ 75 w 302"/>
                <a:gd name="T19" fmla="*/ 276 h 362"/>
                <a:gd name="T20" fmla="*/ 56 w 302"/>
                <a:gd name="T21" fmla="*/ 277 h 362"/>
                <a:gd name="T22" fmla="*/ 39 w 302"/>
                <a:gd name="T23" fmla="*/ 252 h 362"/>
                <a:gd name="T24" fmla="*/ 36 w 302"/>
                <a:gd name="T25" fmla="*/ 247 h 362"/>
                <a:gd name="T26" fmla="*/ 37 w 302"/>
                <a:gd name="T27" fmla="*/ 202 h 362"/>
                <a:gd name="T28" fmla="*/ 0 w 302"/>
                <a:gd name="T29" fmla="*/ 207 h 362"/>
                <a:gd name="T30" fmla="*/ 19 w 302"/>
                <a:gd name="T31" fmla="*/ 192 h 362"/>
                <a:gd name="T32" fmla="*/ 36 w 302"/>
                <a:gd name="T33" fmla="*/ 163 h 362"/>
                <a:gd name="T34" fmla="*/ 27 w 302"/>
                <a:gd name="T35" fmla="*/ 130 h 362"/>
                <a:gd name="T36" fmla="*/ 26 w 302"/>
                <a:gd name="T37" fmla="*/ 90 h 362"/>
                <a:gd name="T38" fmla="*/ 23 w 302"/>
                <a:gd name="T39" fmla="*/ 77 h 362"/>
                <a:gd name="T40" fmla="*/ 46 w 302"/>
                <a:gd name="T41" fmla="*/ 47 h 362"/>
                <a:gd name="T42" fmla="*/ 80 w 302"/>
                <a:gd name="T43" fmla="*/ 36 h 362"/>
                <a:gd name="T44" fmla="*/ 95 w 302"/>
                <a:gd name="T45" fmla="*/ 28 h 362"/>
                <a:gd name="T46" fmla="*/ 86 w 302"/>
                <a:gd name="T47" fmla="*/ 9 h 362"/>
                <a:gd name="T48" fmla="*/ 118 w 302"/>
                <a:gd name="T49" fmla="*/ 11 h 362"/>
                <a:gd name="T50" fmla="*/ 135 w 302"/>
                <a:gd name="T51" fmla="*/ 13 h 362"/>
                <a:gd name="T52" fmla="*/ 175 w 302"/>
                <a:gd name="T53" fmla="*/ 36 h 362"/>
                <a:gd name="T54" fmla="*/ 192 w 302"/>
                <a:gd name="T55" fmla="*/ 42 h 362"/>
                <a:gd name="T56" fmla="*/ 209 w 302"/>
                <a:gd name="T57" fmla="*/ 42 h 362"/>
                <a:gd name="T58" fmla="*/ 221 w 302"/>
                <a:gd name="T59" fmla="*/ 29 h 362"/>
                <a:gd name="T60" fmla="*/ 243 w 302"/>
                <a:gd name="T61" fmla="*/ 44 h 362"/>
                <a:gd name="T62" fmla="*/ 254 w 302"/>
                <a:gd name="T63" fmla="*/ 50 h 362"/>
                <a:gd name="T64" fmla="*/ 290 w 302"/>
                <a:gd name="T65" fmla="*/ 79 h 362"/>
                <a:gd name="T66" fmla="*/ 290 w 302"/>
                <a:gd name="T67" fmla="*/ 123 h 362"/>
                <a:gd name="T68" fmla="*/ 278 w 302"/>
                <a:gd name="T69" fmla="*/ 183 h 362"/>
                <a:gd name="T70" fmla="*/ 281 w 302"/>
                <a:gd name="T71" fmla="*/ 194 h 362"/>
                <a:gd name="T72" fmla="*/ 293 w 302"/>
                <a:gd name="T73" fmla="*/ 237 h 362"/>
                <a:gd name="T74" fmla="*/ 297 w 302"/>
                <a:gd name="T75" fmla="*/ 269 h 362"/>
                <a:gd name="T76" fmla="*/ 302 w 302"/>
                <a:gd name="T77" fmla="*/ 304 h 362"/>
                <a:gd name="T78" fmla="*/ 240 w 302"/>
                <a:gd name="T79" fmla="*/ 307 h 362"/>
                <a:gd name="T80" fmla="*/ 251 w 302"/>
                <a:gd name="T81" fmla="*/ 330 h 362"/>
                <a:gd name="T82" fmla="*/ 248 w 302"/>
                <a:gd name="T83" fmla="*/ 340 h 362"/>
                <a:gd name="T84" fmla="*/ 227 w 302"/>
                <a:gd name="T85" fmla="*/ 322 h 362"/>
                <a:gd name="T86" fmla="*/ 208 w 302"/>
                <a:gd name="T87" fmla="*/ 321 h 362"/>
                <a:gd name="T88" fmla="*/ 197 w 302"/>
                <a:gd name="T89" fmla="*/ 337 h 362"/>
                <a:gd name="T90" fmla="*/ 187 w 302"/>
                <a:gd name="T91" fmla="*/ 362 h 3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2"/>
                <a:gd name="T139" fmla="*/ 0 h 362"/>
                <a:gd name="T140" fmla="*/ 302 w 302"/>
                <a:gd name="T141" fmla="*/ 362 h 3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2" h="362">
                  <a:moveTo>
                    <a:pt x="187" y="362"/>
                  </a:moveTo>
                  <a:cubicBezTo>
                    <a:pt x="177" y="352"/>
                    <a:pt x="167" y="359"/>
                    <a:pt x="159" y="360"/>
                  </a:cubicBezTo>
                  <a:cubicBezTo>
                    <a:pt x="158" y="357"/>
                    <a:pt x="156" y="354"/>
                    <a:pt x="154" y="352"/>
                  </a:cubicBezTo>
                  <a:cubicBezTo>
                    <a:pt x="154" y="331"/>
                    <a:pt x="140" y="337"/>
                    <a:pt x="132" y="337"/>
                  </a:cubicBezTo>
                  <a:cubicBezTo>
                    <a:pt x="132" y="334"/>
                    <a:pt x="132" y="331"/>
                    <a:pt x="132" y="329"/>
                  </a:cubicBezTo>
                  <a:cubicBezTo>
                    <a:pt x="139" y="316"/>
                    <a:pt x="149" y="300"/>
                    <a:pt x="151" y="288"/>
                  </a:cubicBezTo>
                  <a:cubicBezTo>
                    <a:pt x="142" y="279"/>
                    <a:pt x="134" y="271"/>
                    <a:pt x="133" y="263"/>
                  </a:cubicBezTo>
                  <a:cubicBezTo>
                    <a:pt x="125" y="253"/>
                    <a:pt x="121" y="255"/>
                    <a:pt x="115" y="255"/>
                  </a:cubicBezTo>
                  <a:cubicBezTo>
                    <a:pt x="109" y="257"/>
                    <a:pt x="103" y="258"/>
                    <a:pt x="98" y="260"/>
                  </a:cubicBezTo>
                  <a:cubicBezTo>
                    <a:pt x="90" y="267"/>
                    <a:pt x="82" y="272"/>
                    <a:pt x="75" y="276"/>
                  </a:cubicBezTo>
                  <a:cubicBezTo>
                    <a:pt x="68" y="276"/>
                    <a:pt x="62" y="277"/>
                    <a:pt x="56" y="277"/>
                  </a:cubicBezTo>
                  <a:cubicBezTo>
                    <a:pt x="54" y="262"/>
                    <a:pt x="44" y="257"/>
                    <a:pt x="39" y="252"/>
                  </a:cubicBezTo>
                  <a:cubicBezTo>
                    <a:pt x="38" y="250"/>
                    <a:pt x="37" y="248"/>
                    <a:pt x="36" y="247"/>
                  </a:cubicBezTo>
                  <a:cubicBezTo>
                    <a:pt x="36" y="232"/>
                    <a:pt x="36" y="217"/>
                    <a:pt x="37" y="202"/>
                  </a:cubicBezTo>
                  <a:cubicBezTo>
                    <a:pt x="22" y="202"/>
                    <a:pt x="11" y="203"/>
                    <a:pt x="0" y="207"/>
                  </a:cubicBezTo>
                  <a:cubicBezTo>
                    <a:pt x="0" y="192"/>
                    <a:pt x="6" y="195"/>
                    <a:pt x="19" y="192"/>
                  </a:cubicBezTo>
                  <a:cubicBezTo>
                    <a:pt x="30" y="187"/>
                    <a:pt x="36" y="174"/>
                    <a:pt x="36" y="163"/>
                  </a:cubicBezTo>
                  <a:cubicBezTo>
                    <a:pt x="33" y="152"/>
                    <a:pt x="30" y="141"/>
                    <a:pt x="27" y="130"/>
                  </a:cubicBezTo>
                  <a:cubicBezTo>
                    <a:pt x="27" y="116"/>
                    <a:pt x="26" y="103"/>
                    <a:pt x="26" y="90"/>
                  </a:cubicBezTo>
                  <a:cubicBezTo>
                    <a:pt x="25" y="86"/>
                    <a:pt x="24" y="81"/>
                    <a:pt x="23" y="77"/>
                  </a:cubicBezTo>
                  <a:cubicBezTo>
                    <a:pt x="35" y="71"/>
                    <a:pt x="40" y="59"/>
                    <a:pt x="46" y="47"/>
                  </a:cubicBezTo>
                  <a:cubicBezTo>
                    <a:pt x="56" y="41"/>
                    <a:pt x="64" y="31"/>
                    <a:pt x="80" y="36"/>
                  </a:cubicBezTo>
                  <a:cubicBezTo>
                    <a:pt x="86" y="36"/>
                    <a:pt x="93" y="35"/>
                    <a:pt x="95" y="28"/>
                  </a:cubicBezTo>
                  <a:cubicBezTo>
                    <a:pt x="95" y="16"/>
                    <a:pt x="91" y="14"/>
                    <a:pt x="86" y="9"/>
                  </a:cubicBezTo>
                  <a:cubicBezTo>
                    <a:pt x="88" y="0"/>
                    <a:pt x="107" y="7"/>
                    <a:pt x="118" y="11"/>
                  </a:cubicBezTo>
                  <a:cubicBezTo>
                    <a:pt x="124" y="11"/>
                    <a:pt x="129" y="12"/>
                    <a:pt x="135" y="13"/>
                  </a:cubicBezTo>
                  <a:cubicBezTo>
                    <a:pt x="145" y="19"/>
                    <a:pt x="162" y="26"/>
                    <a:pt x="175" y="36"/>
                  </a:cubicBezTo>
                  <a:cubicBezTo>
                    <a:pt x="181" y="37"/>
                    <a:pt x="187" y="39"/>
                    <a:pt x="192" y="42"/>
                  </a:cubicBezTo>
                  <a:cubicBezTo>
                    <a:pt x="198" y="42"/>
                    <a:pt x="203" y="42"/>
                    <a:pt x="209" y="42"/>
                  </a:cubicBezTo>
                  <a:cubicBezTo>
                    <a:pt x="212" y="37"/>
                    <a:pt x="217" y="33"/>
                    <a:pt x="221" y="29"/>
                  </a:cubicBezTo>
                  <a:cubicBezTo>
                    <a:pt x="226" y="29"/>
                    <a:pt x="234" y="34"/>
                    <a:pt x="243" y="44"/>
                  </a:cubicBezTo>
                  <a:cubicBezTo>
                    <a:pt x="246" y="46"/>
                    <a:pt x="250" y="48"/>
                    <a:pt x="254" y="50"/>
                  </a:cubicBezTo>
                  <a:cubicBezTo>
                    <a:pt x="263" y="53"/>
                    <a:pt x="279" y="65"/>
                    <a:pt x="290" y="79"/>
                  </a:cubicBezTo>
                  <a:cubicBezTo>
                    <a:pt x="293" y="92"/>
                    <a:pt x="297" y="106"/>
                    <a:pt x="290" y="123"/>
                  </a:cubicBezTo>
                  <a:cubicBezTo>
                    <a:pt x="272" y="143"/>
                    <a:pt x="261" y="154"/>
                    <a:pt x="278" y="183"/>
                  </a:cubicBezTo>
                  <a:cubicBezTo>
                    <a:pt x="278" y="187"/>
                    <a:pt x="280" y="190"/>
                    <a:pt x="281" y="194"/>
                  </a:cubicBezTo>
                  <a:cubicBezTo>
                    <a:pt x="285" y="198"/>
                    <a:pt x="291" y="225"/>
                    <a:pt x="293" y="237"/>
                  </a:cubicBezTo>
                  <a:cubicBezTo>
                    <a:pt x="301" y="247"/>
                    <a:pt x="301" y="254"/>
                    <a:pt x="297" y="269"/>
                  </a:cubicBezTo>
                  <a:cubicBezTo>
                    <a:pt x="297" y="278"/>
                    <a:pt x="296" y="290"/>
                    <a:pt x="302" y="304"/>
                  </a:cubicBezTo>
                  <a:cubicBezTo>
                    <a:pt x="281" y="305"/>
                    <a:pt x="261" y="306"/>
                    <a:pt x="240" y="307"/>
                  </a:cubicBezTo>
                  <a:cubicBezTo>
                    <a:pt x="235" y="311"/>
                    <a:pt x="244" y="321"/>
                    <a:pt x="251" y="330"/>
                  </a:cubicBezTo>
                  <a:cubicBezTo>
                    <a:pt x="250" y="333"/>
                    <a:pt x="249" y="336"/>
                    <a:pt x="248" y="340"/>
                  </a:cubicBezTo>
                  <a:cubicBezTo>
                    <a:pt x="240" y="340"/>
                    <a:pt x="228" y="323"/>
                    <a:pt x="227" y="322"/>
                  </a:cubicBezTo>
                  <a:cubicBezTo>
                    <a:pt x="220" y="321"/>
                    <a:pt x="214" y="321"/>
                    <a:pt x="208" y="321"/>
                  </a:cubicBezTo>
                  <a:cubicBezTo>
                    <a:pt x="204" y="327"/>
                    <a:pt x="201" y="332"/>
                    <a:pt x="197" y="337"/>
                  </a:cubicBezTo>
                  <a:cubicBezTo>
                    <a:pt x="197" y="343"/>
                    <a:pt x="196" y="357"/>
                    <a:pt x="187" y="362"/>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5" name="Freeform 55"/>
            <p:cNvSpPr/>
            <p:nvPr/>
          </p:nvSpPr>
          <p:spPr bwMode="auto">
            <a:xfrm rot="252837">
              <a:off x="4098696" y="3598014"/>
              <a:ext cx="503705" cy="692135"/>
            </a:xfrm>
            <a:custGeom>
              <a:avLst/>
              <a:gdLst>
                <a:gd name="T0" fmla="*/ 70 w 265"/>
                <a:gd name="T1" fmla="*/ 374 h 374"/>
                <a:gd name="T2" fmla="*/ 57 w 265"/>
                <a:gd name="T3" fmla="*/ 369 h 374"/>
                <a:gd name="T4" fmla="*/ 56 w 265"/>
                <a:gd name="T5" fmla="*/ 365 h 374"/>
                <a:gd name="T6" fmla="*/ 79 w 265"/>
                <a:gd name="T7" fmla="*/ 337 h 374"/>
                <a:gd name="T8" fmla="*/ 75 w 265"/>
                <a:gd name="T9" fmla="*/ 318 h 374"/>
                <a:gd name="T10" fmla="*/ 53 w 265"/>
                <a:gd name="T11" fmla="*/ 324 h 374"/>
                <a:gd name="T12" fmla="*/ 37 w 265"/>
                <a:gd name="T13" fmla="*/ 324 h 374"/>
                <a:gd name="T14" fmla="*/ 31 w 265"/>
                <a:gd name="T15" fmla="*/ 302 h 374"/>
                <a:gd name="T16" fmla="*/ 32 w 265"/>
                <a:gd name="T17" fmla="*/ 257 h 374"/>
                <a:gd name="T18" fmla="*/ 27 w 265"/>
                <a:gd name="T19" fmla="*/ 251 h 374"/>
                <a:gd name="T20" fmla="*/ 13 w 265"/>
                <a:gd name="T21" fmla="*/ 201 h 374"/>
                <a:gd name="T22" fmla="*/ 10 w 265"/>
                <a:gd name="T23" fmla="*/ 159 h 374"/>
                <a:gd name="T24" fmla="*/ 28 w 265"/>
                <a:gd name="T25" fmla="*/ 136 h 374"/>
                <a:gd name="T26" fmla="*/ 28 w 265"/>
                <a:gd name="T27" fmla="*/ 106 h 374"/>
                <a:gd name="T28" fmla="*/ 21 w 265"/>
                <a:gd name="T29" fmla="*/ 88 h 374"/>
                <a:gd name="T30" fmla="*/ 16 w 265"/>
                <a:gd name="T31" fmla="*/ 83 h 374"/>
                <a:gd name="T32" fmla="*/ 29 w 265"/>
                <a:gd name="T33" fmla="*/ 71 h 374"/>
                <a:gd name="T34" fmla="*/ 49 w 265"/>
                <a:gd name="T35" fmla="*/ 65 h 374"/>
                <a:gd name="T36" fmla="*/ 53 w 265"/>
                <a:gd name="T37" fmla="*/ 64 h 374"/>
                <a:gd name="T38" fmla="*/ 94 w 265"/>
                <a:gd name="T39" fmla="*/ 34 h 374"/>
                <a:gd name="T40" fmla="*/ 144 w 265"/>
                <a:gd name="T41" fmla="*/ 13 h 374"/>
                <a:gd name="T42" fmla="*/ 163 w 265"/>
                <a:gd name="T43" fmla="*/ 0 h 374"/>
                <a:gd name="T44" fmla="*/ 164 w 265"/>
                <a:gd name="T45" fmla="*/ 27 h 374"/>
                <a:gd name="T46" fmla="*/ 180 w 265"/>
                <a:gd name="T47" fmla="*/ 32 h 374"/>
                <a:gd name="T48" fmla="*/ 191 w 265"/>
                <a:gd name="T49" fmla="*/ 9 h 374"/>
                <a:gd name="T50" fmla="*/ 212 w 265"/>
                <a:gd name="T51" fmla="*/ 31 h 374"/>
                <a:gd name="T52" fmla="*/ 242 w 265"/>
                <a:gd name="T53" fmla="*/ 24 h 374"/>
                <a:gd name="T54" fmla="*/ 252 w 265"/>
                <a:gd name="T55" fmla="*/ 24 h 374"/>
                <a:gd name="T56" fmla="*/ 236 w 265"/>
                <a:gd name="T57" fmla="*/ 55 h 374"/>
                <a:gd name="T58" fmla="*/ 265 w 265"/>
                <a:gd name="T59" fmla="*/ 94 h 374"/>
                <a:gd name="T60" fmla="*/ 264 w 265"/>
                <a:gd name="T61" fmla="*/ 108 h 374"/>
                <a:gd name="T62" fmla="*/ 256 w 265"/>
                <a:gd name="T63" fmla="*/ 123 h 374"/>
                <a:gd name="T64" fmla="*/ 215 w 265"/>
                <a:gd name="T65" fmla="*/ 141 h 374"/>
                <a:gd name="T66" fmla="*/ 199 w 265"/>
                <a:gd name="T67" fmla="*/ 171 h 374"/>
                <a:gd name="T68" fmla="*/ 200 w 265"/>
                <a:gd name="T69" fmla="*/ 194 h 374"/>
                <a:gd name="T70" fmla="*/ 188 w 265"/>
                <a:gd name="T71" fmla="*/ 206 h 374"/>
                <a:gd name="T72" fmla="*/ 172 w 265"/>
                <a:gd name="T73" fmla="*/ 247 h 374"/>
                <a:gd name="T74" fmla="*/ 168 w 265"/>
                <a:gd name="T75" fmla="*/ 263 h 374"/>
                <a:gd name="T76" fmla="*/ 151 w 265"/>
                <a:gd name="T77" fmla="*/ 294 h 374"/>
                <a:gd name="T78" fmla="*/ 153 w 265"/>
                <a:gd name="T79" fmla="*/ 307 h 374"/>
                <a:gd name="T80" fmla="*/ 146 w 265"/>
                <a:gd name="T81" fmla="*/ 346 h 374"/>
                <a:gd name="T82" fmla="*/ 150 w 265"/>
                <a:gd name="T83" fmla="*/ 354 h 374"/>
                <a:gd name="T84" fmla="*/ 130 w 265"/>
                <a:gd name="T85" fmla="*/ 365 h 374"/>
                <a:gd name="T86" fmla="*/ 87 w 265"/>
                <a:gd name="T87" fmla="*/ 368 h 374"/>
                <a:gd name="T88" fmla="*/ 70 w 265"/>
                <a:gd name="T89" fmla="*/ 374 h 37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5"/>
                <a:gd name="T136" fmla="*/ 0 h 374"/>
                <a:gd name="T137" fmla="*/ 265 w 265"/>
                <a:gd name="T138" fmla="*/ 374 h 37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5" h="374">
                  <a:moveTo>
                    <a:pt x="70" y="374"/>
                  </a:moveTo>
                  <a:cubicBezTo>
                    <a:pt x="66" y="370"/>
                    <a:pt x="61" y="370"/>
                    <a:pt x="57" y="369"/>
                  </a:cubicBezTo>
                  <a:cubicBezTo>
                    <a:pt x="56" y="367"/>
                    <a:pt x="56" y="366"/>
                    <a:pt x="56" y="365"/>
                  </a:cubicBezTo>
                  <a:cubicBezTo>
                    <a:pt x="64" y="356"/>
                    <a:pt x="71" y="346"/>
                    <a:pt x="79" y="337"/>
                  </a:cubicBezTo>
                  <a:cubicBezTo>
                    <a:pt x="79" y="325"/>
                    <a:pt x="78" y="323"/>
                    <a:pt x="75" y="318"/>
                  </a:cubicBezTo>
                  <a:cubicBezTo>
                    <a:pt x="64" y="318"/>
                    <a:pt x="60" y="320"/>
                    <a:pt x="53" y="324"/>
                  </a:cubicBezTo>
                  <a:cubicBezTo>
                    <a:pt x="48" y="324"/>
                    <a:pt x="42" y="324"/>
                    <a:pt x="37" y="324"/>
                  </a:cubicBezTo>
                  <a:cubicBezTo>
                    <a:pt x="35" y="317"/>
                    <a:pt x="32" y="309"/>
                    <a:pt x="31" y="302"/>
                  </a:cubicBezTo>
                  <a:cubicBezTo>
                    <a:pt x="31" y="284"/>
                    <a:pt x="36" y="270"/>
                    <a:pt x="32" y="257"/>
                  </a:cubicBezTo>
                  <a:cubicBezTo>
                    <a:pt x="31" y="255"/>
                    <a:pt x="29" y="253"/>
                    <a:pt x="27" y="251"/>
                  </a:cubicBezTo>
                  <a:cubicBezTo>
                    <a:pt x="27" y="232"/>
                    <a:pt x="15" y="214"/>
                    <a:pt x="13" y="201"/>
                  </a:cubicBezTo>
                  <a:cubicBezTo>
                    <a:pt x="4" y="182"/>
                    <a:pt x="0" y="173"/>
                    <a:pt x="10" y="159"/>
                  </a:cubicBezTo>
                  <a:cubicBezTo>
                    <a:pt x="16" y="158"/>
                    <a:pt x="25" y="141"/>
                    <a:pt x="28" y="136"/>
                  </a:cubicBezTo>
                  <a:cubicBezTo>
                    <a:pt x="28" y="126"/>
                    <a:pt x="28" y="116"/>
                    <a:pt x="28" y="106"/>
                  </a:cubicBezTo>
                  <a:cubicBezTo>
                    <a:pt x="25" y="100"/>
                    <a:pt x="23" y="94"/>
                    <a:pt x="21" y="88"/>
                  </a:cubicBezTo>
                  <a:cubicBezTo>
                    <a:pt x="19" y="86"/>
                    <a:pt x="17" y="84"/>
                    <a:pt x="16" y="83"/>
                  </a:cubicBezTo>
                  <a:cubicBezTo>
                    <a:pt x="20" y="79"/>
                    <a:pt x="25" y="74"/>
                    <a:pt x="29" y="71"/>
                  </a:cubicBezTo>
                  <a:cubicBezTo>
                    <a:pt x="30" y="71"/>
                    <a:pt x="47" y="69"/>
                    <a:pt x="49" y="65"/>
                  </a:cubicBezTo>
                  <a:cubicBezTo>
                    <a:pt x="50" y="64"/>
                    <a:pt x="51" y="64"/>
                    <a:pt x="53" y="64"/>
                  </a:cubicBezTo>
                  <a:cubicBezTo>
                    <a:pt x="62" y="51"/>
                    <a:pt x="81" y="44"/>
                    <a:pt x="94" y="34"/>
                  </a:cubicBezTo>
                  <a:cubicBezTo>
                    <a:pt x="101" y="19"/>
                    <a:pt x="128" y="24"/>
                    <a:pt x="144" y="13"/>
                  </a:cubicBezTo>
                  <a:cubicBezTo>
                    <a:pt x="149" y="0"/>
                    <a:pt x="149" y="0"/>
                    <a:pt x="163" y="0"/>
                  </a:cubicBezTo>
                  <a:cubicBezTo>
                    <a:pt x="163" y="9"/>
                    <a:pt x="164" y="18"/>
                    <a:pt x="164" y="27"/>
                  </a:cubicBezTo>
                  <a:cubicBezTo>
                    <a:pt x="167" y="32"/>
                    <a:pt x="173" y="31"/>
                    <a:pt x="180" y="32"/>
                  </a:cubicBezTo>
                  <a:cubicBezTo>
                    <a:pt x="189" y="24"/>
                    <a:pt x="186" y="14"/>
                    <a:pt x="191" y="9"/>
                  </a:cubicBezTo>
                  <a:cubicBezTo>
                    <a:pt x="193" y="13"/>
                    <a:pt x="198" y="28"/>
                    <a:pt x="212" y="31"/>
                  </a:cubicBezTo>
                  <a:cubicBezTo>
                    <a:pt x="222" y="31"/>
                    <a:pt x="230" y="30"/>
                    <a:pt x="242" y="24"/>
                  </a:cubicBezTo>
                  <a:cubicBezTo>
                    <a:pt x="245" y="24"/>
                    <a:pt x="248" y="24"/>
                    <a:pt x="252" y="24"/>
                  </a:cubicBezTo>
                  <a:cubicBezTo>
                    <a:pt x="246" y="35"/>
                    <a:pt x="233" y="41"/>
                    <a:pt x="236" y="55"/>
                  </a:cubicBezTo>
                  <a:cubicBezTo>
                    <a:pt x="246" y="66"/>
                    <a:pt x="255" y="77"/>
                    <a:pt x="265" y="94"/>
                  </a:cubicBezTo>
                  <a:cubicBezTo>
                    <a:pt x="264" y="99"/>
                    <a:pt x="264" y="103"/>
                    <a:pt x="264" y="108"/>
                  </a:cubicBezTo>
                  <a:cubicBezTo>
                    <a:pt x="260" y="112"/>
                    <a:pt x="259" y="116"/>
                    <a:pt x="256" y="123"/>
                  </a:cubicBezTo>
                  <a:cubicBezTo>
                    <a:pt x="242" y="141"/>
                    <a:pt x="229" y="134"/>
                    <a:pt x="215" y="141"/>
                  </a:cubicBezTo>
                  <a:cubicBezTo>
                    <a:pt x="200" y="153"/>
                    <a:pt x="197" y="150"/>
                    <a:pt x="199" y="171"/>
                  </a:cubicBezTo>
                  <a:cubicBezTo>
                    <a:pt x="205" y="177"/>
                    <a:pt x="204" y="185"/>
                    <a:pt x="200" y="194"/>
                  </a:cubicBezTo>
                  <a:cubicBezTo>
                    <a:pt x="196" y="198"/>
                    <a:pt x="192" y="202"/>
                    <a:pt x="188" y="206"/>
                  </a:cubicBezTo>
                  <a:cubicBezTo>
                    <a:pt x="167" y="221"/>
                    <a:pt x="169" y="217"/>
                    <a:pt x="172" y="247"/>
                  </a:cubicBezTo>
                  <a:cubicBezTo>
                    <a:pt x="170" y="252"/>
                    <a:pt x="169" y="258"/>
                    <a:pt x="168" y="263"/>
                  </a:cubicBezTo>
                  <a:cubicBezTo>
                    <a:pt x="155" y="274"/>
                    <a:pt x="151" y="275"/>
                    <a:pt x="151" y="294"/>
                  </a:cubicBezTo>
                  <a:cubicBezTo>
                    <a:pt x="152" y="298"/>
                    <a:pt x="153" y="302"/>
                    <a:pt x="153" y="307"/>
                  </a:cubicBezTo>
                  <a:cubicBezTo>
                    <a:pt x="149" y="315"/>
                    <a:pt x="144" y="332"/>
                    <a:pt x="146" y="346"/>
                  </a:cubicBezTo>
                  <a:cubicBezTo>
                    <a:pt x="147" y="348"/>
                    <a:pt x="149" y="351"/>
                    <a:pt x="150" y="354"/>
                  </a:cubicBezTo>
                  <a:cubicBezTo>
                    <a:pt x="143" y="357"/>
                    <a:pt x="136" y="361"/>
                    <a:pt x="130" y="365"/>
                  </a:cubicBezTo>
                  <a:cubicBezTo>
                    <a:pt x="116" y="351"/>
                    <a:pt x="102" y="361"/>
                    <a:pt x="87" y="368"/>
                  </a:cubicBezTo>
                  <a:cubicBezTo>
                    <a:pt x="81" y="370"/>
                    <a:pt x="75" y="371"/>
                    <a:pt x="70" y="374"/>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6" name="Freeform 56"/>
            <p:cNvSpPr/>
            <p:nvPr/>
          </p:nvSpPr>
          <p:spPr bwMode="auto">
            <a:xfrm rot="252837">
              <a:off x="2426283" y="3051051"/>
              <a:ext cx="1038537" cy="1000077"/>
            </a:xfrm>
            <a:custGeom>
              <a:avLst/>
              <a:gdLst>
                <a:gd name="T0" fmla="*/ 238 w 547"/>
                <a:gd name="T1" fmla="*/ 540 h 542"/>
                <a:gd name="T2" fmla="*/ 200 w 547"/>
                <a:gd name="T3" fmla="*/ 513 h 542"/>
                <a:gd name="T4" fmla="*/ 198 w 547"/>
                <a:gd name="T5" fmla="*/ 464 h 542"/>
                <a:gd name="T6" fmla="*/ 150 w 547"/>
                <a:gd name="T7" fmla="*/ 410 h 542"/>
                <a:gd name="T8" fmla="*/ 127 w 547"/>
                <a:gd name="T9" fmla="*/ 386 h 542"/>
                <a:gd name="T10" fmla="*/ 108 w 547"/>
                <a:gd name="T11" fmla="*/ 347 h 542"/>
                <a:gd name="T12" fmla="*/ 84 w 547"/>
                <a:gd name="T13" fmla="*/ 382 h 542"/>
                <a:gd name="T14" fmla="*/ 79 w 547"/>
                <a:gd name="T15" fmla="*/ 329 h 542"/>
                <a:gd name="T16" fmla="*/ 74 w 547"/>
                <a:gd name="T17" fmla="*/ 268 h 542"/>
                <a:gd name="T18" fmla="*/ 83 w 547"/>
                <a:gd name="T19" fmla="*/ 228 h 542"/>
                <a:gd name="T20" fmla="*/ 59 w 547"/>
                <a:gd name="T21" fmla="*/ 174 h 542"/>
                <a:gd name="T22" fmla="*/ 8 w 547"/>
                <a:gd name="T23" fmla="*/ 111 h 542"/>
                <a:gd name="T24" fmla="*/ 2 w 547"/>
                <a:gd name="T25" fmla="*/ 106 h 542"/>
                <a:gd name="T26" fmla="*/ 15 w 547"/>
                <a:gd name="T27" fmla="*/ 51 h 542"/>
                <a:gd name="T28" fmla="*/ 2 w 547"/>
                <a:gd name="T29" fmla="*/ 22 h 542"/>
                <a:gd name="T30" fmla="*/ 64 w 547"/>
                <a:gd name="T31" fmla="*/ 42 h 542"/>
                <a:gd name="T32" fmla="*/ 113 w 547"/>
                <a:gd name="T33" fmla="*/ 102 h 542"/>
                <a:gd name="T34" fmla="*/ 137 w 547"/>
                <a:gd name="T35" fmla="*/ 94 h 542"/>
                <a:gd name="T36" fmla="*/ 160 w 547"/>
                <a:gd name="T37" fmla="*/ 106 h 542"/>
                <a:gd name="T38" fmla="*/ 175 w 547"/>
                <a:gd name="T39" fmla="*/ 112 h 542"/>
                <a:gd name="T40" fmla="*/ 211 w 547"/>
                <a:gd name="T41" fmla="*/ 99 h 542"/>
                <a:gd name="T42" fmla="*/ 209 w 547"/>
                <a:gd name="T43" fmla="*/ 43 h 542"/>
                <a:gd name="T44" fmla="*/ 233 w 547"/>
                <a:gd name="T45" fmla="*/ 62 h 542"/>
                <a:gd name="T46" fmla="*/ 273 w 547"/>
                <a:gd name="T47" fmla="*/ 53 h 542"/>
                <a:gd name="T48" fmla="*/ 296 w 547"/>
                <a:gd name="T49" fmla="*/ 8 h 542"/>
                <a:gd name="T50" fmla="*/ 330 w 547"/>
                <a:gd name="T51" fmla="*/ 39 h 542"/>
                <a:gd name="T52" fmla="*/ 366 w 547"/>
                <a:gd name="T53" fmla="*/ 84 h 542"/>
                <a:gd name="T54" fmla="*/ 429 w 547"/>
                <a:gd name="T55" fmla="*/ 109 h 542"/>
                <a:gd name="T56" fmla="*/ 482 w 547"/>
                <a:gd name="T57" fmla="*/ 109 h 542"/>
                <a:gd name="T58" fmla="*/ 535 w 547"/>
                <a:gd name="T59" fmla="*/ 124 h 542"/>
                <a:gd name="T60" fmla="*/ 547 w 547"/>
                <a:gd name="T61" fmla="*/ 162 h 542"/>
                <a:gd name="T62" fmla="*/ 495 w 547"/>
                <a:gd name="T63" fmla="*/ 241 h 542"/>
                <a:gd name="T64" fmla="*/ 432 w 547"/>
                <a:gd name="T65" fmla="*/ 216 h 542"/>
                <a:gd name="T66" fmla="*/ 429 w 547"/>
                <a:gd name="T67" fmla="*/ 242 h 542"/>
                <a:gd name="T68" fmla="*/ 432 w 547"/>
                <a:gd name="T69" fmla="*/ 313 h 542"/>
                <a:gd name="T70" fmla="*/ 450 w 547"/>
                <a:gd name="T71" fmla="*/ 361 h 542"/>
                <a:gd name="T72" fmla="*/ 478 w 547"/>
                <a:gd name="T73" fmla="*/ 409 h 542"/>
                <a:gd name="T74" fmla="*/ 429 w 547"/>
                <a:gd name="T75" fmla="*/ 426 h 542"/>
                <a:gd name="T76" fmla="*/ 397 w 547"/>
                <a:gd name="T77" fmla="*/ 413 h 542"/>
                <a:gd name="T78" fmla="*/ 361 w 547"/>
                <a:gd name="T79" fmla="*/ 371 h 542"/>
                <a:gd name="T80" fmla="*/ 322 w 547"/>
                <a:gd name="T81" fmla="*/ 382 h 542"/>
                <a:gd name="T82" fmla="*/ 306 w 547"/>
                <a:gd name="T83" fmla="*/ 401 h 542"/>
                <a:gd name="T84" fmla="*/ 286 w 547"/>
                <a:gd name="T85" fmla="*/ 455 h 542"/>
                <a:gd name="T86" fmla="*/ 282 w 547"/>
                <a:gd name="T87" fmla="*/ 483 h 542"/>
                <a:gd name="T88" fmla="*/ 294 w 547"/>
                <a:gd name="T89" fmla="*/ 521 h 542"/>
                <a:gd name="T90" fmla="*/ 243 w 547"/>
                <a:gd name="T91" fmla="*/ 542 h 5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47"/>
                <a:gd name="T139" fmla="*/ 0 h 542"/>
                <a:gd name="T140" fmla="*/ 547 w 547"/>
                <a:gd name="T141" fmla="*/ 542 h 54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47" h="542">
                  <a:moveTo>
                    <a:pt x="243" y="542"/>
                  </a:moveTo>
                  <a:cubicBezTo>
                    <a:pt x="241" y="542"/>
                    <a:pt x="240" y="541"/>
                    <a:pt x="238" y="540"/>
                  </a:cubicBezTo>
                  <a:cubicBezTo>
                    <a:pt x="225" y="530"/>
                    <a:pt x="217" y="529"/>
                    <a:pt x="208" y="522"/>
                  </a:cubicBezTo>
                  <a:cubicBezTo>
                    <a:pt x="205" y="519"/>
                    <a:pt x="202" y="516"/>
                    <a:pt x="200" y="513"/>
                  </a:cubicBezTo>
                  <a:cubicBezTo>
                    <a:pt x="200" y="510"/>
                    <a:pt x="200" y="507"/>
                    <a:pt x="200" y="504"/>
                  </a:cubicBezTo>
                  <a:cubicBezTo>
                    <a:pt x="215" y="486"/>
                    <a:pt x="207" y="477"/>
                    <a:pt x="198" y="464"/>
                  </a:cubicBezTo>
                  <a:cubicBezTo>
                    <a:pt x="185" y="451"/>
                    <a:pt x="180" y="434"/>
                    <a:pt x="173" y="427"/>
                  </a:cubicBezTo>
                  <a:cubicBezTo>
                    <a:pt x="164" y="406"/>
                    <a:pt x="166" y="411"/>
                    <a:pt x="150" y="410"/>
                  </a:cubicBezTo>
                  <a:cubicBezTo>
                    <a:pt x="147" y="408"/>
                    <a:pt x="143" y="407"/>
                    <a:pt x="140" y="405"/>
                  </a:cubicBezTo>
                  <a:cubicBezTo>
                    <a:pt x="135" y="399"/>
                    <a:pt x="131" y="392"/>
                    <a:pt x="127" y="386"/>
                  </a:cubicBezTo>
                  <a:cubicBezTo>
                    <a:pt x="123" y="377"/>
                    <a:pt x="120" y="367"/>
                    <a:pt x="117" y="358"/>
                  </a:cubicBezTo>
                  <a:cubicBezTo>
                    <a:pt x="114" y="354"/>
                    <a:pt x="111" y="350"/>
                    <a:pt x="108" y="347"/>
                  </a:cubicBezTo>
                  <a:cubicBezTo>
                    <a:pt x="84" y="347"/>
                    <a:pt x="97" y="368"/>
                    <a:pt x="89" y="384"/>
                  </a:cubicBezTo>
                  <a:cubicBezTo>
                    <a:pt x="87" y="383"/>
                    <a:pt x="85" y="382"/>
                    <a:pt x="84" y="382"/>
                  </a:cubicBezTo>
                  <a:cubicBezTo>
                    <a:pt x="84" y="368"/>
                    <a:pt x="76" y="355"/>
                    <a:pt x="74" y="346"/>
                  </a:cubicBezTo>
                  <a:cubicBezTo>
                    <a:pt x="80" y="342"/>
                    <a:pt x="79" y="330"/>
                    <a:pt x="79" y="329"/>
                  </a:cubicBezTo>
                  <a:cubicBezTo>
                    <a:pt x="79" y="322"/>
                    <a:pt x="80" y="315"/>
                    <a:pt x="81" y="308"/>
                  </a:cubicBezTo>
                  <a:cubicBezTo>
                    <a:pt x="74" y="294"/>
                    <a:pt x="71" y="278"/>
                    <a:pt x="74" y="268"/>
                  </a:cubicBezTo>
                  <a:cubicBezTo>
                    <a:pt x="78" y="263"/>
                    <a:pt x="81" y="258"/>
                    <a:pt x="85" y="254"/>
                  </a:cubicBezTo>
                  <a:cubicBezTo>
                    <a:pt x="84" y="245"/>
                    <a:pt x="84" y="236"/>
                    <a:pt x="83" y="228"/>
                  </a:cubicBezTo>
                  <a:cubicBezTo>
                    <a:pt x="79" y="222"/>
                    <a:pt x="75" y="216"/>
                    <a:pt x="71" y="210"/>
                  </a:cubicBezTo>
                  <a:cubicBezTo>
                    <a:pt x="68" y="196"/>
                    <a:pt x="64" y="181"/>
                    <a:pt x="59" y="174"/>
                  </a:cubicBezTo>
                  <a:cubicBezTo>
                    <a:pt x="45" y="157"/>
                    <a:pt x="31" y="139"/>
                    <a:pt x="28" y="125"/>
                  </a:cubicBezTo>
                  <a:cubicBezTo>
                    <a:pt x="21" y="120"/>
                    <a:pt x="14" y="116"/>
                    <a:pt x="8" y="111"/>
                  </a:cubicBezTo>
                  <a:cubicBezTo>
                    <a:pt x="6" y="110"/>
                    <a:pt x="5" y="108"/>
                    <a:pt x="4" y="106"/>
                  </a:cubicBezTo>
                  <a:cubicBezTo>
                    <a:pt x="3" y="106"/>
                    <a:pt x="2" y="106"/>
                    <a:pt x="2" y="106"/>
                  </a:cubicBezTo>
                  <a:cubicBezTo>
                    <a:pt x="2" y="96"/>
                    <a:pt x="0" y="87"/>
                    <a:pt x="2" y="81"/>
                  </a:cubicBezTo>
                  <a:cubicBezTo>
                    <a:pt x="16" y="75"/>
                    <a:pt x="15" y="62"/>
                    <a:pt x="15" y="51"/>
                  </a:cubicBezTo>
                  <a:cubicBezTo>
                    <a:pt x="11" y="45"/>
                    <a:pt x="6" y="39"/>
                    <a:pt x="2" y="34"/>
                  </a:cubicBezTo>
                  <a:cubicBezTo>
                    <a:pt x="2" y="30"/>
                    <a:pt x="2" y="26"/>
                    <a:pt x="2" y="22"/>
                  </a:cubicBezTo>
                  <a:cubicBezTo>
                    <a:pt x="15" y="21"/>
                    <a:pt x="29" y="20"/>
                    <a:pt x="43" y="19"/>
                  </a:cubicBezTo>
                  <a:cubicBezTo>
                    <a:pt x="48" y="21"/>
                    <a:pt x="58" y="31"/>
                    <a:pt x="64" y="42"/>
                  </a:cubicBezTo>
                  <a:cubicBezTo>
                    <a:pt x="64" y="58"/>
                    <a:pt x="78" y="77"/>
                    <a:pt x="95" y="91"/>
                  </a:cubicBezTo>
                  <a:cubicBezTo>
                    <a:pt x="101" y="92"/>
                    <a:pt x="107" y="90"/>
                    <a:pt x="113" y="102"/>
                  </a:cubicBezTo>
                  <a:cubicBezTo>
                    <a:pt x="119" y="102"/>
                    <a:pt x="125" y="101"/>
                    <a:pt x="133" y="95"/>
                  </a:cubicBezTo>
                  <a:cubicBezTo>
                    <a:pt x="134" y="94"/>
                    <a:pt x="135" y="94"/>
                    <a:pt x="137" y="94"/>
                  </a:cubicBezTo>
                  <a:cubicBezTo>
                    <a:pt x="138" y="95"/>
                    <a:pt x="139" y="95"/>
                    <a:pt x="140" y="97"/>
                  </a:cubicBezTo>
                  <a:cubicBezTo>
                    <a:pt x="140" y="104"/>
                    <a:pt x="150" y="105"/>
                    <a:pt x="160" y="106"/>
                  </a:cubicBezTo>
                  <a:cubicBezTo>
                    <a:pt x="161" y="108"/>
                    <a:pt x="163" y="110"/>
                    <a:pt x="164" y="112"/>
                  </a:cubicBezTo>
                  <a:cubicBezTo>
                    <a:pt x="168" y="112"/>
                    <a:pt x="171" y="112"/>
                    <a:pt x="175" y="112"/>
                  </a:cubicBezTo>
                  <a:cubicBezTo>
                    <a:pt x="178" y="109"/>
                    <a:pt x="182" y="106"/>
                    <a:pt x="186" y="104"/>
                  </a:cubicBezTo>
                  <a:cubicBezTo>
                    <a:pt x="194" y="102"/>
                    <a:pt x="203" y="100"/>
                    <a:pt x="211" y="99"/>
                  </a:cubicBezTo>
                  <a:cubicBezTo>
                    <a:pt x="213" y="97"/>
                    <a:pt x="214" y="94"/>
                    <a:pt x="216" y="93"/>
                  </a:cubicBezTo>
                  <a:cubicBezTo>
                    <a:pt x="216" y="74"/>
                    <a:pt x="201" y="51"/>
                    <a:pt x="209" y="43"/>
                  </a:cubicBezTo>
                  <a:cubicBezTo>
                    <a:pt x="213" y="45"/>
                    <a:pt x="217" y="53"/>
                    <a:pt x="229" y="57"/>
                  </a:cubicBezTo>
                  <a:cubicBezTo>
                    <a:pt x="230" y="58"/>
                    <a:pt x="231" y="60"/>
                    <a:pt x="233" y="62"/>
                  </a:cubicBezTo>
                  <a:cubicBezTo>
                    <a:pt x="240" y="65"/>
                    <a:pt x="252" y="66"/>
                    <a:pt x="263" y="62"/>
                  </a:cubicBezTo>
                  <a:cubicBezTo>
                    <a:pt x="266" y="59"/>
                    <a:pt x="269" y="56"/>
                    <a:pt x="273" y="53"/>
                  </a:cubicBezTo>
                  <a:cubicBezTo>
                    <a:pt x="273" y="35"/>
                    <a:pt x="267" y="31"/>
                    <a:pt x="266" y="22"/>
                  </a:cubicBezTo>
                  <a:cubicBezTo>
                    <a:pt x="272" y="17"/>
                    <a:pt x="283" y="0"/>
                    <a:pt x="296" y="8"/>
                  </a:cubicBezTo>
                  <a:cubicBezTo>
                    <a:pt x="300" y="17"/>
                    <a:pt x="302" y="24"/>
                    <a:pt x="317" y="34"/>
                  </a:cubicBezTo>
                  <a:cubicBezTo>
                    <a:pt x="321" y="35"/>
                    <a:pt x="326" y="37"/>
                    <a:pt x="330" y="39"/>
                  </a:cubicBezTo>
                  <a:cubicBezTo>
                    <a:pt x="337" y="49"/>
                    <a:pt x="352" y="55"/>
                    <a:pt x="362" y="72"/>
                  </a:cubicBezTo>
                  <a:cubicBezTo>
                    <a:pt x="363" y="75"/>
                    <a:pt x="364" y="80"/>
                    <a:pt x="366" y="84"/>
                  </a:cubicBezTo>
                  <a:cubicBezTo>
                    <a:pt x="369" y="90"/>
                    <a:pt x="378" y="105"/>
                    <a:pt x="391" y="110"/>
                  </a:cubicBezTo>
                  <a:cubicBezTo>
                    <a:pt x="404" y="109"/>
                    <a:pt x="417" y="109"/>
                    <a:pt x="429" y="109"/>
                  </a:cubicBezTo>
                  <a:cubicBezTo>
                    <a:pt x="438" y="104"/>
                    <a:pt x="444" y="99"/>
                    <a:pt x="457" y="101"/>
                  </a:cubicBezTo>
                  <a:cubicBezTo>
                    <a:pt x="465" y="103"/>
                    <a:pt x="474" y="106"/>
                    <a:pt x="482" y="109"/>
                  </a:cubicBezTo>
                  <a:cubicBezTo>
                    <a:pt x="490" y="109"/>
                    <a:pt x="498" y="109"/>
                    <a:pt x="506" y="110"/>
                  </a:cubicBezTo>
                  <a:cubicBezTo>
                    <a:pt x="515" y="116"/>
                    <a:pt x="518" y="123"/>
                    <a:pt x="535" y="124"/>
                  </a:cubicBezTo>
                  <a:cubicBezTo>
                    <a:pt x="538" y="127"/>
                    <a:pt x="543" y="130"/>
                    <a:pt x="547" y="134"/>
                  </a:cubicBezTo>
                  <a:cubicBezTo>
                    <a:pt x="547" y="143"/>
                    <a:pt x="547" y="153"/>
                    <a:pt x="547" y="162"/>
                  </a:cubicBezTo>
                  <a:cubicBezTo>
                    <a:pt x="535" y="174"/>
                    <a:pt x="527" y="191"/>
                    <a:pt x="523" y="207"/>
                  </a:cubicBezTo>
                  <a:cubicBezTo>
                    <a:pt x="516" y="219"/>
                    <a:pt x="506" y="230"/>
                    <a:pt x="495" y="241"/>
                  </a:cubicBezTo>
                  <a:cubicBezTo>
                    <a:pt x="471" y="247"/>
                    <a:pt x="471" y="237"/>
                    <a:pt x="457" y="227"/>
                  </a:cubicBezTo>
                  <a:cubicBezTo>
                    <a:pt x="448" y="216"/>
                    <a:pt x="438" y="216"/>
                    <a:pt x="432" y="216"/>
                  </a:cubicBezTo>
                  <a:cubicBezTo>
                    <a:pt x="431" y="217"/>
                    <a:pt x="430" y="219"/>
                    <a:pt x="429" y="220"/>
                  </a:cubicBezTo>
                  <a:cubicBezTo>
                    <a:pt x="429" y="227"/>
                    <a:pt x="429" y="235"/>
                    <a:pt x="429" y="242"/>
                  </a:cubicBezTo>
                  <a:cubicBezTo>
                    <a:pt x="434" y="252"/>
                    <a:pt x="435" y="260"/>
                    <a:pt x="435" y="274"/>
                  </a:cubicBezTo>
                  <a:cubicBezTo>
                    <a:pt x="432" y="284"/>
                    <a:pt x="429" y="299"/>
                    <a:pt x="432" y="313"/>
                  </a:cubicBezTo>
                  <a:cubicBezTo>
                    <a:pt x="435" y="316"/>
                    <a:pt x="438" y="319"/>
                    <a:pt x="441" y="323"/>
                  </a:cubicBezTo>
                  <a:cubicBezTo>
                    <a:pt x="449" y="326"/>
                    <a:pt x="464" y="347"/>
                    <a:pt x="450" y="361"/>
                  </a:cubicBezTo>
                  <a:cubicBezTo>
                    <a:pt x="437" y="369"/>
                    <a:pt x="437" y="365"/>
                    <a:pt x="437" y="384"/>
                  </a:cubicBezTo>
                  <a:cubicBezTo>
                    <a:pt x="442" y="395"/>
                    <a:pt x="462" y="394"/>
                    <a:pt x="478" y="409"/>
                  </a:cubicBezTo>
                  <a:cubicBezTo>
                    <a:pt x="478" y="414"/>
                    <a:pt x="478" y="427"/>
                    <a:pt x="472" y="433"/>
                  </a:cubicBezTo>
                  <a:cubicBezTo>
                    <a:pt x="455" y="433"/>
                    <a:pt x="438" y="430"/>
                    <a:pt x="429" y="426"/>
                  </a:cubicBezTo>
                  <a:cubicBezTo>
                    <a:pt x="429" y="415"/>
                    <a:pt x="426" y="405"/>
                    <a:pt x="423" y="400"/>
                  </a:cubicBezTo>
                  <a:cubicBezTo>
                    <a:pt x="408" y="400"/>
                    <a:pt x="407" y="408"/>
                    <a:pt x="397" y="413"/>
                  </a:cubicBezTo>
                  <a:cubicBezTo>
                    <a:pt x="392" y="412"/>
                    <a:pt x="387" y="412"/>
                    <a:pt x="382" y="412"/>
                  </a:cubicBezTo>
                  <a:cubicBezTo>
                    <a:pt x="366" y="400"/>
                    <a:pt x="363" y="384"/>
                    <a:pt x="361" y="371"/>
                  </a:cubicBezTo>
                  <a:cubicBezTo>
                    <a:pt x="359" y="368"/>
                    <a:pt x="356" y="365"/>
                    <a:pt x="355" y="363"/>
                  </a:cubicBezTo>
                  <a:cubicBezTo>
                    <a:pt x="331" y="363"/>
                    <a:pt x="325" y="360"/>
                    <a:pt x="322" y="382"/>
                  </a:cubicBezTo>
                  <a:cubicBezTo>
                    <a:pt x="315" y="388"/>
                    <a:pt x="311" y="387"/>
                    <a:pt x="305" y="391"/>
                  </a:cubicBezTo>
                  <a:cubicBezTo>
                    <a:pt x="305" y="394"/>
                    <a:pt x="305" y="397"/>
                    <a:pt x="306" y="401"/>
                  </a:cubicBezTo>
                  <a:cubicBezTo>
                    <a:pt x="310" y="407"/>
                    <a:pt x="320" y="417"/>
                    <a:pt x="316" y="431"/>
                  </a:cubicBezTo>
                  <a:cubicBezTo>
                    <a:pt x="311" y="442"/>
                    <a:pt x="294" y="449"/>
                    <a:pt x="286" y="455"/>
                  </a:cubicBezTo>
                  <a:cubicBezTo>
                    <a:pt x="285" y="457"/>
                    <a:pt x="283" y="458"/>
                    <a:pt x="282" y="460"/>
                  </a:cubicBezTo>
                  <a:cubicBezTo>
                    <a:pt x="282" y="467"/>
                    <a:pt x="282" y="475"/>
                    <a:pt x="282" y="483"/>
                  </a:cubicBezTo>
                  <a:cubicBezTo>
                    <a:pt x="287" y="493"/>
                    <a:pt x="298" y="487"/>
                    <a:pt x="298" y="512"/>
                  </a:cubicBezTo>
                  <a:cubicBezTo>
                    <a:pt x="296" y="514"/>
                    <a:pt x="295" y="517"/>
                    <a:pt x="294" y="521"/>
                  </a:cubicBezTo>
                  <a:cubicBezTo>
                    <a:pt x="289" y="523"/>
                    <a:pt x="285" y="525"/>
                    <a:pt x="281" y="527"/>
                  </a:cubicBezTo>
                  <a:cubicBezTo>
                    <a:pt x="268" y="532"/>
                    <a:pt x="256" y="537"/>
                    <a:pt x="243" y="542"/>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7" name="Freeform 57"/>
            <p:cNvSpPr/>
            <p:nvPr/>
          </p:nvSpPr>
          <p:spPr bwMode="auto">
            <a:xfrm rot="252837">
              <a:off x="517580" y="2529017"/>
              <a:ext cx="2086980" cy="1242031"/>
            </a:xfrm>
            <a:custGeom>
              <a:avLst/>
              <a:gdLst>
                <a:gd name="T0" fmla="*/ 711 w 1100"/>
                <a:gd name="T1" fmla="*/ 667 h 671"/>
                <a:gd name="T2" fmla="*/ 695 w 1100"/>
                <a:gd name="T3" fmla="*/ 638 h 671"/>
                <a:gd name="T4" fmla="*/ 671 w 1100"/>
                <a:gd name="T5" fmla="*/ 599 h 671"/>
                <a:gd name="T6" fmla="*/ 639 w 1100"/>
                <a:gd name="T7" fmla="*/ 591 h 671"/>
                <a:gd name="T8" fmla="*/ 595 w 1100"/>
                <a:gd name="T9" fmla="*/ 562 h 671"/>
                <a:gd name="T10" fmla="*/ 568 w 1100"/>
                <a:gd name="T11" fmla="*/ 559 h 671"/>
                <a:gd name="T12" fmla="*/ 535 w 1100"/>
                <a:gd name="T13" fmla="*/ 585 h 671"/>
                <a:gd name="T14" fmla="*/ 527 w 1100"/>
                <a:gd name="T15" fmla="*/ 616 h 671"/>
                <a:gd name="T16" fmla="*/ 515 w 1100"/>
                <a:gd name="T17" fmla="*/ 564 h 671"/>
                <a:gd name="T18" fmla="*/ 445 w 1100"/>
                <a:gd name="T19" fmla="*/ 572 h 671"/>
                <a:gd name="T20" fmla="*/ 406 w 1100"/>
                <a:gd name="T21" fmla="*/ 543 h 671"/>
                <a:gd name="T22" fmla="*/ 343 w 1100"/>
                <a:gd name="T23" fmla="*/ 510 h 671"/>
                <a:gd name="T24" fmla="*/ 317 w 1100"/>
                <a:gd name="T25" fmla="*/ 493 h 671"/>
                <a:gd name="T26" fmla="*/ 274 w 1100"/>
                <a:gd name="T27" fmla="*/ 440 h 671"/>
                <a:gd name="T28" fmla="*/ 243 w 1100"/>
                <a:gd name="T29" fmla="*/ 430 h 671"/>
                <a:gd name="T30" fmla="*/ 207 w 1100"/>
                <a:gd name="T31" fmla="*/ 394 h 671"/>
                <a:gd name="T32" fmla="*/ 165 w 1100"/>
                <a:gd name="T33" fmla="*/ 343 h 671"/>
                <a:gd name="T34" fmla="*/ 128 w 1100"/>
                <a:gd name="T35" fmla="*/ 354 h 671"/>
                <a:gd name="T36" fmla="*/ 85 w 1100"/>
                <a:gd name="T37" fmla="*/ 311 h 671"/>
                <a:gd name="T38" fmla="*/ 12 w 1100"/>
                <a:gd name="T39" fmla="*/ 255 h 671"/>
                <a:gd name="T40" fmla="*/ 19 w 1100"/>
                <a:gd name="T41" fmla="*/ 219 h 671"/>
                <a:gd name="T42" fmla="*/ 26 w 1100"/>
                <a:gd name="T43" fmla="*/ 158 h 671"/>
                <a:gd name="T44" fmla="*/ 59 w 1100"/>
                <a:gd name="T45" fmla="*/ 174 h 671"/>
                <a:gd name="T46" fmla="*/ 61 w 1100"/>
                <a:gd name="T47" fmla="*/ 122 h 671"/>
                <a:gd name="T48" fmla="*/ 61 w 1100"/>
                <a:gd name="T49" fmla="*/ 56 h 671"/>
                <a:gd name="T50" fmla="*/ 88 w 1100"/>
                <a:gd name="T51" fmla="*/ 56 h 671"/>
                <a:gd name="T52" fmla="*/ 127 w 1100"/>
                <a:gd name="T53" fmla="*/ 41 h 671"/>
                <a:gd name="T54" fmla="*/ 177 w 1100"/>
                <a:gd name="T55" fmla="*/ 4 h 671"/>
                <a:gd name="T56" fmla="*/ 231 w 1100"/>
                <a:gd name="T57" fmla="*/ 24 h 671"/>
                <a:gd name="T58" fmla="*/ 284 w 1100"/>
                <a:gd name="T59" fmla="*/ 13 h 671"/>
                <a:gd name="T60" fmla="*/ 322 w 1100"/>
                <a:gd name="T61" fmla="*/ 47 h 671"/>
                <a:gd name="T62" fmla="*/ 375 w 1100"/>
                <a:gd name="T63" fmla="*/ 37 h 671"/>
                <a:gd name="T64" fmla="*/ 441 w 1100"/>
                <a:gd name="T65" fmla="*/ 39 h 671"/>
                <a:gd name="T66" fmla="*/ 510 w 1100"/>
                <a:gd name="T67" fmla="*/ 18 h 671"/>
                <a:gd name="T68" fmla="*/ 593 w 1100"/>
                <a:gd name="T69" fmla="*/ 22 h 671"/>
                <a:gd name="T70" fmla="*/ 616 w 1100"/>
                <a:gd name="T71" fmla="*/ 51 h 671"/>
                <a:gd name="T72" fmla="*/ 619 w 1100"/>
                <a:gd name="T73" fmla="*/ 103 h 671"/>
                <a:gd name="T74" fmla="*/ 648 w 1100"/>
                <a:gd name="T75" fmla="*/ 232 h 671"/>
                <a:gd name="T76" fmla="*/ 699 w 1100"/>
                <a:gd name="T77" fmla="*/ 251 h 671"/>
                <a:gd name="T78" fmla="*/ 802 w 1100"/>
                <a:gd name="T79" fmla="*/ 308 h 671"/>
                <a:gd name="T80" fmla="*/ 876 w 1100"/>
                <a:gd name="T81" fmla="*/ 312 h 671"/>
                <a:gd name="T82" fmla="*/ 907 w 1100"/>
                <a:gd name="T83" fmla="*/ 350 h 671"/>
                <a:gd name="T84" fmla="*/ 940 w 1100"/>
                <a:gd name="T85" fmla="*/ 384 h 671"/>
                <a:gd name="T86" fmla="*/ 957 w 1100"/>
                <a:gd name="T87" fmla="*/ 372 h 671"/>
                <a:gd name="T88" fmla="*/ 996 w 1100"/>
                <a:gd name="T89" fmla="*/ 371 h 671"/>
                <a:gd name="T90" fmla="*/ 1020 w 1100"/>
                <a:gd name="T91" fmla="*/ 339 h 671"/>
                <a:gd name="T92" fmla="*/ 1075 w 1100"/>
                <a:gd name="T93" fmla="*/ 406 h 671"/>
                <a:gd name="T94" fmla="*/ 1100 w 1100"/>
                <a:gd name="T95" fmla="*/ 478 h 671"/>
                <a:gd name="T96" fmla="*/ 1093 w 1100"/>
                <a:gd name="T97" fmla="*/ 554 h 671"/>
                <a:gd name="T98" fmla="*/ 1090 w 1100"/>
                <a:gd name="T99" fmla="*/ 566 h 671"/>
                <a:gd name="T100" fmla="*/ 1056 w 1100"/>
                <a:gd name="T101" fmla="*/ 565 h 671"/>
                <a:gd name="T102" fmla="*/ 1060 w 1100"/>
                <a:gd name="T103" fmla="*/ 613 h 671"/>
                <a:gd name="T104" fmla="*/ 1039 w 1100"/>
                <a:gd name="T105" fmla="*/ 616 h 671"/>
                <a:gd name="T106" fmla="*/ 989 w 1100"/>
                <a:gd name="T107" fmla="*/ 622 h 671"/>
                <a:gd name="T108" fmla="*/ 960 w 1100"/>
                <a:gd name="T109" fmla="*/ 622 h 671"/>
                <a:gd name="T110" fmla="*/ 921 w 1100"/>
                <a:gd name="T111" fmla="*/ 595 h 671"/>
                <a:gd name="T112" fmla="*/ 884 w 1100"/>
                <a:gd name="T113" fmla="*/ 601 h 671"/>
                <a:gd name="T114" fmla="*/ 833 w 1100"/>
                <a:gd name="T115" fmla="*/ 635 h 671"/>
                <a:gd name="T116" fmla="*/ 791 w 1100"/>
                <a:gd name="T117" fmla="*/ 662 h 6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00"/>
                <a:gd name="T178" fmla="*/ 0 h 671"/>
                <a:gd name="T179" fmla="*/ 1100 w 1100"/>
                <a:gd name="T180" fmla="*/ 671 h 67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00" h="671">
                  <a:moveTo>
                    <a:pt x="758" y="671"/>
                  </a:moveTo>
                  <a:cubicBezTo>
                    <a:pt x="752" y="665"/>
                    <a:pt x="716" y="667"/>
                    <a:pt x="711" y="667"/>
                  </a:cubicBezTo>
                  <a:cubicBezTo>
                    <a:pt x="709" y="667"/>
                    <a:pt x="706" y="668"/>
                    <a:pt x="704" y="669"/>
                  </a:cubicBezTo>
                  <a:cubicBezTo>
                    <a:pt x="670" y="667"/>
                    <a:pt x="689" y="654"/>
                    <a:pt x="695" y="638"/>
                  </a:cubicBezTo>
                  <a:cubicBezTo>
                    <a:pt x="695" y="634"/>
                    <a:pt x="695" y="629"/>
                    <a:pt x="695" y="625"/>
                  </a:cubicBezTo>
                  <a:cubicBezTo>
                    <a:pt x="673" y="618"/>
                    <a:pt x="675" y="612"/>
                    <a:pt x="671" y="599"/>
                  </a:cubicBezTo>
                  <a:cubicBezTo>
                    <a:pt x="670" y="598"/>
                    <a:pt x="669" y="596"/>
                    <a:pt x="668" y="595"/>
                  </a:cubicBezTo>
                  <a:cubicBezTo>
                    <a:pt x="656" y="595"/>
                    <a:pt x="647" y="594"/>
                    <a:pt x="639" y="591"/>
                  </a:cubicBezTo>
                  <a:cubicBezTo>
                    <a:pt x="635" y="586"/>
                    <a:pt x="632" y="582"/>
                    <a:pt x="629" y="578"/>
                  </a:cubicBezTo>
                  <a:cubicBezTo>
                    <a:pt x="614" y="574"/>
                    <a:pt x="601" y="566"/>
                    <a:pt x="595" y="562"/>
                  </a:cubicBezTo>
                  <a:cubicBezTo>
                    <a:pt x="593" y="561"/>
                    <a:pt x="590" y="559"/>
                    <a:pt x="588" y="559"/>
                  </a:cubicBezTo>
                  <a:cubicBezTo>
                    <a:pt x="581" y="559"/>
                    <a:pt x="574" y="559"/>
                    <a:pt x="568" y="559"/>
                  </a:cubicBezTo>
                  <a:cubicBezTo>
                    <a:pt x="559" y="564"/>
                    <a:pt x="554" y="574"/>
                    <a:pt x="543" y="578"/>
                  </a:cubicBezTo>
                  <a:cubicBezTo>
                    <a:pt x="540" y="580"/>
                    <a:pt x="537" y="582"/>
                    <a:pt x="535" y="585"/>
                  </a:cubicBezTo>
                  <a:cubicBezTo>
                    <a:pt x="533" y="588"/>
                    <a:pt x="532" y="591"/>
                    <a:pt x="531" y="594"/>
                  </a:cubicBezTo>
                  <a:cubicBezTo>
                    <a:pt x="529" y="601"/>
                    <a:pt x="528" y="608"/>
                    <a:pt x="527" y="616"/>
                  </a:cubicBezTo>
                  <a:cubicBezTo>
                    <a:pt x="499" y="612"/>
                    <a:pt x="507" y="588"/>
                    <a:pt x="515" y="573"/>
                  </a:cubicBezTo>
                  <a:cubicBezTo>
                    <a:pt x="515" y="570"/>
                    <a:pt x="515" y="567"/>
                    <a:pt x="515" y="564"/>
                  </a:cubicBezTo>
                  <a:cubicBezTo>
                    <a:pt x="503" y="555"/>
                    <a:pt x="503" y="558"/>
                    <a:pt x="495" y="557"/>
                  </a:cubicBezTo>
                  <a:cubicBezTo>
                    <a:pt x="471" y="562"/>
                    <a:pt x="460" y="563"/>
                    <a:pt x="445" y="572"/>
                  </a:cubicBezTo>
                  <a:cubicBezTo>
                    <a:pt x="428" y="572"/>
                    <a:pt x="419" y="560"/>
                    <a:pt x="415" y="551"/>
                  </a:cubicBezTo>
                  <a:cubicBezTo>
                    <a:pt x="412" y="548"/>
                    <a:pt x="409" y="545"/>
                    <a:pt x="406" y="543"/>
                  </a:cubicBezTo>
                  <a:cubicBezTo>
                    <a:pt x="391" y="543"/>
                    <a:pt x="376" y="543"/>
                    <a:pt x="362" y="543"/>
                  </a:cubicBezTo>
                  <a:cubicBezTo>
                    <a:pt x="349" y="535"/>
                    <a:pt x="348" y="519"/>
                    <a:pt x="343" y="510"/>
                  </a:cubicBezTo>
                  <a:cubicBezTo>
                    <a:pt x="333" y="508"/>
                    <a:pt x="333" y="508"/>
                    <a:pt x="329" y="502"/>
                  </a:cubicBezTo>
                  <a:cubicBezTo>
                    <a:pt x="325" y="499"/>
                    <a:pt x="321" y="496"/>
                    <a:pt x="317" y="493"/>
                  </a:cubicBezTo>
                  <a:cubicBezTo>
                    <a:pt x="309" y="490"/>
                    <a:pt x="302" y="487"/>
                    <a:pt x="294" y="485"/>
                  </a:cubicBezTo>
                  <a:cubicBezTo>
                    <a:pt x="271" y="465"/>
                    <a:pt x="277" y="462"/>
                    <a:pt x="274" y="440"/>
                  </a:cubicBezTo>
                  <a:cubicBezTo>
                    <a:pt x="272" y="437"/>
                    <a:pt x="270" y="433"/>
                    <a:pt x="269" y="430"/>
                  </a:cubicBezTo>
                  <a:cubicBezTo>
                    <a:pt x="260" y="430"/>
                    <a:pt x="251" y="430"/>
                    <a:pt x="243" y="430"/>
                  </a:cubicBezTo>
                  <a:cubicBezTo>
                    <a:pt x="226" y="424"/>
                    <a:pt x="227" y="419"/>
                    <a:pt x="224" y="409"/>
                  </a:cubicBezTo>
                  <a:cubicBezTo>
                    <a:pt x="217" y="399"/>
                    <a:pt x="211" y="396"/>
                    <a:pt x="207" y="394"/>
                  </a:cubicBezTo>
                  <a:cubicBezTo>
                    <a:pt x="199" y="387"/>
                    <a:pt x="191" y="381"/>
                    <a:pt x="184" y="374"/>
                  </a:cubicBezTo>
                  <a:cubicBezTo>
                    <a:pt x="178" y="364"/>
                    <a:pt x="171" y="353"/>
                    <a:pt x="165" y="343"/>
                  </a:cubicBezTo>
                  <a:cubicBezTo>
                    <a:pt x="152" y="343"/>
                    <a:pt x="149" y="343"/>
                    <a:pt x="142" y="346"/>
                  </a:cubicBezTo>
                  <a:cubicBezTo>
                    <a:pt x="137" y="348"/>
                    <a:pt x="132" y="351"/>
                    <a:pt x="128" y="354"/>
                  </a:cubicBezTo>
                  <a:cubicBezTo>
                    <a:pt x="121" y="354"/>
                    <a:pt x="114" y="354"/>
                    <a:pt x="108" y="354"/>
                  </a:cubicBezTo>
                  <a:cubicBezTo>
                    <a:pt x="89" y="341"/>
                    <a:pt x="88" y="324"/>
                    <a:pt x="85" y="311"/>
                  </a:cubicBezTo>
                  <a:cubicBezTo>
                    <a:pt x="79" y="302"/>
                    <a:pt x="74" y="293"/>
                    <a:pt x="69" y="284"/>
                  </a:cubicBezTo>
                  <a:cubicBezTo>
                    <a:pt x="51" y="266"/>
                    <a:pt x="29" y="261"/>
                    <a:pt x="12" y="255"/>
                  </a:cubicBezTo>
                  <a:cubicBezTo>
                    <a:pt x="0" y="246"/>
                    <a:pt x="7" y="238"/>
                    <a:pt x="10" y="232"/>
                  </a:cubicBezTo>
                  <a:cubicBezTo>
                    <a:pt x="15" y="229"/>
                    <a:pt x="18" y="221"/>
                    <a:pt x="19" y="219"/>
                  </a:cubicBezTo>
                  <a:cubicBezTo>
                    <a:pt x="19" y="205"/>
                    <a:pt x="19" y="191"/>
                    <a:pt x="20" y="178"/>
                  </a:cubicBezTo>
                  <a:cubicBezTo>
                    <a:pt x="13" y="160"/>
                    <a:pt x="8" y="158"/>
                    <a:pt x="26" y="158"/>
                  </a:cubicBezTo>
                  <a:cubicBezTo>
                    <a:pt x="28" y="159"/>
                    <a:pt x="30" y="161"/>
                    <a:pt x="32" y="163"/>
                  </a:cubicBezTo>
                  <a:cubicBezTo>
                    <a:pt x="35" y="169"/>
                    <a:pt x="46" y="190"/>
                    <a:pt x="59" y="174"/>
                  </a:cubicBezTo>
                  <a:cubicBezTo>
                    <a:pt x="61" y="168"/>
                    <a:pt x="62" y="163"/>
                    <a:pt x="64" y="157"/>
                  </a:cubicBezTo>
                  <a:cubicBezTo>
                    <a:pt x="63" y="145"/>
                    <a:pt x="62" y="133"/>
                    <a:pt x="61" y="122"/>
                  </a:cubicBezTo>
                  <a:cubicBezTo>
                    <a:pt x="58" y="112"/>
                    <a:pt x="54" y="103"/>
                    <a:pt x="51" y="94"/>
                  </a:cubicBezTo>
                  <a:cubicBezTo>
                    <a:pt x="46" y="74"/>
                    <a:pt x="48" y="66"/>
                    <a:pt x="61" y="56"/>
                  </a:cubicBezTo>
                  <a:cubicBezTo>
                    <a:pt x="62" y="53"/>
                    <a:pt x="64" y="50"/>
                    <a:pt x="66" y="47"/>
                  </a:cubicBezTo>
                  <a:cubicBezTo>
                    <a:pt x="74" y="50"/>
                    <a:pt x="81" y="53"/>
                    <a:pt x="88" y="56"/>
                  </a:cubicBezTo>
                  <a:cubicBezTo>
                    <a:pt x="95" y="56"/>
                    <a:pt x="101" y="56"/>
                    <a:pt x="108" y="56"/>
                  </a:cubicBezTo>
                  <a:cubicBezTo>
                    <a:pt x="114" y="51"/>
                    <a:pt x="120" y="48"/>
                    <a:pt x="127" y="41"/>
                  </a:cubicBezTo>
                  <a:cubicBezTo>
                    <a:pt x="134" y="21"/>
                    <a:pt x="141" y="11"/>
                    <a:pt x="160" y="1"/>
                  </a:cubicBezTo>
                  <a:cubicBezTo>
                    <a:pt x="165" y="1"/>
                    <a:pt x="165" y="0"/>
                    <a:pt x="177" y="4"/>
                  </a:cubicBezTo>
                  <a:cubicBezTo>
                    <a:pt x="185" y="9"/>
                    <a:pt x="194" y="14"/>
                    <a:pt x="203" y="20"/>
                  </a:cubicBezTo>
                  <a:cubicBezTo>
                    <a:pt x="203" y="36"/>
                    <a:pt x="220" y="28"/>
                    <a:pt x="231" y="24"/>
                  </a:cubicBezTo>
                  <a:cubicBezTo>
                    <a:pt x="238" y="23"/>
                    <a:pt x="245" y="22"/>
                    <a:pt x="252" y="21"/>
                  </a:cubicBezTo>
                  <a:cubicBezTo>
                    <a:pt x="266" y="7"/>
                    <a:pt x="264" y="0"/>
                    <a:pt x="284" y="13"/>
                  </a:cubicBezTo>
                  <a:cubicBezTo>
                    <a:pt x="284" y="30"/>
                    <a:pt x="284" y="28"/>
                    <a:pt x="302" y="39"/>
                  </a:cubicBezTo>
                  <a:cubicBezTo>
                    <a:pt x="309" y="41"/>
                    <a:pt x="315" y="44"/>
                    <a:pt x="322" y="47"/>
                  </a:cubicBezTo>
                  <a:cubicBezTo>
                    <a:pt x="327" y="47"/>
                    <a:pt x="333" y="47"/>
                    <a:pt x="339" y="47"/>
                  </a:cubicBezTo>
                  <a:cubicBezTo>
                    <a:pt x="349" y="43"/>
                    <a:pt x="360" y="38"/>
                    <a:pt x="375" y="37"/>
                  </a:cubicBezTo>
                  <a:cubicBezTo>
                    <a:pt x="395" y="30"/>
                    <a:pt x="394" y="27"/>
                    <a:pt x="418" y="38"/>
                  </a:cubicBezTo>
                  <a:cubicBezTo>
                    <a:pt x="425" y="38"/>
                    <a:pt x="433" y="38"/>
                    <a:pt x="441" y="39"/>
                  </a:cubicBezTo>
                  <a:cubicBezTo>
                    <a:pt x="449" y="33"/>
                    <a:pt x="447" y="28"/>
                    <a:pt x="457" y="25"/>
                  </a:cubicBezTo>
                  <a:cubicBezTo>
                    <a:pt x="474" y="11"/>
                    <a:pt x="482" y="4"/>
                    <a:pt x="510" y="18"/>
                  </a:cubicBezTo>
                  <a:cubicBezTo>
                    <a:pt x="528" y="18"/>
                    <a:pt x="554" y="14"/>
                    <a:pt x="577" y="14"/>
                  </a:cubicBezTo>
                  <a:cubicBezTo>
                    <a:pt x="582" y="16"/>
                    <a:pt x="587" y="19"/>
                    <a:pt x="593" y="22"/>
                  </a:cubicBezTo>
                  <a:cubicBezTo>
                    <a:pt x="597" y="26"/>
                    <a:pt x="603" y="34"/>
                    <a:pt x="615" y="37"/>
                  </a:cubicBezTo>
                  <a:cubicBezTo>
                    <a:pt x="615" y="41"/>
                    <a:pt x="615" y="46"/>
                    <a:pt x="616" y="51"/>
                  </a:cubicBezTo>
                  <a:cubicBezTo>
                    <a:pt x="620" y="58"/>
                    <a:pt x="634" y="69"/>
                    <a:pt x="629" y="86"/>
                  </a:cubicBezTo>
                  <a:cubicBezTo>
                    <a:pt x="625" y="91"/>
                    <a:pt x="622" y="97"/>
                    <a:pt x="619" y="103"/>
                  </a:cubicBezTo>
                  <a:cubicBezTo>
                    <a:pt x="619" y="110"/>
                    <a:pt x="619" y="117"/>
                    <a:pt x="619" y="124"/>
                  </a:cubicBezTo>
                  <a:cubicBezTo>
                    <a:pt x="623" y="161"/>
                    <a:pt x="615" y="199"/>
                    <a:pt x="648" y="232"/>
                  </a:cubicBezTo>
                  <a:cubicBezTo>
                    <a:pt x="653" y="235"/>
                    <a:pt x="665" y="243"/>
                    <a:pt x="675" y="247"/>
                  </a:cubicBezTo>
                  <a:cubicBezTo>
                    <a:pt x="683" y="248"/>
                    <a:pt x="691" y="249"/>
                    <a:pt x="699" y="251"/>
                  </a:cubicBezTo>
                  <a:cubicBezTo>
                    <a:pt x="711" y="274"/>
                    <a:pt x="729" y="282"/>
                    <a:pt x="760" y="287"/>
                  </a:cubicBezTo>
                  <a:cubicBezTo>
                    <a:pt x="772" y="296"/>
                    <a:pt x="781" y="306"/>
                    <a:pt x="802" y="308"/>
                  </a:cubicBezTo>
                  <a:cubicBezTo>
                    <a:pt x="822" y="308"/>
                    <a:pt x="843" y="307"/>
                    <a:pt x="863" y="307"/>
                  </a:cubicBezTo>
                  <a:cubicBezTo>
                    <a:pt x="867" y="308"/>
                    <a:pt x="871" y="310"/>
                    <a:pt x="876" y="312"/>
                  </a:cubicBezTo>
                  <a:cubicBezTo>
                    <a:pt x="882" y="315"/>
                    <a:pt x="888" y="320"/>
                    <a:pt x="895" y="324"/>
                  </a:cubicBezTo>
                  <a:cubicBezTo>
                    <a:pt x="899" y="332"/>
                    <a:pt x="903" y="341"/>
                    <a:pt x="907" y="350"/>
                  </a:cubicBezTo>
                  <a:cubicBezTo>
                    <a:pt x="911" y="366"/>
                    <a:pt x="910" y="368"/>
                    <a:pt x="928" y="383"/>
                  </a:cubicBezTo>
                  <a:cubicBezTo>
                    <a:pt x="932" y="383"/>
                    <a:pt x="936" y="383"/>
                    <a:pt x="940" y="384"/>
                  </a:cubicBezTo>
                  <a:cubicBezTo>
                    <a:pt x="942" y="380"/>
                    <a:pt x="944" y="377"/>
                    <a:pt x="947" y="373"/>
                  </a:cubicBezTo>
                  <a:cubicBezTo>
                    <a:pt x="950" y="373"/>
                    <a:pt x="954" y="372"/>
                    <a:pt x="957" y="372"/>
                  </a:cubicBezTo>
                  <a:cubicBezTo>
                    <a:pt x="957" y="378"/>
                    <a:pt x="965" y="383"/>
                    <a:pt x="976" y="383"/>
                  </a:cubicBezTo>
                  <a:cubicBezTo>
                    <a:pt x="982" y="379"/>
                    <a:pt x="989" y="375"/>
                    <a:pt x="996" y="371"/>
                  </a:cubicBezTo>
                  <a:cubicBezTo>
                    <a:pt x="1003" y="361"/>
                    <a:pt x="1010" y="348"/>
                    <a:pt x="1018" y="340"/>
                  </a:cubicBezTo>
                  <a:cubicBezTo>
                    <a:pt x="1019" y="339"/>
                    <a:pt x="1019" y="339"/>
                    <a:pt x="1020" y="339"/>
                  </a:cubicBezTo>
                  <a:cubicBezTo>
                    <a:pt x="1023" y="343"/>
                    <a:pt x="1032" y="349"/>
                    <a:pt x="1042" y="355"/>
                  </a:cubicBezTo>
                  <a:cubicBezTo>
                    <a:pt x="1046" y="370"/>
                    <a:pt x="1059" y="388"/>
                    <a:pt x="1075" y="406"/>
                  </a:cubicBezTo>
                  <a:cubicBezTo>
                    <a:pt x="1079" y="418"/>
                    <a:pt x="1082" y="430"/>
                    <a:pt x="1086" y="443"/>
                  </a:cubicBezTo>
                  <a:cubicBezTo>
                    <a:pt x="1092" y="450"/>
                    <a:pt x="1100" y="461"/>
                    <a:pt x="1100" y="478"/>
                  </a:cubicBezTo>
                  <a:cubicBezTo>
                    <a:pt x="1087" y="493"/>
                    <a:pt x="1086" y="492"/>
                    <a:pt x="1087" y="515"/>
                  </a:cubicBezTo>
                  <a:cubicBezTo>
                    <a:pt x="1090" y="525"/>
                    <a:pt x="1099" y="539"/>
                    <a:pt x="1093" y="554"/>
                  </a:cubicBezTo>
                  <a:cubicBezTo>
                    <a:pt x="1093" y="558"/>
                    <a:pt x="1093" y="562"/>
                    <a:pt x="1093" y="566"/>
                  </a:cubicBezTo>
                  <a:cubicBezTo>
                    <a:pt x="1092" y="566"/>
                    <a:pt x="1091" y="566"/>
                    <a:pt x="1090" y="566"/>
                  </a:cubicBezTo>
                  <a:cubicBezTo>
                    <a:pt x="1090" y="561"/>
                    <a:pt x="1081" y="558"/>
                    <a:pt x="1079" y="555"/>
                  </a:cubicBezTo>
                  <a:cubicBezTo>
                    <a:pt x="1064" y="555"/>
                    <a:pt x="1062" y="560"/>
                    <a:pt x="1056" y="565"/>
                  </a:cubicBezTo>
                  <a:cubicBezTo>
                    <a:pt x="1056" y="574"/>
                    <a:pt x="1059" y="584"/>
                    <a:pt x="1062" y="599"/>
                  </a:cubicBezTo>
                  <a:cubicBezTo>
                    <a:pt x="1061" y="604"/>
                    <a:pt x="1061" y="608"/>
                    <a:pt x="1060" y="613"/>
                  </a:cubicBezTo>
                  <a:cubicBezTo>
                    <a:pt x="1058" y="614"/>
                    <a:pt x="1055" y="615"/>
                    <a:pt x="1053" y="616"/>
                  </a:cubicBezTo>
                  <a:cubicBezTo>
                    <a:pt x="1048" y="616"/>
                    <a:pt x="1043" y="616"/>
                    <a:pt x="1039" y="616"/>
                  </a:cubicBezTo>
                  <a:cubicBezTo>
                    <a:pt x="1033" y="608"/>
                    <a:pt x="1027" y="600"/>
                    <a:pt x="1021" y="592"/>
                  </a:cubicBezTo>
                  <a:cubicBezTo>
                    <a:pt x="998" y="581"/>
                    <a:pt x="985" y="599"/>
                    <a:pt x="989" y="622"/>
                  </a:cubicBezTo>
                  <a:cubicBezTo>
                    <a:pt x="987" y="625"/>
                    <a:pt x="986" y="628"/>
                    <a:pt x="985" y="631"/>
                  </a:cubicBezTo>
                  <a:cubicBezTo>
                    <a:pt x="975" y="631"/>
                    <a:pt x="962" y="625"/>
                    <a:pt x="960" y="622"/>
                  </a:cubicBezTo>
                  <a:cubicBezTo>
                    <a:pt x="959" y="618"/>
                    <a:pt x="957" y="614"/>
                    <a:pt x="957" y="609"/>
                  </a:cubicBezTo>
                  <a:cubicBezTo>
                    <a:pt x="943" y="602"/>
                    <a:pt x="930" y="599"/>
                    <a:pt x="921" y="595"/>
                  </a:cubicBezTo>
                  <a:cubicBezTo>
                    <a:pt x="919" y="592"/>
                    <a:pt x="917" y="589"/>
                    <a:pt x="915" y="587"/>
                  </a:cubicBezTo>
                  <a:cubicBezTo>
                    <a:pt x="896" y="587"/>
                    <a:pt x="897" y="591"/>
                    <a:pt x="884" y="601"/>
                  </a:cubicBezTo>
                  <a:cubicBezTo>
                    <a:pt x="876" y="605"/>
                    <a:pt x="867" y="610"/>
                    <a:pt x="860" y="615"/>
                  </a:cubicBezTo>
                  <a:cubicBezTo>
                    <a:pt x="841" y="618"/>
                    <a:pt x="844" y="621"/>
                    <a:pt x="833" y="635"/>
                  </a:cubicBezTo>
                  <a:cubicBezTo>
                    <a:pt x="808" y="638"/>
                    <a:pt x="811" y="638"/>
                    <a:pt x="797" y="657"/>
                  </a:cubicBezTo>
                  <a:cubicBezTo>
                    <a:pt x="795" y="658"/>
                    <a:pt x="793" y="660"/>
                    <a:pt x="791" y="662"/>
                  </a:cubicBezTo>
                  <a:cubicBezTo>
                    <a:pt x="776" y="664"/>
                    <a:pt x="769" y="667"/>
                    <a:pt x="758" y="671"/>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8" name="Freeform 58"/>
            <p:cNvSpPr/>
            <p:nvPr/>
          </p:nvSpPr>
          <p:spPr bwMode="auto">
            <a:xfrm rot="252837">
              <a:off x="4575518" y="3545225"/>
              <a:ext cx="390513" cy="385661"/>
            </a:xfrm>
            <a:custGeom>
              <a:avLst/>
              <a:gdLst>
                <a:gd name="T0" fmla="*/ 89 w 206"/>
                <a:gd name="T1" fmla="*/ 208 h 208"/>
                <a:gd name="T2" fmla="*/ 61 w 206"/>
                <a:gd name="T3" fmla="*/ 197 h 208"/>
                <a:gd name="T4" fmla="*/ 49 w 206"/>
                <a:gd name="T5" fmla="*/ 160 h 208"/>
                <a:gd name="T6" fmla="*/ 38 w 206"/>
                <a:gd name="T7" fmla="*/ 151 h 208"/>
                <a:gd name="T8" fmla="*/ 27 w 206"/>
                <a:gd name="T9" fmla="*/ 150 h 208"/>
                <a:gd name="T10" fmla="*/ 0 w 206"/>
                <a:gd name="T11" fmla="*/ 97 h 208"/>
                <a:gd name="T12" fmla="*/ 15 w 206"/>
                <a:gd name="T13" fmla="*/ 75 h 208"/>
                <a:gd name="T14" fmla="*/ 33 w 206"/>
                <a:gd name="T15" fmla="*/ 56 h 208"/>
                <a:gd name="T16" fmla="*/ 40 w 206"/>
                <a:gd name="T17" fmla="*/ 45 h 208"/>
                <a:gd name="T18" fmla="*/ 41 w 206"/>
                <a:gd name="T19" fmla="*/ 16 h 208"/>
                <a:gd name="T20" fmla="*/ 64 w 206"/>
                <a:gd name="T21" fmla="*/ 12 h 208"/>
                <a:gd name="T22" fmla="*/ 79 w 206"/>
                <a:gd name="T23" fmla="*/ 12 h 208"/>
                <a:gd name="T24" fmla="*/ 115 w 206"/>
                <a:gd name="T25" fmla="*/ 10 h 208"/>
                <a:gd name="T26" fmla="*/ 143 w 206"/>
                <a:gd name="T27" fmla="*/ 19 h 208"/>
                <a:gd name="T28" fmla="*/ 169 w 206"/>
                <a:gd name="T29" fmla="*/ 11 h 208"/>
                <a:gd name="T30" fmla="*/ 183 w 206"/>
                <a:gd name="T31" fmla="*/ 17 h 208"/>
                <a:gd name="T32" fmla="*/ 205 w 206"/>
                <a:gd name="T33" fmla="*/ 19 h 208"/>
                <a:gd name="T34" fmla="*/ 180 w 206"/>
                <a:gd name="T35" fmla="*/ 53 h 208"/>
                <a:gd name="T36" fmla="*/ 197 w 206"/>
                <a:gd name="T37" fmla="*/ 53 h 208"/>
                <a:gd name="T38" fmla="*/ 204 w 206"/>
                <a:gd name="T39" fmla="*/ 46 h 208"/>
                <a:gd name="T40" fmla="*/ 202 w 206"/>
                <a:gd name="T41" fmla="*/ 61 h 208"/>
                <a:gd name="T42" fmla="*/ 181 w 206"/>
                <a:gd name="T43" fmla="*/ 69 h 208"/>
                <a:gd name="T44" fmla="*/ 182 w 206"/>
                <a:gd name="T45" fmla="*/ 80 h 208"/>
                <a:gd name="T46" fmla="*/ 193 w 206"/>
                <a:gd name="T47" fmla="*/ 86 h 208"/>
                <a:gd name="T48" fmla="*/ 191 w 206"/>
                <a:gd name="T49" fmla="*/ 116 h 208"/>
                <a:gd name="T50" fmla="*/ 190 w 206"/>
                <a:gd name="T51" fmla="*/ 139 h 208"/>
                <a:gd name="T52" fmla="*/ 185 w 206"/>
                <a:gd name="T53" fmla="*/ 141 h 208"/>
                <a:gd name="T54" fmla="*/ 185 w 206"/>
                <a:gd name="T55" fmla="*/ 134 h 208"/>
                <a:gd name="T56" fmla="*/ 152 w 206"/>
                <a:gd name="T57" fmla="*/ 157 h 208"/>
                <a:gd name="T58" fmla="*/ 148 w 206"/>
                <a:gd name="T59" fmla="*/ 167 h 208"/>
                <a:gd name="T60" fmla="*/ 147 w 206"/>
                <a:gd name="T61" fmla="*/ 200 h 208"/>
                <a:gd name="T62" fmla="*/ 141 w 206"/>
                <a:gd name="T63" fmla="*/ 198 h 208"/>
                <a:gd name="T64" fmla="*/ 89 w 206"/>
                <a:gd name="T65" fmla="*/ 208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6"/>
                <a:gd name="T100" fmla="*/ 0 h 208"/>
                <a:gd name="T101" fmla="*/ 206 w 206"/>
                <a:gd name="T102" fmla="*/ 208 h 2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6" h="208">
                  <a:moveTo>
                    <a:pt x="89" y="208"/>
                  </a:moveTo>
                  <a:cubicBezTo>
                    <a:pt x="72" y="205"/>
                    <a:pt x="67" y="203"/>
                    <a:pt x="61" y="197"/>
                  </a:cubicBezTo>
                  <a:cubicBezTo>
                    <a:pt x="57" y="184"/>
                    <a:pt x="53" y="172"/>
                    <a:pt x="49" y="160"/>
                  </a:cubicBezTo>
                  <a:cubicBezTo>
                    <a:pt x="45" y="157"/>
                    <a:pt x="41" y="154"/>
                    <a:pt x="38" y="151"/>
                  </a:cubicBezTo>
                  <a:cubicBezTo>
                    <a:pt x="34" y="150"/>
                    <a:pt x="31" y="150"/>
                    <a:pt x="27" y="150"/>
                  </a:cubicBezTo>
                  <a:cubicBezTo>
                    <a:pt x="33" y="128"/>
                    <a:pt x="9" y="106"/>
                    <a:pt x="0" y="97"/>
                  </a:cubicBezTo>
                  <a:cubicBezTo>
                    <a:pt x="0" y="88"/>
                    <a:pt x="11" y="81"/>
                    <a:pt x="15" y="75"/>
                  </a:cubicBezTo>
                  <a:cubicBezTo>
                    <a:pt x="15" y="63"/>
                    <a:pt x="26" y="62"/>
                    <a:pt x="33" y="56"/>
                  </a:cubicBezTo>
                  <a:cubicBezTo>
                    <a:pt x="36" y="52"/>
                    <a:pt x="38" y="48"/>
                    <a:pt x="40" y="45"/>
                  </a:cubicBezTo>
                  <a:cubicBezTo>
                    <a:pt x="40" y="36"/>
                    <a:pt x="39" y="18"/>
                    <a:pt x="41" y="16"/>
                  </a:cubicBezTo>
                  <a:cubicBezTo>
                    <a:pt x="47" y="15"/>
                    <a:pt x="53" y="5"/>
                    <a:pt x="64" y="12"/>
                  </a:cubicBezTo>
                  <a:cubicBezTo>
                    <a:pt x="69" y="12"/>
                    <a:pt x="74" y="12"/>
                    <a:pt x="79" y="12"/>
                  </a:cubicBezTo>
                  <a:cubicBezTo>
                    <a:pt x="86" y="3"/>
                    <a:pt x="102" y="7"/>
                    <a:pt x="115" y="10"/>
                  </a:cubicBezTo>
                  <a:cubicBezTo>
                    <a:pt x="119" y="16"/>
                    <a:pt x="131" y="25"/>
                    <a:pt x="143" y="19"/>
                  </a:cubicBezTo>
                  <a:cubicBezTo>
                    <a:pt x="150" y="14"/>
                    <a:pt x="158" y="0"/>
                    <a:pt x="169" y="11"/>
                  </a:cubicBezTo>
                  <a:cubicBezTo>
                    <a:pt x="173" y="13"/>
                    <a:pt x="178" y="15"/>
                    <a:pt x="183" y="17"/>
                  </a:cubicBezTo>
                  <a:cubicBezTo>
                    <a:pt x="190" y="18"/>
                    <a:pt x="198" y="18"/>
                    <a:pt x="205" y="19"/>
                  </a:cubicBezTo>
                  <a:cubicBezTo>
                    <a:pt x="203" y="25"/>
                    <a:pt x="168" y="42"/>
                    <a:pt x="180" y="53"/>
                  </a:cubicBezTo>
                  <a:cubicBezTo>
                    <a:pt x="185" y="53"/>
                    <a:pt x="191" y="53"/>
                    <a:pt x="197" y="53"/>
                  </a:cubicBezTo>
                  <a:cubicBezTo>
                    <a:pt x="199" y="51"/>
                    <a:pt x="202" y="49"/>
                    <a:pt x="204" y="46"/>
                  </a:cubicBezTo>
                  <a:cubicBezTo>
                    <a:pt x="205" y="49"/>
                    <a:pt x="206" y="56"/>
                    <a:pt x="202" y="61"/>
                  </a:cubicBezTo>
                  <a:cubicBezTo>
                    <a:pt x="191" y="63"/>
                    <a:pt x="187" y="65"/>
                    <a:pt x="181" y="69"/>
                  </a:cubicBezTo>
                  <a:cubicBezTo>
                    <a:pt x="181" y="73"/>
                    <a:pt x="182" y="76"/>
                    <a:pt x="182" y="80"/>
                  </a:cubicBezTo>
                  <a:cubicBezTo>
                    <a:pt x="186" y="82"/>
                    <a:pt x="189" y="84"/>
                    <a:pt x="193" y="86"/>
                  </a:cubicBezTo>
                  <a:cubicBezTo>
                    <a:pt x="191" y="95"/>
                    <a:pt x="191" y="102"/>
                    <a:pt x="191" y="116"/>
                  </a:cubicBezTo>
                  <a:cubicBezTo>
                    <a:pt x="192" y="120"/>
                    <a:pt x="196" y="134"/>
                    <a:pt x="190" y="139"/>
                  </a:cubicBezTo>
                  <a:cubicBezTo>
                    <a:pt x="188" y="139"/>
                    <a:pt x="186" y="140"/>
                    <a:pt x="185" y="141"/>
                  </a:cubicBezTo>
                  <a:cubicBezTo>
                    <a:pt x="185" y="138"/>
                    <a:pt x="185" y="136"/>
                    <a:pt x="185" y="134"/>
                  </a:cubicBezTo>
                  <a:cubicBezTo>
                    <a:pt x="174" y="127"/>
                    <a:pt x="158" y="152"/>
                    <a:pt x="152" y="157"/>
                  </a:cubicBezTo>
                  <a:cubicBezTo>
                    <a:pt x="150" y="160"/>
                    <a:pt x="149" y="164"/>
                    <a:pt x="148" y="167"/>
                  </a:cubicBezTo>
                  <a:cubicBezTo>
                    <a:pt x="148" y="178"/>
                    <a:pt x="147" y="188"/>
                    <a:pt x="147" y="200"/>
                  </a:cubicBezTo>
                  <a:cubicBezTo>
                    <a:pt x="145" y="199"/>
                    <a:pt x="143" y="198"/>
                    <a:pt x="141" y="198"/>
                  </a:cubicBezTo>
                  <a:cubicBezTo>
                    <a:pt x="117" y="198"/>
                    <a:pt x="108" y="201"/>
                    <a:pt x="89" y="208"/>
                  </a:cubicBezTo>
                  <a:close/>
                </a:path>
              </a:pathLst>
            </a:custGeom>
            <a:grpFill/>
            <a:ln w="12700">
              <a:noFill/>
              <a:miter lim="800000"/>
            </a:ln>
          </p:spPr>
          <p:txBody>
            <a:bodyPr/>
            <a:lstStyle/>
            <a:p>
              <a:pPr fontAlgn="base">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9" name="Freeform 59"/>
            <p:cNvSpPr/>
            <p:nvPr/>
          </p:nvSpPr>
          <p:spPr bwMode="auto">
            <a:xfrm rot="252837">
              <a:off x="3251170" y="3316468"/>
              <a:ext cx="492386" cy="510303"/>
            </a:xfrm>
            <a:custGeom>
              <a:avLst/>
              <a:gdLst>
                <a:gd name="T0" fmla="*/ 211 w 260"/>
                <a:gd name="T1" fmla="*/ 274 h 274"/>
                <a:gd name="T2" fmla="*/ 169 w 260"/>
                <a:gd name="T3" fmla="*/ 235 h 274"/>
                <a:gd name="T4" fmla="*/ 122 w 260"/>
                <a:gd name="T5" fmla="*/ 198 h 274"/>
                <a:gd name="T6" fmla="*/ 112 w 260"/>
                <a:gd name="T7" fmla="*/ 215 h 274"/>
                <a:gd name="T8" fmla="*/ 86 w 260"/>
                <a:gd name="T9" fmla="*/ 242 h 274"/>
                <a:gd name="T10" fmla="*/ 86 w 260"/>
                <a:gd name="T11" fmla="*/ 244 h 274"/>
                <a:gd name="T12" fmla="*/ 80 w 260"/>
                <a:gd name="T13" fmla="*/ 247 h 274"/>
                <a:gd name="T14" fmla="*/ 67 w 260"/>
                <a:gd name="T15" fmla="*/ 252 h 274"/>
                <a:gd name="T16" fmla="*/ 23 w 260"/>
                <a:gd name="T17" fmla="*/ 238 h 274"/>
                <a:gd name="T18" fmla="*/ 24 w 260"/>
                <a:gd name="T19" fmla="*/ 207 h 274"/>
                <a:gd name="T20" fmla="*/ 3 w 260"/>
                <a:gd name="T21" fmla="*/ 179 h 274"/>
                <a:gd name="T22" fmla="*/ 7 w 260"/>
                <a:gd name="T23" fmla="*/ 132 h 274"/>
                <a:gd name="T24" fmla="*/ 1 w 260"/>
                <a:gd name="T25" fmla="*/ 99 h 274"/>
                <a:gd name="T26" fmla="*/ 3 w 260"/>
                <a:gd name="T27" fmla="*/ 98 h 274"/>
                <a:gd name="T28" fmla="*/ 23 w 260"/>
                <a:gd name="T29" fmla="*/ 110 h 274"/>
                <a:gd name="T30" fmla="*/ 37 w 260"/>
                <a:gd name="T31" fmla="*/ 124 h 274"/>
                <a:gd name="T32" fmla="*/ 100 w 260"/>
                <a:gd name="T33" fmla="*/ 70 h 274"/>
                <a:gd name="T34" fmla="*/ 119 w 260"/>
                <a:gd name="T35" fmla="*/ 39 h 274"/>
                <a:gd name="T36" fmla="*/ 119 w 260"/>
                <a:gd name="T37" fmla="*/ 13 h 274"/>
                <a:gd name="T38" fmla="*/ 131 w 260"/>
                <a:gd name="T39" fmla="*/ 6 h 274"/>
                <a:gd name="T40" fmla="*/ 179 w 260"/>
                <a:gd name="T41" fmla="*/ 14 h 274"/>
                <a:gd name="T42" fmla="*/ 199 w 260"/>
                <a:gd name="T43" fmla="*/ 32 h 274"/>
                <a:gd name="T44" fmla="*/ 222 w 260"/>
                <a:gd name="T45" fmla="*/ 38 h 274"/>
                <a:gd name="T46" fmla="*/ 260 w 260"/>
                <a:gd name="T47" fmla="*/ 79 h 274"/>
                <a:gd name="T48" fmla="*/ 226 w 260"/>
                <a:gd name="T49" fmla="*/ 106 h 274"/>
                <a:gd name="T50" fmla="*/ 159 w 260"/>
                <a:gd name="T51" fmla="*/ 115 h 274"/>
                <a:gd name="T52" fmla="*/ 160 w 260"/>
                <a:gd name="T53" fmla="*/ 127 h 274"/>
                <a:gd name="T54" fmla="*/ 172 w 260"/>
                <a:gd name="T55" fmla="*/ 171 h 274"/>
                <a:gd name="T56" fmla="*/ 188 w 260"/>
                <a:gd name="T57" fmla="*/ 187 h 274"/>
                <a:gd name="T58" fmla="*/ 204 w 260"/>
                <a:gd name="T59" fmla="*/ 208 h 274"/>
                <a:gd name="T60" fmla="*/ 210 w 260"/>
                <a:gd name="T61" fmla="*/ 229 h 274"/>
                <a:gd name="T62" fmla="*/ 211 w 260"/>
                <a:gd name="T63" fmla="*/ 274 h 2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0"/>
                <a:gd name="T97" fmla="*/ 0 h 274"/>
                <a:gd name="T98" fmla="*/ 260 w 260"/>
                <a:gd name="T99" fmla="*/ 274 h 2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0" h="274">
                  <a:moveTo>
                    <a:pt x="211" y="274"/>
                  </a:moveTo>
                  <a:cubicBezTo>
                    <a:pt x="189" y="264"/>
                    <a:pt x="179" y="248"/>
                    <a:pt x="169" y="235"/>
                  </a:cubicBezTo>
                  <a:cubicBezTo>
                    <a:pt x="166" y="207"/>
                    <a:pt x="146" y="184"/>
                    <a:pt x="122" y="198"/>
                  </a:cubicBezTo>
                  <a:cubicBezTo>
                    <a:pt x="115" y="205"/>
                    <a:pt x="113" y="204"/>
                    <a:pt x="112" y="215"/>
                  </a:cubicBezTo>
                  <a:cubicBezTo>
                    <a:pt x="106" y="225"/>
                    <a:pt x="96" y="234"/>
                    <a:pt x="86" y="242"/>
                  </a:cubicBezTo>
                  <a:cubicBezTo>
                    <a:pt x="86" y="243"/>
                    <a:pt x="86" y="243"/>
                    <a:pt x="86" y="244"/>
                  </a:cubicBezTo>
                  <a:cubicBezTo>
                    <a:pt x="82" y="244"/>
                    <a:pt x="81" y="246"/>
                    <a:pt x="80" y="247"/>
                  </a:cubicBezTo>
                  <a:cubicBezTo>
                    <a:pt x="76" y="248"/>
                    <a:pt x="71" y="250"/>
                    <a:pt x="67" y="252"/>
                  </a:cubicBezTo>
                  <a:cubicBezTo>
                    <a:pt x="49" y="252"/>
                    <a:pt x="32" y="247"/>
                    <a:pt x="23" y="238"/>
                  </a:cubicBezTo>
                  <a:cubicBezTo>
                    <a:pt x="30" y="225"/>
                    <a:pt x="28" y="216"/>
                    <a:pt x="24" y="207"/>
                  </a:cubicBezTo>
                  <a:cubicBezTo>
                    <a:pt x="15" y="197"/>
                    <a:pt x="4" y="188"/>
                    <a:pt x="3" y="179"/>
                  </a:cubicBezTo>
                  <a:cubicBezTo>
                    <a:pt x="4" y="164"/>
                    <a:pt x="5" y="148"/>
                    <a:pt x="7" y="132"/>
                  </a:cubicBezTo>
                  <a:cubicBezTo>
                    <a:pt x="3" y="117"/>
                    <a:pt x="0" y="109"/>
                    <a:pt x="1" y="99"/>
                  </a:cubicBezTo>
                  <a:cubicBezTo>
                    <a:pt x="2" y="98"/>
                    <a:pt x="3" y="98"/>
                    <a:pt x="3" y="98"/>
                  </a:cubicBezTo>
                  <a:cubicBezTo>
                    <a:pt x="10" y="102"/>
                    <a:pt x="16" y="106"/>
                    <a:pt x="23" y="110"/>
                  </a:cubicBezTo>
                  <a:cubicBezTo>
                    <a:pt x="27" y="114"/>
                    <a:pt x="32" y="119"/>
                    <a:pt x="37" y="124"/>
                  </a:cubicBezTo>
                  <a:cubicBezTo>
                    <a:pt x="67" y="136"/>
                    <a:pt x="91" y="94"/>
                    <a:pt x="100" y="70"/>
                  </a:cubicBezTo>
                  <a:cubicBezTo>
                    <a:pt x="106" y="59"/>
                    <a:pt x="113" y="49"/>
                    <a:pt x="119" y="39"/>
                  </a:cubicBezTo>
                  <a:cubicBezTo>
                    <a:pt x="119" y="30"/>
                    <a:pt x="119" y="22"/>
                    <a:pt x="119" y="13"/>
                  </a:cubicBezTo>
                  <a:cubicBezTo>
                    <a:pt x="123" y="11"/>
                    <a:pt x="127" y="9"/>
                    <a:pt x="131" y="6"/>
                  </a:cubicBezTo>
                  <a:cubicBezTo>
                    <a:pt x="148" y="5"/>
                    <a:pt x="160" y="0"/>
                    <a:pt x="179" y="14"/>
                  </a:cubicBezTo>
                  <a:cubicBezTo>
                    <a:pt x="186" y="20"/>
                    <a:pt x="192" y="26"/>
                    <a:pt x="199" y="32"/>
                  </a:cubicBezTo>
                  <a:cubicBezTo>
                    <a:pt x="206" y="34"/>
                    <a:pt x="214" y="36"/>
                    <a:pt x="222" y="38"/>
                  </a:cubicBezTo>
                  <a:cubicBezTo>
                    <a:pt x="232" y="43"/>
                    <a:pt x="260" y="60"/>
                    <a:pt x="260" y="79"/>
                  </a:cubicBezTo>
                  <a:cubicBezTo>
                    <a:pt x="247" y="87"/>
                    <a:pt x="237" y="99"/>
                    <a:pt x="226" y="106"/>
                  </a:cubicBezTo>
                  <a:cubicBezTo>
                    <a:pt x="202" y="115"/>
                    <a:pt x="176" y="102"/>
                    <a:pt x="159" y="115"/>
                  </a:cubicBezTo>
                  <a:cubicBezTo>
                    <a:pt x="159" y="119"/>
                    <a:pt x="160" y="123"/>
                    <a:pt x="160" y="127"/>
                  </a:cubicBezTo>
                  <a:cubicBezTo>
                    <a:pt x="169" y="140"/>
                    <a:pt x="147" y="154"/>
                    <a:pt x="172" y="171"/>
                  </a:cubicBezTo>
                  <a:cubicBezTo>
                    <a:pt x="177" y="176"/>
                    <a:pt x="182" y="181"/>
                    <a:pt x="188" y="187"/>
                  </a:cubicBezTo>
                  <a:cubicBezTo>
                    <a:pt x="193" y="194"/>
                    <a:pt x="199" y="201"/>
                    <a:pt x="204" y="208"/>
                  </a:cubicBezTo>
                  <a:cubicBezTo>
                    <a:pt x="206" y="215"/>
                    <a:pt x="208" y="222"/>
                    <a:pt x="210" y="229"/>
                  </a:cubicBezTo>
                  <a:cubicBezTo>
                    <a:pt x="210" y="244"/>
                    <a:pt x="210" y="258"/>
                    <a:pt x="211" y="274"/>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0" name="Freeform 60"/>
            <p:cNvSpPr/>
            <p:nvPr/>
          </p:nvSpPr>
          <p:spPr bwMode="auto">
            <a:xfrm rot="252837">
              <a:off x="3570938" y="3249014"/>
              <a:ext cx="803664" cy="483909"/>
            </a:xfrm>
            <a:custGeom>
              <a:avLst/>
              <a:gdLst>
                <a:gd name="T0" fmla="*/ 45 w 423"/>
                <a:gd name="T1" fmla="*/ 262 h 262"/>
                <a:gd name="T2" fmla="*/ 3 w 423"/>
                <a:gd name="T3" fmla="*/ 214 h 262"/>
                <a:gd name="T4" fmla="*/ 4 w 423"/>
                <a:gd name="T5" fmla="*/ 197 h 262"/>
                <a:gd name="T6" fmla="*/ 4 w 423"/>
                <a:gd name="T7" fmla="*/ 185 h 262"/>
                <a:gd name="T8" fmla="*/ 0 w 423"/>
                <a:gd name="T9" fmla="*/ 175 h 262"/>
                <a:gd name="T10" fmla="*/ 54 w 423"/>
                <a:gd name="T11" fmla="*/ 171 h 262"/>
                <a:gd name="T12" fmla="*/ 85 w 423"/>
                <a:gd name="T13" fmla="*/ 149 h 262"/>
                <a:gd name="T14" fmla="*/ 100 w 423"/>
                <a:gd name="T15" fmla="*/ 138 h 262"/>
                <a:gd name="T16" fmla="*/ 101 w 423"/>
                <a:gd name="T17" fmla="*/ 127 h 262"/>
                <a:gd name="T18" fmla="*/ 60 w 423"/>
                <a:gd name="T19" fmla="*/ 88 h 262"/>
                <a:gd name="T20" fmla="*/ 57 w 423"/>
                <a:gd name="T21" fmla="*/ 81 h 262"/>
                <a:gd name="T22" fmla="*/ 56 w 423"/>
                <a:gd name="T23" fmla="*/ 55 h 262"/>
                <a:gd name="T24" fmla="*/ 77 w 423"/>
                <a:gd name="T25" fmla="*/ 38 h 262"/>
                <a:gd name="T26" fmla="*/ 75 w 423"/>
                <a:gd name="T27" fmla="*/ 13 h 262"/>
                <a:gd name="T28" fmla="*/ 60 w 423"/>
                <a:gd name="T29" fmla="*/ 0 h 262"/>
                <a:gd name="T30" fmla="*/ 110 w 423"/>
                <a:gd name="T31" fmla="*/ 0 h 262"/>
                <a:gd name="T32" fmla="*/ 131 w 423"/>
                <a:gd name="T33" fmla="*/ 4 h 262"/>
                <a:gd name="T34" fmla="*/ 176 w 423"/>
                <a:gd name="T35" fmla="*/ 36 h 262"/>
                <a:gd name="T36" fmla="*/ 190 w 423"/>
                <a:gd name="T37" fmla="*/ 42 h 262"/>
                <a:gd name="T38" fmla="*/ 256 w 423"/>
                <a:gd name="T39" fmla="*/ 43 h 262"/>
                <a:gd name="T40" fmla="*/ 278 w 423"/>
                <a:gd name="T41" fmla="*/ 57 h 262"/>
                <a:gd name="T42" fmla="*/ 294 w 423"/>
                <a:gd name="T43" fmla="*/ 77 h 262"/>
                <a:gd name="T44" fmla="*/ 325 w 423"/>
                <a:gd name="T45" fmla="*/ 80 h 262"/>
                <a:gd name="T46" fmla="*/ 347 w 423"/>
                <a:gd name="T47" fmla="*/ 90 h 262"/>
                <a:gd name="T48" fmla="*/ 375 w 423"/>
                <a:gd name="T49" fmla="*/ 96 h 262"/>
                <a:gd name="T50" fmla="*/ 384 w 423"/>
                <a:gd name="T51" fmla="*/ 109 h 262"/>
                <a:gd name="T52" fmla="*/ 404 w 423"/>
                <a:gd name="T53" fmla="*/ 121 h 262"/>
                <a:gd name="T54" fmla="*/ 394 w 423"/>
                <a:gd name="T55" fmla="*/ 141 h 262"/>
                <a:gd name="T56" fmla="*/ 410 w 423"/>
                <a:gd name="T57" fmla="*/ 163 h 262"/>
                <a:gd name="T58" fmla="*/ 423 w 423"/>
                <a:gd name="T59" fmla="*/ 186 h 262"/>
                <a:gd name="T60" fmla="*/ 423 w 423"/>
                <a:gd name="T61" fmla="*/ 188 h 262"/>
                <a:gd name="T62" fmla="*/ 360 w 423"/>
                <a:gd name="T63" fmla="*/ 221 h 262"/>
                <a:gd name="T64" fmla="*/ 346 w 423"/>
                <a:gd name="T65" fmla="*/ 233 h 262"/>
                <a:gd name="T66" fmla="*/ 312 w 423"/>
                <a:gd name="T67" fmla="*/ 249 h 262"/>
                <a:gd name="T68" fmla="*/ 305 w 423"/>
                <a:gd name="T69" fmla="*/ 253 h 262"/>
                <a:gd name="T70" fmla="*/ 288 w 423"/>
                <a:gd name="T71" fmla="*/ 237 h 262"/>
                <a:gd name="T72" fmla="*/ 252 w 423"/>
                <a:gd name="T73" fmla="*/ 214 h 262"/>
                <a:gd name="T74" fmla="*/ 231 w 423"/>
                <a:gd name="T75" fmla="*/ 227 h 262"/>
                <a:gd name="T76" fmla="*/ 161 w 423"/>
                <a:gd name="T77" fmla="*/ 198 h 262"/>
                <a:gd name="T78" fmla="*/ 128 w 423"/>
                <a:gd name="T79" fmla="*/ 190 h 262"/>
                <a:gd name="T80" fmla="*/ 114 w 423"/>
                <a:gd name="T81" fmla="*/ 214 h 262"/>
                <a:gd name="T82" fmla="*/ 110 w 423"/>
                <a:gd name="T83" fmla="*/ 221 h 262"/>
                <a:gd name="T84" fmla="*/ 102 w 423"/>
                <a:gd name="T85" fmla="*/ 220 h 262"/>
                <a:gd name="T86" fmla="*/ 54 w 423"/>
                <a:gd name="T87" fmla="*/ 256 h 262"/>
                <a:gd name="T88" fmla="*/ 45 w 423"/>
                <a:gd name="T89" fmla="*/ 262 h 26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3"/>
                <a:gd name="T136" fmla="*/ 0 h 262"/>
                <a:gd name="T137" fmla="*/ 423 w 423"/>
                <a:gd name="T138" fmla="*/ 262 h 26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3" h="262">
                  <a:moveTo>
                    <a:pt x="45" y="262"/>
                  </a:moveTo>
                  <a:cubicBezTo>
                    <a:pt x="35" y="241"/>
                    <a:pt x="14" y="226"/>
                    <a:pt x="3" y="214"/>
                  </a:cubicBezTo>
                  <a:cubicBezTo>
                    <a:pt x="0" y="204"/>
                    <a:pt x="1" y="202"/>
                    <a:pt x="4" y="197"/>
                  </a:cubicBezTo>
                  <a:cubicBezTo>
                    <a:pt x="4" y="192"/>
                    <a:pt x="4" y="188"/>
                    <a:pt x="4" y="185"/>
                  </a:cubicBezTo>
                  <a:cubicBezTo>
                    <a:pt x="3" y="181"/>
                    <a:pt x="1" y="178"/>
                    <a:pt x="0" y="175"/>
                  </a:cubicBezTo>
                  <a:cubicBezTo>
                    <a:pt x="8" y="168"/>
                    <a:pt x="39" y="171"/>
                    <a:pt x="54" y="171"/>
                  </a:cubicBezTo>
                  <a:cubicBezTo>
                    <a:pt x="66" y="167"/>
                    <a:pt x="76" y="159"/>
                    <a:pt x="85" y="149"/>
                  </a:cubicBezTo>
                  <a:cubicBezTo>
                    <a:pt x="90" y="145"/>
                    <a:pt x="95" y="142"/>
                    <a:pt x="100" y="138"/>
                  </a:cubicBezTo>
                  <a:cubicBezTo>
                    <a:pt x="100" y="134"/>
                    <a:pt x="100" y="131"/>
                    <a:pt x="101" y="127"/>
                  </a:cubicBezTo>
                  <a:cubicBezTo>
                    <a:pt x="89" y="107"/>
                    <a:pt x="74" y="95"/>
                    <a:pt x="60" y="88"/>
                  </a:cubicBezTo>
                  <a:cubicBezTo>
                    <a:pt x="59" y="86"/>
                    <a:pt x="57" y="83"/>
                    <a:pt x="57" y="81"/>
                  </a:cubicBezTo>
                  <a:cubicBezTo>
                    <a:pt x="56" y="72"/>
                    <a:pt x="56" y="63"/>
                    <a:pt x="56" y="55"/>
                  </a:cubicBezTo>
                  <a:cubicBezTo>
                    <a:pt x="63" y="48"/>
                    <a:pt x="66" y="42"/>
                    <a:pt x="77" y="38"/>
                  </a:cubicBezTo>
                  <a:cubicBezTo>
                    <a:pt x="89" y="30"/>
                    <a:pt x="79" y="17"/>
                    <a:pt x="75" y="13"/>
                  </a:cubicBezTo>
                  <a:cubicBezTo>
                    <a:pt x="69" y="8"/>
                    <a:pt x="63" y="6"/>
                    <a:pt x="60" y="0"/>
                  </a:cubicBezTo>
                  <a:cubicBezTo>
                    <a:pt x="77" y="0"/>
                    <a:pt x="93" y="0"/>
                    <a:pt x="110" y="0"/>
                  </a:cubicBezTo>
                  <a:cubicBezTo>
                    <a:pt x="117" y="2"/>
                    <a:pt x="124" y="3"/>
                    <a:pt x="131" y="4"/>
                  </a:cubicBezTo>
                  <a:cubicBezTo>
                    <a:pt x="137" y="16"/>
                    <a:pt x="156" y="31"/>
                    <a:pt x="176" y="36"/>
                  </a:cubicBezTo>
                  <a:cubicBezTo>
                    <a:pt x="181" y="37"/>
                    <a:pt x="185" y="39"/>
                    <a:pt x="190" y="42"/>
                  </a:cubicBezTo>
                  <a:cubicBezTo>
                    <a:pt x="212" y="42"/>
                    <a:pt x="234" y="42"/>
                    <a:pt x="256" y="43"/>
                  </a:cubicBezTo>
                  <a:cubicBezTo>
                    <a:pt x="263" y="48"/>
                    <a:pt x="270" y="52"/>
                    <a:pt x="278" y="57"/>
                  </a:cubicBezTo>
                  <a:cubicBezTo>
                    <a:pt x="279" y="62"/>
                    <a:pt x="284" y="70"/>
                    <a:pt x="294" y="77"/>
                  </a:cubicBezTo>
                  <a:cubicBezTo>
                    <a:pt x="304" y="78"/>
                    <a:pt x="314" y="79"/>
                    <a:pt x="325" y="80"/>
                  </a:cubicBezTo>
                  <a:cubicBezTo>
                    <a:pt x="332" y="83"/>
                    <a:pt x="340" y="86"/>
                    <a:pt x="347" y="90"/>
                  </a:cubicBezTo>
                  <a:cubicBezTo>
                    <a:pt x="350" y="93"/>
                    <a:pt x="364" y="88"/>
                    <a:pt x="375" y="96"/>
                  </a:cubicBezTo>
                  <a:cubicBezTo>
                    <a:pt x="375" y="99"/>
                    <a:pt x="377" y="103"/>
                    <a:pt x="384" y="109"/>
                  </a:cubicBezTo>
                  <a:cubicBezTo>
                    <a:pt x="386" y="109"/>
                    <a:pt x="404" y="111"/>
                    <a:pt x="404" y="121"/>
                  </a:cubicBezTo>
                  <a:cubicBezTo>
                    <a:pt x="397" y="129"/>
                    <a:pt x="396" y="126"/>
                    <a:pt x="394" y="141"/>
                  </a:cubicBezTo>
                  <a:cubicBezTo>
                    <a:pt x="397" y="145"/>
                    <a:pt x="406" y="151"/>
                    <a:pt x="410" y="163"/>
                  </a:cubicBezTo>
                  <a:cubicBezTo>
                    <a:pt x="410" y="169"/>
                    <a:pt x="410" y="180"/>
                    <a:pt x="423" y="186"/>
                  </a:cubicBezTo>
                  <a:cubicBezTo>
                    <a:pt x="423" y="187"/>
                    <a:pt x="423" y="187"/>
                    <a:pt x="423" y="188"/>
                  </a:cubicBezTo>
                  <a:cubicBezTo>
                    <a:pt x="391" y="192"/>
                    <a:pt x="384" y="204"/>
                    <a:pt x="360" y="221"/>
                  </a:cubicBezTo>
                  <a:cubicBezTo>
                    <a:pt x="353" y="223"/>
                    <a:pt x="350" y="227"/>
                    <a:pt x="346" y="233"/>
                  </a:cubicBezTo>
                  <a:cubicBezTo>
                    <a:pt x="330" y="240"/>
                    <a:pt x="323" y="235"/>
                    <a:pt x="312" y="249"/>
                  </a:cubicBezTo>
                  <a:cubicBezTo>
                    <a:pt x="310" y="250"/>
                    <a:pt x="307" y="251"/>
                    <a:pt x="305" y="253"/>
                  </a:cubicBezTo>
                  <a:cubicBezTo>
                    <a:pt x="300" y="247"/>
                    <a:pt x="294" y="242"/>
                    <a:pt x="288" y="237"/>
                  </a:cubicBezTo>
                  <a:cubicBezTo>
                    <a:pt x="268" y="233"/>
                    <a:pt x="262" y="221"/>
                    <a:pt x="252" y="214"/>
                  </a:cubicBezTo>
                  <a:cubicBezTo>
                    <a:pt x="237" y="214"/>
                    <a:pt x="239" y="215"/>
                    <a:pt x="231" y="227"/>
                  </a:cubicBezTo>
                  <a:cubicBezTo>
                    <a:pt x="202" y="226"/>
                    <a:pt x="179" y="208"/>
                    <a:pt x="161" y="198"/>
                  </a:cubicBezTo>
                  <a:cubicBezTo>
                    <a:pt x="146" y="197"/>
                    <a:pt x="135" y="193"/>
                    <a:pt x="128" y="190"/>
                  </a:cubicBezTo>
                  <a:cubicBezTo>
                    <a:pt x="103" y="190"/>
                    <a:pt x="96" y="193"/>
                    <a:pt x="114" y="214"/>
                  </a:cubicBezTo>
                  <a:cubicBezTo>
                    <a:pt x="113" y="216"/>
                    <a:pt x="112" y="218"/>
                    <a:pt x="110" y="221"/>
                  </a:cubicBezTo>
                  <a:cubicBezTo>
                    <a:pt x="107" y="220"/>
                    <a:pt x="104" y="220"/>
                    <a:pt x="102" y="220"/>
                  </a:cubicBezTo>
                  <a:cubicBezTo>
                    <a:pt x="73" y="220"/>
                    <a:pt x="66" y="231"/>
                    <a:pt x="54" y="256"/>
                  </a:cubicBezTo>
                  <a:cubicBezTo>
                    <a:pt x="51" y="257"/>
                    <a:pt x="48" y="260"/>
                    <a:pt x="45" y="262"/>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1" name="Freeform 61"/>
            <p:cNvSpPr/>
            <p:nvPr/>
          </p:nvSpPr>
          <p:spPr bwMode="auto">
            <a:xfrm rot="252837">
              <a:off x="4241602" y="3061316"/>
              <a:ext cx="496631" cy="596821"/>
            </a:xfrm>
            <a:custGeom>
              <a:avLst/>
              <a:gdLst>
                <a:gd name="T0" fmla="*/ 121 w 261"/>
                <a:gd name="T1" fmla="*/ 321 h 322"/>
                <a:gd name="T2" fmla="*/ 118 w 261"/>
                <a:gd name="T3" fmla="*/ 319 h 322"/>
                <a:gd name="T4" fmla="*/ 119 w 261"/>
                <a:gd name="T5" fmla="*/ 294 h 322"/>
                <a:gd name="T6" fmla="*/ 114 w 261"/>
                <a:gd name="T7" fmla="*/ 289 h 322"/>
                <a:gd name="T8" fmla="*/ 86 w 261"/>
                <a:gd name="T9" fmla="*/ 304 h 322"/>
                <a:gd name="T10" fmla="*/ 81 w 261"/>
                <a:gd name="T11" fmla="*/ 307 h 322"/>
                <a:gd name="T12" fmla="*/ 72 w 261"/>
                <a:gd name="T13" fmla="*/ 298 h 322"/>
                <a:gd name="T14" fmla="*/ 69 w 261"/>
                <a:gd name="T15" fmla="*/ 292 h 322"/>
                <a:gd name="T16" fmla="*/ 57 w 261"/>
                <a:gd name="T17" fmla="*/ 263 h 322"/>
                <a:gd name="T18" fmla="*/ 52 w 261"/>
                <a:gd name="T19" fmla="*/ 259 h 322"/>
                <a:gd name="T20" fmla="*/ 62 w 261"/>
                <a:gd name="T21" fmla="*/ 244 h 322"/>
                <a:gd name="T22" fmla="*/ 34 w 261"/>
                <a:gd name="T23" fmla="*/ 220 h 322"/>
                <a:gd name="T24" fmla="*/ 33 w 261"/>
                <a:gd name="T25" fmla="*/ 213 h 322"/>
                <a:gd name="T26" fmla="*/ 30 w 261"/>
                <a:gd name="T27" fmla="*/ 211 h 322"/>
                <a:gd name="T28" fmla="*/ 48 w 261"/>
                <a:gd name="T29" fmla="*/ 193 h 322"/>
                <a:gd name="T30" fmla="*/ 57 w 261"/>
                <a:gd name="T31" fmla="*/ 182 h 322"/>
                <a:gd name="T32" fmla="*/ 44 w 261"/>
                <a:gd name="T33" fmla="*/ 141 h 322"/>
                <a:gd name="T34" fmla="*/ 31 w 261"/>
                <a:gd name="T35" fmla="*/ 141 h 322"/>
                <a:gd name="T36" fmla="*/ 26 w 261"/>
                <a:gd name="T37" fmla="*/ 147 h 322"/>
                <a:gd name="T38" fmla="*/ 22 w 261"/>
                <a:gd name="T39" fmla="*/ 147 h 322"/>
                <a:gd name="T40" fmla="*/ 11 w 261"/>
                <a:gd name="T41" fmla="*/ 120 h 322"/>
                <a:gd name="T42" fmla="*/ 0 w 261"/>
                <a:gd name="T43" fmla="*/ 113 h 322"/>
                <a:gd name="T44" fmla="*/ 24 w 261"/>
                <a:gd name="T45" fmla="*/ 83 h 322"/>
                <a:gd name="T46" fmla="*/ 25 w 261"/>
                <a:gd name="T47" fmla="*/ 40 h 322"/>
                <a:gd name="T48" fmla="*/ 26 w 261"/>
                <a:gd name="T49" fmla="*/ 39 h 322"/>
                <a:gd name="T50" fmla="*/ 32 w 261"/>
                <a:gd name="T51" fmla="*/ 41 h 322"/>
                <a:gd name="T52" fmla="*/ 51 w 261"/>
                <a:gd name="T53" fmla="*/ 67 h 322"/>
                <a:gd name="T54" fmla="*/ 62 w 261"/>
                <a:gd name="T55" fmla="*/ 67 h 322"/>
                <a:gd name="T56" fmla="*/ 74 w 261"/>
                <a:gd name="T57" fmla="*/ 37 h 322"/>
                <a:gd name="T58" fmla="*/ 75 w 261"/>
                <a:gd name="T59" fmla="*/ 29 h 322"/>
                <a:gd name="T60" fmla="*/ 53 w 261"/>
                <a:gd name="T61" fmla="*/ 9 h 322"/>
                <a:gd name="T62" fmla="*/ 63 w 261"/>
                <a:gd name="T63" fmla="*/ 0 h 322"/>
                <a:gd name="T64" fmla="*/ 66 w 261"/>
                <a:gd name="T65" fmla="*/ 0 h 322"/>
                <a:gd name="T66" fmla="*/ 89 w 261"/>
                <a:gd name="T67" fmla="*/ 33 h 322"/>
                <a:gd name="T68" fmla="*/ 99 w 261"/>
                <a:gd name="T69" fmla="*/ 44 h 322"/>
                <a:gd name="T70" fmla="*/ 140 w 261"/>
                <a:gd name="T71" fmla="*/ 52 h 322"/>
                <a:gd name="T72" fmla="*/ 148 w 261"/>
                <a:gd name="T73" fmla="*/ 59 h 322"/>
                <a:gd name="T74" fmla="*/ 176 w 261"/>
                <a:gd name="T75" fmla="*/ 108 h 322"/>
                <a:gd name="T76" fmla="*/ 178 w 261"/>
                <a:gd name="T77" fmla="*/ 113 h 322"/>
                <a:gd name="T78" fmla="*/ 201 w 261"/>
                <a:gd name="T79" fmla="*/ 108 h 322"/>
                <a:gd name="T80" fmla="*/ 213 w 261"/>
                <a:gd name="T81" fmla="*/ 100 h 322"/>
                <a:gd name="T82" fmla="*/ 221 w 261"/>
                <a:gd name="T83" fmla="*/ 123 h 322"/>
                <a:gd name="T84" fmla="*/ 195 w 261"/>
                <a:gd name="T85" fmla="*/ 126 h 322"/>
                <a:gd name="T86" fmla="*/ 189 w 261"/>
                <a:gd name="T87" fmla="*/ 140 h 322"/>
                <a:gd name="T88" fmla="*/ 188 w 261"/>
                <a:gd name="T89" fmla="*/ 154 h 322"/>
                <a:gd name="T90" fmla="*/ 183 w 261"/>
                <a:gd name="T91" fmla="*/ 169 h 322"/>
                <a:gd name="T92" fmla="*/ 206 w 261"/>
                <a:gd name="T93" fmla="*/ 191 h 322"/>
                <a:gd name="T94" fmla="*/ 220 w 261"/>
                <a:gd name="T95" fmla="*/ 202 h 322"/>
                <a:gd name="T96" fmla="*/ 229 w 261"/>
                <a:gd name="T97" fmla="*/ 209 h 322"/>
                <a:gd name="T98" fmla="*/ 256 w 261"/>
                <a:gd name="T99" fmla="*/ 212 h 322"/>
                <a:gd name="T100" fmla="*/ 261 w 261"/>
                <a:gd name="T101" fmla="*/ 216 h 322"/>
                <a:gd name="T102" fmla="*/ 261 w 261"/>
                <a:gd name="T103" fmla="*/ 224 h 322"/>
                <a:gd name="T104" fmla="*/ 234 w 261"/>
                <a:gd name="T105" fmla="*/ 247 h 322"/>
                <a:gd name="T106" fmla="*/ 235 w 261"/>
                <a:gd name="T107" fmla="*/ 258 h 322"/>
                <a:gd name="T108" fmla="*/ 224 w 261"/>
                <a:gd name="T109" fmla="*/ 264 h 322"/>
                <a:gd name="T110" fmla="*/ 224 w 261"/>
                <a:gd name="T111" fmla="*/ 292 h 322"/>
                <a:gd name="T112" fmla="*/ 185 w 261"/>
                <a:gd name="T113" fmla="*/ 314 h 322"/>
                <a:gd name="T114" fmla="*/ 155 w 261"/>
                <a:gd name="T115" fmla="*/ 318 h 322"/>
                <a:gd name="T116" fmla="*/ 140 w 261"/>
                <a:gd name="T117" fmla="*/ 296 h 322"/>
                <a:gd name="T118" fmla="*/ 131 w 261"/>
                <a:gd name="T119" fmla="*/ 304 h 322"/>
                <a:gd name="T120" fmla="*/ 127 w 261"/>
                <a:gd name="T121" fmla="*/ 321 h 322"/>
                <a:gd name="T122" fmla="*/ 121 w 261"/>
                <a:gd name="T123" fmla="*/ 321 h 3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1"/>
                <a:gd name="T187" fmla="*/ 0 h 322"/>
                <a:gd name="T188" fmla="*/ 261 w 261"/>
                <a:gd name="T189" fmla="*/ 322 h 3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1" h="322">
                  <a:moveTo>
                    <a:pt x="121" y="321"/>
                  </a:moveTo>
                  <a:cubicBezTo>
                    <a:pt x="120" y="320"/>
                    <a:pt x="119" y="319"/>
                    <a:pt x="118" y="319"/>
                  </a:cubicBezTo>
                  <a:cubicBezTo>
                    <a:pt x="118" y="311"/>
                    <a:pt x="118" y="302"/>
                    <a:pt x="119" y="294"/>
                  </a:cubicBezTo>
                  <a:cubicBezTo>
                    <a:pt x="117" y="292"/>
                    <a:pt x="115" y="290"/>
                    <a:pt x="114" y="289"/>
                  </a:cubicBezTo>
                  <a:cubicBezTo>
                    <a:pt x="94" y="289"/>
                    <a:pt x="94" y="289"/>
                    <a:pt x="86" y="304"/>
                  </a:cubicBezTo>
                  <a:cubicBezTo>
                    <a:pt x="84" y="305"/>
                    <a:pt x="82" y="306"/>
                    <a:pt x="81" y="307"/>
                  </a:cubicBezTo>
                  <a:cubicBezTo>
                    <a:pt x="81" y="302"/>
                    <a:pt x="76" y="301"/>
                    <a:pt x="72" y="298"/>
                  </a:cubicBezTo>
                  <a:cubicBezTo>
                    <a:pt x="71" y="295"/>
                    <a:pt x="70" y="293"/>
                    <a:pt x="69" y="292"/>
                  </a:cubicBezTo>
                  <a:cubicBezTo>
                    <a:pt x="69" y="273"/>
                    <a:pt x="61" y="273"/>
                    <a:pt x="57" y="263"/>
                  </a:cubicBezTo>
                  <a:cubicBezTo>
                    <a:pt x="55" y="262"/>
                    <a:pt x="53" y="260"/>
                    <a:pt x="52" y="259"/>
                  </a:cubicBezTo>
                  <a:cubicBezTo>
                    <a:pt x="52" y="249"/>
                    <a:pt x="58" y="249"/>
                    <a:pt x="62" y="244"/>
                  </a:cubicBezTo>
                  <a:cubicBezTo>
                    <a:pt x="62" y="223"/>
                    <a:pt x="42" y="227"/>
                    <a:pt x="34" y="220"/>
                  </a:cubicBezTo>
                  <a:cubicBezTo>
                    <a:pt x="33" y="217"/>
                    <a:pt x="33" y="215"/>
                    <a:pt x="33" y="213"/>
                  </a:cubicBezTo>
                  <a:cubicBezTo>
                    <a:pt x="32" y="212"/>
                    <a:pt x="31" y="212"/>
                    <a:pt x="30" y="211"/>
                  </a:cubicBezTo>
                  <a:cubicBezTo>
                    <a:pt x="30" y="202"/>
                    <a:pt x="40" y="196"/>
                    <a:pt x="48" y="193"/>
                  </a:cubicBezTo>
                  <a:cubicBezTo>
                    <a:pt x="51" y="189"/>
                    <a:pt x="54" y="186"/>
                    <a:pt x="57" y="182"/>
                  </a:cubicBezTo>
                  <a:cubicBezTo>
                    <a:pt x="57" y="166"/>
                    <a:pt x="53" y="150"/>
                    <a:pt x="44" y="141"/>
                  </a:cubicBezTo>
                  <a:cubicBezTo>
                    <a:pt x="39" y="141"/>
                    <a:pt x="35" y="141"/>
                    <a:pt x="31" y="141"/>
                  </a:cubicBezTo>
                  <a:cubicBezTo>
                    <a:pt x="29" y="143"/>
                    <a:pt x="28" y="145"/>
                    <a:pt x="26" y="147"/>
                  </a:cubicBezTo>
                  <a:cubicBezTo>
                    <a:pt x="25" y="147"/>
                    <a:pt x="23" y="147"/>
                    <a:pt x="22" y="147"/>
                  </a:cubicBezTo>
                  <a:cubicBezTo>
                    <a:pt x="13" y="140"/>
                    <a:pt x="13" y="127"/>
                    <a:pt x="11" y="120"/>
                  </a:cubicBezTo>
                  <a:cubicBezTo>
                    <a:pt x="8" y="117"/>
                    <a:pt x="4" y="115"/>
                    <a:pt x="0" y="113"/>
                  </a:cubicBezTo>
                  <a:cubicBezTo>
                    <a:pt x="0" y="100"/>
                    <a:pt x="16" y="92"/>
                    <a:pt x="24" y="83"/>
                  </a:cubicBezTo>
                  <a:cubicBezTo>
                    <a:pt x="28" y="67"/>
                    <a:pt x="25" y="54"/>
                    <a:pt x="25" y="40"/>
                  </a:cubicBezTo>
                  <a:cubicBezTo>
                    <a:pt x="25" y="39"/>
                    <a:pt x="26" y="39"/>
                    <a:pt x="26" y="39"/>
                  </a:cubicBezTo>
                  <a:cubicBezTo>
                    <a:pt x="28" y="39"/>
                    <a:pt x="30" y="40"/>
                    <a:pt x="32" y="41"/>
                  </a:cubicBezTo>
                  <a:cubicBezTo>
                    <a:pt x="34" y="45"/>
                    <a:pt x="38" y="62"/>
                    <a:pt x="51" y="67"/>
                  </a:cubicBezTo>
                  <a:cubicBezTo>
                    <a:pt x="54" y="67"/>
                    <a:pt x="58" y="67"/>
                    <a:pt x="62" y="67"/>
                  </a:cubicBezTo>
                  <a:cubicBezTo>
                    <a:pt x="70" y="54"/>
                    <a:pt x="68" y="47"/>
                    <a:pt x="74" y="37"/>
                  </a:cubicBezTo>
                  <a:cubicBezTo>
                    <a:pt x="74" y="34"/>
                    <a:pt x="74" y="32"/>
                    <a:pt x="75" y="29"/>
                  </a:cubicBezTo>
                  <a:cubicBezTo>
                    <a:pt x="68" y="22"/>
                    <a:pt x="61" y="16"/>
                    <a:pt x="53" y="9"/>
                  </a:cubicBezTo>
                  <a:cubicBezTo>
                    <a:pt x="53" y="2"/>
                    <a:pt x="59" y="3"/>
                    <a:pt x="63" y="0"/>
                  </a:cubicBezTo>
                  <a:cubicBezTo>
                    <a:pt x="64" y="0"/>
                    <a:pt x="65" y="0"/>
                    <a:pt x="66" y="0"/>
                  </a:cubicBezTo>
                  <a:cubicBezTo>
                    <a:pt x="74" y="8"/>
                    <a:pt x="84" y="17"/>
                    <a:pt x="89" y="33"/>
                  </a:cubicBezTo>
                  <a:cubicBezTo>
                    <a:pt x="92" y="37"/>
                    <a:pt x="95" y="40"/>
                    <a:pt x="99" y="44"/>
                  </a:cubicBezTo>
                  <a:cubicBezTo>
                    <a:pt x="112" y="47"/>
                    <a:pt x="126" y="49"/>
                    <a:pt x="140" y="52"/>
                  </a:cubicBezTo>
                  <a:cubicBezTo>
                    <a:pt x="142" y="54"/>
                    <a:pt x="145" y="57"/>
                    <a:pt x="148" y="59"/>
                  </a:cubicBezTo>
                  <a:cubicBezTo>
                    <a:pt x="154" y="71"/>
                    <a:pt x="158" y="96"/>
                    <a:pt x="176" y="108"/>
                  </a:cubicBezTo>
                  <a:cubicBezTo>
                    <a:pt x="177" y="110"/>
                    <a:pt x="177" y="111"/>
                    <a:pt x="178" y="113"/>
                  </a:cubicBezTo>
                  <a:cubicBezTo>
                    <a:pt x="184" y="113"/>
                    <a:pt x="194" y="113"/>
                    <a:pt x="201" y="108"/>
                  </a:cubicBezTo>
                  <a:cubicBezTo>
                    <a:pt x="202" y="96"/>
                    <a:pt x="200" y="102"/>
                    <a:pt x="213" y="100"/>
                  </a:cubicBezTo>
                  <a:cubicBezTo>
                    <a:pt x="214" y="102"/>
                    <a:pt x="221" y="113"/>
                    <a:pt x="221" y="123"/>
                  </a:cubicBezTo>
                  <a:cubicBezTo>
                    <a:pt x="213" y="127"/>
                    <a:pt x="201" y="126"/>
                    <a:pt x="195" y="126"/>
                  </a:cubicBezTo>
                  <a:cubicBezTo>
                    <a:pt x="193" y="131"/>
                    <a:pt x="191" y="136"/>
                    <a:pt x="189" y="140"/>
                  </a:cubicBezTo>
                  <a:cubicBezTo>
                    <a:pt x="188" y="144"/>
                    <a:pt x="188" y="149"/>
                    <a:pt x="188" y="154"/>
                  </a:cubicBezTo>
                  <a:cubicBezTo>
                    <a:pt x="182" y="158"/>
                    <a:pt x="183" y="158"/>
                    <a:pt x="183" y="169"/>
                  </a:cubicBezTo>
                  <a:cubicBezTo>
                    <a:pt x="190" y="176"/>
                    <a:pt x="198" y="184"/>
                    <a:pt x="206" y="191"/>
                  </a:cubicBezTo>
                  <a:cubicBezTo>
                    <a:pt x="208" y="192"/>
                    <a:pt x="217" y="192"/>
                    <a:pt x="220" y="202"/>
                  </a:cubicBezTo>
                  <a:cubicBezTo>
                    <a:pt x="223" y="204"/>
                    <a:pt x="226" y="206"/>
                    <a:pt x="229" y="209"/>
                  </a:cubicBezTo>
                  <a:cubicBezTo>
                    <a:pt x="238" y="210"/>
                    <a:pt x="247" y="211"/>
                    <a:pt x="256" y="212"/>
                  </a:cubicBezTo>
                  <a:cubicBezTo>
                    <a:pt x="257" y="213"/>
                    <a:pt x="259" y="214"/>
                    <a:pt x="261" y="216"/>
                  </a:cubicBezTo>
                  <a:cubicBezTo>
                    <a:pt x="261" y="219"/>
                    <a:pt x="261" y="222"/>
                    <a:pt x="261" y="224"/>
                  </a:cubicBezTo>
                  <a:cubicBezTo>
                    <a:pt x="249" y="237"/>
                    <a:pt x="234" y="228"/>
                    <a:pt x="234" y="247"/>
                  </a:cubicBezTo>
                  <a:cubicBezTo>
                    <a:pt x="236" y="250"/>
                    <a:pt x="237" y="253"/>
                    <a:pt x="235" y="258"/>
                  </a:cubicBezTo>
                  <a:cubicBezTo>
                    <a:pt x="230" y="259"/>
                    <a:pt x="227" y="262"/>
                    <a:pt x="224" y="264"/>
                  </a:cubicBezTo>
                  <a:cubicBezTo>
                    <a:pt x="224" y="273"/>
                    <a:pt x="224" y="283"/>
                    <a:pt x="224" y="292"/>
                  </a:cubicBezTo>
                  <a:cubicBezTo>
                    <a:pt x="213" y="309"/>
                    <a:pt x="202" y="311"/>
                    <a:pt x="185" y="314"/>
                  </a:cubicBezTo>
                  <a:cubicBezTo>
                    <a:pt x="173" y="318"/>
                    <a:pt x="164" y="322"/>
                    <a:pt x="155" y="318"/>
                  </a:cubicBezTo>
                  <a:cubicBezTo>
                    <a:pt x="147" y="309"/>
                    <a:pt x="145" y="301"/>
                    <a:pt x="140" y="296"/>
                  </a:cubicBezTo>
                  <a:cubicBezTo>
                    <a:pt x="132" y="297"/>
                    <a:pt x="134" y="297"/>
                    <a:pt x="131" y="304"/>
                  </a:cubicBezTo>
                  <a:cubicBezTo>
                    <a:pt x="130" y="309"/>
                    <a:pt x="128" y="315"/>
                    <a:pt x="127" y="321"/>
                  </a:cubicBezTo>
                  <a:cubicBezTo>
                    <a:pt x="125" y="321"/>
                    <a:pt x="123" y="321"/>
                    <a:pt x="121" y="321"/>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2" name="Freeform 63"/>
            <p:cNvSpPr/>
            <p:nvPr/>
          </p:nvSpPr>
          <p:spPr bwMode="auto">
            <a:xfrm rot="252837">
              <a:off x="3794493" y="2856021"/>
              <a:ext cx="594258" cy="561627"/>
            </a:xfrm>
            <a:custGeom>
              <a:avLst/>
              <a:gdLst>
                <a:gd name="T0" fmla="*/ 268 w 313"/>
                <a:gd name="T1" fmla="*/ 303 h 303"/>
                <a:gd name="T2" fmla="*/ 243 w 313"/>
                <a:gd name="T3" fmla="*/ 299 h 303"/>
                <a:gd name="T4" fmla="*/ 224 w 313"/>
                <a:gd name="T5" fmla="*/ 289 h 303"/>
                <a:gd name="T6" fmla="*/ 187 w 313"/>
                <a:gd name="T7" fmla="*/ 281 h 303"/>
                <a:gd name="T8" fmla="*/ 177 w 313"/>
                <a:gd name="T9" fmla="*/ 266 h 303"/>
                <a:gd name="T10" fmla="*/ 158 w 313"/>
                <a:gd name="T11" fmla="*/ 254 h 303"/>
                <a:gd name="T12" fmla="*/ 90 w 313"/>
                <a:gd name="T13" fmla="*/ 252 h 303"/>
                <a:gd name="T14" fmla="*/ 47 w 313"/>
                <a:gd name="T15" fmla="*/ 231 h 303"/>
                <a:gd name="T16" fmla="*/ 33 w 313"/>
                <a:gd name="T17" fmla="*/ 216 h 303"/>
                <a:gd name="T18" fmla="*/ 10 w 313"/>
                <a:gd name="T19" fmla="*/ 163 h 303"/>
                <a:gd name="T20" fmla="*/ 0 w 313"/>
                <a:gd name="T21" fmla="*/ 137 h 303"/>
                <a:gd name="T22" fmla="*/ 0 w 313"/>
                <a:gd name="T23" fmla="*/ 116 h 303"/>
                <a:gd name="T24" fmla="*/ 27 w 313"/>
                <a:gd name="T25" fmla="*/ 101 h 303"/>
                <a:gd name="T26" fmla="*/ 37 w 313"/>
                <a:gd name="T27" fmla="*/ 96 h 303"/>
                <a:gd name="T28" fmla="*/ 76 w 313"/>
                <a:gd name="T29" fmla="*/ 80 h 303"/>
                <a:gd name="T30" fmla="*/ 116 w 313"/>
                <a:gd name="T31" fmla="*/ 71 h 303"/>
                <a:gd name="T32" fmla="*/ 144 w 313"/>
                <a:gd name="T33" fmla="*/ 45 h 303"/>
                <a:gd name="T34" fmla="*/ 159 w 313"/>
                <a:gd name="T35" fmla="*/ 0 h 303"/>
                <a:gd name="T36" fmla="*/ 188 w 313"/>
                <a:gd name="T37" fmla="*/ 6 h 303"/>
                <a:gd name="T38" fmla="*/ 232 w 313"/>
                <a:gd name="T39" fmla="*/ 6 h 303"/>
                <a:gd name="T40" fmla="*/ 239 w 313"/>
                <a:gd name="T41" fmla="*/ 17 h 303"/>
                <a:gd name="T42" fmla="*/ 245 w 313"/>
                <a:gd name="T43" fmla="*/ 45 h 303"/>
                <a:gd name="T44" fmla="*/ 228 w 313"/>
                <a:gd name="T45" fmla="*/ 66 h 303"/>
                <a:gd name="T46" fmla="*/ 221 w 313"/>
                <a:gd name="T47" fmla="*/ 68 h 303"/>
                <a:gd name="T48" fmla="*/ 221 w 313"/>
                <a:gd name="T49" fmla="*/ 72 h 303"/>
                <a:gd name="T50" fmla="*/ 241 w 313"/>
                <a:gd name="T51" fmla="*/ 87 h 303"/>
                <a:gd name="T52" fmla="*/ 243 w 313"/>
                <a:gd name="T53" fmla="*/ 90 h 303"/>
                <a:gd name="T54" fmla="*/ 286 w 313"/>
                <a:gd name="T55" fmla="*/ 104 h 303"/>
                <a:gd name="T56" fmla="*/ 298 w 313"/>
                <a:gd name="T57" fmla="*/ 114 h 303"/>
                <a:gd name="T58" fmla="*/ 313 w 313"/>
                <a:gd name="T59" fmla="*/ 126 h 303"/>
                <a:gd name="T60" fmla="*/ 313 w 313"/>
                <a:gd name="T61" fmla="*/ 131 h 303"/>
                <a:gd name="T62" fmla="*/ 304 w 313"/>
                <a:gd name="T63" fmla="*/ 157 h 303"/>
                <a:gd name="T64" fmla="*/ 295 w 313"/>
                <a:gd name="T65" fmla="*/ 154 h 303"/>
                <a:gd name="T66" fmla="*/ 264 w 313"/>
                <a:gd name="T67" fmla="*/ 130 h 303"/>
                <a:gd name="T68" fmla="*/ 265 w 313"/>
                <a:gd name="T69" fmla="*/ 169 h 303"/>
                <a:gd name="T70" fmla="*/ 240 w 313"/>
                <a:gd name="T71" fmla="*/ 198 h 303"/>
                <a:gd name="T72" fmla="*/ 240 w 313"/>
                <a:gd name="T73" fmla="*/ 210 h 303"/>
                <a:gd name="T74" fmla="*/ 251 w 313"/>
                <a:gd name="T75" fmla="*/ 219 h 303"/>
                <a:gd name="T76" fmla="*/ 257 w 313"/>
                <a:gd name="T77" fmla="*/ 240 h 303"/>
                <a:gd name="T78" fmla="*/ 272 w 313"/>
                <a:gd name="T79" fmla="*/ 249 h 303"/>
                <a:gd name="T80" fmla="*/ 287 w 313"/>
                <a:gd name="T81" fmla="*/ 243 h 303"/>
                <a:gd name="T82" fmla="*/ 294 w 313"/>
                <a:gd name="T83" fmla="*/ 281 h 303"/>
                <a:gd name="T84" fmla="*/ 275 w 313"/>
                <a:gd name="T85" fmla="*/ 292 h 303"/>
                <a:gd name="T86" fmla="*/ 268 w 313"/>
                <a:gd name="T87" fmla="*/ 303 h 3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3"/>
                <a:gd name="T133" fmla="*/ 0 h 303"/>
                <a:gd name="T134" fmla="*/ 313 w 313"/>
                <a:gd name="T135" fmla="*/ 303 h 3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3" h="303">
                  <a:moveTo>
                    <a:pt x="268" y="303"/>
                  </a:moveTo>
                  <a:cubicBezTo>
                    <a:pt x="260" y="302"/>
                    <a:pt x="251" y="301"/>
                    <a:pt x="243" y="299"/>
                  </a:cubicBezTo>
                  <a:cubicBezTo>
                    <a:pt x="237" y="296"/>
                    <a:pt x="230" y="292"/>
                    <a:pt x="224" y="289"/>
                  </a:cubicBezTo>
                  <a:cubicBezTo>
                    <a:pt x="202" y="289"/>
                    <a:pt x="197" y="289"/>
                    <a:pt x="187" y="281"/>
                  </a:cubicBezTo>
                  <a:cubicBezTo>
                    <a:pt x="183" y="276"/>
                    <a:pt x="179" y="271"/>
                    <a:pt x="177" y="266"/>
                  </a:cubicBezTo>
                  <a:cubicBezTo>
                    <a:pt x="170" y="262"/>
                    <a:pt x="164" y="258"/>
                    <a:pt x="158" y="254"/>
                  </a:cubicBezTo>
                  <a:cubicBezTo>
                    <a:pt x="135" y="253"/>
                    <a:pt x="112" y="253"/>
                    <a:pt x="90" y="252"/>
                  </a:cubicBezTo>
                  <a:cubicBezTo>
                    <a:pt x="76" y="246"/>
                    <a:pt x="51" y="239"/>
                    <a:pt x="47" y="231"/>
                  </a:cubicBezTo>
                  <a:cubicBezTo>
                    <a:pt x="37" y="225"/>
                    <a:pt x="36" y="220"/>
                    <a:pt x="33" y="216"/>
                  </a:cubicBezTo>
                  <a:cubicBezTo>
                    <a:pt x="30" y="192"/>
                    <a:pt x="17" y="177"/>
                    <a:pt x="10" y="163"/>
                  </a:cubicBezTo>
                  <a:cubicBezTo>
                    <a:pt x="6" y="154"/>
                    <a:pt x="3" y="146"/>
                    <a:pt x="0" y="137"/>
                  </a:cubicBezTo>
                  <a:cubicBezTo>
                    <a:pt x="0" y="130"/>
                    <a:pt x="0" y="123"/>
                    <a:pt x="0" y="116"/>
                  </a:cubicBezTo>
                  <a:cubicBezTo>
                    <a:pt x="9" y="116"/>
                    <a:pt x="20" y="107"/>
                    <a:pt x="27" y="101"/>
                  </a:cubicBezTo>
                  <a:cubicBezTo>
                    <a:pt x="30" y="99"/>
                    <a:pt x="33" y="97"/>
                    <a:pt x="37" y="96"/>
                  </a:cubicBezTo>
                  <a:cubicBezTo>
                    <a:pt x="52" y="95"/>
                    <a:pt x="64" y="90"/>
                    <a:pt x="76" y="80"/>
                  </a:cubicBezTo>
                  <a:cubicBezTo>
                    <a:pt x="88" y="79"/>
                    <a:pt x="102" y="74"/>
                    <a:pt x="116" y="71"/>
                  </a:cubicBezTo>
                  <a:cubicBezTo>
                    <a:pt x="127" y="64"/>
                    <a:pt x="136" y="54"/>
                    <a:pt x="144" y="45"/>
                  </a:cubicBezTo>
                  <a:cubicBezTo>
                    <a:pt x="159" y="35"/>
                    <a:pt x="158" y="12"/>
                    <a:pt x="159" y="0"/>
                  </a:cubicBezTo>
                  <a:cubicBezTo>
                    <a:pt x="168" y="1"/>
                    <a:pt x="178" y="4"/>
                    <a:pt x="188" y="6"/>
                  </a:cubicBezTo>
                  <a:cubicBezTo>
                    <a:pt x="202" y="6"/>
                    <a:pt x="217" y="6"/>
                    <a:pt x="232" y="6"/>
                  </a:cubicBezTo>
                  <a:cubicBezTo>
                    <a:pt x="234" y="10"/>
                    <a:pt x="237" y="13"/>
                    <a:pt x="239" y="17"/>
                  </a:cubicBezTo>
                  <a:cubicBezTo>
                    <a:pt x="244" y="20"/>
                    <a:pt x="253" y="33"/>
                    <a:pt x="245" y="45"/>
                  </a:cubicBezTo>
                  <a:cubicBezTo>
                    <a:pt x="234" y="51"/>
                    <a:pt x="230" y="53"/>
                    <a:pt x="228" y="66"/>
                  </a:cubicBezTo>
                  <a:cubicBezTo>
                    <a:pt x="225" y="66"/>
                    <a:pt x="223" y="67"/>
                    <a:pt x="221" y="68"/>
                  </a:cubicBezTo>
                  <a:cubicBezTo>
                    <a:pt x="221" y="69"/>
                    <a:pt x="221" y="70"/>
                    <a:pt x="221" y="72"/>
                  </a:cubicBezTo>
                  <a:cubicBezTo>
                    <a:pt x="228" y="77"/>
                    <a:pt x="234" y="81"/>
                    <a:pt x="241" y="87"/>
                  </a:cubicBezTo>
                  <a:cubicBezTo>
                    <a:pt x="241" y="87"/>
                    <a:pt x="242" y="89"/>
                    <a:pt x="243" y="90"/>
                  </a:cubicBezTo>
                  <a:cubicBezTo>
                    <a:pt x="251" y="96"/>
                    <a:pt x="268" y="117"/>
                    <a:pt x="286" y="104"/>
                  </a:cubicBezTo>
                  <a:cubicBezTo>
                    <a:pt x="290" y="104"/>
                    <a:pt x="293" y="107"/>
                    <a:pt x="298" y="114"/>
                  </a:cubicBezTo>
                  <a:cubicBezTo>
                    <a:pt x="303" y="117"/>
                    <a:pt x="308" y="122"/>
                    <a:pt x="313" y="126"/>
                  </a:cubicBezTo>
                  <a:cubicBezTo>
                    <a:pt x="313" y="127"/>
                    <a:pt x="313" y="129"/>
                    <a:pt x="313" y="131"/>
                  </a:cubicBezTo>
                  <a:cubicBezTo>
                    <a:pt x="307" y="136"/>
                    <a:pt x="307" y="149"/>
                    <a:pt x="304" y="157"/>
                  </a:cubicBezTo>
                  <a:cubicBezTo>
                    <a:pt x="301" y="156"/>
                    <a:pt x="298" y="155"/>
                    <a:pt x="295" y="154"/>
                  </a:cubicBezTo>
                  <a:cubicBezTo>
                    <a:pt x="283" y="139"/>
                    <a:pt x="283" y="124"/>
                    <a:pt x="264" y="130"/>
                  </a:cubicBezTo>
                  <a:cubicBezTo>
                    <a:pt x="264" y="143"/>
                    <a:pt x="265" y="156"/>
                    <a:pt x="265" y="169"/>
                  </a:cubicBezTo>
                  <a:cubicBezTo>
                    <a:pt x="261" y="179"/>
                    <a:pt x="248" y="191"/>
                    <a:pt x="240" y="198"/>
                  </a:cubicBezTo>
                  <a:cubicBezTo>
                    <a:pt x="240" y="202"/>
                    <a:pt x="240" y="206"/>
                    <a:pt x="240" y="210"/>
                  </a:cubicBezTo>
                  <a:cubicBezTo>
                    <a:pt x="243" y="213"/>
                    <a:pt x="244" y="216"/>
                    <a:pt x="251" y="219"/>
                  </a:cubicBezTo>
                  <a:cubicBezTo>
                    <a:pt x="253" y="226"/>
                    <a:pt x="255" y="233"/>
                    <a:pt x="257" y="240"/>
                  </a:cubicBezTo>
                  <a:cubicBezTo>
                    <a:pt x="258" y="242"/>
                    <a:pt x="261" y="249"/>
                    <a:pt x="272" y="249"/>
                  </a:cubicBezTo>
                  <a:cubicBezTo>
                    <a:pt x="278" y="243"/>
                    <a:pt x="277" y="242"/>
                    <a:pt x="287" y="243"/>
                  </a:cubicBezTo>
                  <a:cubicBezTo>
                    <a:pt x="290" y="250"/>
                    <a:pt x="301" y="268"/>
                    <a:pt x="294" y="281"/>
                  </a:cubicBezTo>
                  <a:cubicBezTo>
                    <a:pt x="288" y="281"/>
                    <a:pt x="277" y="289"/>
                    <a:pt x="275" y="292"/>
                  </a:cubicBezTo>
                  <a:cubicBezTo>
                    <a:pt x="273" y="295"/>
                    <a:pt x="270" y="299"/>
                    <a:pt x="268" y="303"/>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3" name="Freeform 64"/>
            <p:cNvSpPr/>
            <p:nvPr/>
          </p:nvSpPr>
          <p:spPr bwMode="auto">
            <a:xfrm rot="252837">
              <a:off x="3334650" y="2455698"/>
              <a:ext cx="524928" cy="920892"/>
            </a:xfrm>
            <a:custGeom>
              <a:avLst/>
              <a:gdLst>
                <a:gd name="T0" fmla="*/ 194 w 276"/>
                <a:gd name="T1" fmla="*/ 498 h 498"/>
                <a:gd name="T2" fmla="*/ 157 w 276"/>
                <a:gd name="T3" fmla="*/ 472 h 498"/>
                <a:gd name="T4" fmla="*/ 143 w 276"/>
                <a:gd name="T5" fmla="*/ 468 h 498"/>
                <a:gd name="T6" fmla="*/ 102 w 276"/>
                <a:gd name="T7" fmla="*/ 473 h 498"/>
                <a:gd name="T8" fmla="*/ 84 w 276"/>
                <a:gd name="T9" fmla="*/ 463 h 498"/>
                <a:gd name="T10" fmla="*/ 56 w 276"/>
                <a:gd name="T11" fmla="*/ 448 h 498"/>
                <a:gd name="T12" fmla="*/ 32 w 276"/>
                <a:gd name="T13" fmla="*/ 448 h 498"/>
                <a:gd name="T14" fmla="*/ 8 w 276"/>
                <a:gd name="T15" fmla="*/ 440 h 498"/>
                <a:gd name="T16" fmla="*/ 12 w 276"/>
                <a:gd name="T17" fmla="*/ 425 h 498"/>
                <a:gd name="T18" fmla="*/ 6 w 276"/>
                <a:gd name="T19" fmla="*/ 407 h 498"/>
                <a:gd name="T20" fmla="*/ 2 w 276"/>
                <a:gd name="T21" fmla="*/ 396 h 498"/>
                <a:gd name="T22" fmla="*/ 33 w 276"/>
                <a:gd name="T23" fmla="*/ 395 h 498"/>
                <a:gd name="T24" fmla="*/ 38 w 276"/>
                <a:gd name="T25" fmla="*/ 354 h 498"/>
                <a:gd name="T26" fmla="*/ 30 w 276"/>
                <a:gd name="T27" fmla="*/ 338 h 498"/>
                <a:gd name="T28" fmla="*/ 60 w 276"/>
                <a:gd name="T29" fmla="*/ 297 h 498"/>
                <a:gd name="T30" fmla="*/ 86 w 276"/>
                <a:gd name="T31" fmla="*/ 310 h 498"/>
                <a:gd name="T32" fmla="*/ 98 w 276"/>
                <a:gd name="T33" fmla="*/ 306 h 498"/>
                <a:gd name="T34" fmla="*/ 98 w 276"/>
                <a:gd name="T35" fmla="*/ 283 h 498"/>
                <a:gd name="T36" fmla="*/ 122 w 276"/>
                <a:gd name="T37" fmla="*/ 280 h 498"/>
                <a:gd name="T38" fmla="*/ 137 w 276"/>
                <a:gd name="T39" fmla="*/ 280 h 498"/>
                <a:gd name="T40" fmla="*/ 139 w 276"/>
                <a:gd name="T41" fmla="*/ 233 h 498"/>
                <a:gd name="T42" fmla="*/ 145 w 276"/>
                <a:gd name="T43" fmla="*/ 215 h 498"/>
                <a:gd name="T44" fmla="*/ 145 w 276"/>
                <a:gd name="T45" fmla="*/ 204 h 498"/>
                <a:gd name="T46" fmla="*/ 135 w 276"/>
                <a:gd name="T47" fmla="*/ 203 h 498"/>
                <a:gd name="T48" fmla="*/ 107 w 276"/>
                <a:gd name="T49" fmla="*/ 184 h 498"/>
                <a:gd name="T50" fmla="*/ 72 w 276"/>
                <a:gd name="T51" fmla="*/ 171 h 498"/>
                <a:gd name="T52" fmla="*/ 77 w 276"/>
                <a:gd name="T53" fmla="*/ 157 h 498"/>
                <a:gd name="T54" fmla="*/ 74 w 276"/>
                <a:gd name="T55" fmla="*/ 137 h 498"/>
                <a:gd name="T56" fmla="*/ 85 w 276"/>
                <a:gd name="T57" fmla="*/ 124 h 498"/>
                <a:gd name="T58" fmla="*/ 104 w 276"/>
                <a:gd name="T59" fmla="*/ 127 h 498"/>
                <a:gd name="T60" fmla="*/ 149 w 276"/>
                <a:gd name="T61" fmla="*/ 129 h 498"/>
                <a:gd name="T62" fmla="*/ 157 w 276"/>
                <a:gd name="T63" fmla="*/ 80 h 498"/>
                <a:gd name="T64" fmla="*/ 171 w 276"/>
                <a:gd name="T65" fmla="*/ 59 h 498"/>
                <a:gd name="T66" fmla="*/ 189 w 276"/>
                <a:gd name="T67" fmla="*/ 34 h 498"/>
                <a:gd name="T68" fmla="*/ 206 w 276"/>
                <a:gd name="T69" fmla="*/ 22 h 498"/>
                <a:gd name="T70" fmla="*/ 216 w 276"/>
                <a:gd name="T71" fmla="*/ 6 h 498"/>
                <a:gd name="T72" fmla="*/ 228 w 276"/>
                <a:gd name="T73" fmla="*/ 15 h 498"/>
                <a:gd name="T74" fmla="*/ 231 w 276"/>
                <a:gd name="T75" fmla="*/ 15 h 498"/>
                <a:gd name="T76" fmla="*/ 243 w 276"/>
                <a:gd name="T77" fmla="*/ 0 h 498"/>
                <a:gd name="T78" fmla="*/ 262 w 276"/>
                <a:gd name="T79" fmla="*/ 16 h 498"/>
                <a:gd name="T80" fmla="*/ 254 w 276"/>
                <a:gd name="T81" fmla="*/ 29 h 498"/>
                <a:gd name="T82" fmla="*/ 239 w 276"/>
                <a:gd name="T83" fmla="*/ 71 h 498"/>
                <a:gd name="T84" fmla="*/ 243 w 276"/>
                <a:gd name="T85" fmla="*/ 128 h 498"/>
                <a:gd name="T86" fmla="*/ 225 w 276"/>
                <a:gd name="T87" fmla="*/ 168 h 498"/>
                <a:gd name="T88" fmla="*/ 225 w 276"/>
                <a:gd name="T89" fmla="*/ 215 h 498"/>
                <a:gd name="T90" fmla="*/ 236 w 276"/>
                <a:gd name="T91" fmla="*/ 254 h 498"/>
                <a:gd name="T92" fmla="*/ 234 w 276"/>
                <a:gd name="T93" fmla="*/ 301 h 498"/>
                <a:gd name="T94" fmla="*/ 245 w 276"/>
                <a:gd name="T95" fmla="*/ 318 h 498"/>
                <a:gd name="T96" fmla="*/ 244 w 276"/>
                <a:gd name="T97" fmla="*/ 337 h 498"/>
                <a:gd name="T98" fmla="*/ 257 w 276"/>
                <a:gd name="T99" fmla="*/ 370 h 498"/>
                <a:gd name="T100" fmla="*/ 276 w 276"/>
                <a:gd name="T101" fmla="*/ 410 h 498"/>
                <a:gd name="T102" fmla="*/ 260 w 276"/>
                <a:gd name="T103" fmla="*/ 407 h 498"/>
                <a:gd name="T104" fmla="*/ 201 w 276"/>
                <a:gd name="T105" fmla="*/ 410 h 498"/>
                <a:gd name="T106" fmla="*/ 200 w 276"/>
                <a:gd name="T107" fmla="*/ 417 h 498"/>
                <a:gd name="T108" fmla="*/ 222 w 276"/>
                <a:gd name="T109" fmla="*/ 435 h 498"/>
                <a:gd name="T110" fmla="*/ 224 w 276"/>
                <a:gd name="T111" fmla="*/ 444 h 498"/>
                <a:gd name="T112" fmla="*/ 197 w 276"/>
                <a:gd name="T113" fmla="*/ 464 h 498"/>
                <a:gd name="T114" fmla="*/ 198 w 276"/>
                <a:gd name="T115" fmla="*/ 498 h 498"/>
                <a:gd name="T116" fmla="*/ 194 w 276"/>
                <a:gd name="T117" fmla="*/ 498 h 49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6"/>
                <a:gd name="T178" fmla="*/ 0 h 498"/>
                <a:gd name="T179" fmla="*/ 276 w 276"/>
                <a:gd name="T180" fmla="*/ 498 h 49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6" h="498">
                  <a:moveTo>
                    <a:pt x="194" y="498"/>
                  </a:moveTo>
                  <a:cubicBezTo>
                    <a:pt x="173" y="491"/>
                    <a:pt x="168" y="482"/>
                    <a:pt x="157" y="472"/>
                  </a:cubicBezTo>
                  <a:cubicBezTo>
                    <a:pt x="152" y="471"/>
                    <a:pt x="148" y="469"/>
                    <a:pt x="143" y="468"/>
                  </a:cubicBezTo>
                  <a:cubicBezTo>
                    <a:pt x="128" y="468"/>
                    <a:pt x="113" y="467"/>
                    <a:pt x="102" y="473"/>
                  </a:cubicBezTo>
                  <a:cubicBezTo>
                    <a:pt x="96" y="473"/>
                    <a:pt x="86" y="465"/>
                    <a:pt x="84" y="463"/>
                  </a:cubicBezTo>
                  <a:cubicBezTo>
                    <a:pt x="66" y="463"/>
                    <a:pt x="62" y="450"/>
                    <a:pt x="56" y="448"/>
                  </a:cubicBezTo>
                  <a:cubicBezTo>
                    <a:pt x="48" y="448"/>
                    <a:pt x="40" y="448"/>
                    <a:pt x="32" y="448"/>
                  </a:cubicBezTo>
                  <a:cubicBezTo>
                    <a:pt x="24" y="445"/>
                    <a:pt x="16" y="442"/>
                    <a:pt x="8" y="440"/>
                  </a:cubicBezTo>
                  <a:cubicBezTo>
                    <a:pt x="8" y="432"/>
                    <a:pt x="10" y="430"/>
                    <a:pt x="12" y="425"/>
                  </a:cubicBezTo>
                  <a:cubicBezTo>
                    <a:pt x="12" y="411"/>
                    <a:pt x="11" y="409"/>
                    <a:pt x="6" y="407"/>
                  </a:cubicBezTo>
                  <a:cubicBezTo>
                    <a:pt x="0" y="402"/>
                    <a:pt x="0" y="397"/>
                    <a:pt x="2" y="396"/>
                  </a:cubicBezTo>
                  <a:cubicBezTo>
                    <a:pt x="12" y="395"/>
                    <a:pt x="23" y="395"/>
                    <a:pt x="33" y="395"/>
                  </a:cubicBezTo>
                  <a:cubicBezTo>
                    <a:pt x="42" y="382"/>
                    <a:pt x="38" y="366"/>
                    <a:pt x="38" y="354"/>
                  </a:cubicBezTo>
                  <a:cubicBezTo>
                    <a:pt x="35" y="349"/>
                    <a:pt x="32" y="343"/>
                    <a:pt x="30" y="338"/>
                  </a:cubicBezTo>
                  <a:cubicBezTo>
                    <a:pt x="24" y="301"/>
                    <a:pt x="23" y="297"/>
                    <a:pt x="60" y="297"/>
                  </a:cubicBezTo>
                  <a:cubicBezTo>
                    <a:pt x="68" y="301"/>
                    <a:pt x="77" y="305"/>
                    <a:pt x="86" y="310"/>
                  </a:cubicBezTo>
                  <a:cubicBezTo>
                    <a:pt x="88" y="310"/>
                    <a:pt x="95" y="308"/>
                    <a:pt x="98" y="306"/>
                  </a:cubicBezTo>
                  <a:cubicBezTo>
                    <a:pt x="98" y="298"/>
                    <a:pt x="98" y="290"/>
                    <a:pt x="98" y="283"/>
                  </a:cubicBezTo>
                  <a:cubicBezTo>
                    <a:pt x="98" y="276"/>
                    <a:pt x="116" y="274"/>
                    <a:pt x="122" y="280"/>
                  </a:cubicBezTo>
                  <a:cubicBezTo>
                    <a:pt x="127" y="280"/>
                    <a:pt x="131" y="280"/>
                    <a:pt x="137" y="280"/>
                  </a:cubicBezTo>
                  <a:cubicBezTo>
                    <a:pt x="143" y="265"/>
                    <a:pt x="144" y="242"/>
                    <a:pt x="139" y="233"/>
                  </a:cubicBezTo>
                  <a:cubicBezTo>
                    <a:pt x="140" y="222"/>
                    <a:pt x="142" y="221"/>
                    <a:pt x="145" y="215"/>
                  </a:cubicBezTo>
                  <a:cubicBezTo>
                    <a:pt x="145" y="211"/>
                    <a:pt x="145" y="208"/>
                    <a:pt x="145" y="204"/>
                  </a:cubicBezTo>
                  <a:cubicBezTo>
                    <a:pt x="142" y="204"/>
                    <a:pt x="138" y="203"/>
                    <a:pt x="135" y="203"/>
                  </a:cubicBezTo>
                  <a:cubicBezTo>
                    <a:pt x="125" y="194"/>
                    <a:pt x="111" y="188"/>
                    <a:pt x="107" y="184"/>
                  </a:cubicBezTo>
                  <a:cubicBezTo>
                    <a:pt x="94" y="181"/>
                    <a:pt x="77" y="176"/>
                    <a:pt x="72" y="171"/>
                  </a:cubicBezTo>
                  <a:cubicBezTo>
                    <a:pt x="72" y="164"/>
                    <a:pt x="74" y="162"/>
                    <a:pt x="77" y="157"/>
                  </a:cubicBezTo>
                  <a:cubicBezTo>
                    <a:pt x="76" y="150"/>
                    <a:pt x="75" y="143"/>
                    <a:pt x="74" y="137"/>
                  </a:cubicBezTo>
                  <a:cubicBezTo>
                    <a:pt x="77" y="137"/>
                    <a:pt x="83" y="128"/>
                    <a:pt x="85" y="124"/>
                  </a:cubicBezTo>
                  <a:cubicBezTo>
                    <a:pt x="89" y="124"/>
                    <a:pt x="95" y="123"/>
                    <a:pt x="104" y="127"/>
                  </a:cubicBezTo>
                  <a:cubicBezTo>
                    <a:pt x="119" y="128"/>
                    <a:pt x="134" y="128"/>
                    <a:pt x="149" y="129"/>
                  </a:cubicBezTo>
                  <a:cubicBezTo>
                    <a:pt x="162" y="116"/>
                    <a:pt x="157" y="92"/>
                    <a:pt x="157" y="80"/>
                  </a:cubicBezTo>
                  <a:cubicBezTo>
                    <a:pt x="157" y="67"/>
                    <a:pt x="164" y="66"/>
                    <a:pt x="171" y="59"/>
                  </a:cubicBezTo>
                  <a:cubicBezTo>
                    <a:pt x="177" y="50"/>
                    <a:pt x="183" y="42"/>
                    <a:pt x="189" y="34"/>
                  </a:cubicBezTo>
                  <a:cubicBezTo>
                    <a:pt x="194" y="30"/>
                    <a:pt x="200" y="26"/>
                    <a:pt x="206" y="22"/>
                  </a:cubicBezTo>
                  <a:cubicBezTo>
                    <a:pt x="209" y="16"/>
                    <a:pt x="213" y="11"/>
                    <a:pt x="216" y="6"/>
                  </a:cubicBezTo>
                  <a:cubicBezTo>
                    <a:pt x="220" y="9"/>
                    <a:pt x="224" y="12"/>
                    <a:pt x="228" y="15"/>
                  </a:cubicBezTo>
                  <a:cubicBezTo>
                    <a:pt x="229" y="15"/>
                    <a:pt x="230" y="15"/>
                    <a:pt x="231" y="15"/>
                  </a:cubicBezTo>
                  <a:cubicBezTo>
                    <a:pt x="236" y="12"/>
                    <a:pt x="240" y="5"/>
                    <a:pt x="243" y="0"/>
                  </a:cubicBezTo>
                  <a:cubicBezTo>
                    <a:pt x="247" y="0"/>
                    <a:pt x="262" y="1"/>
                    <a:pt x="262" y="16"/>
                  </a:cubicBezTo>
                  <a:cubicBezTo>
                    <a:pt x="259" y="20"/>
                    <a:pt x="257" y="24"/>
                    <a:pt x="254" y="29"/>
                  </a:cubicBezTo>
                  <a:cubicBezTo>
                    <a:pt x="254" y="44"/>
                    <a:pt x="253" y="57"/>
                    <a:pt x="239" y="71"/>
                  </a:cubicBezTo>
                  <a:cubicBezTo>
                    <a:pt x="234" y="88"/>
                    <a:pt x="240" y="108"/>
                    <a:pt x="243" y="128"/>
                  </a:cubicBezTo>
                  <a:cubicBezTo>
                    <a:pt x="243" y="142"/>
                    <a:pt x="232" y="157"/>
                    <a:pt x="225" y="168"/>
                  </a:cubicBezTo>
                  <a:cubicBezTo>
                    <a:pt x="225" y="184"/>
                    <a:pt x="225" y="199"/>
                    <a:pt x="225" y="215"/>
                  </a:cubicBezTo>
                  <a:cubicBezTo>
                    <a:pt x="229" y="224"/>
                    <a:pt x="236" y="240"/>
                    <a:pt x="236" y="254"/>
                  </a:cubicBezTo>
                  <a:cubicBezTo>
                    <a:pt x="231" y="268"/>
                    <a:pt x="228" y="283"/>
                    <a:pt x="234" y="301"/>
                  </a:cubicBezTo>
                  <a:cubicBezTo>
                    <a:pt x="237" y="306"/>
                    <a:pt x="240" y="307"/>
                    <a:pt x="245" y="318"/>
                  </a:cubicBezTo>
                  <a:cubicBezTo>
                    <a:pt x="244" y="324"/>
                    <a:pt x="244" y="330"/>
                    <a:pt x="244" y="337"/>
                  </a:cubicBezTo>
                  <a:cubicBezTo>
                    <a:pt x="248" y="347"/>
                    <a:pt x="253" y="359"/>
                    <a:pt x="257" y="370"/>
                  </a:cubicBezTo>
                  <a:cubicBezTo>
                    <a:pt x="265" y="380"/>
                    <a:pt x="272" y="392"/>
                    <a:pt x="276" y="410"/>
                  </a:cubicBezTo>
                  <a:cubicBezTo>
                    <a:pt x="271" y="409"/>
                    <a:pt x="266" y="408"/>
                    <a:pt x="260" y="407"/>
                  </a:cubicBezTo>
                  <a:cubicBezTo>
                    <a:pt x="247" y="407"/>
                    <a:pt x="206" y="405"/>
                    <a:pt x="201" y="410"/>
                  </a:cubicBezTo>
                  <a:cubicBezTo>
                    <a:pt x="200" y="412"/>
                    <a:pt x="200" y="415"/>
                    <a:pt x="200" y="417"/>
                  </a:cubicBezTo>
                  <a:cubicBezTo>
                    <a:pt x="207" y="423"/>
                    <a:pt x="214" y="429"/>
                    <a:pt x="222" y="435"/>
                  </a:cubicBezTo>
                  <a:cubicBezTo>
                    <a:pt x="223" y="438"/>
                    <a:pt x="223" y="441"/>
                    <a:pt x="224" y="444"/>
                  </a:cubicBezTo>
                  <a:cubicBezTo>
                    <a:pt x="210" y="449"/>
                    <a:pt x="206" y="453"/>
                    <a:pt x="197" y="464"/>
                  </a:cubicBezTo>
                  <a:cubicBezTo>
                    <a:pt x="197" y="475"/>
                    <a:pt x="197" y="486"/>
                    <a:pt x="198" y="498"/>
                  </a:cubicBezTo>
                  <a:cubicBezTo>
                    <a:pt x="196" y="498"/>
                    <a:pt x="195" y="498"/>
                    <a:pt x="194" y="498"/>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4" name="Freeform 65"/>
            <p:cNvSpPr/>
            <p:nvPr/>
          </p:nvSpPr>
          <p:spPr bwMode="auto">
            <a:xfrm rot="252837">
              <a:off x="1728736" y="2354516"/>
              <a:ext cx="1325764" cy="934091"/>
            </a:xfrm>
            <a:custGeom>
              <a:avLst/>
              <a:gdLst>
                <a:gd name="T0" fmla="*/ 293 w 699"/>
                <a:gd name="T1" fmla="*/ 490 h 505"/>
                <a:gd name="T2" fmla="*/ 241 w 699"/>
                <a:gd name="T3" fmla="*/ 427 h 505"/>
                <a:gd name="T4" fmla="*/ 139 w 699"/>
                <a:gd name="T5" fmla="*/ 407 h 505"/>
                <a:gd name="T6" fmla="*/ 83 w 699"/>
                <a:gd name="T7" fmla="*/ 376 h 505"/>
                <a:gd name="T8" fmla="*/ 39 w 699"/>
                <a:gd name="T9" fmla="*/ 359 h 505"/>
                <a:gd name="T10" fmla="*/ 0 w 699"/>
                <a:gd name="T11" fmla="*/ 232 h 505"/>
                <a:gd name="T12" fmla="*/ 6 w 699"/>
                <a:gd name="T13" fmla="*/ 184 h 505"/>
                <a:gd name="T14" fmla="*/ 24 w 699"/>
                <a:gd name="T15" fmla="*/ 185 h 505"/>
                <a:gd name="T16" fmla="*/ 61 w 699"/>
                <a:gd name="T17" fmla="*/ 192 h 505"/>
                <a:gd name="T18" fmla="*/ 89 w 699"/>
                <a:gd name="T19" fmla="*/ 183 h 505"/>
                <a:gd name="T20" fmla="*/ 78 w 699"/>
                <a:gd name="T21" fmla="*/ 141 h 505"/>
                <a:gd name="T22" fmla="*/ 101 w 699"/>
                <a:gd name="T23" fmla="*/ 126 h 505"/>
                <a:gd name="T24" fmla="*/ 68 w 699"/>
                <a:gd name="T25" fmla="*/ 70 h 505"/>
                <a:gd name="T26" fmla="*/ 59 w 699"/>
                <a:gd name="T27" fmla="*/ 37 h 505"/>
                <a:gd name="T28" fmla="*/ 141 w 699"/>
                <a:gd name="T29" fmla="*/ 22 h 505"/>
                <a:gd name="T30" fmla="*/ 224 w 699"/>
                <a:gd name="T31" fmla="*/ 5 h 505"/>
                <a:gd name="T32" fmla="*/ 339 w 699"/>
                <a:gd name="T33" fmla="*/ 41 h 505"/>
                <a:gd name="T34" fmla="*/ 379 w 699"/>
                <a:gd name="T35" fmla="*/ 69 h 505"/>
                <a:gd name="T36" fmla="*/ 404 w 699"/>
                <a:gd name="T37" fmla="*/ 61 h 505"/>
                <a:gd name="T38" fmla="*/ 427 w 699"/>
                <a:gd name="T39" fmla="*/ 30 h 505"/>
                <a:gd name="T40" fmla="*/ 481 w 699"/>
                <a:gd name="T41" fmla="*/ 47 h 505"/>
                <a:gd name="T42" fmla="*/ 521 w 699"/>
                <a:gd name="T43" fmla="*/ 72 h 505"/>
                <a:gd name="T44" fmla="*/ 527 w 699"/>
                <a:gd name="T45" fmla="*/ 78 h 505"/>
                <a:gd name="T46" fmla="*/ 579 w 699"/>
                <a:gd name="T47" fmla="*/ 103 h 505"/>
                <a:gd name="T48" fmla="*/ 626 w 699"/>
                <a:gd name="T49" fmla="*/ 134 h 505"/>
                <a:gd name="T50" fmla="*/ 669 w 699"/>
                <a:gd name="T51" fmla="*/ 177 h 505"/>
                <a:gd name="T52" fmla="*/ 685 w 699"/>
                <a:gd name="T53" fmla="*/ 232 h 505"/>
                <a:gd name="T54" fmla="*/ 648 w 699"/>
                <a:gd name="T55" fmla="*/ 304 h 505"/>
                <a:gd name="T56" fmla="*/ 628 w 699"/>
                <a:gd name="T57" fmla="*/ 328 h 505"/>
                <a:gd name="T58" fmla="*/ 629 w 699"/>
                <a:gd name="T59" fmla="*/ 352 h 505"/>
                <a:gd name="T60" fmla="*/ 577 w 699"/>
                <a:gd name="T61" fmla="*/ 341 h 505"/>
                <a:gd name="T62" fmla="*/ 597 w 699"/>
                <a:gd name="T63" fmla="*/ 410 h 505"/>
                <a:gd name="T64" fmla="*/ 586 w 699"/>
                <a:gd name="T65" fmla="*/ 449 h 505"/>
                <a:gd name="T66" fmla="*/ 563 w 699"/>
                <a:gd name="T67" fmla="*/ 459 h 505"/>
                <a:gd name="T68" fmla="*/ 543 w 699"/>
                <a:gd name="T69" fmla="*/ 451 h 505"/>
                <a:gd name="T70" fmla="*/ 526 w 699"/>
                <a:gd name="T71" fmla="*/ 441 h 505"/>
                <a:gd name="T72" fmla="*/ 509 w 699"/>
                <a:gd name="T73" fmla="*/ 441 h 505"/>
                <a:gd name="T74" fmla="*/ 469 w 699"/>
                <a:gd name="T75" fmla="*/ 411 h 505"/>
                <a:gd name="T76" fmla="*/ 447 w 699"/>
                <a:gd name="T77" fmla="*/ 369 h 505"/>
                <a:gd name="T78" fmla="*/ 392 w 699"/>
                <a:gd name="T79" fmla="*/ 390 h 505"/>
                <a:gd name="T80" fmla="*/ 405 w 699"/>
                <a:gd name="T81" fmla="*/ 418 h 505"/>
                <a:gd name="T82" fmla="*/ 372 w 699"/>
                <a:gd name="T83" fmla="*/ 483 h 505"/>
                <a:gd name="T84" fmla="*/ 350 w 699"/>
                <a:gd name="T85" fmla="*/ 503 h 505"/>
                <a:gd name="T86" fmla="*/ 319 w 699"/>
                <a:gd name="T87" fmla="*/ 494 h 5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99"/>
                <a:gd name="T133" fmla="*/ 0 h 505"/>
                <a:gd name="T134" fmla="*/ 699 w 699"/>
                <a:gd name="T135" fmla="*/ 505 h 5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99" h="505">
                  <a:moveTo>
                    <a:pt x="309" y="505"/>
                  </a:moveTo>
                  <a:cubicBezTo>
                    <a:pt x="304" y="500"/>
                    <a:pt x="299" y="495"/>
                    <a:pt x="293" y="490"/>
                  </a:cubicBezTo>
                  <a:cubicBezTo>
                    <a:pt x="289" y="474"/>
                    <a:pt x="283" y="460"/>
                    <a:pt x="277" y="448"/>
                  </a:cubicBezTo>
                  <a:cubicBezTo>
                    <a:pt x="264" y="433"/>
                    <a:pt x="252" y="431"/>
                    <a:pt x="241" y="427"/>
                  </a:cubicBezTo>
                  <a:cubicBezTo>
                    <a:pt x="221" y="427"/>
                    <a:pt x="201" y="428"/>
                    <a:pt x="181" y="428"/>
                  </a:cubicBezTo>
                  <a:cubicBezTo>
                    <a:pt x="160" y="425"/>
                    <a:pt x="150" y="414"/>
                    <a:pt x="139" y="407"/>
                  </a:cubicBezTo>
                  <a:cubicBezTo>
                    <a:pt x="117" y="404"/>
                    <a:pt x="102" y="398"/>
                    <a:pt x="89" y="388"/>
                  </a:cubicBezTo>
                  <a:cubicBezTo>
                    <a:pt x="89" y="385"/>
                    <a:pt x="83" y="377"/>
                    <a:pt x="83" y="376"/>
                  </a:cubicBezTo>
                  <a:cubicBezTo>
                    <a:pt x="81" y="374"/>
                    <a:pt x="79" y="372"/>
                    <a:pt x="78" y="371"/>
                  </a:cubicBezTo>
                  <a:cubicBezTo>
                    <a:pt x="61" y="369"/>
                    <a:pt x="49" y="366"/>
                    <a:pt x="39" y="359"/>
                  </a:cubicBezTo>
                  <a:cubicBezTo>
                    <a:pt x="16" y="353"/>
                    <a:pt x="7" y="318"/>
                    <a:pt x="3" y="304"/>
                  </a:cubicBezTo>
                  <a:cubicBezTo>
                    <a:pt x="2" y="279"/>
                    <a:pt x="1" y="255"/>
                    <a:pt x="0" y="232"/>
                  </a:cubicBezTo>
                  <a:cubicBezTo>
                    <a:pt x="5" y="223"/>
                    <a:pt x="11" y="212"/>
                    <a:pt x="12" y="205"/>
                  </a:cubicBezTo>
                  <a:cubicBezTo>
                    <a:pt x="12" y="193"/>
                    <a:pt x="6" y="187"/>
                    <a:pt x="6" y="184"/>
                  </a:cubicBezTo>
                  <a:cubicBezTo>
                    <a:pt x="8" y="183"/>
                    <a:pt x="10" y="183"/>
                    <a:pt x="12" y="183"/>
                  </a:cubicBezTo>
                  <a:cubicBezTo>
                    <a:pt x="15" y="186"/>
                    <a:pt x="20" y="185"/>
                    <a:pt x="24" y="185"/>
                  </a:cubicBezTo>
                  <a:cubicBezTo>
                    <a:pt x="28" y="181"/>
                    <a:pt x="29" y="179"/>
                    <a:pt x="29" y="176"/>
                  </a:cubicBezTo>
                  <a:cubicBezTo>
                    <a:pt x="41" y="171"/>
                    <a:pt x="45" y="184"/>
                    <a:pt x="61" y="192"/>
                  </a:cubicBezTo>
                  <a:cubicBezTo>
                    <a:pt x="64" y="192"/>
                    <a:pt x="79" y="192"/>
                    <a:pt x="84" y="189"/>
                  </a:cubicBezTo>
                  <a:cubicBezTo>
                    <a:pt x="85" y="187"/>
                    <a:pt x="87" y="185"/>
                    <a:pt x="89" y="183"/>
                  </a:cubicBezTo>
                  <a:cubicBezTo>
                    <a:pt x="89" y="178"/>
                    <a:pt x="89" y="173"/>
                    <a:pt x="89" y="169"/>
                  </a:cubicBezTo>
                  <a:cubicBezTo>
                    <a:pt x="80" y="157"/>
                    <a:pt x="72" y="151"/>
                    <a:pt x="78" y="141"/>
                  </a:cubicBezTo>
                  <a:cubicBezTo>
                    <a:pt x="84" y="138"/>
                    <a:pt x="89" y="135"/>
                    <a:pt x="95" y="132"/>
                  </a:cubicBezTo>
                  <a:cubicBezTo>
                    <a:pt x="97" y="130"/>
                    <a:pt x="98" y="128"/>
                    <a:pt x="101" y="126"/>
                  </a:cubicBezTo>
                  <a:cubicBezTo>
                    <a:pt x="112" y="104"/>
                    <a:pt x="99" y="99"/>
                    <a:pt x="89" y="92"/>
                  </a:cubicBezTo>
                  <a:cubicBezTo>
                    <a:pt x="84" y="81"/>
                    <a:pt x="75" y="70"/>
                    <a:pt x="68" y="70"/>
                  </a:cubicBezTo>
                  <a:cubicBezTo>
                    <a:pt x="67" y="65"/>
                    <a:pt x="64" y="63"/>
                    <a:pt x="64" y="58"/>
                  </a:cubicBezTo>
                  <a:cubicBezTo>
                    <a:pt x="72" y="50"/>
                    <a:pt x="60" y="38"/>
                    <a:pt x="59" y="37"/>
                  </a:cubicBezTo>
                  <a:cubicBezTo>
                    <a:pt x="59" y="35"/>
                    <a:pt x="59" y="34"/>
                    <a:pt x="59" y="33"/>
                  </a:cubicBezTo>
                  <a:cubicBezTo>
                    <a:pt x="82" y="27"/>
                    <a:pt x="115" y="29"/>
                    <a:pt x="141" y="22"/>
                  </a:cubicBezTo>
                  <a:cubicBezTo>
                    <a:pt x="164" y="10"/>
                    <a:pt x="181" y="0"/>
                    <a:pt x="212" y="0"/>
                  </a:cubicBezTo>
                  <a:cubicBezTo>
                    <a:pt x="216" y="2"/>
                    <a:pt x="220" y="4"/>
                    <a:pt x="224" y="5"/>
                  </a:cubicBezTo>
                  <a:cubicBezTo>
                    <a:pt x="247" y="5"/>
                    <a:pt x="271" y="2"/>
                    <a:pt x="295" y="12"/>
                  </a:cubicBezTo>
                  <a:cubicBezTo>
                    <a:pt x="309" y="21"/>
                    <a:pt x="324" y="31"/>
                    <a:pt x="339" y="41"/>
                  </a:cubicBezTo>
                  <a:cubicBezTo>
                    <a:pt x="340" y="42"/>
                    <a:pt x="341" y="45"/>
                    <a:pt x="343" y="47"/>
                  </a:cubicBezTo>
                  <a:cubicBezTo>
                    <a:pt x="351" y="53"/>
                    <a:pt x="362" y="63"/>
                    <a:pt x="379" y="69"/>
                  </a:cubicBezTo>
                  <a:cubicBezTo>
                    <a:pt x="384" y="69"/>
                    <a:pt x="390" y="69"/>
                    <a:pt x="396" y="69"/>
                  </a:cubicBezTo>
                  <a:cubicBezTo>
                    <a:pt x="398" y="66"/>
                    <a:pt x="401" y="64"/>
                    <a:pt x="404" y="61"/>
                  </a:cubicBezTo>
                  <a:cubicBezTo>
                    <a:pt x="406" y="50"/>
                    <a:pt x="404" y="40"/>
                    <a:pt x="401" y="33"/>
                  </a:cubicBezTo>
                  <a:cubicBezTo>
                    <a:pt x="407" y="27"/>
                    <a:pt x="417" y="29"/>
                    <a:pt x="427" y="30"/>
                  </a:cubicBezTo>
                  <a:cubicBezTo>
                    <a:pt x="432" y="33"/>
                    <a:pt x="438" y="37"/>
                    <a:pt x="444" y="41"/>
                  </a:cubicBezTo>
                  <a:cubicBezTo>
                    <a:pt x="454" y="43"/>
                    <a:pt x="467" y="46"/>
                    <a:pt x="481" y="47"/>
                  </a:cubicBezTo>
                  <a:cubicBezTo>
                    <a:pt x="488" y="51"/>
                    <a:pt x="496" y="54"/>
                    <a:pt x="504" y="58"/>
                  </a:cubicBezTo>
                  <a:cubicBezTo>
                    <a:pt x="510" y="63"/>
                    <a:pt x="516" y="67"/>
                    <a:pt x="521" y="72"/>
                  </a:cubicBezTo>
                  <a:cubicBezTo>
                    <a:pt x="521" y="73"/>
                    <a:pt x="521" y="73"/>
                    <a:pt x="521" y="74"/>
                  </a:cubicBezTo>
                  <a:cubicBezTo>
                    <a:pt x="523" y="75"/>
                    <a:pt x="525" y="77"/>
                    <a:pt x="527" y="78"/>
                  </a:cubicBezTo>
                  <a:cubicBezTo>
                    <a:pt x="536" y="80"/>
                    <a:pt x="545" y="78"/>
                    <a:pt x="556" y="76"/>
                  </a:cubicBezTo>
                  <a:cubicBezTo>
                    <a:pt x="563" y="85"/>
                    <a:pt x="571" y="94"/>
                    <a:pt x="579" y="103"/>
                  </a:cubicBezTo>
                  <a:cubicBezTo>
                    <a:pt x="589" y="111"/>
                    <a:pt x="600" y="118"/>
                    <a:pt x="610" y="126"/>
                  </a:cubicBezTo>
                  <a:cubicBezTo>
                    <a:pt x="615" y="129"/>
                    <a:pt x="620" y="131"/>
                    <a:pt x="626" y="134"/>
                  </a:cubicBezTo>
                  <a:cubicBezTo>
                    <a:pt x="635" y="134"/>
                    <a:pt x="645" y="134"/>
                    <a:pt x="654" y="134"/>
                  </a:cubicBezTo>
                  <a:cubicBezTo>
                    <a:pt x="659" y="139"/>
                    <a:pt x="668" y="163"/>
                    <a:pt x="669" y="177"/>
                  </a:cubicBezTo>
                  <a:cubicBezTo>
                    <a:pt x="673" y="187"/>
                    <a:pt x="678" y="197"/>
                    <a:pt x="682" y="207"/>
                  </a:cubicBezTo>
                  <a:cubicBezTo>
                    <a:pt x="683" y="215"/>
                    <a:pt x="683" y="223"/>
                    <a:pt x="685" y="232"/>
                  </a:cubicBezTo>
                  <a:cubicBezTo>
                    <a:pt x="689" y="238"/>
                    <a:pt x="699" y="250"/>
                    <a:pt x="688" y="262"/>
                  </a:cubicBezTo>
                  <a:cubicBezTo>
                    <a:pt x="662" y="275"/>
                    <a:pt x="664" y="278"/>
                    <a:pt x="648" y="304"/>
                  </a:cubicBezTo>
                  <a:cubicBezTo>
                    <a:pt x="642" y="308"/>
                    <a:pt x="635" y="314"/>
                    <a:pt x="629" y="319"/>
                  </a:cubicBezTo>
                  <a:cubicBezTo>
                    <a:pt x="628" y="322"/>
                    <a:pt x="628" y="325"/>
                    <a:pt x="628" y="328"/>
                  </a:cubicBezTo>
                  <a:cubicBezTo>
                    <a:pt x="634" y="333"/>
                    <a:pt x="640" y="339"/>
                    <a:pt x="647" y="345"/>
                  </a:cubicBezTo>
                  <a:cubicBezTo>
                    <a:pt x="647" y="355"/>
                    <a:pt x="632" y="352"/>
                    <a:pt x="629" y="352"/>
                  </a:cubicBezTo>
                  <a:cubicBezTo>
                    <a:pt x="622" y="348"/>
                    <a:pt x="616" y="344"/>
                    <a:pt x="609" y="339"/>
                  </a:cubicBezTo>
                  <a:cubicBezTo>
                    <a:pt x="599" y="339"/>
                    <a:pt x="580" y="338"/>
                    <a:pt x="577" y="341"/>
                  </a:cubicBezTo>
                  <a:cubicBezTo>
                    <a:pt x="577" y="360"/>
                    <a:pt x="575" y="372"/>
                    <a:pt x="597" y="389"/>
                  </a:cubicBezTo>
                  <a:cubicBezTo>
                    <a:pt x="597" y="395"/>
                    <a:pt x="597" y="403"/>
                    <a:pt x="597" y="410"/>
                  </a:cubicBezTo>
                  <a:cubicBezTo>
                    <a:pt x="600" y="419"/>
                    <a:pt x="603" y="428"/>
                    <a:pt x="606" y="438"/>
                  </a:cubicBezTo>
                  <a:cubicBezTo>
                    <a:pt x="606" y="449"/>
                    <a:pt x="596" y="448"/>
                    <a:pt x="586" y="449"/>
                  </a:cubicBezTo>
                  <a:cubicBezTo>
                    <a:pt x="577" y="451"/>
                    <a:pt x="575" y="454"/>
                    <a:pt x="569" y="459"/>
                  </a:cubicBezTo>
                  <a:cubicBezTo>
                    <a:pt x="567" y="459"/>
                    <a:pt x="564" y="459"/>
                    <a:pt x="563" y="459"/>
                  </a:cubicBezTo>
                  <a:cubicBezTo>
                    <a:pt x="561" y="457"/>
                    <a:pt x="560" y="454"/>
                    <a:pt x="559" y="452"/>
                  </a:cubicBezTo>
                  <a:cubicBezTo>
                    <a:pt x="554" y="451"/>
                    <a:pt x="549" y="451"/>
                    <a:pt x="543" y="451"/>
                  </a:cubicBezTo>
                  <a:cubicBezTo>
                    <a:pt x="543" y="446"/>
                    <a:pt x="539" y="444"/>
                    <a:pt x="536" y="442"/>
                  </a:cubicBezTo>
                  <a:cubicBezTo>
                    <a:pt x="533" y="441"/>
                    <a:pt x="529" y="441"/>
                    <a:pt x="526" y="441"/>
                  </a:cubicBezTo>
                  <a:cubicBezTo>
                    <a:pt x="524" y="444"/>
                    <a:pt x="516" y="450"/>
                    <a:pt x="513" y="449"/>
                  </a:cubicBezTo>
                  <a:cubicBezTo>
                    <a:pt x="511" y="446"/>
                    <a:pt x="510" y="444"/>
                    <a:pt x="509" y="441"/>
                  </a:cubicBezTo>
                  <a:cubicBezTo>
                    <a:pt x="503" y="440"/>
                    <a:pt x="498" y="439"/>
                    <a:pt x="493" y="438"/>
                  </a:cubicBezTo>
                  <a:cubicBezTo>
                    <a:pt x="484" y="428"/>
                    <a:pt x="477" y="420"/>
                    <a:pt x="469" y="411"/>
                  </a:cubicBezTo>
                  <a:cubicBezTo>
                    <a:pt x="468" y="408"/>
                    <a:pt x="467" y="407"/>
                    <a:pt x="466" y="405"/>
                  </a:cubicBezTo>
                  <a:cubicBezTo>
                    <a:pt x="466" y="384"/>
                    <a:pt x="455" y="379"/>
                    <a:pt x="447" y="369"/>
                  </a:cubicBezTo>
                  <a:cubicBezTo>
                    <a:pt x="433" y="365"/>
                    <a:pt x="417" y="367"/>
                    <a:pt x="407" y="367"/>
                  </a:cubicBezTo>
                  <a:cubicBezTo>
                    <a:pt x="387" y="370"/>
                    <a:pt x="394" y="369"/>
                    <a:pt x="392" y="390"/>
                  </a:cubicBezTo>
                  <a:cubicBezTo>
                    <a:pt x="396" y="395"/>
                    <a:pt x="401" y="401"/>
                    <a:pt x="405" y="407"/>
                  </a:cubicBezTo>
                  <a:cubicBezTo>
                    <a:pt x="405" y="411"/>
                    <a:pt x="405" y="414"/>
                    <a:pt x="405" y="418"/>
                  </a:cubicBezTo>
                  <a:cubicBezTo>
                    <a:pt x="399" y="427"/>
                    <a:pt x="382" y="436"/>
                    <a:pt x="392" y="451"/>
                  </a:cubicBezTo>
                  <a:cubicBezTo>
                    <a:pt x="392" y="458"/>
                    <a:pt x="378" y="477"/>
                    <a:pt x="372" y="483"/>
                  </a:cubicBezTo>
                  <a:cubicBezTo>
                    <a:pt x="369" y="491"/>
                    <a:pt x="362" y="494"/>
                    <a:pt x="356" y="497"/>
                  </a:cubicBezTo>
                  <a:cubicBezTo>
                    <a:pt x="353" y="499"/>
                    <a:pt x="352" y="501"/>
                    <a:pt x="350" y="503"/>
                  </a:cubicBezTo>
                  <a:cubicBezTo>
                    <a:pt x="339" y="503"/>
                    <a:pt x="339" y="496"/>
                    <a:pt x="339" y="494"/>
                  </a:cubicBezTo>
                  <a:cubicBezTo>
                    <a:pt x="331" y="489"/>
                    <a:pt x="322" y="493"/>
                    <a:pt x="319" y="494"/>
                  </a:cubicBezTo>
                  <a:cubicBezTo>
                    <a:pt x="315" y="499"/>
                    <a:pt x="314" y="503"/>
                    <a:pt x="309" y="505"/>
                  </a:cubicBezTo>
                  <a:close/>
                </a:path>
              </a:pathLst>
            </a:custGeom>
            <a:grp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5" name="Freeform 66"/>
            <p:cNvSpPr/>
            <p:nvPr/>
          </p:nvSpPr>
          <p:spPr bwMode="auto">
            <a:xfrm rot="252837">
              <a:off x="3790248" y="2341320"/>
              <a:ext cx="360800" cy="708265"/>
            </a:xfrm>
            <a:custGeom>
              <a:avLst/>
              <a:gdLst>
                <a:gd name="T0" fmla="*/ 19 w 191"/>
                <a:gd name="T1" fmla="*/ 383 h 383"/>
                <a:gd name="T2" fmla="*/ 6 w 191"/>
                <a:gd name="T3" fmla="*/ 350 h 383"/>
                <a:gd name="T4" fmla="*/ 11 w 191"/>
                <a:gd name="T5" fmla="*/ 333 h 383"/>
                <a:gd name="T6" fmla="*/ 10 w 191"/>
                <a:gd name="T7" fmla="*/ 313 h 383"/>
                <a:gd name="T8" fmla="*/ 0 w 191"/>
                <a:gd name="T9" fmla="*/ 288 h 383"/>
                <a:gd name="T10" fmla="*/ 0 w 191"/>
                <a:gd name="T11" fmla="*/ 247 h 383"/>
                <a:gd name="T12" fmla="*/ 17 w 191"/>
                <a:gd name="T13" fmla="*/ 216 h 383"/>
                <a:gd name="T14" fmla="*/ 18 w 191"/>
                <a:gd name="T15" fmla="*/ 201 h 383"/>
                <a:gd name="T16" fmla="*/ 25 w 191"/>
                <a:gd name="T17" fmla="*/ 139 h 383"/>
                <a:gd name="T18" fmla="*/ 29 w 191"/>
                <a:gd name="T19" fmla="*/ 107 h 383"/>
                <a:gd name="T20" fmla="*/ 36 w 191"/>
                <a:gd name="T21" fmla="*/ 95 h 383"/>
                <a:gd name="T22" fmla="*/ 62 w 191"/>
                <a:gd name="T23" fmla="*/ 62 h 383"/>
                <a:gd name="T24" fmla="*/ 85 w 191"/>
                <a:gd name="T25" fmla="*/ 32 h 383"/>
                <a:gd name="T26" fmla="*/ 96 w 191"/>
                <a:gd name="T27" fmla="*/ 22 h 383"/>
                <a:gd name="T28" fmla="*/ 134 w 191"/>
                <a:gd name="T29" fmla="*/ 18 h 383"/>
                <a:gd name="T30" fmla="*/ 158 w 191"/>
                <a:gd name="T31" fmla="*/ 6 h 383"/>
                <a:gd name="T32" fmla="*/ 163 w 191"/>
                <a:gd name="T33" fmla="*/ 0 h 383"/>
                <a:gd name="T34" fmla="*/ 173 w 191"/>
                <a:gd name="T35" fmla="*/ 7 h 383"/>
                <a:gd name="T36" fmla="*/ 156 w 191"/>
                <a:gd name="T37" fmla="*/ 34 h 383"/>
                <a:gd name="T38" fmla="*/ 191 w 191"/>
                <a:gd name="T39" fmla="*/ 69 h 383"/>
                <a:gd name="T40" fmla="*/ 191 w 191"/>
                <a:gd name="T41" fmla="*/ 79 h 383"/>
                <a:gd name="T42" fmla="*/ 163 w 191"/>
                <a:gd name="T43" fmla="*/ 103 h 383"/>
                <a:gd name="T44" fmla="*/ 154 w 191"/>
                <a:gd name="T45" fmla="*/ 143 h 383"/>
                <a:gd name="T46" fmla="*/ 168 w 191"/>
                <a:gd name="T47" fmla="*/ 155 h 383"/>
                <a:gd name="T48" fmla="*/ 184 w 191"/>
                <a:gd name="T49" fmla="*/ 193 h 383"/>
                <a:gd name="T50" fmla="*/ 178 w 191"/>
                <a:gd name="T51" fmla="*/ 215 h 383"/>
                <a:gd name="T52" fmla="*/ 155 w 191"/>
                <a:gd name="T53" fmla="*/ 244 h 383"/>
                <a:gd name="T54" fmla="*/ 154 w 191"/>
                <a:gd name="T55" fmla="*/ 251 h 383"/>
                <a:gd name="T56" fmla="*/ 168 w 191"/>
                <a:gd name="T57" fmla="*/ 265 h 383"/>
                <a:gd name="T58" fmla="*/ 167 w 191"/>
                <a:gd name="T59" fmla="*/ 304 h 383"/>
                <a:gd name="T60" fmla="*/ 132 w 191"/>
                <a:gd name="T61" fmla="*/ 337 h 383"/>
                <a:gd name="T62" fmla="*/ 92 w 191"/>
                <a:gd name="T63" fmla="*/ 347 h 383"/>
                <a:gd name="T64" fmla="*/ 52 w 191"/>
                <a:gd name="T65" fmla="*/ 363 h 383"/>
                <a:gd name="T66" fmla="*/ 37 w 191"/>
                <a:gd name="T67" fmla="*/ 372 h 383"/>
                <a:gd name="T68" fmla="*/ 19 w 191"/>
                <a:gd name="T69" fmla="*/ 383 h 3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1"/>
                <a:gd name="T106" fmla="*/ 0 h 383"/>
                <a:gd name="T107" fmla="*/ 191 w 191"/>
                <a:gd name="T108" fmla="*/ 383 h 3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1" h="383">
                  <a:moveTo>
                    <a:pt x="19" y="383"/>
                  </a:moveTo>
                  <a:cubicBezTo>
                    <a:pt x="2" y="373"/>
                    <a:pt x="6" y="360"/>
                    <a:pt x="6" y="350"/>
                  </a:cubicBezTo>
                  <a:cubicBezTo>
                    <a:pt x="8" y="344"/>
                    <a:pt x="9" y="339"/>
                    <a:pt x="11" y="333"/>
                  </a:cubicBezTo>
                  <a:cubicBezTo>
                    <a:pt x="10" y="326"/>
                    <a:pt x="10" y="320"/>
                    <a:pt x="10" y="313"/>
                  </a:cubicBezTo>
                  <a:cubicBezTo>
                    <a:pt x="6" y="305"/>
                    <a:pt x="3" y="297"/>
                    <a:pt x="0" y="288"/>
                  </a:cubicBezTo>
                  <a:cubicBezTo>
                    <a:pt x="0" y="274"/>
                    <a:pt x="0" y="260"/>
                    <a:pt x="0" y="247"/>
                  </a:cubicBezTo>
                  <a:cubicBezTo>
                    <a:pt x="8" y="235"/>
                    <a:pt x="11" y="226"/>
                    <a:pt x="17" y="216"/>
                  </a:cubicBezTo>
                  <a:cubicBezTo>
                    <a:pt x="17" y="211"/>
                    <a:pt x="17" y="205"/>
                    <a:pt x="18" y="201"/>
                  </a:cubicBezTo>
                  <a:cubicBezTo>
                    <a:pt x="14" y="175"/>
                    <a:pt x="3" y="153"/>
                    <a:pt x="25" y="139"/>
                  </a:cubicBezTo>
                  <a:cubicBezTo>
                    <a:pt x="29" y="125"/>
                    <a:pt x="29" y="117"/>
                    <a:pt x="29" y="107"/>
                  </a:cubicBezTo>
                  <a:cubicBezTo>
                    <a:pt x="31" y="103"/>
                    <a:pt x="33" y="99"/>
                    <a:pt x="36" y="95"/>
                  </a:cubicBezTo>
                  <a:cubicBezTo>
                    <a:pt x="39" y="77"/>
                    <a:pt x="49" y="70"/>
                    <a:pt x="62" y="62"/>
                  </a:cubicBezTo>
                  <a:cubicBezTo>
                    <a:pt x="68" y="52"/>
                    <a:pt x="75" y="37"/>
                    <a:pt x="85" y="32"/>
                  </a:cubicBezTo>
                  <a:cubicBezTo>
                    <a:pt x="89" y="29"/>
                    <a:pt x="92" y="25"/>
                    <a:pt x="96" y="22"/>
                  </a:cubicBezTo>
                  <a:cubicBezTo>
                    <a:pt x="102" y="22"/>
                    <a:pt x="126" y="26"/>
                    <a:pt x="134" y="18"/>
                  </a:cubicBezTo>
                  <a:cubicBezTo>
                    <a:pt x="142" y="16"/>
                    <a:pt x="150" y="14"/>
                    <a:pt x="158" y="6"/>
                  </a:cubicBezTo>
                  <a:cubicBezTo>
                    <a:pt x="160" y="3"/>
                    <a:pt x="161" y="1"/>
                    <a:pt x="163" y="0"/>
                  </a:cubicBezTo>
                  <a:cubicBezTo>
                    <a:pt x="166" y="2"/>
                    <a:pt x="170" y="4"/>
                    <a:pt x="173" y="7"/>
                  </a:cubicBezTo>
                  <a:cubicBezTo>
                    <a:pt x="173" y="16"/>
                    <a:pt x="152" y="21"/>
                    <a:pt x="156" y="34"/>
                  </a:cubicBezTo>
                  <a:cubicBezTo>
                    <a:pt x="171" y="37"/>
                    <a:pt x="178" y="50"/>
                    <a:pt x="191" y="69"/>
                  </a:cubicBezTo>
                  <a:cubicBezTo>
                    <a:pt x="191" y="72"/>
                    <a:pt x="191" y="76"/>
                    <a:pt x="191" y="79"/>
                  </a:cubicBezTo>
                  <a:cubicBezTo>
                    <a:pt x="182" y="95"/>
                    <a:pt x="176" y="95"/>
                    <a:pt x="163" y="103"/>
                  </a:cubicBezTo>
                  <a:cubicBezTo>
                    <a:pt x="157" y="115"/>
                    <a:pt x="144" y="129"/>
                    <a:pt x="154" y="143"/>
                  </a:cubicBezTo>
                  <a:cubicBezTo>
                    <a:pt x="158" y="147"/>
                    <a:pt x="163" y="151"/>
                    <a:pt x="168" y="155"/>
                  </a:cubicBezTo>
                  <a:cubicBezTo>
                    <a:pt x="173" y="164"/>
                    <a:pt x="184" y="172"/>
                    <a:pt x="184" y="193"/>
                  </a:cubicBezTo>
                  <a:cubicBezTo>
                    <a:pt x="181" y="200"/>
                    <a:pt x="180" y="208"/>
                    <a:pt x="178" y="215"/>
                  </a:cubicBezTo>
                  <a:cubicBezTo>
                    <a:pt x="174" y="223"/>
                    <a:pt x="162" y="239"/>
                    <a:pt x="155" y="244"/>
                  </a:cubicBezTo>
                  <a:cubicBezTo>
                    <a:pt x="154" y="247"/>
                    <a:pt x="154" y="249"/>
                    <a:pt x="154" y="251"/>
                  </a:cubicBezTo>
                  <a:cubicBezTo>
                    <a:pt x="158" y="256"/>
                    <a:pt x="163" y="261"/>
                    <a:pt x="168" y="265"/>
                  </a:cubicBezTo>
                  <a:cubicBezTo>
                    <a:pt x="171" y="274"/>
                    <a:pt x="171" y="291"/>
                    <a:pt x="167" y="304"/>
                  </a:cubicBezTo>
                  <a:cubicBezTo>
                    <a:pt x="157" y="317"/>
                    <a:pt x="145" y="327"/>
                    <a:pt x="132" y="337"/>
                  </a:cubicBezTo>
                  <a:cubicBezTo>
                    <a:pt x="119" y="340"/>
                    <a:pt x="105" y="344"/>
                    <a:pt x="92" y="347"/>
                  </a:cubicBezTo>
                  <a:cubicBezTo>
                    <a:pt x="78" y="359"/>
                    <a:pt x="67" y="360"/>
                    <a:pt x="52" y="363"/>
                  </a:cubicBezTo>
                  <a:cubicBezTo>
                    <a:pt x="47" y="366"/>
                    <a:pt x="42" y="369"/>
                    <a:pt x="37" y="372"/>
                  </a:cubicBezTo>
                  <a:cubicBezTo>
                    <a:pt x="30" y="379"/>
                    <a:pt x="23" y="382"/>
                    <a:pt x="19" y="383"/>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6" name="Freeform 67"/>
            <p:cNvSpPr/>
            <p:nvPr/>
          </p:nvSpPr>
          <p:spPr bwMode="auto">
            <a:xfrm rot="252837">
              <a:off x="4254336" y="2638996"/>
              <a:ext cx="681982" cy="442849"/>
            </a:xfrm>
            <a:custGeom>
              <a:avLst/>
              <a:gdLst>
                <a:gd name="T0" fmla="*/ 40 w 359"/>
                <a:gd name="T1" fmla="*/ 240 h 240"/>
                <a:gd name="T2" fmla="*/ 24 w 359"/>
                <a:gd name="T3" fmla="*/ 229 h 240"/>
                <a:gd name="T4" fmla="*/ 0 w 359"/>
                <a:gd name="T5" fmla="*/ 208 h 240"/>
                <a:gd name="T6" fmla="*/ 6 w 359"/>
                <a:gd name="T7" fmla="*/ 197 h 240"/>
                <a:gd name="T8" fmla="*/ 22 w 359"/>
                <a:gd name="T9" fmla="*/ 180 h 240"/>
                <a:gd name="T10" fmla="*/ 22 w 359"/>
                <a:gd name="T11" fmla="*/ 161 h 240"/>
                <a:gd name="T12" fmla="*/ 7 w 359"/>
                <a:gd name="T13" fmla="*/ 116 h 240"/>
                <a:gd name="T14" fmla="*/ 12 w 359"/>
                <a:gd name="T15" fmla="*/ 96 h 240"/>
                <a:gd name="T16" fmla="*/ 39 w 359"/>
                <a:gd name="T17" fmla="*/ 66 h 240"/>
                <a:gd name="T18" fmla="*/ 85 w 359"/>
                <a:gd name="T19" fmla="*/ 29 h 240"/>
                <a:gd name="T20" fmla="*/ 113 w 359"/>
                <a:gd name="T21" fmla="*/ 0 h 240"/>
                <a:gd name="T22" fmla="*/ 119 w 359"/>
                <a:gd name="T23" fmla="*/ 20 h 240"/>
                <a:gd name="T24" fmla="*/ 133 w 359"/>
                <a:gd name="T25" fmla="*/ 20 h 240"/>
                <a:gd name="T26" fmla="*/ 140 w 359"/>
                <a:gd name="T27" fmla="*/ 9 h 240"/>
                <a:gd name="T28" fmla="*/ 165 w 359"/>
                <a:gd name="T29" fmla="*/ 6 h 240"/>
                <a:gd name="T30" fmla="*/ 174 w 359"/>
                <a:gd name="T31" fmla="*/ 19 h 240"/>
                <a:gd name="T32" fmla="*/ 173 w 359"/>
                <a:gd name="T33" fmla="*/ 44 h 240"/>
                <a:gd name="T34" fmla="*/ 216 w 359"/>
                <a:gd name="T35" fmla="*/ 61 h 240"/>
                <a:gd name="T36" fmla="*/ 238 w 359"/>
                <a:gd name="T37" fmla="*/ 26 h 240"/>
                <a:gd name="T38" fmla="*/ 248 w 359"/>
                <a:gd name="T39" fmla="*/ 16 h 240"/>
                <a:gd name="T40" fmla="*/ 277 w 359"/>
                <a:gd name="T41" fmla="*/ 9 h 240"/>
                <a:gd name="T42" fmla="*/ 301 w 359"/>
                <a:gd name="T43" fmla="*/ 19 h 240"/>
                <a:gd name="T44" fmla="*/ 355 w 359"/>
                <a:gd name="T45" fmla="*/ 17 h 240"/>
                <a:gd name="T46" fmla="*/ 359 w 359"/>
                <a:gd name="T47" fmla="*/ 20 h 240"/>
                <a:gd name="T48" fmla="*/ 357 w 359"/>
                <a:gd name="T49" fmla="*/ 25 h 240"/>
                <a:gd name="T50" fmla="*/ 355 w 359"/>
                <a:gd name="T51" fmla="*/ 42 h 240"/>
                <a:gd name="T52" fmla="*/ 336 w 359"/>
                <a:gd name="T53" fmla="*/ 44 h 240"/>
                <a:gd name="T54" fmla="*/ 281 w 359"/>
                <a:gd name="T55" fmla="*/ 89 h 240"/>
                <a:gd name="T56" fmla="*/ 269 w 359"/>
                <a:gd name="T57" fmla="*/ 95 h 240"/>
                <a:gd name="T58" fmla="*/ 251 w 359"/>
                <a:gd name="T59" fmla="*/ 105 h 240"/>
                <a:gd name="T60" fmla="*/ 248 w 359"/>
                <a:gd name="T61" fmla="*/ 108 h 240"/>
                <a:gd name="T62" fmla="*/ 246 w 359"/>
                <a:gd name="T63" fmla="*/ 128 h 240"/>
                <a:gd name="T64" fmla="*/ 225 w 359"/>
                <a:gd name="T65" fmla="*/ 154 h 240"/>
                <a:gd name="T66" fmla="*/ 220 w 359"/>
                <a:gd name="T67" fmla="*/ 181 h 240"/>
                <a:gd name="T68" fmla="*/ 192 w 359"/>
                <a:gd name="T69" fmla="*/ 197 h 240"/>
                <a:gd name="T70" fmla="*/ 177 w 359"/>
                <a:gd name="T71" fmla="*/ 226 h 240"/>
                <a:gd name="T72" fmla="*/ 177 w 359"/>
                <a:gd name="T73" fmla="*/ 224 h 240"/>
                <a:gd name="T74" fmla="*/ 171 w 359"/>
                <a:gd name="T75" fmla="*/ 219 h 240"/>
                <a:gd name="T76" fmla="*/ 161 w 359"/>
                <a:gd name="T77" fmla="*/ 218 h 240"/>
                <a:gd name="T78" fmla="*/ 148 w 359"/>
                <a:gd name="T79" fmla="*/ 235 h 240"/>
                <a:gd name="T80" fmla="*/ 121 w 359"/>
                <a:gd name="T81" fmla="*/ 233 h 240"/>
                <a:gd name="T82" fmla="*/ 118 w 359"/>
                <a:gd name="T83" fmla="*/ 226 h 240"/>
                <a:gd name="T84" fmla="*/ 95 w 359"/>
                <a:gd name="T85" fmla="*/ 203 h 240"/>
                <a:gd name="T86" fmla="*/ 80 w 359"/>
                <a:gd name="T87" fmla="*/ 203 h 240"/>
                <a:gd name="T88" fmla="*/ 77 w 359"/>
                <a:gd name="T89" fmla="*/ 226 h 240"/>
                <a:gd name="T90" fmla="*/ 62 w 359"/>
                <a:gd name="T91" fmla="*/ 234 h 240"/>
                <a:gd name="T92" fmla="*/ 40 w 359"/>
                <a:gd name="T93" fmla="*/ 240 h 24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59"/>
                <a:gd name="T142" fmla="*/ 0 h 240"/>
                <a:gd name="T143" fmla="*/ 359 w 359"/>
                <a:gd name="T144" fmla="*/ 240 h 24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59" h="240">
                  <a:moveTo>
                    <a:pt x="40" y="240"/>
                  </a:moveTo>
                  <a:cubicBezTo>
                    <a:pt x="34" y="236"/>
                    <a:pt x="29" y="233"/>
                    <a:pt x="24" y="229"/>
                  </a:cubicBezTo>
                  <a:cubicBezTo>
                    <a:pt x="16" y="222"/>
                    <a:pt x="8" y="215"/>
                    <a:pt x="0" y="208"/>
                  </a:cubicBezTo>
                  <a:cubicBezTo>
                    <a:pt x="2" y="204"/>
                    <a:pt x="4" y="200"/>
                    <a:pt x="6" y="197"/>
                  </a:cubicBezTo>
                  <a:cubicBezTo>
                    <a:pt x="12" y="192"/>
                    <a:pt x="19" y="186"/>
                    <a:pt x="22" y="180"/>
                  </a:cubicBezTo>
                  <a:cubicBezTo>
                    <a:pt x="22" y="174"/>
                    <a:pt x="22" y="167"/>
                    <a:pt x="22" y="161"/>
                  </a:cubicBezTo>
                  <a:cubicBezTo>
                    <a:pt x="20" y="151"/>
                    <a:pt x="11" y="119"/>
                    <a:pt x="7" y="116"/>
                  </a:cubicBezTo>
                  <a:cubicBezTo>
                    <a:pt x="7" y="104"/>
                    <a:pt x="6" y="102"/>
                    <a:pt x="12" y="96"/>
                  </a:cubicBezTo>
                  <a:cubicBezTo>
                    <a:pt x="18" y="83"/>
                    <a:pt x="28" y="76"/>
                    <a:pt x="39" y="66"/>
                  </a:cubicBezTo>
                  <a:cubicBezTo>
                    <a:pt x="49" y="46"/>
                    <a:pt x="66" y="40"/>
                    <a:pt x="85" y="29"/>
                  </a:cubicBezTo>
                  <a:cubicBezTo>
                    <a:pt x="94" y="19"/>
                    <a:pt x="103" y="9"/>
                    <a:pt x="113" y="0"/>
                  </a:cubicBezTo>
                  <a:cubicBezTo>
                    <a:pt x="115" y="6"/>
                    <a:pt x="117" y="13"/>
                    <a:pt x="119" y="20"/>
                  </a:cubicBezTo>
                  <a:cubicBezTo>
                    <a:pt x="123" y="20"/>
                    <a:pt x="128" y="20"/>
                    <a:pt x="133" y="20"/>
                  </a:cubicBezTo>
                  <a:cubicBezTo>
                    <a:pt x="135" y="16"/>
                    <a:pt x="138" y="12"/>
                    <a:pt x="140" y="9"/>
                  </a:cubicBezTo>
                  <a:cubicBezTo>
                    <a:pt x="145" y="9"/>
                    <a:pt x="157" y="10"/>
                    <a:pt x="165" y="6"/>
                  </a:cubicBezTo>
                  <a:cubicBezTo>
                    <a:pt x="165" y="8"/>
                    <a:pt x="169" y="13"/>
                    <a:pt x="174" y="19"/>
                  </a:cubicBezTo>
                  <a:cubicBezTo>
                    <a:pt x="173" y="28"/>
                    <a:pt x="173" y="36"/>
                    <a:pt x="173" y="44"/>
                  </a:cubicBezTo>
                  <a:cubicBezTo>
                    <a:pt x="181" y="52"/>
                    <a:pt x="198" y="61"/>
                    <a:pt x="216" y="61"/>
                  </a:cubicBezTo>
                  <a:cubicBezTo>
                    <a:pt x="223" y="49"/>
                    <a:pt x="231" y="38"/>
                    <a:pt x="238" y="26"/>
                  </a:cubicBezTo>
                  <a:cubicBezTo>
                    <a:pt x="241" y="22"/>
                    <a:pt x="244" y="19"/>
                    <a:pt x="248" y="16"/>
                  </a:cubicBezTo>
                  <a:cubicBezTo>
                    <a:pt x="255" y="11"/>
                    <a:pt x="264" y="7"/>
                    <a:pt x="277" y="9"/>
                  </a:cubicBezTo>
                  <a:cubicBezTo>
                    <a:pt x="284" y="12"/>
                    <a:pt x="293" y="15"/>
                    <a:pt x="301" y="19"/>
                  </a:cubicBezTo>
                  <a:cubicBezTo>
                    <a:pt x="319" y="18"/>
                    <a:pt x="337" y="17"/>
                    <a:pt x="355" y="17"/>
                  </a:cubicBezTo>
                  <a:cubicBezTo>
                    <a:pt x="356" y="18"/>
                    <a:pt x="357" y="19"/>
                    <a:pt x="359" y="20"/>
                  </a:cubicBezTo>
                  <a:cubicBezTo>
                    <a:pt x="358" y="21"/>
                    <a:pt x="357" y="23"/>
                    <a:pt x="357" y="25"/>
                  </a:cubicBezTo>
                  <a:cubicBezTo>
                    <a:pt x="356" y="30"/>
                    <a:pt x="356" y="36"/>
                    <a:pt x="355" y="42"/>
                  </a:cubicBezTo>
                  <a:cubicBezTo>
                    <a:pt x="349" y="43"/>
                    <a:pt x="342" y="43"/>
                    <a:pt x="336" y="44"/>
                  </a:cubicBezTo>
                  <a:cubicBezTo>
                    <a:pt x="317" y="56"/>
                    <a:pt x="286" y="69"/>
                    <a:pt x="281" y="89"/>
                  </a:cubicBezTo>
                  <a:cubicBezTo>
                    <a:pt x="277" y="91"/>
                    <a:pt x="273" y="93"/>
                    <a:pt x="269" y="95"/>
                  </a:cubicBezTo>
                  <a:cubicBezTo>
                    <a:pt x="264" y="102"/>
                    <a:pt x="257" y="103"/>
                    <a:pt x="251" y="105"/>
                  </a:cubicBezTo>
                  <a:cubicBezTo>
                    <a:pt x="250" y="106"/>
                    <a:pt x="248" y="107"/>
                    <a:pt x="248" y="108"/>
                  </a:cubicBezTo>
                  <a:cubicBezTo>
                    <a:pt x="247" y="115"/>
                    <a:pt x="247" y="121"/>
                    <a:pt x="246" y="128"/>
                  </a:cubicBezTo>
                  <a:cubicBezTo>
                    <a:pt x="241" y="137"/>
                    <a:pt x="230" y="146"/>
                    <a:pt x="225" y="154"/>
                  </a:cubicBezTo>
                  <a:cubicBezTo>
                    <a:pt x="225" y="161"/>
                    <a:pt x="225" y="172"/>
                    <a:pt x="220" y="181"/>
                  </a:cubicBezTo>
                  <a:cubicBezTo>
                    <a:pt x="205" y="181"/>
                    <a:pt x="199" y="188"/>
                    <a:pt x="192" y="197"/>
                  </a:cubicBezTo>
                  <a:cubicBezTo>
                    <a:pt x="191" y="207"/>
                    <a:pt x="188" y="219"/>
                    <a:pt x="177" y="226"/>
                  </a:cubicBezTo>
                  <a:cubicBezTo>
                    <a:pt x="177" y="225"/>
                    <a:pt x="177" y="224"/>
                    <a:pt x="177" y="224"/>
                  </a:cubicBezTo>
                  <a:cubicBezTo>
                    <a:pt x="174" y="222"/>
                    <a:pt x="172" y="220"/>
                    <a:pt x="171" y="219"/>
                  </a:cubicBezTo>
                  <a:cubicBezTo>
                    <a:pt x="167" y="218"/>
                    <a:pt x="164" y="218"/>
                    <a:pt x="161" y="218"/>
                  </a:cubicBezTo>
                  <a:cubicBezTo>
                    <a:pt x="156" y="224"/>
                    <a:pt x="152" y="229"/>
                    <a:pt x="148" y="235"/>
                  </a:cubicBezTo>
                  <a:cubicBezTo>
                    <a:pt x="139" y="238"/>
                    <a:pt x="125" y="235"/>
                    <a:pt x="121" y="233"/>
                  </a:cubicBezTo>
                  <a:cubicBezTo>
                    <a:pt x="119" y="230"/>
                    <a:pt x="118" y="228"/>
                    <a:pt x="118" y="226"/>
                  </a:cubicBezTo>
                  <a:cubicBezTo>
                    <a:pt x="110" y="218"/>
                    <a:pt x="102" y="210"/>
                    <a:pt x="95" y="203"/>
                  </a:cubicBezTo>
                  <a:cubicBezTo>
                    <a:pt x="90" y="203"/>
                    <a:pt x="85" y="203"/>
                    <a:pt x="80" y="203"/>
                  </a:cubicBezTo>
                  <a:cubicBezTo>
                    <a:pt x="78" y="208"/>
                    <a:pt x="78" y="215"/>
                    <a:pt x="77" y="226"/>
                  </a:cubicBezTo>
                  <a:cubicBezTo>
                    <a:pt x="69" y="226"/>
                    <a:pt x="63" y="231"/>
                    <a:pt x="62" y="234"/>
                  </a:cubicBezTo>
                  <a:cubicBezTo>
                    <a:pt x="52" y="234"/>
                    <a:pt x="44" y="239"/>
                    <a:pt x="40" y="240"/>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7" name="Freeform 68"/>
            <p:cNvSpPr/>
            <p:nvPr/>
          </p:nvSpPr>
          <p:spPr bwMode="auto">
            <a:xfrm rot="252837">
              <a:off x="3203063" y="2470361"/>
              <a:ext cx="295715" cy="470710"/>
            </a:xfrm>
            <a:custGeom>
              <a:avLst/>
              <a:gdLst>
                <a:gd name="T0" fmla="*/ 59 w 155"/>
                <a:gd name="T1" fmla="*/ 229 h 253"/>
                <a:gd name="T2" fmla="*/ 55 w 155"/>
                <a:gd name="T3" fmla="*/ 210 h 253"/>
                <a:gd name="T4" fmla="*/ 48 w 155"/>
                <a:gd name="T5" fmla="*/ 162 h 253"/>
                <a:gd name="T6" fmla="*/ 15 w 155"/>
                <a:gd name="T7" fmla="*/ 125 h 253"/>
                <a:gd name="T8" fmla="*/ 0 w 155"/>
                <a:gd name="T9" fmla="*/ 117 h 253"/>
                <a:gd name="T10" fmla="*/ 38 w 155"/>
                <a:gd name="T11" fmla="*/ 106 h 253"/>
                <a:gd name="T12" fmla="*/ 62 w 155"/>
                <a:gd name="T13" fmla="*/ 95 h 253"/>
                <a:gd name="T14" fmla="*/ 72 w 155"/>
                <a:gd name="T15" fmla="*/ 82 h 253"/>
                <a:gd name="T16" fmla="*/ 71 w 155"/>
                <a:gd name="T17" fmla="*/ 60 h 253"/>
                <a:gd name="T18" fmla="*/ 88 w 155"/>
                <a:gd name="T19" fmla="*/ 29 h 253"/>
                <a:gd name="T20" fmla="*/ 91 w 155"/>
                <a:gd name="T21" fmla="*/ 12 h 253"/>
                <a:gd name="T22" fmla="*/ 124 w 155"/>
                <a:gd name="T23" fmla="*/ 9 h 253"/>
                <a:gd name="T24" fmla="*/ 127 w 155"/>
                <a:gd name="T25" fmla="*/ 18 h 253"/>
                <a:gd name="T26" fmla="*/ 118 w 155"/>
                <a:gd name="T27" fmla="*/ 38 h 253"/>
                <a:gd name="T28" fmla="*/ 109 w 155"/>
                <a:gd name="T29" fmla="*/ 80 h 253"/>
                <a:gd name="T30" fmla="*/ 130 w 155"/>
                <a:gd name="T31" fmla="*/ 82 h 253"/>
                <a:gd name="T32" fmla="*/ 155 w 155"/>
                <a:gd name="T33" fmla="*/ 101 h 253"/>
                <a:gd name="T34" fmla="*/ 144 w 155"/>
                <a:gd name="T35" fmla="*/ 116 h 253"/>
                <a:gd name="T36" fmla="*/ 128 w 155"/>
                <a:gd name="T37" fmla="*/ 133 h 253"/>
                <a:gd name="T38" fmla="*/ 111 w 155"/>
                <a:gd name="T39" fmla="*/ 157 h 253"/>
                <a:gd name="T40" fmla="*/ 100 w 155"/>
                <a:gd name="T41" fmla="*/ 191 h 253"/>
                <a:gd name="T42" fmla="*/ 108 w 155"/>
                <a:gd name="T43" fmla="*/ 199 h 253"/>
                <a:gd name="T44" fmla="*/ 125 w 155"/>
                <a:gd name="T45" fmla="*/ 219 h 253"/>
                <a:gd name="T46" fmla="*/ 121 w 155"/>
                <a:gd name="T47" fmla="*/ 227 h 253"/>
                <a:gd name="T48" fmla="*/ 103 w 155"/>
                <a:gd name="T49" fmla="*/ 233 h 253"/>
                <a:gd name="T50" fmla="*/ 59 w 155"/>
                <a:gd name="T51" fmla="*/ 229 h 2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5"/>
                <a:gd name="T79" fmla="*/ 0 h 253"/>
                <a:gd name="T80" fmla="*/ 155 w 155"/>
                <a:gd name="T81" fmla="*/ 253 h 2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5" h="253">
                  <a:moveTo>
                    <a:pt x="59" y="229"/>
                  </a:moveTo>
                  <a:cubicBezTo>
                    <a:pt x="58" y="222"/>
                    <a:pt x="56" y="216"/>
                    <a:pt x="55" y="210"/>
                  </a:cubicBezTo>
                  <a:cubicBezTo>
                    <a:pt x="53" y="190"/>
                    <a:pt x="49" y="174"/>
                    <a:pt x="48" y="162"/>
                  </a:cubicBezTo>
                  <a:cubicBezTo>
                    <a:pt x="36" y="145"/>
                    <a:pt x="20" y="134"/>
                    <a:pt x="15" y="125"/>
                  </a:cubicBezTo>
                  <a:cubicBezTo>
                    <a:pt x="9" y="122"/>
                    <a:pt x="5" y="120"/>
                    <a:pt x="0" y="117"/>
                  </a:cubicBezTo>
                  <a:cubicBezTo>
                    <a:pt x="3" y="111"/>
                    <a:pt x="27" y="108"/>
                    <a:pt x="38" y="106"/>
                  </a:cubicBezTo>
                  <a:cubicBezTo>
                    <a:pt x="48" y="98"/>
                    <a:pt x="45" y="97"/>
                    <a:pt x="62" y="95"/>
                  </a:cubicBezTo>
                  <a:cubicBezTo>
                    <a:pt x="65" y="91"/>
                    <a:pt x="69" y="87"/>
                    <a:pt x="72" y="82"/>
                  </a:cubicBezTo>
                  <a:cubicBezTo>
                    <a:pt x="72" y="75"/>
                    <a:pt x="71" y="67"/>
                    <a:pt x="71" y="60"/>
                  </a:cubicBezTo>
                  <a:cubicBezTo>
                    <a:pt x="76" y="49"/>
                    <a:pt x="82" y="39"/>
                    <a:pt x="88" y="29"/>
                  </a:cubicBezTo>
                  <a:cubicBezTo>
                    <a:pt x="89" y="23"/>
                    <a:pt x="90" y="17"/>
                    <a:pt x="91" y="12"/>
                  </a:cubicBezTo>
                  <a:cubicBezTo>
                    <a:pt x="102" y="12"/>
                    <a:pt x="111" y="0"/>
                    <a:pt x="124" y="9"/>
                  </a:cubicBezTo>
                  <a:cubicBezTo>
                    <a:pt x="124" y="12"/>
                    <a:pt x="125" y="15"/>
                    <a:pt x="127" y="18"/>
                  </a:cubicBezTo>
                  <a:cubicBezTo>
                    <a:pt x="124" y="25"/>
                    <a:pt x="121" y="31"/>
                    <a:pt x="118" y="38"/>
                  </a:cubicBezTo>
                  <a:cubicBezTo>
                    <a:pt x="107" y="52"/>
                    <a:pt x="106" y="57"/>
                    <a:pt x="109" y="80"/>
                  </a:cubicBezTo>
                  <a:cubicBezTo>
                    <a:pt x="116" y="80"/>
                    <a:pt x="123" y="81"/>
                    <a:pt x="130" y="82"/>
                  </a:cubicBezTo>
                  <a:cubicBezTo>
                    <a:pt x="134" y="87"/>
                    <a:pt x="141" y="97"/>
                    <a:pt x="155" y="101"/>
                  </a:cubicBezTo>
                  <a:cubicBezTo>
                    <a:pt x="154" y="105"/>
                    <a:pt x="150" y="112"/>
                    <a:pt x="144" y="116"/>
                  </a:cubicBezTo>
                  <a:cubicBezTo>
                    <a:pt x="141" y="123"/>
                    <a:pt x="134" y="128"/>
                    <a:pt x="128" y="133"/>
                  </a:cubicBezTo>
                  <a:cubicBezTo>
                    <a:pt x="103" y="133"/>
                    <a:pt x="117" y="138"/>
                    <a:pt x="111" y="157"/>
                  </a:cubicBezTo>
                  <a:cubicBezTo>
                    <a:pt x="101" y="171"/>
                    <a:pt x="100" y="169"/>
                    <a:pt x="100" y="191"/>
                  </a:cubicBezTo>
                  <a:cubicBezTo>
                    <a:pt x="102" y="194"/>
                    <a:pt x="105" y="196"/>
                    <a:pt x="108" y="199"/>
                  </a:cubicBezTo>
                  <a:cubicBezTo>
                    <a:pt x="113" y="200"/>
                    <a:pt x="128" y="203"/>
                    <a:pt x="125" y="219"/>
                  </a:cubicBezTo>
                  <a:cubicBezTo>
                    <a:pt x="124" y="222"/>
                    <a:pt x="122" y="224"/>
                    <a:pt x="121" y="227"/>
                  </a:cubicBezTo>
                  <a:cubicBezTo>
                    <a:pt x="114" y="229"/>
                    <a:pt x="108" y="230"/>
                    <a:pt x="103" y="233"/>
                  </a:cubicBezTo>
                  <a:cubicBezTo>
                    <a:pt x="79" y="253"/>
                    <a:pt x="89" y="251"/>
                    <a:pt x="59" y="229"/>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8" name="Freeform 69"/>
            <p:cNvSpPr/>
            <p:nvPr/>
          </p:nvSpPr>
          <p:spPr bwMode="auto">
            <a:xfrm rot="252837">
              <a:off x="4098696" y="2078835"/>
              <a:ext cx="568790" cy="810913"/>
            </a:xfrm>
            <a:custGeom>
              <a:avLst/>
              <a:gdLst>
                <a:gd name="T0" fmla="*/ 100 w 300"/>
                <a:gd name="T1" fmla="*/ 431 h 439"/>
                <a:gd name="T2" fmla="*/ 24 w 300"/>
                <a:gd name="T3" fmla="*/ 423 h 439"/>
                <a:gd name="T4" fmla="*/ 29 w 300"/>
                <a:gd name="T5" fmla="*/ 381 h 439"/>
                <a:gd name="T6" fmla="*/ 3 w 300"/>
                <a:gd name="T7" fmla="*/ 294 h 439"/>
                <a:gd name="T8" fmla="*/ 44 w 300"/>
                <a:gd name="T9" fmla="*/ 240 h 439"/>
                <a:gd name="T10" fmla="*/ 15 w 300"/>
                <a:gd name="T11" fmla="*/ 189 h 439"/>
                <a:gd name="T12" fmla="*/ 10 w 300"/>
                <a:gd name="T13" fmla="*/ 186 h 439"/>
                <a:gd name="T14" fmla="*/ 27 w 300"/>
                <a:gd name="T15" fmla="*/ 164 h 439"/>
                <a:gd name="T16" fmla="*/ 13 w 300"/>
                <a:gd name="T17" fmla="*/ 141 h 439"/>
                <a:gd name="T18" fmla="*/ 0 w 300"/>
                <a:gd name="T19" fmla="*/ 101 h 439"/>
                <a:gd name="T20" fmla="*/ 19 w 300"/>
                <a:gd name="T21" fmla="*/ 86 h 439"/>
                <a:gd name="T22" fmla="*/ 32 w 300"/>
                <a:gd name="T23" fmla="*/ 52 h 439"/>
                <a:gd name="T24" fmla="*/ 55 w 300"/>
                <a:gd name="T25" fmla="*/ 100 h 439"/>
                <a:gd name="T26" fmla="*/ 69 w 300"/>
                <a:gd name="T27" fmla="*/ 95 h 439"/>
                <a:gd name="T28" fmla="*/ 141 w 300"/>
                <a:gd name="T29" fmla="*/ 60 h 439"/>
                <a:gd name="T30" fmla="*/ 162 w 300"/>
                <a:gd name="T31" fmla="*/ 13 h 439"/>
                <a:gd name="T32" fmla="*/ 208 w 300"/>
                <a:gd name="T33" fmla="*/ 65 h 439"/>
                <a:gd name="T34" fmla="*/ 257 w 300"/>
                <a:gd name="T35" fmla="*/ 86 h 439"/>
                <a:gd name="T36" fmla="*/ 252 w 300"/>
                <a:gd name="T37" fmla="*/ 126 h 439"/>
                <a:gd name="T38" fmla="*/ 300 w 300"/>
                <a:gd name="T39" fmla="*/ 157 h 439"/>
                <a:gd name="T40" fmla="*/ 244 w 300"/>
                <a:gd name="T41" fmla="*/ 220 h 439"/>
                <a:gd name="T42" fmla="*/ 196 w 300"/>
                <a:gd name="T43" fmla="*/ 199 h 439"/>
                <a:gd name="T44" fmla="*/ 174 w 300"/>
                <a:gd name="T45" fmla="*/ 161 h 439"/>
                <a:gd name="T46" fmla="*/ 144 w 300"/>
                <a:gd name="T47" fmla="*/ 111 h 439"/>
                <a:gd name="T48" fmla="*/ 97 w 300"/>
                <a:gd name="T49" fmla="*/ 145 h 439"/>
                <a:gd name="T50" fmla="*/ 80 w 300"/>
                <a:gd name="T51" fmla="*/ 185 h 439"/>
                <a:gd name="T52" fmla="*/ 115 w 300"/>
                <a:gd name="T53" fmla="*/ 211 h 439"/>
                <a:gd name="T54" fmla="*/ 153 w 300"/>
                <a:gd name="T55" fmla="*/ 211 h 439"/>
                <a:gd name="T56" fmla="*/ 162 w 300"/>
                <a:gd name="T57" fmla="*/ 245 h 439"/>
                <a:gd name="T58" fmla="*/ 209 w 300"/>
                <a:gd name="T59" fmla="*/ 290 h 439"/>
                <a:gd name="T60" fmla="*/ 157 w 300"/>
                <a:gd name="T61" fmla="*/ 329 h 439"/>
                <a:gd name="T62" fmla="*/ 106 w 300"/>
                <a:gd name="T63" fmla="*/ 432 h 4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0"/>
                <a:gd name="T97" fmla="*/ 0 h 439"/>
                <a:gd name="T98" fmla="*/ 300 w 300"/>
                <a:gd name="T99" fmla="*/ 439 h 4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0" h="439">
                  <a:moveTo>
                    <a:pt x="107" y="439"/>
                  </a:moveTo>
                  <a:cubicBezTo>
                    <a:pt x="105" y="436"/>
                    <a:pt x="103" y="433"/>
                    <a:pt x="100" y="431"/>
                  </a:cubicBezTo>
                  <a:cubicBezTo>
                    <a:pt x="87" y="431"/>
                    <a:pt x="74" y="431"/>
                    <a:pt x="61" y="432"/>
                  </a:cubicBezTo>
                  <a:cubicBezTo>
                    <a:pt x="48" y="429"/>
                    <a:pt x="36" y="426"/>
                    <a:pt x="24" y="423"/>
                  </a:cubicBezTo>
                  <a:cubicBezTo>
                    <a:pt x="14" y="417"/>
                    <a:pt x="8" y="408"/>
                    <a:pt x="8" y="405"/>
                  </a:cubicBezTo>
                  <a:cubicBezTo>
                    <a:pt x="15" y="397"/>
                    <a:pt x="22" y="389"/>
                    <a:pt x="29" y="381"/>
                  </a:cubicBezTo>
                  <a:cubicBezTo>
                    <a:pt x="31" y="375"/>
                    <a:pt x="32" y="368"/>
                    <a:pt x="35" y="362"/>
                  </a:cubicBezTo>
                  <a:cubicBezTo>
                    <a:pt x="43" y="326"/>
                    <a:pt x="21" y="311"/>
                    <a:pt x="3" y="294"/>
                  </a:cubicBezTo>
                  <a:cubicBezTo>
                    <a:pt x="3" y="271"/>
                    <a:pt x="18" y="264"/>
                    <a:pt x="35" y="254"/>
                  </a:cubicBezTo>
                  <a:cubicBezTo>
                    <a:pt x="38" y="249"/>
                    <a:pt x="41" y="244"/>
                    <a:pt x="44" y="240"/>
                  </a:cubicBezTo>
                  <a:cubicBezTo>
                    <a:pt x="43" y="234"/>
                    <a:pt x="43" y="228"/>
                    <a:pt x="43" y="223"/>
                  </a:cubicBezTo>
                  <a:cubicBezTo>
                    <a:pt x="33" y="207"/>
                    <a:pt x="25" y="197"/>
                    <a:pt x="15" y="189"/>
                  </a:cubicBezTo>
                  <a:cubicBezTo>
                    <a:pt x="13" y="188"/>
                    <a:pt x="11" y="188"/>
                    <a:pt x="10" y="188"/>
                  </a:cubicBezTo>
                  <a:cubicBezTo>
                    <a:pt x="10" y="187"/>
                    <a:pt x="10" y="187"/>
                    <a:pt x="10" y="186"/>
                  </a:cubicBezTo>
                  <a:cubicBezTo>
                    <a:pt x="14" y="183"/>
                    <a:pt x="17" y="180"/>
                    <a:pt x="21" y="177"/>
                  </a:cubicBezTo>
                  <a:cubicBezTo>
                    <a:pt x="23" y="173"/>
                    <a:pt x="27" y="168"/>
                    <a:pt x="27" y="164"/>
                  </a:cubicBezTo>
                  <a:cubicBezTo>
                    <a:pt x="22" y="159"/>
                    <a:pt x="17" y="156"/>
                    <a:pt x="13" y="152"/>
                  </a:cubicBezTo>
                  <a:cubicBezTo>
                    <a:pt x="13" y="148"/>
                    <a:pt x="13" y="144"/>
                    <a:pt x="13" y="141"/>
                  </a:cubicBezTo>
                  <a:cubicBezTo>
                    <a:pt x="7" y="134"/>
                    <a:pt x="2" y="130"/>
                    <a:pt x="0" y="125"/>
                  </a:cubicBezTo>
                  <a:cubicBezTo>
                    <a:pt x="0" y="117"/>
                    <a:pt x="0" y="109"/>
                    <a:pt x="0" y="101"/>
                  </a:cubicBezTo>
                  <a:cubicBezTo>
                    <a:pt x="2" y="97"/>
                    <a:pt x="5" y="93"/>
                    <a:pt x="8" y="91"/>
                  </a:cubicBezTo>
                  <a:cubicBezTo>
                    <a:pt x="8" y="91"/>
                    <a:pt x="16" y="89"/>
                    <a:pt x="19" y="86"/>
                  </a:cubicBezTo>
                  <a:cubicBezTo>
                    <a:pt x="19" y="78"/>
                    <a:pt x="19" y="69"/>
                    <a:pt x="19" y="61"/>
                  </a:cubicBezTo>
                  <a:cubicBezTo>
                    <a:pt x="24" y="56"/>
                    <a:pt x="24" y="54"/>
                    <a:pt x="32" y="52"/>
                  </a:cubicBezTo>
                  <a:cubicBezTo>
                    <a:pt x="36" y="55"/>
                    <a:pt x="44" y="59"/>
                    <a:pt x="44" y="71"/>
                  </a:cubicBezTo>
                  <a:cubicBezTo>
                    <a:pt x="31" y="79"/>
                    <a:pt x="42" y="90"/>
                    <a:pt x="55" y="100"/>
                  </a:cubicBezTo>
                  <a:cubicBezTo>
                    <a:pt x="57" y="100"/>
                    <a:pt x="58" y="100"/>
                    <a:pt x="61" y="101"/>
                  </a:cubicBezTo>
                  <a:cubicBezTo>
                    <a:pt x="63" y="99"/>
                    <a:pt x="66" y="97"/>
                    <a:pt x="69" y="95"/>
                  </a:cubicBezTo>
                  <a:cubicBezTo>
                    <a:pt x="69" y="83"/>
                    <a:pt x="82" y="82"/>
                    <a:pt x="90" y="75"/>
                  </a:cubicBezTo>
                  <a:cubicBezTo>
                    <a:pt x="102" y="59"/>
                    <a:pt x="124" y="71"/>
                    <a:pt x="141" y="60"/>
                  </a:cubicBezTo>
                  <a:cubicBezTo>
                    <a:pt x="140" y="50"/>
                    <a:pt x="140" y="40"/>
                    <a:pt x="140" y="30"/>
                  </a:cubicBezTo>
                  <a:cubicBezTo>
                    <a:pt x="146" y="22"/>
                    <a:pt x="150" y="20"/>
                    <a:pt x="162" y="13"/>
                  </a:cubicBezTo>
                  <a:cubicBezTo>
                    <a:pt x="175" y="0"/>
                    <a:pt x="179" y="13"/>
                    <a:pt x="186" y="30"/>
                  </a:cubicBezTo>
                  <a:cubicBezTo>
                    <a:pt x="193" y="42"/>
                    <a:pt x="200" y="53"/>
                    <a:pt x="208" y="65"/>
                  </a:cubicBezTo>
                  <a:cubicBezTo>
                    <a:pt x="209" y="75"/>
                    <a:pt x="207" y="80"/>
                    <a:pt x="223" y="87"/>
                  </a:cubicBezTo>
                  <a:cubicBezTo>
                    <a:pt x="230" y="87"/>
                    <a:pt x="245" y="85"/>
                    <a:pt x="257" y="86"/>
                  </a:cubicBezTo>
                  <a:cubicBezTo>
                    <a:pt x="252" y="94"/>
                    <a:pt x="245" y="93"/>
                    <a:pt x="241" y="102"/>
                  </a:cubicBezTo>
                  <a:cubicBezTo>
                    <a:pt x="241" y="111"/>
                    <a:pt x="238" y="116"/>
                    <a:pt x="252" y="126"/>
                  </a:cubicBezTo>
                  <a:cubicBezTo>
                    <a:pt x="265" y="128"/>
                    <a:pt x="276" y="141"/>
                    <a:pt x="292" y="149"/>
                  </a:cubicBezTo>
                  <a:cubicBezTo>
                    <a:pt x="294" y="151"/>
                    <a:pt x="297" y="154"/>
                    <a:pt x="300" y="157"/>
                  </a:cubicBezTo>
                  <a:cubicBezTo>
                    <a:pt x="291" y="168"/>
                    <a:pt x="282" y="181"/>
                    <a:pt x="274" y="193"/>
                  </a:cubicBezTo>
                  <a:cubicBezTo>
                    <a:pt x="274" y="204"/>
                    <a:pt x="252" y="216"/>
                    <a:pt x="244" y="220"/>
                  </a:cubicBezTo>
                  <a:cubicBezTo>
                    <a:pt x="237" y="221"/>
                    <a:pt x="230" y="222"/>
                    <a:pt x="223" y="224"/>
                  </a:cubicBezTo>
                  <a:cubicBezTo>
                    <a:pt x="209" y="215"/>
                    <a:pt x="204" y="203"/>
                    <a:pt x="196" y="199"/>
                  </a:cubicBezTo>
                  <a:cubicBezTo>
                    <a:pt x="191" y="187"/>
                    <a:pt x="196" y="174"/>
                    <a:pt x="192" y="168"/>
                  </a:cubicBezTo>
                  <a:cubicBezTo>
                    <a:pt x="186" y="165"/>
                    <a:pt x="180" y="163"/>
                    <a:pt x="174" y="161"/>
                  </a:cubicBezTo>
                  <a:cubicBezTo>
                    <a:pt x="173" y="147"/>
                    <a:pt x="176" y="129"/>
                    <a:pt x="176" y="121"/>
                  </a:cubicBezTo>
                  <a:cubicBezTo>
                    <a:pt x="161" y="120"/>
                    <a:pt x="147" y="120"/>
                    <a:pt x="144" y="111"/>
                  </a:cubicBezTo>
                  <a:cubicBezTo>
                    <a:pt x="126" y="111"/>
                    <a:pt x="127" y="111"/>
                    <a:pt x="123" y="128"/>
                  </a:cubicBezTo>
                  <a:cubicBezTo>
                    <a:pt x="113" y="132"/>
                    <a:pt x="104" y="140"/>
                    <a:pt x="97" y="145"/>
                  </a:cubicBezTo>
                  <a:cubicBezTo>
                    <a:pt x="97" y="150"/>
                    <a:pt x="97" y="154"/>
                    <a:pt x="103" y="164"/>
                  </a:cubicBezTo>
                  <a:cubicBezTo>
                    <a:pt x="101" y="179"/>
                    <a:pt x="84" y="176"/>
                    <a:pt x="80" y="185"/>
                  </a:cubicBezTo>
                  <a:cubicBezTo>
                    <a:pt x="80" y="192"/>
                    <a:pt x="75" y="204"/>
                    <a:pt x="80" y="211"/>
                  </a:cubicBezTo>
                  <a:cubicBezTo>
                    <a:pt x="91" y="211"/>
                    <a:pt x="103" y="211"/>
                    <a:pt x="115" y="211"/>
                  </a:cubicBezTo>
                  <a:cubicBezTo>
                    <a:pt x="123" y="204"/>
                    <a:pt x="124" y="198"/>
                    <a:pt x="141" y="200"/>
                  </a:cubicBezTo>
                  <a:cubicBezTo>
                    <a:pt x="144" y="205"/>
                    <a:pt x="148" y="205"/>
                    <a:pt x="153" y="211"/>
                  </a:cubicBezTo>
                  <a:cubicBezTo>
                    <a:pt x="155" y="214"/>
                    <a:pt x="157" y="217"/>
                    <a:pt x="159" y="221"/>
                  </a:cubicBezTo>
                  <a:cubicBezTo>
                    <a:pt x="160" y="229"/>
                    <a:pt x="161" y="237"/>
                    <a:pt x="162" y="245"/>
                  </a:cubicBezTo>
                  <a:cubicBezTo>
                    <a:pt x="169" y="254"/>
                    <a:pt x="179" y="266"/>
                    <a:pt x="197" y="271"/>
                  </a:cubicBezTo>
                  <a:cubicBezTo>
                    <a:pt x="201" y="277"/>
                    <a:pt x="205" y="283"/>
                    <a:pt x="209" y="290"/>
                  </a:cubicBezTo>
                  <a:cubicBezTo>
                    <a:pt x="200" y="290"/>
                    <a:pt x="196" y="300"/>
                    <a:pt x="190" y="303"/>
                  </a:cubicBezTo>
                  <a:cubicBezTo>
                    <a:pt x="185" y="314"/>
                    <a:pt x="167" y="326"/>
                    <a:pt x="157" y="329"/>
                  </a:cubicBezTo>
                  <a:cubicBezTo>
                    <a:pt x="146" y="336"/>
                    <a:pt x="137" y="344"/>
                    <a:pt x="131" y="356"/>
                  </a:cubicBezTo>
                  <a:cubicBezTo>
                    <a:pt x="104" y="383"/>
                    <a:pt x="88" y="388"/>
                    <a:pt x="106" y="432"/>
                  </a:cubicBezTo>
                  <a:cubicBezTo>
                    <a:pt x="106" y="435"/>
                    <a:pt x="107" y="437"/>
                    <a:pt x="107" y="439"/>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9" name="Freeform 71"/>
            <p:cNvSpPr/>
            <p:nvPr/>
          </p:nvSpPr>
          <p:spPr bwMode="auto">
            <a:xfrm rot="252837">
              <a:off x="2656911" y="791346"/>
              <a:ext cx="2324683" cy="1935633"/>
            </a:xfrm>
            <a:custGeom>
              <a:avLst/>
              <a:gdLst>
                <a:gd name="T0" fmla="*/ 303 w 1225"/>
                <a:gd name="T1" fmla="*/ 960 h 1047"/>
                <a:gd name="T2" fmla="*/ 284 w 1225"/>
                <a:gd name="T3" fmla="*/ 918 h 1047"/>
                <a:gd name="T4" fmla="*/ 196 w 1225"/>
                <a:gd name="T5" fmla="*/ 965 h 1047"/>
                <a:gd name="T6" fmla="*/ 107 w 1225"/>
                <a:gd name="T7" fmla="*/ 886 h 1047"/>
                <a:gd name="T8" fmla="*/ 121 w 1225"/>
                <a:gd name="T9" fmla="*/ 820 h 1047"/>
                <a:gd name="T10" fmla="*/ 28 w 1225"/>
                <a:gd name="T11" fmla="*/ 800 h 1047"/>
                <a:gd name="T12" fmla="*/ 0 w 1225"/>
                <a:gd name="T13" fmla="*/ 716 h 1047"/>
                <a:gd name="T14" fmla="*/ 193 w 1225"/>
                <a:gd name="T15" fmla="*/ 723 h 1047"/>
                <a:gd name="T16" fmla="*/ 275 w 1225"/>
                <a:gd name="T17" fmla="*/ 766 h 1047"/>
                <a:gd name="T18" fmla="*/ 419 w 1225"/>
                <a:gd name="T19" fmla="*/ 756 h 1047"/>
                <a:gd name="T20" fmla="*/ 567 w 1225"/>
                <a:gd name="T21" fmla="*/ 726 h 1047"/>
                <a:gd name="T22" fmla="*/ 683 w 1225"/>
                <a:gd name="T23" fmla="*/ 638 h 1047"/>
                <a:gd name="T24" fmla="*/ 680 w 1225"/>
                <a:gd name="T25" fmla="*/ 549 h 1047"/>
                <a:gd name="T26" fmla="*/ 785 w 1225"/>
                <a:gd name="T27" fmla="*/ 522 h 1047"/>
                <a:gd name="T28" fmla="*/ 861 w 1225"/>
                <a:gd name="T29" fmla="*/ 475 h 1047"/>
                <a:gd name="T30" fmla="*/ 1005 w 1225"/>
                <a:gd name="T31" fmla="*/ 419 h 1047"/>
                <a:gd name="T32" fmla="*/ 947 w 1225"/>
                <a:gd name="T33" fmla="*/ 330 h 1047"/>
                <a:gd name="T34" fmla="*/ 900 w 1225"/>
                <a:gd name="T35" fmla="*/ 361 h 1047"/>
                <a:gd name="T36" fmla="*/ 808 w 1225"/>
                <a:gd name="T37" fmla="*/ 344 h 1047"/>
                <a:gd name="T38" fmla="*/ 843 w 1225"/>
                <a:gd name="T39" fmla="*/ 238 h 1047"/>
                <a:gd name="T40" fmla="*/ 958 w 1225"/>
                <a:gd name="T41" fmla="*/ 135 h 1047"/>
                <a:gd name="T42" fmla="*/ 963 w 1225"/>
                <a:gd name="T43" fmla="*/ 46 h 1047"/>
                <a:gd name="T44" fmla="*/ 1012 w 1225"/>
                <a:gd name="T45" fmla="*/ 8 h 1047"/>
                <a:gd name="T46" fmla="*/ 1033 w 1225"/>
                <a:gd name="T47" fmla="*/ 64 h 1047"/>
                <a:gd name="T48" fmla="*/ 1081 w 1225"/>
                <a:gd name="T49" fmla="*/ 99 h 1047"/>
                <a:gd name="T50" fmla="*/ 1192 w 1225"/>
                <a:gd name="T51" fmla="*/ 81 h 1047"/>
                <a:gd name="T52" fmla="*/ 1202 w 1225"/>
                <a:gd name="T53" fmla="*/ 205 h 1047"/>
                <a:gd name="T54" fmla="*/ 1189 w 1225"/>
                <a:gd name="T55" fmla="*/ 266 h 1047"/>
                <a:gd name="T56" fmla="*/ 1124 w 1225"/>
                <a:gd name="T57" fmla="*/ 339 h 1047"/>
                <a:gd name="T58" fmla="*/ 1167 w 1225"/>
                <a:gd name="T59" fmla="*/ 387 h 1047"/>
                <a:gd name="T60" fmla="*/ 1170 w 1225"/>
                <a:gd name="T61" fmla="*/ 420 h 1047"/>
                <a:gd name="T62" fmla="*/ 1104 w 1225"/>
                <a:gd name="T63" fmla="*/ 431 h 1047"/>
                <a:gd name="T64" fmla="*/ 1131 w 1225"/>
                <a:gd name="T65" fmla="*/ 508 h 1047"/>
                <a:gd name="T66" fmla="*/ 1170 w 1225"/>
                <a:gd name="T67" fmla="*/ 537 h 1047"/>
                <a:gd name="T68" fmla="*/ 1225 w 1225"/>
                <a:gd name="T69" fmla="*/ 595 h 1047"/>
                <a:gd name="T70" fmla="*/ 1157 w 1225"/>
                <a:gd name="T71" fmla="*/ 651 h 1047"/>
                <a:gd name="T72" fmla="*/ 1087 w 1225"/>
                <a:gd name="T73" fmla="*/ 711 h 1047"/>
                <a:gd name="T74" fmla="*/ 1049 w 1225"/>
                <a:gd name="T75" fmla="*/ 730 h 1047"/>
                <a:gd name="T76" fmla="*/ 972 w 1225"/>
                <a:gd name="T77" fmla="*/ 684 h 1047"/>
                <a:gd name="T78" fmla="*/ 887 w 1225"/>
                <a:gd name="T79" fmla="*/ 735 h 1047"/>
                <a:gd name="T80" fmla="*/ 838 w 1225"/>
                <a:gd name="T81" fmla="*/ 747 h 1047"/>
                <a:gd name="T82" fmla="*/ 786 w 1225"/>
                <a:gd name="T83" fmla="*/ 767 h 1047"/>
                <a:gd name="T84" fmla="*/ 793 w 1225"/>
                <a:gd name="T85" fmla="*/ 825 h 1047"/>
                <a:gd name="T86" fmla="*/ 705 w 1225"/>
                <a:gd name="T87" fmla="*/ 866 h 1047"/>
                <a:gd name="T88" fmla="*/ 633 w 1225"/>
                <a:gd name="T89" fmla="*/ 917 h 1047"/>
                <a:gd name="T90" fmla="*/ 554 w 1225"/>
                <a:gd name="T91" fmla="*/ 1003 h 1047"/>
                <a:gd name="T92" fmla="*/ 470 w 1225"/>
                <a:gd name="T93" fmla="*/ 1014 h 1047"/>
                <a:gd name="T94" fmla="*/ 459 w 1225"/>
                <a:gd name="T95" fmla="*/ 940 h 1047"/>
                <a:gd name="T96" fmla="*/ 403 w 1225"/>
                <a:gd name="T97" fmla="*/ 964 h 1047"/>
                <a:gd name="T98" fmla="*/ 362 w 1225"/>
                <a:gd name="T99" fmla="*/ 1026 h 10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25"/>
                <a:gd name="T151" fmla="*/ 0 h 1047"/>
                <a:gd name="T152" fmla="*/ 1225 w 1225"/>
                <a:gd name="T153" fmla="*/ 1047 h 10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25" h="1047">
                  <a:moveTo>
                    <a:pt x="313" y="1047"/>
                  </a:moveTo>
                  <a:cubicBezTo>
                    <a:pt x="306" y="1040"/>
                    <a:pt x="299" y="1033"/>
                    <a:pt x="291" y="1027"/>
                  </a:cubicBezTo>
                  <a:cubicBezTo>
                    <a:pt x="287" y="1019"/>
                    <a:pt x="284" y="1011"/>
                    <a:pt x="280" y="1004"/>
                  </a:cubicBezTo>
                  <a:cubicBezTo>
                    <a:pt x="280" y="981"/>
                    <a:pt x="283" y="971"/>
                    <a:pt x="303" y="960"/>
                  </a:cubicBezTo>
                  <a:cubicBezTo>
                    <a:pt x="306" y="957"/>
                    <a:pt x="309" y="954"/>
                    <a:pt x="313" y="951"/>
                  </a:cubicBezTo>
                  <a:cubicBezTo>
                    <a:pt x="315" y="947"/>
                    <a:pt x="318" y="942"/>
                    <a:pt x="321" y="938"/>
                  </a:cubicBezTo>
                  <a:cubicBezTo>
                    <a:pt x="320" y="935"/>
                    <a:pt x="320" y="932"/>
                    <a:pt x="320" y="929"/>
                  </a:cubicBezTo>
                  <a:cubicBezTo>
                    <a:pt x="309" y="909"/>
                    <a:pt x="301" y="912"/>
                    <a:pt x="284" y="918"/>
                  </a:cubicBezTo>
                  <a:cubicBezTo>
                    <a:pt x="279" y="922"/>
                    <a:pt x="275" y="925"/>
                    <a:pt x="271" y="929"/>
                  </a:cubicBezTo>
                  <a:cubicBezTo>
                    <a:pt x="264" y="932"/>
                    <a:pt x="258" y="935"/>
                    <a:pt x="251" y="938"/>
                  </a:cubicBezTo>
                  <a:cubicBezTo>
                    <a:pt x="247" y="932"/>
                    <a:pt x="243" y="932"/>
                    <a:pt x="240" y="930"/>
                  </a:cubicBezTo>
                  <a:cubicBezTo>
                    <a:pt x="198" y="930"/>
                    <a:pt x="199" y="927"/>
                    <a:pt x="196" y="965"/>
                  </a:cubicBezTo>
                  <a:cubicBezTo>
                    <a:pt x="188" y="973"/>
                    <a:pt x="175" y="961"/>
                    <a:pt x="172" y="961"/>
                  </a:cubicBezTo>
                  <a:cubicBezTo>
                    <a:pt x="165" y="951"/>
                    <a:pt x="157" y="942"/>
                    <a:pt x="152" y="938"/>
                  </a:cubicBezTo>
                  <a:cubicBezTo>
                    <a:pt x="146" y="922"/>
                    <a:pt x="140" y="911"/>
                    <a:pt x="128" y="908"/>
                  </a:cubicBezTo>
                  <a:cubicBezTo>
                    <a:pt x="121" y="901"/>
                    <a:pt x="114" y="894"/>
                    <a:pt x="107" y="886"/>
                  </a:cubicBezTo>
                  <a:cubicBezTo>
                    <a:pt x="103" y="885"/>
                    <a:pt x="99" y="884"/>
                    <a:pt x="95" y="884"/>
                  </a:cubicBezTo>
                  <a:cubicBezTo>
                    <a:pt x="95" y="868"/>
                    <a:pt x="111" y="866"/>
                    <a:pt x="119" y="855"/>
                  </a:cubicBezTo>
                  <a:cubicBezTo>
                    <a:pt x="122" y="849"/>
                    <a:pt x="124" y="843"/>
                    <a:pt x="127" y="838"/>
                  </a:cubicBezTo>
                  <a:cubicBezTo>
                    <a:pt x="127" y="828"/>
                    <a:pt x="126" y="823"/>
                    <a:pt x="121" y="820"/>
                  </a:cubicBezTo>
                  <a:cubicBezTo>
                    <a:pt x="97" y="820"/>
                    <a:pt x="72" y="823"/>
                    <a:pt x="52" y="831"/>
                  </a:cubicBezTo>
                  <a:cubicBezTo>
                    <a:pt x="44" y="837"/>
                    <a:pt x="42" y="836"/>
                    <a:pt x="36" y="836"/>
                  </a:cubicBezTo>
                  <a:cubicBezTo>
                    <a:pt x="36" y="828"/>
                    <a:pt x="36" y="820"/>
                    <a:pt x="37" y="812"/>
                  </a:cubicBezTo>
                  <a:cubicBezTo>
                    <a:pt x="34" y="808"/>
                    <a:pt x="31" y="804"/>
                    <a:pt x="28" y="800"/>
                  </a:cubicBezTo>
                  <a:cubicBezTo>
                    <a:pt x="21" y="795"/>
                    <a:pt x="15" y="789"/>
                    <a:pt x="8" y="783"/>
                  </a:cubicBezTo>
                  <a:cubicBezTo>
                    <a:pt x="8" y="772"/>
                    <a:pt x="12" y="770"/>
                    <a:pt x="15" y="760"/>
                  </a:cubicBezTo>
                  <a:cubicBezTo>
                    <a:pt x="15" y="748"/>
                    <a:pt x="15" y="739"/>
                    <a:pt x="12" y="731"/>
                  </a:cubicBezTo>
                  <a:cubicBezTo>
                    <a:pt x="8" y="726"/>
                    <a:pt x="4" y="720"/>
                    <a:pt x="0" y="716"/>
                  </a:cubicBezTo>
                  <a:cubicBezTo>
                    <a:pt x="0" y="709"/>
                    <a:pt x="0" y="703"/>
                    <a:pt x="0" y="697"/>
                  </a:cubicBezTo>
                  <a:cubicBezTo>
                    <a:pt x="19" y="701"/>
                    <a:pt x="38" y="706"/>
                    <a:pt x="56" y="711"/>
                  </a:cubicBezTo>
                  <a:cubicBezTo>
                    <a:pt x="89" y="711"/>
                    <a:pt x="121" y="711"/>
                    <a:pt x="154" y="711"/>
                  </a:cubicBezTo>
                  <a:cubicBezTo>
                    <a:pt x="162" y="714"/>
                    <a:pt x="181" y="717"/>
                    <a:pt x="193" y="723"/>
                  </a:cubicBezTo>
                  <a:cubicBezTo>
                    <a:pt x="203" y="731"/>
                    <a:pt x="214" y="739"/>
                    <a:pt x="224" y="748"/>
                  </a:cubicBezTo>
                  <a:cubicBezTo>
                    <a:pt x="227" y="749"/>
                    <a:pt x="230" y="750"/>
                    <a:pt x="233" y="752"/>
                  </a:cubicBezTo>
                  <a:cubicBezTo>
                    <a:pt x="242" y="753"/>
                    <a:pt x="252" y="755"/>
                    <a:pt x="262" y="757"/>
                  </a:cubicBezTo>
                  <a:cubicBezTo>
                    <a:pt x="266" y="760"/>
                    <a:pt x="270" y="763"/>
                    <a:pt x="275" y="766"/>
                  </a:cubicBezTo>
                  <a:cubicBezTo>
                    <a:pt x="287" y="769"/>
                    <a:pt x="300" y="773"/>
                    <a:pt x="312" y="777"/>
                  </a:cubicBezTo>
                  <a:cubicBezTo>
                    <a:pt x="322" y="782"/>
                    <a:pt x="332" y="806"/>
                    <a:pt x="352" y="791"/>
                  </a:cubicBezTo>
                  <a:cubicBezTo>
                    <a:pt x="359" y="781"/>
                    <a:pt x="370" y="777"/>
                    <a:pt x="382" y="773"/>
                  </a:cubicBezTo>
                  <a:cubicBezTo>
                    <a:pt x="395" y="762"/>
                    <a:pt x="399" y="760"/>
                    <a:pt x="419" y="756"/>
                  </a:cubicBezTo>
                  <a:cubicBezTo>
                    <a:pt x="419" y="750"/>
                    <a:pt x="432" y="750"/>
                    <a:pt x="436" y="747"/>
                  </a:cubicBezTo>
                  <a:cubicBezTo>
                    <a:pt x="448" y="745"/>
                    <a:pt x="458" y="733"/>
                    <a:pt x="469" y="732"/>
                  </a:cubicBezTo>
                  <a:cubicBezTo>
                    <a:pt x="479" y="725"/>
                    <a:pt x="487" y="725"/>
                    <a:pt x="502" y="726"/>
                  </a:cubicBezTo>
                  <a:cubicBezTo>
                    <a:pt x="514" y="729"/>
                    <a:pt x="555" y="739"/>
                    <a:pt x="567" y="726"/>
                  </a:cubicBezTo>
                  <a:cubicBezTo>
                    <a:pt x="594" y="724"/>
                    <a:pt x="613" y="699"/>
                    <a:pt x="630" y="678"/>
                  </a:cubicBezTo>
                  <a:cubicBezTo>
                    <a:pt x="636" y="673"/>
                    <a:pt x="643" y="668"/>
                    <a:pt x="649" y="663"/>
                  </a:cubicBezTo>
                  <a:cubicBezTo>
                    <a:pt x="654" y="658"/>
                    <a:pt x="660" y="653"/>
                    <a:pt x="666" y="649"/>
                  </a:cubicBezTo>
                  <a:cubicBezTo>
                    <a:pt x="670" y="647"/>
                    <a:pt x="678" y="643"/>
                    <a:pt x="683" y="638"/>
                  </a:cubicBezTo>
                  <a:cubicBezTo>
                    <a:pt x="683" y="633"/>
                    <a:pt x="683" y="628"/>
                    <a:pt x="683" y="623"/>
                  </a:cubicBezTo>
                  <a:cubicBezTo>
                    <a:pt x="676" y="617"/>
                    <a:pt x="670" y="611"/>
                    <a:pt x="663" y="605"/>
                  </a:cubicBezTo>
                  <a:cubicBezTo>
                    <a:pt x="662" y="601"/>
                    <a:pt x="661" y="597"/>
                    <a:pt x="660" y="593"/>
                  </a:cubicBezTo>
                  <a:cubicBezTo>
                    <a:pt x="662" y="571"/>
                    <a:pt x="661" y="557"/>
                    <a:pt x="680" y="549"/>
                  </a:cubicBezTo>
                  <a:cubicBezTo>
                    <a:pt x="680" y="542"/>
                    <a:pt x="693" y="553"/>
                    <a:pt x="707" y="564"/>
                  </a:cubicBezTo>
                  <a:cubicBezTo>
                    <a:pt x="712" y="565"/>
                    <a:pt x="716" y="567"/>
                    <a:pt x="722" y="568"/>
                  </a:cubicBezTo>
                  <a:cubicBezTo>
                    <a:pt x="726" y="568"/>
                    <a:pt x="732" y="568"/>
                    <a:pt x="737" y="568"/>
                  </a:cubicBezTo>
                  <a:cubicBezTo>
                    <a:pt x="755" y="563"/>
                    <a:pt x="771" y="538"/>
                    <a:pt x="785" y="522"/>
                  </a:cubicBezTo>
                  <a:cubicBezTo>
                    <a:pt x="794" y="513"/>
                    <a:pt x="802" y="518"/>
                    <a:pt x="817" y="518"/>
                  </a:cubicBezTo>
                  <a:cubicBezTo>
                    <a:pt x="822" y="512"/>
                    <a:pt x="829" y="511"/>
                    <a:pt x="837" y="508"/>
                  </a:cubicBezTo>
                  <a:cubicBezTo>
                    <a:pt x="842" y="503"/>
                    <a:pt x="847" y="498"/>
                    <a:pt x="852" y="493"/>
                  </a:cubicBezTo>
                  <a:cubicBezTo>
                    <a:pt x="857" y="493"/>
                    <a:pt x="861" y="476"/>
                    <a:pt x="861" y="475"/>
                  </a:cubicBezTo>
                  <a:cubicBezTo>
                    <a:pt x="871" y="447"/>
                    <a:pt x="878" y="457"/>
                    <a:pt x="903" y="446"/>
                  </a:cubicBezTo>
                  <a:cubicBezTo>
                    <a:pt x="911" y="436"/>
                    <a:pt x="920" y="431"/>
                    <a:pt x="932" y="425"/>
                  </a:cubicBezTo>
                  <a:cubicBezTo>
                    <a:pt x="941" y="416"/>
                    <a:pt x="977" y="422"/>
                    <a:pt x="997" y="423"/>
                  </a:cubicBezTo>
                  <a:cubicBezTo>
                    <a:pt x="999" y="422"/>
                    <a:pt x="1002" y="420"/>
                    <a:pt x="1005" y="419"/>
                  </a:cubicBezTo>
                  <a:cubicBezTo>
                    <a:pt x="1018" y="406"/>
                    <a:pt x="1011" y="389"/>
                    <a:pt x="1005" y="380"/>
                  </a:cubicBezTo>
                  <a:cubicBezTo>
                    <a:pt x="1000" y="376"/>
                    <a:pt x="995" y="371"/>
                    <a:pt x="990" y="367"/>
                  </a:cubicBezTo>
                  <a:cubicBezTo>
                    <a:pt x="982" y="361"/>
                    <a:pt x="973" y="356"/>
                    <a:pt x="964" y="351"/>
                  </a:cubicBezTo>
                  <a:cubicBezTo>
                    <a:pt x="962" y="341"/>
                    <a:pt x="949" y="331"/>
                    <a:pt x="947" y="330"/>
                  </a:cubicBezTo>
                  <a:cubicBezTo>
                    <a:pt x="941" y="330"/>
                    <a:pt x="935" y="330"/>
                    <a:pt x="929" y="330"/>
                  </a:cubicBezTo>
                  <a:cubicBezTo>
                    <a:pt x="926" y="333"/>
                    <a:pt x="923" y="337"/>
                    <a:pt x="921" y="340"/>
                  </a:cubicBezTo>
                  <a:cubicBezTo>
                    <a:pt x="915" y="340"/>
                    <a:pt x="909" y="340"/>
                    <a:pt x="904" y="340"/>
                  </a:cubicBezTo>
                  <a:cubicBezTo>
                    <a:pt x="903" y="347"/>
                    <a:pt x="901" y="354"/>
                    <a:pt x="900" y="361"/>
                  </a:cubicBezTo>
                  <a:cubicBezTo>
                    <a:pt x="887" y="366"/>
                    <a:pt x="872" y="354"/>
                    <a:pt x="867" y="352"/>
                  </a:cubicBezTo>
                  <a:cubicBezTo>
                    <a:pt x="861" y="352"/>
                    <a:pt x="856" y="352"/>
                    <a:pt x="851" y="352"/>
                  </a:cubicBezTo>
                  <a:cubicBezTo>
                    <a:pt x="840" y="356"/>
                    <a:pt x="835" y="361"/>
                    <a:pt x="828" y="366"/>
                  </a:cubicBezTo>
                  <a:cubicBezTo>
                    <a:pt x="811" y="366"/>
                    <a:pt x="808" y="353"/>
                    <a:pt x="808" y="344"/>
                  </a:cubicBezTo>
                  <a:cubicBezTo>
                    <a:pt x="813" y="339"/>
                    <a:pt x="819" y="334"/>
                    <a:pt x="825" y="328"/>
                  </a:cubicBezTo>
                  <a:cubicBezTo>
                    <a:pt x="825" y="314"/>
                    <a:pt x="824" y="307"/>
                    <a:pt x="825" y="298"/>
                  </a:cubicBezTo>
                  <a:cubicBezTo>
                    <a:pt x="828" y="290"/>
                    <a:pt x="832" y="283"/>
                    <a:pt x="835" y="276"/>
                  </a:cubicBezTo>
                  <a:cubicBezTo>
                    <a:pt x="835" y="258"/>
                    <a:pt x="834" y="249"/>
                    <a:pt x="843" y="238"/>
                  </a:cubicBezTo>
                  <a:cubicBezTo>
                    <a:pt x="847" y="238"/>
                    <a:pt x="850" y="238"/>
                    <a:pt x="854" y="238"/>
                  </a:cubicBezTo>
                  <a:cubicBezTo>
                    <a:pt x="870" y="240"/>
                    <a:pt x="897" y="246"/>
                    <a:pt x="914" y="233"/>
                  </a:cubicBezTo>
                  <a:cubicBezTo>
                    <a:pt x="924" y="222"/>
                    <a:pt x="937" y="214"/>
                    <a:pt x="946" y="202"/>
                  </a:cubicBezTo>
                  <a:cubicBezTo>
                    <a:pt x="946" y="185"/>
                    <a:pt x="944" y="142"/>
                    <a:pt x="958" y="135"/>
                  </a:cubicBezTo>
                  <a:cubicBezTo>
                    <a:pt x="971" y="118"/>
                    <a:pt x="965" y="100"/>
                    <a:pt x="978" y="87"/>
                  </a:cubicBezTo>
                  <a:cubicBezTo>
                    <a:pt x="977" y="80"/>
                    <a:pt x="977" y="72"/>
                    <a:pt x="977" y="64"/>
                  </a:cubicBezTo>
                  <a:cubicBezTo>
                    <a:pt x="976" y="63"/>
                    <a:pt x="976" y="61"/>
                    <a:pt x="975" y="59"/>
                  </a:cubicBezTo>
                  <a:cubicBezTo>
                    <a:pt x="971" y="54"/>
                    <a:pt x="967" y="50"/>
                    <a:pt x="963" y="46"/>
                  </a:cubicBezTo>
                  <a:cubicBezTo>
                    <a:pt x="959" y="43"/>
                    <a:pt x="955" y="41"/>
                    <a:pt x="951" y="40"/>
                  </a:cubicBezTo>
                  <a:cubicBezTo>
                    <a:pt x="951" y="23"/>
                    <a:pt x="960" y="17"/>
                    <a:pt x="974" y="10"/>
                  </a:cubicBezTo>
                  <a:cubicBezTo>
                    <a:pt x="986" y="10"/>
                    <a:pt x="993" y="0"/>
                    <a:pt x="1006" y="0"/>
                  </a:cubicBezTo>
                  <a:cubicBezTo>
                    <a:pt x="1006" y="3"/>
                    <a:pt x="1009" y="5"/>
                    <a:pt x="1012" y="8"/>
                  </a:cubicBezTo>
                  <a:cubicBezTo>
                    <a:pt x="1012" y="13"/>
                    <a:pt x="1011" y="18"/>
                    <a:pt x="1010" y="23"/>
                  </a:cubicBezTo>
                  <a:cubicBezTo>
                    <a:pt x="1003" y="31"/>
                    <a:pt x="999" y="31"/>
                    <a:pt x="999" y="43"/>
                  </a:cubicBezTo>
                  <a:cubicBezTo>
                    <a:pt x="1003" y="46"/>
                    <a:pt x="1007" y="50"/>
                    <a:pt x="1012" y="53"/>
                  </a:cubicBezTo>
                  <a:cubicBezTo>
                    <a:pt x="1017" y="60"/>
                    <a:pt x="1019" y="62"/>
                    <a:pt x="1033" y="64"/>
                  </a:cubicBezTo>
                  <a:cubicBezTo>
                    <a:pt x="1035" y="57"/>
                    <a:pt x="1036" y="51"/>
                    <a:pt x="1037" y="44"/>
                  </a:cubicBezTo>
                  <a:cubicBezTo>
                    <a:pt x="1043" y="44"/>
                    <a:pt x="1050" y="43"/>
                    <a:pt x="1062" y="50"/>
                  </a:cubicBezTo>
                  <a:cubicBezTo>
                    <a:pt x="1063" y="53"/>
                    <a:pt x="1065" y="55"/>
                    <a:pt x="1066" y="57"/>
                  </a:cubicBezTo>
                  <a:cubicBezTo>
                    <a:pt x="1068" y="70"/>
                    <a:pt x="1071" y="86"/>
                    <a:pt x="1081" y="99"/>
                  </a:cubicBezTo>
                  <a:cubicBezTo>
                    <a:pt x="1082" y="100"/>
                    <a:pt x="1085" y="101"/>
                    <a:pt x="1087" y="103"/>
                  </a:cubicBezTo>
                  <a:cubicBezTo>
                    <a:pt x="1092" y="102"/>
                    <a:pt x="1098" y="102"/>
                    <a:pt x="1104" y="101"/>
                  </a:cubicBezTo>
                  <a:cubicBezTo>
                    <a:pt x="1119" y="93"/>
                    <a:pt x="1137" y="99"/>
                    <a:pt x="1152" y="84"/>
                  </a:cubicBezTo>
                  <a:cubicBezTo>
                    <a:pt x="1161" y="62"/>
                    <a:pt x="1177" y="58"/>
                    <a:pt x="1192" y="81"/>
                  </a:cubicBezTo>
                  <a:cubicBezTo>
                    <a:pt x="1196" y="91"/>
                    <a:pt x="1200" y="101"/>
                    <a:pt x="1204" y="111"/>
                  </a:cubicBezTo>
                  <a:cubicBezTo>
                    <a:pt x="1204" y="121"/>
                    <a:pt x="1195" y="154"/>
                    <a:pt x="1189" y="165"/>
                  </a:cubicBezTo>
                  <a:cubicBezTo>
                    <a:pt x="1189" y="169"/>
                    <a:pt x="1189" y="174"/>
                    <a:pt x="1189" y="179"/>
                  </a:cubicBezTo>
                  <a:cubicBezTo>
                    <a:pt x="1193" y="187"/>
                    <a:pt x="1197" y="196"/>
                    <a:pt x="1202" y="205"/>
                  </a:cubicBezTo>
                  <a:cubicBezTo>
                    <a:pt x="1202" y="215"/>
                    <a:pt x="1184" y="237"/>
                    <a:pt x="1205" y="251"/>
                  </a:cubicBezTo>
                  <a:cubicBezTo>
                    <a:pt x="1207" y="258"/>
                    <a:pt x="1206" y="272"/>
                    <a:pt x="1205" y="285"/>
                  </a:cubicBezTo>
                  <a:cubicBezTo>
                    <a:pt x="1201" y="286"/>
                    <a:pt x="1197" y="287"/>
                    <a:pt x="1193" y="287"/>
                  </a:cubicBezTo>
                  <a:cubicBezTo>
                    <a:pt x="1185" y="279"/>
                    <a:pt x="1189" y="271"/>
                    <a:pt x="1189" y="266"/>
                  </a:cubicBezTo>
                  <a:cubicBezTo>
                    <a:pt x="1187" y="260"/>
                    <a:pt x="1187" y="260"/>
                    <a:pt x="1182" y="256"/>
                  </a:cubicBezTo>
                  <a:cubicBezTo>
                    <a:pt x="1158" y="257"/>
                    <a:pt x="1175" y="265"/>
                    <a:pt x="1166" y="280"/>
                  </a:cubicBezTo>
                  <a:cubicBezTo>
                    <a:pt x="1154" y="291"/>
                    <a:pt x="1149" y="298"/>
                    <a:pt x="1145" y="315"/>
                  </a:cubicBezTo>
                  <a:cubicBezTo>
                    <a:pt x="1142" y="323"/>
                    <a:pt x="1131" y="334"/>
                    <a:pt x="1124" y="339"/>
                  </a:cubicBezTo>
                  <a:cubicBezTo>
                    <a:pt x="1123" y="346"/>
                    <a:pt x="1122" y="353"/>
                    <a:pt x="1122" y="360"/>
                  </a:cubicBezTo>
                  <a:cubicBezTo>
                    <a:pt x="1126" y="364"/>
                    <a:pt x="1128" y="367"/>
                    <a:pt x="1134" y="377"/>
                  </a:cubicBezTo>
                  <a:cubicBezTo>
                    <a:pt x="1139" y="380"/>
                    <a:pt x="1146" y="384"/>
                    <a:pt x="1152" y="389"/>
                  </a:cubicBezTo>
                  <a:cubicBezTo>
                    <a:pt x="1157" y="388"/>
                    <a:pt x="1162" y="387"/>
                    <a:pt x="1167" y="387"/>
                  </a:cubicBezTo>
                  <a:cubicBezTo>
                    <a:pt x="1169" y="383"/>
                    <a:pt x="1172" y="378"/>
                    <a:pt x="1175" y="374"/>
                  </a:cubicBezTo>
                  <a:cubicBezTo>
                    <a:pt x="1176" y="376"/>
                    <a:pt x="1181" y="383"/>
                    <a:pt x="1181" y="393"/>
                  </a:cubicBezTo>
                  <a:cubicBezTo>
                    <a:pt x="1174" y="395"/>
                    <a:pt x="1167" y="397"/>
                    <a:pt x="1161" y="400"/>
                  </a:cubicBezTo>
                  <a:cubicBezTo>
                    <a:pt x="1161" y="405"/>
                    <a:pt x="1159" y="415"/>
                    <a:pt x="1170" y="420"/>
                  </a:cubicBezTo>
                  <a:cubicBezTo>
                    <a:pt x="1163" y="430"/>
                    <a:pt x="1154" y="442"/>
                    <a:pt x="1145" y="447"/>
                  </a:cubicBezTo>
                  <a:cubicBezTo>
                    <a:pt x="1142" y="447"/>
                    <a:pt x="1139" y="446"/>
                    <a:pt x="1137" y="446"/>
                  </a:cubicBezTo>
                  <a:cubicBezTo>
                    <a:pt x="1129" y="440"/>
                    <a:pt x="1122" y="436"/>
                    <a:pt x="1114" y="431"/>
                  </a:cubicBezTo>
                  <a:cubicBezTo>
                    <a:pt x="1111" y="431"/>
                    <a:pt x="1107" y="431"/>
                    <a:pt x="1104" y="431"/>
                  </a:cubicBezTo>
                  <a:cubicBezTo>
                    <a:pt x="1102" y="434"/>
                    <a:pt x="1098" y="439"/>
                    <a:pt x="1098" y="443"/>
                  </a:cubicBezTo>
                  <a:cubicBezTo>
                    <a:pt x="1098" y="448"/>
                    <a:pt x="1098" y="453"/>
                    <a:pt x="1098" y="458"/>
                  </a:cubicBezTo>
                  <a:cubicBezTo>
                    <a:pt x="1103" y="466"/>
                    <a:pt x="1121" y="470"/>
                    <a:pt x="1131" y="488"/>
                  </a:cubicBezTo>
                  <a:cubicBezTo>
                    <a:pt x="1131" y="494"/>
                    <a:pt x="1131" y="501"/>
                    <a:pt x="1131" y="508"/>
                  </a:cubicBezTo>
                  <a:cubicBezTo>
                    <a:pt x="1137" y="516"/>
                    <a:pt x="1143" y="532"/>
                    <a:pt x="1148" y="546"/>
                  </a:cubicBezTo>
                  <a:cubicBezTo>
                    <a:pt x="1149" y="548"/>
                    <a:pt x="1151" y="550"/>
                    <a:pt x="1153" y="552"/>
                  </a:cubicBezTo>
                  <a:cubicBezTo>
                    <a:pt x="1155" y="552"/>
                    <a:pt x="1158" y="552"/>
                    <a:pt x="1161" y="552"/>
                  </a:cubicBezTo>
                  <a:cubicBezTo>
                    <a:pt x="1164" y="547"/>
                    <a:pt x="1167" y="542"/>
                    <a:pt x="1170" y="537"/>
                  </a:cubicBezTo>
                  <a:cubicBezTo>
                    <a:pt x="1174" y="533"/>
                    <a:pt x="1179" y="529"/>
                    <a:pt x="1184" y="526"/>
                  </a:cubicBezTo>
                  <a:cubicBezTo>
                    <a:pt x="1188" y="533"/>
                    <a:pt x="1195" y="542"/>
                    <a:pt x="1202" y="557"/>
                  </a:cubicBezTo>
                  <a:cubicBezTo>
                    <a:pt x="1204" y="569"/>
                    <a:pt x="1204" y="581"/>
                    <a:pt x="1223" y="590"/>
                  </a:cubicBezTo>
                  <a:cubicBezTo>
                    <a:pt x="1223" y="592"/>
                    <a:pt x="1224" y="594"/>
                    <a:pt x="1225" y="595"/>
                  </a:cubicBezTo>
                  <a:cubicBezTo>
                    <a:pt x="1222" y="601"/>
                    <a:pt x="1223" y="616"/>
                    <a:pt x="1223" y="627"/>
                  </a:cubicBezTo>
                  <a:cubicBezTo>
                    <a:pt x="1221" y="629"/>
                    <a:pt x="1218" y="631"/>
                    <a:pt x="1217" y="634"/>
                  </a:cubicBezTo>
                  <a:cubicBezTo>
                    <a:pt x="1206" y="634"/>
                    <a:pt x="1204" y="629"/>
                    <a:pt x="1200" y="627"/>
                  </a:cubicBezTo>
                  <a:cubicBezTo>
                    <a:pt x="1171" y="627"/>
                    <a:pt x="1167" y="631"/>
                    <a:pt x="1157" y="651"/>
                  </a:cubicBezTo>
                  <a:cubicBezTo>
                    <a:pt x="1155" y="653"/>
                    <a:pt x="1154" y="654"/>
                    <a:pt x="1152" y="655"/>
                  </a:cubicBezTo>
                  <a:cubicBezTo>
                    <a:pt x="1152" y="661"/>
                    <a:pt x="1124" y="680"/>
                    <a:pt x="1119" y="683"/>
                  </a:cubicBezTo>
                  <a:cubicBezTo>
                    <a:pt x="1116" y="688"/>
                    <a:pt x="1100" y="700"/>
                    <a:pt x="1093" y="704"/>
                  </a:cubicBezTo>
                  <a:cubicBezTo>
                    <a:pt x="1091" y="706"/>
                    <a:pt x="1089" y="709"/>
                    <a:pt x="1087" y="711"/>
                  </a:cubicBezTo>
                  <a:cubicBezTo>
                    <a:pt x="1083" y="711"/>
                    <a:pt x="1081" y="712"/>
                    <a:pt x="1078" y="713"/>
                  </a:cubicBezTo>
                  <a:cubicBezTo>
                    <a:pt x="1074" y="709"/>
                    <a:pt x="1071" y="706"/>
                    <a:pt x="1067" y="703"/>
                  </a:cubicBezTo>
                  <a:cubicBezTo>
                    <a:pt x="1061" y="684"/>
                    <a:pt x="1056" y="684"/>
                    <a:pt x="1044" y="684"/>
                  </a:cubicBezTo>
                  <a:cubicBezTo>
                    <a:pt x="1038" y="695"/>
                    <a:pt x="1034" y="715"/>
                    <a:pt x="1049" y="730"/>
                  </a:cubicBezTo>
                  <a:cubicBezTo>
                    <a:pt x="1049" y="737"/>
                    <a:pt x="1050" y="745"/>
                    <a:pt x="1050" y="753"/>
                  </a:cubicBezTo>
                  <a:cubicBezTo>
                    <a:pt x="1031" y="754"/>
                    <a:pt x="1013" y="757"/>
                    <a:pt x="1002" y="749"/>
                  </a:cubicBezTo>
                  <a:cubicBezTo>
                    <a:pt x="1000" y="731"/>
                    <a:pt x="994" y="726"/>
                    <a:pt x="987" y="717"/>
                  </a:cubicBezTo>
                  <a:cubicBezTo>
                    <a:pt x="982" y="706"/>
                    <a:pt x="976" y="695"/>
                    <a:pt x="972" y="684"/>
                  </a:cubicBezTo>
                  <a:cubicBezTo>
                    <a:pt x="960" y="673"/>
                    <a:pt x="962" y="677"/>
                    <a:pt x="952" y="676"/>
                  </a:cubicBezTo>
                  <a:cubicBezTo>
                    <a:pt x="944" y="684"/>
                    <a:pt x="931" y="690"/>
                    <a:pt x="923" y="697"/>
                  </a:cubicBezTo>
                  <a:cubicBezTo>
                    <a:pt x="920" y="704"/>
                    <a:pt x="919" y="717"/>
                    <a:pt x="923" y="732"/>
                  </a:cubicBezTo>
                  <a:cubicBezTo>
                    <a:pt x="911" y="733"/>
                    <a:pt x="899" y="734"/>
                    <a:pt x="887" y="735"/>
                  </a:cubicBezTo>
                  <a:cubicBezTo>
                    <a:pt x="877" y="742"/>
                    <a:pt x="866" y="748"/>
                    <a:pt x="855" y="754"/>
                  </a:cubicBezTo>
                  <a:cubicBezTo>
                    <a:pt x="852" y="759"/>
                    <a:pt x="850" y="767"/>
                    <a:pt x="844" y="767"/>
                  </a:cubicBezTo>
                  <a:cubicBezTo>
                    <a:pt x="834" y="762"/>
                    <a:pt x="832" y="757"/>
                    <a:pt x="832" y="752"/>
                  </a:cubicBezTo>
                  <a:cubicBezTo>
                    <a:pt x="834" y="750"/>
                    <a:pt x="836" y="749"/>
                    <a:pt x="838" y="747"/>
                  </a:cubicBezTo>
                  <a:cubicBezTo>
                    <a:pt x="838" y="729"/>
                    <a:pt x="826" y="720"/>
                    <a:pt x="814" y="720"/>
                  </a:cubicBezTo>
                  <a:cubicBezTo>
                    <a:pt x="798" y="728"/>
                    <a:pt x="797" y="737"/>
                    <a:pt x="801" y="758"/>
                  </a:cubicBezTo>
                  <a:cubicBezTo>
                    <a:pt x="798" y="758"/>
                    <a:pt x="794" y="759"/>
                    <a:pt x="791" y="759"/>
                  </a:cubicBezTo>
                  <a:cubicBezTo>
                    <a:pt x="789" y="762"/>
                    <a:pt x="788" y="765"/>
                    <a:pt x="786" y="767"/>
                  </a:cubicBezTo>
                  <a:cubicBezTo>
                    <a:pt x="785" y="768"/>
                    <a:pt x="783" y="769"/>
                    <a:pt x="781" y="770"/>
                  </a:cubicBezTo>
                  <a:cubicBezTo>
                    <a:pt x="781" y="780"/>
                    <a:pt x="781" y="791"/>
                    <a:pt x="781" y="802"/>
                  </a:cubicBezTo>
                  <a:cubicBezTo>
                    <a:pt x="785" y="806"/>
                    <a:pt x="788" y="810"/>
                    <a:pt x="792" y="815"/>
                  </a:cubicBezTo>
                  <a:cubicBezTo>
                    <a:pt x="792" y="818"/>
                    <a:pt x="792" y="821"/>
                    <a:pt x="793" y="825"/>
                  </a:cubicBezTo>
                  <a:cubicBezTo>
                    <a:pt x="791" y="828"/>
                    <a:pt x="788" y="832"/>
                    <a:pt x="786" y="835"/>
                  </a:cubicBezTo>
                  <a:cubicBezTo>
                    <a:pt x="770" y="846"/>
                    <a:pt x="753" y="850"/>
                    <a:pt x="738" y="848"/>
                  </a:cubicBezTo>
                  <a:cubicBezTo>
                    <a:pt x="723" y="848"/>
                    <a:pt x="721" y="855"/>
                    <a:pt x="713" y="859"/>
                  </a:cubicBezTo>
                  <a:cubicBezTo>
                    <a:pt x="710" y="862"/>
                    <a:pt x="708" y="864"/>
                    <a:pt x="705" y="866"/>
                  </a:cubicBezTo>
                  <a:cubicBezTo>
                    <a:pt x="698" y="882"/>
                    <a:pt x="682" y="897"/>
                    <a:pt x="669" y="911"/>
                  </a:cubicBezTo>
                  <a:cubicBezTo>
                    <a:pt x="664" y="908"/>
                    <a:pt x="659" y="905"/>
                    <a:pt x="655" y="902"/>
                  </a:cubicBezTo>
                  <a:cubicBezTo>
                    <a:pt x="650" y="902"/>
                    <a:pt x="644" y="902"/>
                    <a:pt x="640" y="903"/>
                  </a:cubicBezTo>
                  <a:cubicBezTo>
                    <a:pt x="639" y="908"/>
                    <a:pt x="637" y="915"/>
                    <a:pt x="633" y="917"/>
                  </a:cubicBezTo>
                  <a:cubicBezTo>
                    <a:pt x="626" y="907"/>
                    <a:pt x="618" y="908"/>
                    <a:pt x="613" y="909"/>
                  </a:cubicBezTo>
                  <a:cubicBezTo>
                    <a:pt x="610" y="916"/>
                    <a:pt x="606" y="924"/>
                    <a:pt x="599" y="929"/>
                  </a:cubicBezTo>
                  <a:cubicBezTo>
                    <a:pt x="581" y="937"/>
                    <a:pt x="574" y="963"/>
                    <a:pt x="558" y="973"/>
                  </a:cubicBezTo>
                  <a:cubicBezTo>
                    <a:pt x="554" y="982"/>
                    <a:pt x="554" y="990"/>
                    <a:pt x="554" y="1003"/>
                  </a:cubicBezTo>
                  <a:cubicBezTo>
                    <a:pt x="555" y="1008"/>
                    <a:pt x="554" y="1021"/>
                    <a:pt x="551" y="1029"/>
                  </a:cubicBezTo>
                  <a:cubicBezTo>
                    <a:pt x="550" y="1030"/>
                    <a:pt x="549" y="1030"/>
                    <a:pt x="548" y="1031"/>
                  </a:cubicBezTo>
                  <a:cubicBezTo>
                    <a:pt x="524" y="1031"/>
                    <a:pt x="507" y="1027"/>
                    <a:pt x="489" y="1024"/>
                  </a:cubicBezTo>
                  <a:cubicBezTo>
                    <a:pt x="482" y="1020"/>
                    <a:pt x="476" y="1017"/>
                    <a:pt x="470" y="1014"/>
                  </a:cubicBezTo>
                  <a:cubicBezTo>
                    <a:pt x="467" y="1010"/>
                    <a:pt x="463" y="1007"/>
                    <a:pt x="460" y="1003"/>
                  </a:cubicBezTo>
                  <a:cubicBezTo>
                    <a:pt x="454" y="1001"/>
                    <a:pt x="447" y="1000"/>
                    <a:pt x="441" y="999"/>
                  </a:cubicBezTo>
                  <a:cubicBezTo>
                    <a:pt x="441" y="993"/>
                    <a:pt x="441" y="987"/>
                    <a:pt x="441" y="981"/>
                  </a:cubicBezTo>
                  <a:cubicBezTo>
                    <a:pt x="449" y="970"/>
                    <a:pt x="459" y="954"/>
                    <a:pt x="459" y="940"/>
                  </a:cubicBezTo>
                  <a:cubicBezTo>
                    <a:pt x="455" y="922"/>
                    <a:pt x="442" y="926"/>
                    <a:pt x="434" y="926"/>
                  </a:cubicBezTo>
                  <a:cubicBezTo>
                    <a:pt x="431" y="927"/>
                    <a:pt x="428" y="929"/>
                    <a:pt x="426" y="931"/>
                  </a:cubicBezTo>
                  <a:cubicBezTo>
                    <a:pt x="405" y="932"/>
                    <a:pt x="413" y="931"/>
                    <a:pt x="409" y="952"/>
                  </a:cubicBezTo>
                  <a:cubicBezTo>
                    <a:pt x="405" y="957"/>
                    <a:pt x="405" y="958"/>
                    <a:pt x="403" y="964"/>
                  </a:cubicBezTo>
                  <a:cubicBezTo>
                    <a:pt x="399" y="970"/>
                    <a:pt x="396" y="977"/>
                    <a:pt x="392" y="984"/>
                  </a:cubicBezTo>
                  <a:cubicBezTo>
                    <a:pt x="392" y="991"/>
                    <a:pt x="393" y="998"/>
                    <a:pt x="393" y="1006"/>
                  </a:cubicBezTo>
                  <a:cubicBezTo>
                    <a:pt x="391" y="1009"/>
                    <a:pt x="389" y="1012"/>
                    <a:pt x="386" y="1015"/>
                  </a:cubicBezTo>
                  <a:cubicBezTo>
                    <a:pt x="371" y="1017"/>
                    <a:pt x="370" y="1018"/>
                    <a:pt x="362" y="1026"/>
                  </a:cubicBezTo>
                  <a:cubicBezTo>
                    <a:pt x="352" y="1028"/>
                    <a:pt x="342" y="1030"/>
                    <a:pt x="332" y="1033"/>
                  </a:cubicBezTo>
                  <a:cubicBezTo>
                    <a:pt x="322" y="1037"/>
                    <a:pt x="320" y="1044"/>
                    <a:pt x="313" y="1047"/>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0" name="Freeform 72"/>
            <p:cNvSpPr/>
            <p:nvPr/>
          </p:nvSpPr>
          <p:spPr bwMode="auto">
            <a:xfrm rot="252837">
              <a:off x="4257166" y="2292928"/>
              <a:ext cx="250437" cy="272748"/>
            </a:xfrm>
            <a:custGeom>
              <a:avLst/>
              <a:gdLst>
                <a:gd name="T0" fmla="*/ 112 w 132"/>
                <a:gd name="T1" fmla="*/ 148 h 148"/>
                <a:gd name="T2" fmla="*/ 90 w 132"/>
                <a:gd name="T3" fmla="*/ 133 h 148"/>
                <a:gd name="T4" fmla="*/ 80 w 132"/>
                <a:gd name="T5" fmla="*/ 99 h 148"/>
                <a:gd name="T6" fmla="*/ 78 w 132"/>
                <a:gd name="T7" fmla="*/ 93 h 148"/>
                <a:gd name="T8" fmla="*/ 37 w 132"/>
                <a:gd name="T9" fmla="*/ 81 h 148"/>
                <a:gd name="T10" fmla="*/ 30 w 132"/>
                <a:gd name="T11" fmla="*/ 89 h 148"/>
                <a:gd name="T12" fmla="*/ 2 w 132"/>
                <a:gd name="T13" fmla="*/ 89 h 148"/>
                <a:gd name="T14" fmla="*/ 12 w 132"/>
                <a:gd name="T15" fmla="*/ 68 h 148"/>
                <a:gd name="T16" fmla="*/ 24 w 132"/>
                <a:gd name="T17" fmla="*/ 59 h 148"/>
                <a:gd name="T18" fmla="*/ 21 w 132"/>
                <a:gd name="T19" fmla="*/ 32 h 148"/>
                <a:gd name="T20" fmla="*/ 48 w 132"/>
                <a:gd name="T21" fmla="*/ 13 h 148"/>
                <a:gd name="T22" fmla="*/ 58 w 132"/>
                <a:gd name="T23" fmla="*/ 0 h 148"/>
                <a:gd name="T24" fmla="*/ 68 w 132"/>
                <a:gd name="T25" fmla="*/ 9 h 148"/>
                <a:gd name="T26" fmla="*/ 88 w 132"/>
                <a:gd name="T27" fmla="*/ 11 h 148"/>
                <a:gd name="T28" fmla="*/ 90 w 132"/>
                <a:gd name="T29" fmla="*/ 52 h 148"/>
                <a:gd name="T30" fmla="*/ 100 w 132"/>
                <a:gd name="T31" fmla="*/ 54 h 148"/>
                <a:gd name="T32" fmla="*/ 106 w 132"/>
                <a:gd name="T33" fmla="*/ 59 h 148"/>
                <a:gd name="T34" fmla="*/ 121 w 132"/>
                <a:gd name="T35" fmla="*/ 96 h 148"/>
                <a:gd name="T36" fmla="*/ 132 w 132"/>
                <a:gd name="T37" fmla="*/ 110 h 148"/>
                <a:gd name="T38" fmla="*/ 111 w 132"/>
                <a:gd name="T39" fmla="*/ 126 h 148"/>
                <a:gd name="T40" fmla="*/ 112 w 132"/>
                <a:gd name="T41" fmla="*/ 148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2"/>
                <a:gd name="T64" fmla="*/ 0 h 148"/>
                <a:gd name="T65" fmla="*/ 132 w 132"/>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2" h="148">
                  <a:moveTo>
                    <a:pt x="112" y="148"/>
                  </a:moveTo>
                  <a:cubicBezTo>
                    <a:pt x="102" y="144"/>
                    <a:pt x="91" y="133"/>
                    <a:pt x="90" y="133"/>
                  </a:cubicBezTo>
                  <a:cubicBezTo>
                    <a:pt x="81" y="119"/>
                    <a:pt x="85" y="104"/>
                    <a:pt x="80" y="99"/>
                  </a:cubicBezTo>
                  <a:cubicBezTo>
                    <a:pt x="80" y="97"/>
                    <a:pt x="79" y="95"/>
                    <a:pt x="78" y="93"/>
                  </a:cubicBezTo>
                  <a:cubicBezTo>
                    <a:pt x="61" y="76"/>
                    <a:pt x="55" y="75"/>
                    <a:pt x="37" y="81"/>
                  </a:cubicBezTo>
                  <a:cubicBezTo>
                    <a:pt x="34" y="84"/>
                    <a:pt x="32" y="86"/>
                    <a:pt x="30" y="89"/>
                  </a:cubicBezTo>
                  <a:cubicBezTo>
                    <a:pt x="21" y="89"/>
                    <a:pt x="11" y="89"/>
                    <a:pt x="2" y="89"/>
                  </a:cubicBezTo>
                  <a:cubicBezTo>
                    <a:pt x="2" y="78"/>
                    <a:pt x="0" y="70"/>
                    <a:pt x="12" y="68"/>
                  </a:cubicBezTo>
                  <a:cubicBezTo>
                    <a:pt x="16" y="65"/>
                    <a:pt x="20" y="62"/>
                    <a:pt x="24" y="59"/>
                  </a:cubicBezTo>
                  <a:cubicBezTo>
                    <a:pt x="31" y="45"/>
                    <a:pt x="21" y="38"/>
                    <a:pt x="21" y="32"/>
                  </a:cubicBezTo>
                  <a:cubicBezTo>
                    <a:pt x="29" y="27"/>
                    <a:pt x="41" y="20"/>
                    <a:pt x="48" y="13"/>
                  </a:cubicBezTo>
                  <a:cubicBezTo>
                    <a:pt x="49" y="3"/>
                    <a:pt x="48" y="0"/>
                    <a:pt x="58" y="0"/>
                  </a:cubicBezTo>
                  <a:cubicBezTo>
                    <a:pt x="61" y="3"/>
                    <a:pt x="64" y="6"/>
                    <a:pt x="68" y="9"/>
                  </a:cubicBezTo>
                  <a:cubicBezTo>
                    <a:pt x="74" y="10"/>
                    <a:pt x="81" y="10"/>
                    <a:pt x="88" y="11"/>
                  </a:cubicBezTo>
                  <a:cubicBezTo>
                    <a:pt x="85" y="17"/>
                    <a:pt x="82" y="41"/>
                    <a:pt x="90" y="52"/>
                  </a:cubicBezTo>
                  <a:cubicBezTo>
                    <a:pt x="93" y="53"/>
                    <a:pt x="97" y="53"/>
                    <a:pt x="100" y="54"/>
                  </a:cubicBezTo>
                  <a:cubicBezTo>
                    <a:pt x="102" y="55"/>
                    <a:pt x="104" y="57"/>
                    <a:pt x="106" y="59"/>
                  </a:cubicBezTo>
                  <a:cubicBezTo>
                    <a:pt x="106" y="74"/>
                    <a:pt x="101" y="83"/>
                    <a:pt x="121" y="96"/>
                  </a:cubicBezTo>
                  <a:cubicBezTo>
                    <a:pt x="124" y="101"/>
                    <a:pt x="128" y="105"/>
                    <a:pt x="132" y="110"/>
                  </a:cubicBezTo>
                  <a:cubicBezTo>
                    <a:pt x="117" y="117"/>
                    <a:pt x="117" y="115"/>
                    <a:pt x="111" y="126"/>
                  </a:cubicBezTo>
                  <a:cubicBezTo>
                    <a:pt x="111" y="133"/>
                    <a:pt x="111" y="141"/>
                    <a:pt x="112" y="148"/>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1" name="Freeform 73"/>
            <p:cNvSpPr/>
            <p:nvPr/>
          </p:nvSpPr>
          <p:spPr bwMode="auto">
            <a:xfrm rot="252837">
              <a:off x="4584007" y="1965924"/>
              <a:ext cx="625386" cy="571892"/>
            </a:xfrm>
            <a:custGeom>
              <a:avLst/>
              <a:gdLst>
                <a:gd name="T0" fmla="*/ 275064 w 331"/>
                <a:gd name="T1" fmla="*/ 635000 h 310"/>
                <a:gd name="T2" fmla="*/ 270959 w 331"/>
                <a:gd name="T3" fmla="*/ 630903 h 310"/>
                <a:gd name="T4" fmla="*/ 303802 w 331"/>
                <a:gd name="T5" fmla="*/ 591984 h 310"/>
                <a:gd name="T6" fmla="*/ 316119 w 331"/>
                <a:gd name="T7" fmla="*/ 569452 h 310"/>
                <a:gd name="T8" fmla="*/ 316119 w 331"/>
                <a:gd name="T9" fmla="*/ 551016 h 310"/>
                <a:gd name="T10" fmla="*/ 291486 w 331"/>
                <a:gd name="T11" fmla="*/ 536677 h 310"/>
                <a:gd name="T12" fmla="*/ 324330 w 331"/>
                <a:gd name="T13" fmla="*/ 462935 h 310"/>
                <a:gd name="T14" fmla="*/ 336646 w 331"/>
                <a:gd name="T15" fmla="*/ 391242 h 310"/>
                <a:gd name="T16" fmla="*/ 291486 w 331"/>
                <a:gd name="T17" fmla="*/ 344129 h 310"/>
                <a:gd name="T18" fmla="*/ 270959 w 331"/>
                <a:gd name="T19" fmla="*/ 342081 h 310"/>
                <a:gd name="T20" fmla="*/ 231957 w 331"/>
                <a:gd name="T21" fmla="*/ 348226 h 310"/>
                <a:gd name="T22" fmla="*/ 172428 w 331"/>
                <a:gd name="T23" fmla="*/ 413774 h 310"/>
                <a:gd name="T24" fmla="*/ 127269 w 331"/>
                <a:gd name="T25" fmla="*/ 477274 h 310"/>
                <a:gd name="T26" fmla="*/ 43107 w 331"/>
                <a:gd name="T27" fmla="*/ 417871 h 310"/>
                <a:gd name="T28" fmla="*/ 2053 w 331"/>
                <a:gd name="T29" fmla="*/ 397387 h 310"/>
                <a:gd name="T30" fmla="*/ 20527 w 331"/>
                <a:gd name="T31" fmla="*/ 366661 h 310"/>
                <a:gd name="T32" fmla="*/ 47213 w 331"/>
                <a:gd name="T33" fmla="*/ 333887 h 310"/>
                <a:gd name="T34" fmla="*/ 45160 w 331"/>
                <a:gd name="T35" fmla="*/ 274484 h 310"/>
                <a:gd name="T36" fmla="*/ 39002 w 331"/>
                <a:gd name="T37" fmla="*/ 272436 h 310"/>
                <a:gd name="T38" fmla="*/ 32844 w 331"/>
                <a:gd name="T39" fmla="*/ 260145 h 310"/>
                <a:gd name="T40" fmla="*/ 24633 w 331"/>
                <a:gd name="T41" fmla="*/ 237613 h 310"/>
                <a:gd name="T42" fmla="*/ 32844 w 331"/>
                <a:gd name="T43" fmla="*/ 196645 h 310"/>
                <a:gd name="T44" fmla="*/ 57476 w 331"/>
                <a:gd name="T45" fmla="*/ 231468 h 310"/>
                <a:gd name="T46" fmla="*/ 114952 w 331"/>
                <a:gd name="T47" fmla="*/ 254000 h 310"/>
                <a:gd name="T48" fmla="*/ 135479 w 331"/>
                <a:gd name="T49" fmla="*/ 233516 h 310"/>
                <a:gd name="T50" fmla="*/ 250432 w 331"/>
                <a:gd name="T51" fmla="*/ 145435 h 310"/>
                <a:gd name="T52" fmla="*/ 283275 w 331"/>
                <a:gd name="T53" fmla="*/ 94226 h 310"/>
                <a:gd name="T54" fmla="*/ 359226 w 331"/>
                <a:gd name="T55" fmla="*/ 96274 h 310"/>
                <a:gd name="T56" fmla="*/ 383858 w 331"/>
                <a:gd name="T57" fmla="*/ 96274 h 310"/>
                <a:gd name="T58" fmla="*/ 402333 w 331"/>
                <a:gd name="T59" fmla="*/ 75790 h 310"/>
                <a:gd name="T60" fmla="*/ 402333 w 331"/>
                <a:gd name="T61" fmla="*/ 18435 h 310"/>
                <a:gd name="T62" fmla="*/ 408491 w 331"/>
                <a:gd name="T63" fmla="*/ 0 h 310"/>
                <a:gd name="T64" fmla="*/ 457756 w 331"/>
                <a:gd name="T65" fmla="*/ 34823 h 310"/>
                <a:gd name="T66" fmla="*/ 498811 w 331"/>
                <a:gd name="T67" fmla="*/ 55306 h 310"/>
                <a:gd name="T68" fmla="*/ 507022 w 331"/>
                <a:gd name="T69" fmla="*/ 30726 h 310"/>
                <a:gd name="T70" fmla="*/ 519338 w 331"/>
                <a:gd name="T71" fmla="*/ 18435 h 310"/>
                <a:gd name="T72" fmla="*/ 527549 w 331"/>
                <a:gd name="T73" fmla="*/ 26629 h 310"/>
                <a:gd name="T74" fmla="*/ 529602 w 331"/>
                <a:gd name="T75" fmla="*/ 71694 h 310"/>
                <a:gd name="T76" fmla="*/ 595289 w 331"/>
                <a:gd name="T77" fmla="*/ 145435 h 310"/>
                <a:gd name="T78" fmla="*/ 595289 w 331"/>
                <a:gd name="T79" fmla="*/ 204839 h 310"/>
                <a:gd name="T80" fmla="*/ 611710 w 331"/>
                <a:gd name="T81" fmla="*/ 223274 h 310"/>
                <a:gd name="T82" fmla="*/ 650712 w 331"/>
                <a:gd name="T83" fmla="*/ 251952 h 310"/>
                <a:gd name="T84" fmla="*/ 679450 w 331"/>
                <a:gd name="T85" fmla="*/ 270387 h 310"/>
                <a:gd name="T86" fmla="*/ 601447 w 331"/>
                <a:gd name="T87" fmla="*/ 333887 h 310"/>
                <a:gd name="T88" fmla="*/ 578867 w 331"/>
                <a:gd name="T89" fmla="*/ 354371 h 310"/>
                <a:gd name="T90" fmla="*/ 543971 w 331"/>
                <a:gd name="T91" fmla="*/ 395339 h 310"/>
                <a:gd name="T92" fmla="*/ 533707 w 331"/>
                <a:gd name="T93" fmla="*/ 440403 h 310"/>
                <a:gd name="T94" fmla="*/ 498811 w 331"/>
                <a:gd name="T95" fmla="*/ 456790 h 310"/>
                <a:gd name="T96" fmla="*/ 359226 w 331"/>
                <a:gd name="T97" fmla="*/ 546919 h 310"/>
                <a:gd name="T98" fmla="*/ 351015 w 331"/>
                <a:gd name="T99" fmla="*/ 565355 h 310"/>
                <a:gd name="T100" fmla="*/ 334593 w 331"/>
                <a:gd name="T101" fmla="*/ 622710 h 310"/>
                <a:gd name="T102" fmla="*/ 275064 w 331"/>
                <a:gd name="T103" fmla="*/ 635000 h 3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1"/>
                <a:gd name="T157" fmla="*/ 0 h 310"/>
                <a:gd name="T158" fmla="*/ 331 w 331"/>
                <a:gd name="T159" fmla="*/ 310 h 3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1" h="310">
                  <a:moveTo>
                    <a:pt x="134" y="310"/>
                  </a:moveTo>
                  <a:cubicBezTo>
                    <a:pt x="133" y="309"/>
                    <a:pt x="132" y="308"/>
                    <a:pt x="132" y="308"/>
                  </a:cubicBezTo>
                  <a:cubicBezTo>
                    <a:pt x="137" y="296"/>
                    <a:pt x="141" y="296"/>
                    <a:pt x="148" y="289"/>
                  </a:cubicBezTo>
                  <a:cubicBezTo>
                    <a:pt x="150" y="285"/>
                    <a:pt x="152" y="282"/>
                    <a:pt x="154" y="278"/>
                  </a:cubicBezTo>
                  <a:cubicBezTo>
                    <a:pt x="154" y="275"/>
                    <a:pt x="154" y="272"/>
                    <a:pt x="154" y="269"/>
                  </a:cubicBezTo>
                  <a:cubicBezTo>
                    <a:pt x="150" y="267"/>
                    <a:pt x="146" y="265"/>
                    <a:pt x="142" y="262"/>
                  </a:cubicBezTo>
                  <a:cubicBezTo>
                    <a:pt x="137" y="243"/>
                    <a:pt x="148" y="237"/>
                    <a:pt x="158" y="226"/>
                  </a:cubicBezTo>
                  <a:cubicBezTo>
                    <a:pt x="165" y="214"/>
                    <a:pt x="164" y="201"/>
                    <a:pt x="164" y="191"/>
                  </a:cubicBezTo>
                  <a:cubicBezTo>
                    <a:pt x="156" y="183"/>
                    <a:pt x="149" y="176"/>
                    <a:pt x="142" y="168"/>
                  </a:cubicBezTo>
                  <a:cubicBezTo>
                    <a:pt x="138" y="167"/>
                    <a:pt x="135" y="167"/>
                    <a:pt x="132" y="167"/>
                  </a:cubicBezTo>
                  <a:cubicBezTo>
                    <a:pt x="126" y="168"/>
                    <a:pt x="119" y="169"/>
                    <a:pt x="113" y="170"/>
                  </a:cubicBezTo>
                  <a:cubicBezTo>
                    <a:pt x="102" y="179"/>
                    <a:pt x="94" y="190"/>
                    <a:pt x="84" y="202"/>
                  </a:cubicBezTo>
                  <a:cubicBezTo>
                    <a:pt x="77" y="213"/>
                    <a:pt x="71" y="225"/>
                    <a:pt x="62" y="233"/>
                  </a:cubicBezTo>
                  <a:cubicBezTo>
                    <a:pt x="47" y="223"/>
                    <a:pt x="31" y="213"/>
                    <a:pt x="21" y="204"/>
                  </a:cubicBezTo>
                  <a:cubicBezTo>
                    <a:pt x="9" y="203"/>
                    <a:pt x="4" y="197"/>
                    <a:pt x="1" y="194"/>
                  </a:cubicBezTo>
                  <a:cubicBezTo>
                    <a:pt x="1" y="182"/>
                    <a:pt x="0" y="181"/>
                    <a:pt x="10" y="179"/>
                  </a:cubicBezTo>
                  <a:cubicBezTo>
                    <a:pt x="15" y="173"/>
                    <a:pt x="19" y="168"/>
                    <a:pt x="23" y="163"/>
                  </a:cubicBezTo>
                  <a:cubicBezTo>
                    <a:pt x="23" y="153"/>
                    <a:pt x="22" y="143"/>
                    <a:pt x="22" y="134"/>
                  </a:cubicBezTo>
                  <a:cubicBezTo>
                    <a:pt x="20" y="133"/>
                    <a:pt x="20" y="133"/>
                    <a:pt x="19" y="133"/>
                  </a:cubicBezTo>
                  <a:cubicBezTo>
                    <a:pt x="18" y="131"/>
                    <a:pt x="17" y="129"/>
                    <a:pt x="16" y="127"/>
                  </a:cubicBezTo>
                  <a:cubicBezTo>
                    <a:pt x="15" y="123"/>
                    <a:pt x="13" y="119"/>
                    <a:pt x="12" y="116"/>
                  </a:cubicBezTo>
                  <a:cubicBezTo>
                    <a:pt x="12" y="107"/>
                    <a:pt x="11" y="101"/>
                    <a:pt x="16" y="96"/>
                  </a:cubicBezTo>
                  <a:cubicBezTo>
                    <a:pt x="22" y="98"/>
                    <a:pt x="25" y="102"/>
                    <a:pt x="28" y="113"/>
                  </a:cubicBezTo>
                  <a:cubicBezTo>
                    <a:pt x="36" y="120"/>
                    <a:pt x="39" y="128"/>
                    <a:pt x="56" y="124"/>
                  </a:cubicBezTo>
                  <a:cubicBezTo>
                    <a:pt x="59" y="120"/>
                    <a:pt x="63" y="117"/>
                    <a:pt x="66" y="114"/>
                  </a:cubicBezTo>
                  <a:cubicBezTo>
                    <a:pt x="84" y="103"/>
                    <a:pt x="105" y="83"/>
                    <a:pt x="122" y="71"/>
                  </a:cubicBezTo>
                  <a:cubicBezTo>
                    <a:pt x="129" y="64"/>
                    <a:pt x="135" y="52"/>
                    <a:pt x="138" y="46"/>
                  </a:cubicBezTo>
                  <a:cubicBezTo>
                    <a:pt x="153" y="41"/>
                    <a:pt x="159" y="35"/>
                    <a:pt x="175" y="47"/>
                  </a:cubicBezTo>
                  <a:cubicBezTo>
                    <a:pt x="179" y="47"/>
                    <a:pt x="183" y="47"/>
                    <a:pt x="187" y="47"/>
                  </a:cubicBezTo>
                  <a:cubicBezTo>
                    <a:pt x="190" y="44"/>
                    <a:pt x="193" y="40"/>
                    <a:pt x="196" y="37"/>
                  </a:cubicBezTo>
                  <a:cubicBezTo>
                    <a:pt x="196" y="27"/>
                    <a:pt x="196" y="18"/>
                    <a:pt x="196" y="9"/>
                  </a:cubicBezTo>
                  <a:cubicBezTo>
                    <a:pt x="197" y="6"/>
                    <a:pt x="198" y="3"/>
                    <a:pt x="199" y="0"/>
                  </a:cubicBezTo>
                  <a:cubicBezTo>
                    <a:pt x="205" y="0"/>
                    <a:pt x="214" y="5"/>
                    <a:pt x="223" y="17"/>
                  </a:cubicBezTo>
                  <a:cubicBezTo>
                    <a:pt x="228" y="21"/>
                    <a:pt x="230" y="27"/>
                    <a:pt x="243" y="27"/>
                  </a:cubicBezTo>
                  <a:cubicBezTo>
                    <a:pt x="246" y="24"/>
                    <a:pt x="247" y="17"/>
                    <a:pt x="247" y="15"/>
                  </a:cubicBezTo>
                  <a:cubicBezTo>
                    <a:pt x="249" y="12"/>
                    <a:pt x="251" y="11"/>
                    <a:pt x="253" y="9"/>
                  </a:cubicBezTo>
                  <a:cubicBezTo>
                    <a:pt x="254" y="10"/>
                    <a:pt x="256" y="11"/>
                    <a:pt x="257" y="13"/>
                  </a:cubicBezTo>
                  <a:cubicBezTo>
                    <a:pt x="257" y="20"/>
                    <a:pt x="258" y="27"/>
                    <a:pt x="258" y="35"/>
                  </a:cubicBezTo>
                  <a:cubicBezTo>
                    <a:pt x="268" y="44"/>
                    <a:pt x="276" y="57"/>
                    <a:pt x="290" y="71"/>
                  </a:cubicBezTo>
                  <a:cubicBezTo>
                    <a:pt x="290" y="81"/>
                    <a:pt x="290" y="90"/>
                    <a:pt x="290" y="100"/>
                  </a:cubicBezTo>
                  <a:cubicBezTo>
                    <a:pt x="293" y="103"/>
                    <a:pt x="295" y="106"/>
                    <a:pt x="298" y="109"/>
                  </a:cubicBezTo>
                  <a:cubicBezTo>
                    <a:pt x="304" y="114"/>
                    <a:pt x="310" y="118"/>
                    <a:pt x="317" y="123"/>
                  </a:cubicBezTo>
                  <a:cubicBezTo>
                    <a:pt x="322" y="126"/>
                    <a:pt x="326" y="129"/>
                    <a:pt x="331" y="132"/>
                  </a:cubicBezTo>
                  <a:cubicBezTo>
                    <a:pt x="331" y="139"/>
                    <a:pt x="297" y="161"/>
                    <a:pt x="293" y="163"/>
                  </a:cubicBezTo>
                  <a:cubicBezTo>
                    <a:pt x="289" y="166"/>
                    <a:pt x="286" y="170"/>
                    <a:pt x="282" y="173"/>
                  </a:cubicBezTo>
                  <a:cubicBezTo>
                    <a:pt x="276" y="180"/>
                    <a:pt x="270" y="186"/>
                    <a:pt x="265" y="193"/>
                  </a:cubicBezTo>
                  <a:cubicBezTo>
                    <a:pt x="263" y="200"/>
                    <a:pt x="264" y="206"/>
                    <a:pt x="260" y="215"/>
                  </a:cubicBezTo>
                  <a:cubicBezTo>
                    <a:pt x="254" y="217"/>
                    <a:pt x="248" y="220"/>
                    <a:pt x="243" y="223"/>
                  </a:cubicBezTo>
                  <a:cubicBezTo>
                    <a:pt x="211" y="229"/>
                    <a:pt x="194" y="242"/>
                    <a:pt x="175" y="267"/>
                  </a:cubicBezTo>
                  <a:cubicBezTo>
                    <a:pt x="173" y="270"/>
                    <a:pt x="172" y="273"/>
                    <a:pt x="171" y="276"/>
                  </a:cubicBezTo>
                  <a:cubicBezTo>
                    <a:pt x="168" y="285"/>
                    <a:pt x="165" y="295"/>
                    <a:pt x="163" y="304"/>
                  </a:cubicBezTo>
                  <a:cubicBezTo>
                    <a:pt x="151" y="308"/>
                    <a:pt x="142" y="309"/>
                    <a:pt x="134" y="310"/>
                  </a:cubicBezTo>
                  <a:close/>
                </a:path>
              </a:pathLst>
            </a:custGeom>
            <a:grp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2" name="Freeform 74"/>
            <p:cNvSpPr/>
            <p:nvPr/>
          </p:nvSpPr>
          <p:spPr bwMode="auto">
            <a:xfrm rot="252837">
              <a:off x="4732572" y="1649184"/>
              <a:ext cx="908367" cy="567492"/>
            </a:xfrm>
            <a:custGeom>
              <a:avLst/>
              <a:gdLst>
                <a:gd name="T0" fmla="*/ 481321 w 479"/>
                <a:gd name="T1" fmla="*/ 583021 h 307"/>
                <a:gd name="T2" fmla="*/ 469032 w 479"/>
                <a:gd name="T3" fmla="*/ 505011 h 307"/>
                <a:gd name="T4" fmla="*/ 411683 w 479"/>
                <a:gd name="T5" fmla="*/ 439318 h 307"/>
                <a:gd name="T6" fmla="*/ 405538 w 479"/>
                <a:gd name="T7" fmla="*/ 392102 h 307"/>
                <a:gd name="T8" fmla="*/ 356382 w 479"/>
                <a:gd name="T9" fmla="*/ 414684 h 307"/>
                <a:gd name="T10" fmla="*/ 292889 w 479"/>
                <a:gd name="T11" fmla="*/ 361308 h 307"/>
                <a:gd name="T12" fmla="*/ 190480 w 479"/>
                <a:gd name="T13" fmla="*/ 234029 h 307"/>
                <a:gd name="T14" fmla="*/ 176143 w 479"/>
                <a:gd name="T15" fmla="*/ 213500 h 307"/>
                <a:gd name="T16" fmla="*/ 122890 w 479"/>
                <a:gd name="T17" fmla="*/ 277140 h 307"/>
                <a:gd name="T18" fmla="*/ 79879 w 479"/>
                <a:gd name="T19" fmla="*/ 190919 h 307"/>
                <a:gd name="T20" fmla="*/ 24578 w 479"/>
                <a:gd name="T21" fmla="*/ 94433 h 307"/>
                <a:gd name="T22" fmla="*/ 26626 w 479"/>
                <a:gd name="T23" fmla="*/ 51322 h 307"/>
                <a:gd name="T24" fmla="*/ 145420 w 479"/>
                <a:gd name="T25" fmla="*/ 43111 h 307"/>
                <a:gd name="T26" fmla="*/ 284696 w 479"/>
                <a:gd name="T27" fmla="*/ 110856 h 307"/>
                <a:gd name="T28" fmla="*/ 401442 w 479"/>
                <a:gd name="T29" fmla="*/ 45164 h 307"/>
                <a:gd name="T30" fmla="*/ 446502 w 479"/>
                <a:gd name="T31" fmla="*/ 114962 h 307"/>
                <a:gd name="T32" fmla="*/ 522284 w 479"/>
                <a:gd name="T33" fmla="*/ 133438 h 307"/>
                <a:gd name="T34" fmla="*/ 606259 w 479"/>
                <a:gd name="T35" fmla="*/ 207342 h 307"/>
                <a:gd name="T36" fmla="*/ 643126 w 479"/>
                <a:gd name="T37" fmla="*/ 158072 h 307"/>
                <a:gd name="T38" fmla="*/ 708668 w 479"/>
                <a:gd name="T39" fmla="*/ 223765 h 307"/>
                <a:gd name="T40" fmla="*/ 737342 w 479"/>
                <a:gd name="T41" fmla="*/ 254558 h 307"/>
                <a:gd name="T42" fmla="*/ 788547 w 479"/>
                <a:gd name="T43" fmla="*/ 234029 h 307"/>
                <a:gd name="T44" fmla="*/ 804932 w 479"/>
                <a:gd name="T45" fmla="*/ 213500 h 307"/>
                <a:gd name="T46" fmla="*/ 843847 w 479"/>
                <a:gd name="T47" fmla="*/ 184760 h 307"/>
                <a:gd name="T48" fmla="*/ 864329 w 479"/>
                <a:gd name="T49" fmla="*/ 166284 h 307"/>
                <a:gd name="T50" fmla="*/ 936015 w 479"/>
                <a:gd name="T51" fmla="*/ 231976 h 307"/>
                <a:gd name="T52" fmla="*/ 962641 w 479"/>
                <a:gd name="T53" fmla="*/ 299722 h 307"/>
                <a:gd name="T54" fmla="*/ 942160 w 479"/>
                <a:gd name="T55" fmla="*/ 369520 h 307"/>
                <a:gd name="T56" fmla="*/ 901196 w 479"/>
                <a:gd name="T57" fmla="*/ 363361 h 307"/>
                <a:gd name="T58" fmla="*/ 895052 w 479"/>
                <a:gd name="T59" fmla="*/ 312039 h 307"/>
                <a:gd name="T60" fmla="*/ 804932 w 479"/>
                <a:gd name="T61" fmla="*/ 406472 h 307"/>
                <a:gd name="T62" fmla="*/ 720957 w 479"/>
                <a:gd name="T63" fmla="*/ 488588 h 307"/>
                <a:gd name="T64" fmla="*/ 733246 w 479"/>
                <a:gd name="T65" fmla="*/ 537857 h 307"/>
                <a:gd name="T66" fmla="*/ 587826 w 479"/>
                <a:gd name="T67" fmla="*/ 541963 h 307"/>
                <a:gd name="T68" fmla="*/ 557103 w 479"/>
                <a:gd name="T69" fmla="*/ 626131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9"/>
                <a:gd name="T106" fmla="*/ 0 h 307"/>
                <a:gd name="T107" fmla="*/ 479 w 479"/>
                <a:gd name="T108" fmla="*/ 307 h 3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9" h="307">
                  <a:moveTo>
                    <a:pt x="266" y="307"/>
                  </a:moveTo>
                  <a:cubicBezTo>
                    <a:pt x="258" y="297"/>
                    <a:pt x="241" y="288"/>
                    <a:pt x="235" y="284"/>
                  </a:cubicBezTo>
                  <a:cubicBezTo>
                    <a:pt x="234" y="282"/>
                    <a:pt x="232" y="280"/>
                    <a:pt x="231" y="278"/>
                  </a:cubicBezTo>
                  <a:cubicBezTo>
                    <a:pt x="231" y="264"/>
                    <a:pt x="234" y="256"/>
                    <a:pt x="229" y="246"/>
                  </a:cubicBezTo>
                  <a:cubicBezTo>
                    <a:pt x="218" y="239"/>
                    <a:pt x="218" y="236"/>
                    <a:pt x="216" y="231"/>
                  </a:cubicBezTo>
                  <a:cubicBezTo>
                    <a:pt x="211" y="225"/>
                    <a:pt x="205" y="219"/>
                    <a:pt x="201" y="214"/>
                  </a:cubicBezTo>
                  <a:cubicBezTo>
                    <a:pt x="200" y="213"/>
                    <a:pt x="199" y="213"/>
                    <a:pt x="199" y="213"/>
                  </a:cubicBezTo>
                  <a:cubicBezTo>
                    <a:pt x="198" y="206"/>
                    <a:pt x="198" y="198"/>
                    <a:pt x="198" y="191"/>
                  </a:cubicBezTo>
                  <a:cubicBezTo>
                    <a:pt x="192" y="183"/>
                    <a:pt x="188" y="184"/>
                    <a:pt x="184" y="184"/>
                  </a:cubicBezTo>
                  <a:cubicBezTo>
                    <a:pt x="178" y="190"/>
                    <a:pt x="177" y="193"/>
                    <a:pt x="174" y="202"/>
                  </a:cubicBezTo>
                  <a:cubicBezTo>
                    <a:pt x="173" y="202"/>
                    <a:pt x="172" y="202"/>
                    <a:pt x="171" y="202"/>
                  </a:cubicBezTo>
                  <a:cubicBezTo>
                    <a:pt x="162" y="193"/>
                    <a:pt x="150" y="180"/>
                    <a:pt x="143" y="176"/>
                  </a:cubicBezTo>
                  <a:cubicBezTo>
                    <a:pt x="114" y="172"/>
                    <a:pt x="113" y="163"/>
                    <a:pt x="110" y="143"/>
                  </a:cubicBezTo>
                  <a:cubicBezTo>
                    <a:pt x="105" y="129"/>
                    <a:pt x="97" y="121"/>
                    <a:pt x="93" y="114"/>
                  </a:cubicBezTo>
                  <a:cubicBezTo>
                    <a:pt x="92" y="111"/>
                    <a:pt x="92" y="108"/>
                    <a:pt x="91" y="105"/>
                  </a:cubicBezTo>
                  <a:cubicBezTo>
                    <a:pt x="89" y="104"/>
                    <a:pt x="87" y="104"/>
                    <a:pt x="86" y="104"/>
                  </a:cubicBezTo>
                  <a:cubicBezTo>
                    <a:pt x="80" y="109"/>
                    <a:pt x="74" y="114"/>
                    <a:pt x="69" y="120"/>
                  </a:cubicBezTo>
                  <a:cubicBezTo>
                    <a:pt x="66" y="124"/>
                    <a:pt x="63" y="130"/>
                    <a:pt x="60" y="135"/>
                  </a:cubicBezTo>
                  <a:cubicBezTo>
                    <a:pt x="48" y="126"/>
                    <a:pt x="50" y="112"/>
                    <a:pt x="46" y="107"/>
                  </a:cubicBezTo>
                  <a:cubicBezTo>
                    <a:pt x="43" y="102"/>
                    <a:pt x="41" y="97"/>
                    <a:pt x="39" y="93"/>
                  </a:cubicBezTo>
                  <a:cubicBezTo>
                    <a:pt x="39" y="86"/>
                    <a:pt x="39" y="79"/>
                    <a:pt x="39" y="73"/>
                  </a:cubicBezTo>
                  <a:cubicBezTo>
                    <a:pt x="30" y="60"/>
                    <a:pt x="20" y="53"/>
                    <a:pt x="12" y="46"/>
                  </a:cubicBezTo>
                  <a:cubicBezTo>
                    <a:pt x="0" y="46"/>
                    <a:pt x="8" y="28"/>
                    <a:pt x="10" y="25"/>
                  </a:cubicBezTo>
                  <a:cubicBezTo>
                    <a:pt x="11" y="25"/>
                    <a:pt x="12" y="25"/>
                    <a:pt x="13" y="25"/>
                  </a:cubicBezTo>
                  <a:cubicBezTo>
                    <a:pt x="23" y="31"/>
                    <a:pt x="33" y="41"/>
                    <a:pt x="49" y="41"/>
                  </a:cubicBezTo>
                  <a:cubicBezTo>
                    <a:pt x="57" y="36"/>
                    <a:pt x="63" y="27"/>
                    <a:pt x="71" y="21"/>
                  </a:cubicBezTo>
                  <a:cubicBezTo>
                    <a:pt x="79" y="8"/>
                    <a:pt x="87" y="0"/>
                    <a:pt x="98" y="20"/>
                  </a:cubicBezTo>
                  <a:cubicBezTo>
                    <a:pt x="100" y="37"/>
                    <a:pt x="116" y="49"/>
                    <a:pt x="139" y="54"/>
                  </a:cubicBezTo>
                  <a:cubicBezTo>
                    <a:pt x="149" y="51"/>
                    <a:pt x="159" y="47"/>
                    <a:pt x="170" y="44"/>
                  </a:cubicBezTo>
                  <a:cubicBezTo>
                    <a:pt x="179" y="37"/>
                    <a:pt x="188" y="29"/>
                    <a:pt x="196" y="22"/>
                  </a:cubicBezTo>
                  <a:cubicBezTo>
                    <a:pt x="198" y="23"/>
                    <a:pt x="199" y="23"/>
                    <a:pt x="201" y="24"/>
                  </a:cubicBezTo>
                  <a:cubicBezTo>
                    <a:pt x="201" y="34"/>
                    <a:pt x="195" y="56"/>
                    <a:pt x="218" y="56"/>
                  </a:cubicBezTo>
                  <a:cubicBezTo>
                    <a:pt x="221" y="54"/>
                    <a:pt x="225" y="53"/>
                    <a:pt x="228" y="52"/>
                  </a:cubicBezTo>
                  <a:cubicBezTo>
                    <a:pt x="238" y="42"/>
                    <a:pt x="247" y="54"/>
                    <a:pt x="255" y="65"/>
                  </a:cubicBezTo>
                  <a:cubicBezTo>
                    <a:pt x="259" y="66"/>
                    <a:pt x="264" y="67"/>
                    <a:pt x="269" y="69"/>
                  </a:cubicBezTo>
                  <a:cubicBezTo>
                    <a:pt x="273" y="77"/>
                    <a:pt x="281" y="91"/>
                    <a:pt x="296" y="101"/>
                  </a:cubicBezTo>
                  <a:cubicBezTo>
                    <a:pt x="297" y="101"/>
                    <a:pt x="299" y="101"/>
                    <a:pt x="301" y="101"/>
                  </a:cubicBezTo>
                  <a:cubicBezTo>
                    <a:pt x="309" y="93"/>
                    <a:pt x="311" y="85"/>
                    <a:pt x="314" y="77"/>
                  </a:cubicBezTo>
                  <a:cubicBezTo>
                    <a:pt x="317" y="77"/>
                    <a:pt x="320" y="78"/>
                    <a:pt x="324" y="80"/>
                  </a:cubicBezTo>
                  <a:cubicBezTo>
                    <a:pt x="326" y="89"/>
                    <a:pt x="333" y="99"/>
                    <a:pt x="346" y="109"/>
                  </a:cubicBezTo>
                  <a:cubicBezTo>
                    <a:pt x="346" y="110"/>
                    <a:pt x="346" y="110"/>
                    <a:pt x="346" y="111"/>
                  </a:cubicBezTo>
                  <a:cubicBezTo>
                    <a:pt x="350" y="115"/>
                    <a:pt x="355" y="119"/>
                    <a:pt x="360" y="124"/>
                  </a:cubicBezTo>
                  <a:cubicBezTo>
                    <a:pt x="366" y="123"/>
                    <a:pt x="371" y="123"/>
                    <a:pt x="377" y="122"/>
                  </a:cubicBezTo>
                  <a:cubicBezTo>
                    <a:pt x="380" y="119"/>
                    <a:pt x="382" y="116"/>
                    <a:pt x="385" y="114"/>
                  </a:cubicBezTo>
                  <a:cubicBezTo>
                    <a:pt x="387" y="114"/>
                    <a:pt x="391" y="110"/>
                    <a:pt x="393" y="109"/>
                  </a:cubicBezTo>
                  <a:cubicBezTo>
                    <a:pt x="393" y="107"/>
                    <a:pt x="393" y="105"/>
                    <a:pt x="393" y="104"/>
                  </a:cubicBezTo>
                  <a:cubicBezTo>
                    <a:pt x="391" y="103"/>
                    <a:pt x="390" y="103"/>
                    <a:pt x="389" y="102"/>
                  </a:cubicBezTo>
                  <a:cubicBezTo>
                    <a:pt x="389" y="94"/>
                    <a:pt x="404" y="92"/>
                    <a:pt x="412" y="90"/>
                  </a:cubicBezTo>
                  <a:cubicBezTo>
                    <a:pt x="413" y="89"/>
                    <a:pt x="415" y="87"/>
                    <a:pt x="417" y="87"/>
                  </a:cubicBezTo>
                  <a:cubicBezTo>
                    <a:pt x="419" y="85"/>
                    <a:pt x="420" y="83"/>
                    <a:pt x="422" y="81"/>
                  </a:cubicBezTo>
                  <a:cubicBezTo>
                    <a:pt x="426" y="83"/>
                    <a:pt x="424" y="93"/>
                    <a:pt x="437" y="99"/>
                  </a:cubicBezTo>
                  <a:cubicBezTo>
                    <a:pt x="443" y="104"/>
                    <a:pt x="450" y="109"/>
                    <a:pt x="457" y="113"/>
                  </a:cubicBezTo>
                  <a:cubicBezTo>
                    <a:pt x="463" y="114"/>
                    <a:pt x="469" y="115"/>
                    <a:pt x="475" y="116"/>
                  </a:cubicBezTo>
                  <a:cubicBezTo>
                    <a:pt x="475" y="122"/>
                    <a:pt x="479" y="140"/>
                    <a:pt x="470" y="146"/>
                  </a:cubicBezTo>
                  <a:cubicBezTo>
                    <a:pt x="468" y="151"/>
                    <a:pt x="466" y="156"/>
                    <a:pt x="464" y="160"/>
                  </a:cubicBezTo>
                  <a:cubicBezTo>
                    <a:pt x="463" y="167"/>
                    <a:pt x="462" y="173"/>
                    <a:pt x="460" y="180"/>
                  </a:cubicBezTo>
                  <a:cubicBezTo>
                    <a:pt x="459" y="180"/>
                    <a:pt x="457" y="180"/>
                    <a:pt x="455" y="181"/>
                  </a:cubicBezTo>
                  <a:cubicBezTo>
                    <a:pt x="453" y="170"/>
                    <a:pt x="440" y="177"/>
                    <a:pt x="440" y="177"/>
                  </a:cubicBezTo>
                  <a:cubicBezTo>
                    <a:pt x="439" y="177"/>
                    <a:pt x="437" y="176"/>
                    <a:pt x="437" y="176"/>
                  </a:cubicBezTo>
                  <a:cubicBezTo>
                    <a:pt x="437" y="167"/>
                    <a:pt x="437" y="160"/>
                    <a:pt x="437" y="152"/>
                  </a:cubicBezTo>
                  <a:cubicBezTo>
                    <a:pt x="426" y="136"/>
                    <a:pt x="418" y="143"/>
                    <a:pt x="410" y="156"/>
                  </a:cubicBezTo>
                  <a:cubicBezTo>
                    <a:pt x="407" y="170"/>
                    <a:pt x="397" y="183"/>
                    <a:pt x="393" y="198"/>
                  </a:cubicBezTo>
                  <a:cubicBezTo>
                    <a:pt x="390" y="200"/>
                    <a:pt x="389" y="203"/>
                    <a:pt x="387" y="206"/>
                  </a:cubicBezTo>
                  <a:cubicBezTo>
                    <a:pt x="363" y="223"/>
                    <a:pt x="348" y="201"/>
                    <a:pt x="352" y="238"/>
                  </a:cubicBezTo>
                  <a:cubicBezTo>
                    <a:pt x="357" y="242"/>
                    <a:pt x="361" y="246"/>
                    <a:pt x="366" y="250"/>
                  </a:cubicBezTo>
                  <a:cubicBezTo>
                    <a:pt x="366" y="254"/>
                    <a:pt x="361" y="259"/>
                    <a:pt x="358" y="262"/>
                  </a:cubicBezTo>
                  <a:cubicBezTo>
                    <a:pt x="346" y="266"/>
                    <a:pt x="324" y="262"/>
                    <a:pt x="317" y="259"/>
                  </a:cubicBezTo>
                  <a:cubicBezTo>
                    <a:pt x="304" y="246"/>
                    <a:pt x="295" y="255"/>
                    <a:pt x="287" y="264"/>
                  </a:cubicBezTo>
                  <a:cubicBezTo>
                    <a:pt x="283" y="276"/>
                    <a:pt x="279" y="288"/>
                    <a:pt x="275" y="299"/>
                  </a:cubicBezTo>
                  <a:cubicBezTo>
                    <a:pt x="274" y="301"/>
                    <a:pt x="272" y="303"/>
                    <a:pt x="272" y="305"/>
                  </a:cubicBezTo>
                  <a:cubicBezTo>
                    <a:pt x="270" y="305"/>
                    <a:pt x="268" y="306"/>
                    <a:pt x="266" y="307"/>
                  </a:cubicBezTo>
                  <a:close/>
                </a:path>
              </a:pathLst>
            </a:custGeom>
            <a:grp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3" name="Freeform 75"/>
            <p:cNvSpPr/>
            <p:nvPr/>
          </p:nvSpPr>
          <p:spPr bwMode="auto">
            <a:xfrm rot="252837">
              <a:off x="4598157" y="832404"/>
              <a:ext cx="1189932" cy="1035270"/>
            </a:xfrm>
            <a:custGeom>
              <a:avLst/>
              <a:gdLst>
                <a:gd name="T0" fmla="*/ 434 w 626"/>
                <a:gd name="T1" fmla="*/ 539 h 561"/>
                <a:gd name="T2" fmla="*/ 392 w 626"/>
                <a:gd name="T3" fmla="*/ 536 h 561"/>
                <a:gd name="T4" fmla="*/ 365 w 626"/>
                <a:gd name="T5" fmla="*/ 505 h 561"/>
                <a:gd name="T6" fmla="*/ 321 w 626"/>
                <a:gd name="T7" fmla="*/ 485 h 561"/>
                <a:gd name="T8" fmla="*/ 301 w 626"/>
                <a:gd name="T9" fmla="*/ 465 h 561"/>
                <a:gd name="T10" fmla="*/ 274 w 626"/>
                <a:gd name="T11" fmla="*/ 470 h 561"/>
                <a:gd name="T12" fmla="*/ 228 w 626"/>
                <a:gd name="T13" fmla="*/ 489 h 561"/>
                <a:gd name="T14" fmla="*/ 172 w 626"/>
                <a:gd name="T15" fmla="*/ 444 h 561"/>
                <a:gd name="T16" fmla="*/ 162 w 626"/>
                <a:gd name="T17" fmla="*/ 434 h 561"/>
                <a:gd name="T18" fmla="*/ 179 w 626"/>
                <a:gd name="T19" fmla="*/ 407 h 561"/>
                <a:gd name="T20" fmla="*/ 156 w 626"/>
                <a:gd name="T21" fmla="*/ 413 h 561"/>
                <a:gd name="T22" fmla="*/ 124 w 626"/>
                <a:gd name="T23" fmla="*/ 387 h 561"/>
                <a:gd name="T24" fmla="*/ 147 w 626"/>
                <a:gd name="T25" fmla="*/ 347 h 561"/>
                <a:gd name="T26" fmla="*/ 171 w 626"/>
                <a:gd name="T27" fmla="*/ 292 h 561"/>
                <a:gd name="T28" fmla="*/ 186 w 626"/>
                <a:gd name="T29" fmla="*/ 323 h 561"/>
                <a:gd name="T30" fmla="*/ 206 w 626"/>
                <a:gd name="T31" fmla="*/ 279 h 561"/>
                <a:gd name="T32" fmla="*/ 192 w 626"/>
                <a:gd name="T33" fmla="*/ 211 h 561"/>
                <a:gd name="T34" fmla="*/ 197 w 626"/>
                <a:gd name="T35" fmla="*/ 182 h 561"/>
                <a:gd name="T36" fmla="*/ 177 w 626"/>
                <a:gd name="T37" fmla="*/ 90 h 561"/>
                <a:gd name="T38" fmla="*/ 122 w 626"/>
                <a:gd name="T39" fmla="*/ 119 h 561"/>
                <a:gd name="T40" fmla="*/ 72 w 626"/>
                <a:gd name="T41" fmla="*/ 105 h 561"/>
                <a:gd name="T42" fmla="*/ 25 w 626"/>
                <a:gd name="T43" fmla="*/ 90 h 561"/>
                <a:gd name="T44" fmla="*/ 0 w 626"/>
                <a:gd name="T45" fmla="*/ 68 h 561"/>
                <a:gd name="T46" fmla="*/ 14 w 626"/>
                <a:gd name="T47" fmla="*/ 35 h 561"/>
                <a:gd name="T48" fmla="*/ 41 w 626"/>
                <a:gd name="T49" fmla="*/ 8 h 561"/>
                <a:gd name="T50" fmla="*/ 115 w 626"/>
                <a:gd name="T51" fmla="*/ 14 h 561"/>
                <a:gd name="T52" fmla="*/ 210 w 626"/>
                <a:gd name="T53" fmla="*/ 79 h 561"/>
                <a:gd name="T54" fmla="*/ 245 w 626"/>
                <a:gd name="T55" fmla="*/ 127 h 561"/>
                <a:gd name="T56" fmla="*/ 276 w 626"/>
                <a:gd name="T57" fmla="*/ 173 h 561"/>
                <a:gd name="T58" fmla="*/ 284 w 626"/>
                <a:gd name="T59" fmla="*/ 201 h 561"/>
                <a:gd name="T60" fmla="*/ 345 w 626"/>
                <a:gd name="T61" fmla="*/ 208 h 561"/>
                <a:gd name="T62" fmla="*/ 373 w 626"/>
                <a:gd name="T63" fmla="*/ 203 h 561"/>
                <a:gd name="T64" fmla="*/ 423 w 626"/>
                <a:gd name="T65" fmla="*/ 232 h 561"/>
                <a:gd name="T66" fmla="*/ 475 w 626"/>
                <a:gd name="T67" fmla="*/ 286 h 561"/>
                <a:gd name="T68" fmla="*/ 521 w 626"/>
                <a:gd name="T69" fmla="*/ 269 h 561"/>
                <a:gd name="T70" fmla="*/ 571 w 626"/>
                <a:gd name="T71" fmla="*/ 213 h 561"/>
                <a:gd name="T72" fmla="*/ 608 w 626"/>
                <a:gd name="T73" fmla="*/ 209 h 561"/>
                <a:gd name="T74" fmla="*/ 626 w 626"/>
                <a:gd name="T75" fmla="*/ 258 h 561"/>
                <a:gd name="T76" fmla="*/ 618 w 626"/>
                <a:gd name="T77" fmla="*/ 297 h 561"/>
                <a:gd name="T78" fmla="*/ 615 w 626"/>
                <a:gd name="T79" fmla="*/ 367 h 561"/>
                <a:gd name="T80" fmla="*/ 611 w 626"/>
                <a:gd name="T81" fmla="*/ 413 h 561"/>
                <a:gd name="T82" fmla="*/ 587 w 626"/>
                <a:gd name="T83" fmla="*/ 424 h 561"/>
                <a:gd name="T84" fmla="*/ 547 w 626"/>
                <a:gd name="T85" fmla="*/ 435 h 561"/>
                <a:gd name="T86" fmla="*/ 539 w 626"/>
                <a:gd name="T87" fmla="*/ 476 h 561"/>
                <a:gd name="T88" fmla="*/ 565 w 626"/>
                <a:gd name="T89" fmla="*/ 550 h 561"/>
                <a:gd name="T90" fmla="*/ 509 w 626"/>
                <a:gd name="T91" fmla="*/ 519 h 561"/>
                <a:gd name="T92" fmla="*/ 476 w 626"/>
                <a:gd name="T93" fmla="*/ 537 h 561"/>
                <a:gd name="T94" fmla="*/ 478 w 626"/>
                <a:gd name="T95" fmla="*/ 549 h 561"/>
                <a:gd name="T96" fmla="*/ 456 w 626"/>
                <a:gd name="T97" fmla="*/ 561 h 5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26"/>
                <a:gd name="T148" fmla="*/ 0 h 561"/>
                <a:gd name="T149" fmla="*/ 626 w 626"/>
                <a:gd name="T150" fmla="*/ 561 h 5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26" h="561">
                  <a:moveTo>
                    <a:pt x="456" y="561"/>
                  </a:moveTo>
                  <a:cubicBezTo>
                    <a:pt x="449" y="553"/>
                    <a:pt x="441" y="546"/>
                    <a:pt x="434" y="539"/>
                  </a:cubicBezTo>
                  <a:cubicBezTo>
                    <a:pt x="424" y="520"/>
                    <a:pt x="419" y="511"/>
                    <a:pt x="403" y="513"/>
                  </a:cubicBezTo>
                  <a:cubicBezTo>
                    <a:pt x="399" y="521"/>
                    <a:pt x="396" y="529"/>
                    <a:pt x="392" y="536"/>
                  </a:cubicBezTo>
                  <a:cubicBezTo>
                    <a:pt x="383" y="536"/>
                    <a:pt x="371" y="515"/>
                    <a:pt x="371" y="512"/>
                  </a:cubicBezTo>
                  <a:cubicBezTo>
                    <a:pt x="367" y="512"/>
                    <a:pt x="367" y="507"/>
                    <a:pt x="365" y="505"/>
                  </a:cubicBezTo>
                  <a:cubicBezTo>
                    <a:pt x="361" y="504"/>
                    <a:pt x="357" y="503"/>
                    <a:pt x="353" y="502"/>
                  </a:cubicBezTo>
                  <a:cubicBezTo>
                    <a:pt x="341" y="483"/>
                    <a:pt x="335" y="486"/>
                    <a:pt x="321" y="485"/>
                  </a:cubicBezTo>
                  <a:cubicBezTo>
                    <a:pt x="321" y="485"/>
                    <a:pt x="320" y="486"/>
                    <a:pt x="319" y="487"/>
                  </a:cubicBezTo>
                  <a:cubicBezTo>
                    <a:pt x="295" y="499"/>
                    <a:pt x="300" y="476"/>
                    <a:pt x="301" y="465"/>
                  </a:cubicBezTo>
                  <a:cubicBezTo>
                    <a:pt x="293" y="457"/>
                    <a:pt x="291" y="458"/>
                    <a:pt x="285" y="458"/>
                  </a:cubicBezTo>
                  <a:cubicBezTo>
                    <a:pt x="281" y="462"/>
                    <a:pt x="278" y="466"/>
                    <a:pt x="274" y="470"/>
                  </a:cubicBezTo>
                  <a:cubicBezTo>
                    <a:pt x="272" y="471"/>
                    <a:pt x="269" y="472"/>
                    <a:pt x="267" y="474"/>
                  </a:cubicBezTo>
                  <a:cubicBezTo>
                    <a:pt x="259" y="485"/>
                    <a:pt x="238" y="488"/>
                    <a:pt x="228" y="489"/>
                  </a:cubicBezTo>
                  <a:cubicBezTo>
                    <a:pt x="206" y="480"/>
                    <a:pt x="200" y="475"/>
                    <a:pt x="196" y="459"/>
                  </a:cubicBezTo>
                  <a:cubicBezTo>
                    <a:pt x="185" y="441"/>
                    <a:pt x="187" y="446"/>
                    <a:pt x="172" y="444"/>
                  </a:cubicBezTo>
                  <a:cubicBezTo>
                    <a:pt x="171" y="444"/>
                    <a:pt x="170" y="445"/>
                    <a:pt x="170" y="446"/>
                  </a:cubicBezTo>
                  <a:cubicBezTo>
                    <a:pt x="163" y="443"/>
                    <a:pt x="162" y="439"/>
                    <a:pt x="162" y="434"/>
                  </a:cubicBezTo>
                  <a:cubicBezTo>
                    <a:pt x="167" y="432"/>
                    <a:pt x="175" y="432"/>
                    <a:pt x="182" y="426"/>
                  </a:cubicBezTo>
                  <a:cubicBezTo>
                    <a:pt x="182" y="417"/>
                    <a:pt x="180" y="411"/>
                    <a:pt x="179" y="407"/>
                  </a:cubicBezTo>
                  <a:cubicBezTo>
                    <a:pt x="177" y="404"/>
                    <a:pt x="176" y="401"/>
                    <a:pt x="175" y="399"/>
                  </a:cubicBezTo>
                  <a:cubicBezTo>
                    <a:pt x="161" y="399"/>
                    <a:pt x="162" y="401"/>
                    <a:pt x="156" y="413"/>
                  </a:cubicBezTo>
                  <a:cubicBezTo>
                    <a:pt x="145" y="413"/>
                    <a:pt x="139" y="404"/>
                    <a:pt x="132" y="401"/>
                  </a:cubicBezTo>
                  <a:cubicBezTo>
                    <a:pt x="130" y="392"/>
                    <a:pt x="129" y="393"/>
                    <a:pt x="124" y="387"/>
                  </a:cubicBezTo>
                  <a:cubicBezTo>
                    <a:pt x="124" y="383"/>
                    <a:pt x="124" y="378"/>
                    <a:pt x="124" y="373"/>
                  </a:cubicBezTo>
                  <a:cubicBezTo>
                    <a:pt x="135" y="365"/>
                    <a:pt x="140" y="357"/>
                    <a:pt x="147" y="347"/>
                  </a:cubicBezTo>
                  <a:cubicBezTo>
                    <a:pt x="149" y="327"/>
                    <a:pt x="165" y="318"/>
                    <a:pt x="170" y="303"/>
                  </a:cubicBezTo>
                  <a:cubicBezTo>
                    <a:pt x="170" y="299"/>
                    <a:pt x="170" y="295"/>
                    <a:pt x="171" y="292"/>
                  </a:cubicBezTo>
                  <a:cubicBezTo>
                    <a:pt x="175" y="292"/>
                    <a:pt x="177" y="295"/>
                    <a:pt x="178" y="298"/>
                  </a:cubicBezTo>
                  <a:cubicBezTo>
                    <a:pt x="178" y="305"/>
                    <a:pt x="173" y="317"/>
                    <a:pt x="186" y="323"/>
                  </a:cubicBezTo>
                  <a:cubicBezTo>
                    <a:pt x="192" y="323"/>
                    <a:pt x="200" y="324"/>
                    <a:pt x="206" y="318"/>
                  </a:cubicBezTo>
                  <a:cubicBezTo>
                    <a:pt x="206" y="305"/>
                    <a:pt x="208" y="287"/>
                    <a:pt x="206" y="279"/>
                  </a:cubicBezTo>
                  <a:cubicBezTo>
                    <a:pt x="190" y="264"/>
                    <a:pt x="196" y="255"/>
                    <a:pt x="203" y="242"/>
                  </a:cubicBezTo>
                  <a:cubicBezTo>
                    <a:pt x="203" y="229"/>
                    <a:pt x="195" y="213"/>
                    <a:pt x="192" y="211"/>
                  </a:cubicBezTo>
                  <a:cubicBezTo>
                    <a:pt x="191" y="206"/>
                    <a:pt x="190" y="202"/>
                    <a:pt x="190" y="197"/>
                  </a:cubicBezTo>
                  <a:cubicBezTo>
                    <a:pt x="192" y="192"/>
                    <a:pt x="195" y="186"/>
                    <a:pt x="197" y="182"/>
                  </a:cubicBezTo>
                  <a:cubicBezTo>
                    <a:pt x="197" y="171"/>
                    <a:pt x="202" y="163"/>
                    <a:pt x="205" y="153"/>
                  </a:cubicBezTo>
                  <a:cubicBezTo>
                    <a:pt x="205" y="130"/>
                    <a:pt x="192" y="98"/>
                    <a:pt x="177" y="90"/>
                  </a:cubicBezTo>
                  <a:cubicBezTo>
                    <a:pt x="162" y="90"/>
                    <a:pt x="155" y="91"/>
                    <a:pt x="147" y="99"/>
                  </a:cubicBezTo>
                  <a:cubicBezTo>
                    <a:pt x="139" y="114"/>
                    <a:pt x="138" y="116"/>
                    <a:pt x="122" y="119"/>
                  </a:cubicBezTo>
                  <a:cubicBezTo>
                    <a:pt x="107" y="119"/>
                    <a:pt x="97" y="125"/>
                    <a:pt x="86" y="127"/>
                  </a:cubicBezTo>
                  <a:cubicBezTo>
                    <a:pt x="73" y="120"/>
                    <a:pt x="74" y="112"/>
                    <a:pt x="72" y="105"/>
                  </a:cubicBezTo>
                  <a:cubicBezTo>
                    <a:pt x="70" y="89"/>
                    <a:pt x="64" y="80"/>
                    <a:pt x="58" y="73"/>
                  </a:cubicBezTo>
                  <a:cubicBezTo>
                    <a:pt x="30" y="61"/>
                    <a:pt x="25" y="64"/>
                    <a:pt x="25" y="90"/>
                  </a:cubicBezTo>
                  <a:cubicBezTo>
                    <a:pt x="17" y="83"/>
                    <a:pt x="8" y="77"/>
                    <a:pt x="1" y="71"/>
                  </a:cubicBezTo>
                  <a:cubicBezTo>
                    <a:pt x="0" y="70"/>
                    <a:pt x="0" y="69"/>
                    <a:pt x="0" y="68"/>
                  </a:cubicBezTo>
                  <a:cubicBezTo>
                    <a:pt x="4" y="64"/>
                    <a:pt x="7" y="60"/>
                    <a:pt x="11" y="56"/>
                  </a:cubicBezTo>
                  <a:cubicBezTo>
                    <a:pt x="12" y="48"/>
                    <a:pt x="13" y="41"/>
                    <a:pt x="14" y="35"/>
                  </a:cubicBezTo>
                  <a:cubicBezTo>
                    <a:pt x="11" y="33"/>
                    <a:pt x="8" y="30"/>
                    <a:pt x="6" y="28"/>
                  </a:cubicBezTo>
                  <a:cubicBezTo>
                    <a:pt x="18" y="21"/>
                    <a:pt x="30" y="14"/>
                    <a:pt x="41" y="8"/>
                  </a:cubicBezTo>
                  <a:cubicBezTo>
                    <a:pt x="54" y="3"/>
                    <a:pt x="63" y="0"/>
                    <a:pt x="81" y="4"/>
                  </a:cubicBezTo>
                  <a:cubicBezTo>
                    <a:pt x="90" y="11"/>
                    <a:pt x="99" y="13"/>
                    <a:pt x="115" y="14"/>
                  </a:cubicBezTo>
                  <a:cubicBezTo>
                    <a:pt x="132" y="9"/>
                    <a:pt x="139" y="8"/>
                    <a:pt x="159" y="17"/>
                  </a:cubicBezTo>
                  <a:cubicBezTo>
                    <a:pt x="173" y="34"/>
                    <a:pt x="190" y="57"/>
                    <a:pt x="210" y="79"/>
                  </a:cubicBezTo>
                  <a:cubicBezTo>
                    <a:pt x="213" y="87"/>
                    <a:pt x="217" y="96"/>
                    <a:pt x="221" y="106"/>
                  </a:cubicBezTo>
                  <a:cubicBezTo>
                    <a:pt x="229" y="113"/>
                    <a:pt x="236" y="120"/>
                    <a:pt x="245" y="127"/>
                  </a:cubicBezTo>
                  <a:cubicBezTo>
                    <a:pt x="254" y="139"/>
                    <a:pt x="256" y="139"/>
                    <a:pt x="258" y="159"/>
                  </a:cubicBezTo>
                  <a:cubicBezTo>
                    <a:pt x="260" y="162"/>
                    <a:pt x="268" y="167"/>
                    <a:pt x="276" y="173"/>
                  </a:cubicBezTo>
                  <a:cubicBezTo>
                    <a:pt x="277" y="175"/>
                    <a:pt x="278" y="176"/>
                    <a:pt x="279" y="178"/>
                  </a:cubicBezTo>
                  <a:cubicBezTo>
                    <a:pt x="279" y="185"/>
                    <a:pt x="279" y="189"/>
                    <a:pt x="284" y="201"/>
                  </a:cubicBezTo>
                  <a:cubicBezTo>
                    <a:pt x="287" y="203"/>
                    <a:pt x="309" y="204"/>
                    <a:pt x="320" y="201"/>
                  </a:cubicBezTo>
                  <a:cubicBezTo>
                    <a:pt x="330" y="201"/>
                    <a:pt x="331" y="199"/>
                    <a:pt x="345" y="208"/>
                  </a:cubicBezTo>
                  <a:cubicBezTo>
                    <a:pt x="350" y="208"/>
                    <a:pt x="354" y="208"/>
                    <a:pt x="358" y="208"/>
                  </a:cubicBezTo>
                  <a:cubicBezTo>
                    <a:pt x="363" y="203"/>
                    <a:pt x="362" y="203"/>
                    <a:pt x="373" y="203"/>
                  </a:cubicBezTo>
                  <a:cubicBezTo>
                    <a:pt x="380" y="210"/>
                    <a:pt x="388" y="217"/>
                    <a:pt x="396" y="224"/>
                  </a:cubicBezTo>
                  <a:cubicBezTo>
                    <a:pt x="403" y="224"/>
                    <a:pt x="414" y="223"/>
                    <a:pt x="423" y="232"/>
                  </a:cubicBezTo>
                  <a:cubicBezTo>
                    <a:pt x="426" y="239"/>
                    <a:pt x="429" y="246"/>
                    <a:pt x="433" y="253"/>
                  </a:cubicBezTo>
                  <a:cubicBezTo>
                    <a:pt x="436" y="267"/>
                    <a:pt x="449" y="302"/>
                    <a:pt x="475" y="286"/>
                  </a:cubicBezTo>
                  <a:cubicBezTo>
                    <a:pt x="486" y="284"/>
                    <a:pt x="499" y="280"/>
                    <a:pt x="513" y="275"/>
                  </a:cubicBezTo>
                  <a:cubicBezTo>
                    <a:pt x="515" y="273"/>
                    <a:pt x="518" y="271"/>
                    <a:pt x="521" y="269"/>
                  </a:cubicBezTo>
                  <a:cubicBezTo>
                    <a:pt x="532" y="250"/>
                    <a:pt x="540" y="242"/>
                    <a:pt x="556" y="229"/>
                  </a:cubicBezTo>
                  <a:cubicBezTo>
                    <a:pt x="561" y="223"/>
                    <a:pt x="566" y="218"/>
                    <a:pt x="571" y="213"/>
                  </a:cubicBezTo>
                  <a:cubicBezTo>
                    <a:pt x="579" y="206"/>
                    <a:pt x="588" y="198"/>
                    <a:pt x="598" y="191"/>
                  </a:cubicBezTo>
                  <a:cubicBezTo>
                    <a:pt x="612" y="193"/>
                    <a:pt x="612" y="191"/>
                    <a:pt x="608" y="209"/>
                  </a:cubicBezTo>
                  <a:cubicBezTo>
                    <a:pt x="608" y="217"/>
                    <a:pt x="608" y="225"/>
                    <a:pt x="608" y="234"/>
                  </a:cubicBezTo>
                  <a:cubicBezTo>
                    <a:pt x="612" y="238"/>
                    <a:pt x="623" y="245"/>
                    <a:pt x="626" y="258"/>
                  </a:cubicBezTo>
                  <a:cubicBezTo>
                    <a:pt x="625" y="266"/>
                    <a:pt x="625" y="274"/>
                    <a:pt x="624" y="282"/>
                  </a:cubicBezTo>
                  <a:cubicBezTo>
                    <a:pt x="622" y="287"/>
                    <a:pt x="620" y="291"/>
                    <a:pt x="618" y="297"/>
                  </a:cubicBezTo>
                  <a:cubicBezTo>
                    <a:pt x="612" y="303"/>
                    <a:pt x="613" y="316"/>
                    <a:pt x="616" y="330"/>
                  </a:cubicBezTo>
                  <a:cubicBezTo>
                    <a:pt x="615" y="342"/>
                    <a:pt x="615" y="354"/>
                    <a:pt x="615" y="367"/>
                  </a:cubicBezTo>
                  <a:cubicBezTo>
                    <a:pt x="614" y="374"/>
                    <a:pt x="612" y="381"/>
                    <a:pt x="610" y="389"/>
                  </a:cubicBezTo>
                  <a:cubicBezTo>
                    <a:pt x="610" y="397"/>
                    <a:pt x="611" y="405"/>
                    <a:pt x="611" y="413"/>
                  </a:cubicBezTo>
                  <a:cubicBezTo>
                    <a:pt x="608" y="417"/>
                    <a:pt x="605" y="421"/>
                    <a:pt x="600" y="423"/>
                  </a:cubicBezTo>
                  <a:cubicBezTo>
                    <a:pt x="595" y="423"/>
                    <a:pt x="591" y="424"/>
                    <a:pt x="587" y="424"/>
                  </a:cubicBezTo>
                  <a:cubicBezTo>
                    <a:pt x="572" y="420"/>
                    <a:pt x="566" y="420"/>
                    <a:pt x="556" y="420"/>
                  </a:cubicBezTo>
                  <a:cubicBezTo>
                    <a:pt x="551" y="425"/>
                    <a:pt x="551" y="430"/>
                    <a:pt x="547" y="435"/>
                  </a:cubicBezTo>
                  <a:cubicBezTo>
                    <a:pt x="530" y="439"/>
                    <a:pt x="528" y="445"/>
                    <a:pt x="530" y="462"/>
                  </a:cubicBezTo>
                  <a:cubicBezTo>
                    <a:pt x="533" y="467"/>
                    <a:pt x="536" y="472"/>
                    <a:pt x="539" y="476"/>
                  </a:cubicBezTo>
                  <a:cubicBezTo>
                    <a:pt x="542" y="490"/>
                    <a:pt x="549" y="508"/>
                    <a:pt x="559" y="527"/>
                  </a:cubicBezTo>
                  <a:cubicBezTo>
                    <a:pt x="561" y="535"/>
                    <a:pt x="563" y="542"/>
                    <a:pt x="565" y="550"/>
                  </a:cubicBezTo>
                  <a:cubicBezTo>
                    <a:pt x="545" y="550"/>
                    <a:pt x="533" y="535"/>
                    <a:pt x="525" y="531"/>
                  </a:cubicBezTo>
                  <a:cubicBezTo>
                    <a:pt x="525" y="518"/>
                    <a:pt x="513" y="515"/>
                    <a:pt x="509" y="519"/>
                  </a:cubicBezTo>
                  <a:cubicBezTo>
                    <a:pt x="508" y="520"/>
                    <a:pt x="508" y="522"/>
                    <a:pt x="508" y="523"/>
                  </a:cubicBezTo>
                  <a:cubicBezTo>
                    <a:pt x="495" y="525"/>
                    <a:pt x="486" y="532"/>
                    <a:pt x="476" y="537"/>
                  </a:cubicBezTo>
                  <a:cubicBezTo>
                    <a:pt x="476" y="541"/>
                    <a:pt x="476" y="544"/>
                    <a:pt x="476" y="548"/>
                  </a:cubicBezTo>
                  <a:cubicBezTo>
                    <a:pt x="477" y="548"/>
                    <a:pt x="477" y="549"/>
                    <a:pt x="478" y="549"/>
                  </a:cubicBezTo>
                  <a:cubicBezTo>
                    <a:pt x="472" y="552"/>
                    <a:pt x="470" y="555"/>
                    <a:pt x="467" y="558"/>
                  </a:cubicBezTo>
                  <a:cubicBezTo>
                    <a:pt x="463" y="559"/>
                    <a:pt x="460" y="560"/>
                    <a:pt x="456" y="561"/>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4" name="Freeform 76"/>
            <p:cNvSpPr/>
            <p:nvPr/>
          </p:nvSpPr>
          <p:spPr bwMode="auto">
            <a:xfrm rot="252837">
              <a:off x="2110759" y="1977655"/>
              <a:ext cx="1511115" cy="1258162"/>
            </a:xfrm>
            <a:custGeom>
              <a:avLst/>
              <a:gdLst>
                <a:gd name="T0" fmla="*/ 695 w 797"/>
                <a:gd name="T1" fmla="*/ 522 h 681"/>
                <a:gd name="T2" fmla="*/ 688 w 797"/>
                <a:gd name="T3" fmla="*/ 588 h 681"/>
                <a:gd name="T4" fmla="*/ 658 w 797"/>
                <a:gd name="T5" fmla="*/ 620 h 681"/>
                <a:gd name="T6" fmla="*/ 662 w 797"/>
                <a:gd name="T7" fmla="*/ 644 h 681"/>
                <a:gd name="T8" fmla="*/ 656 w 797"/>
                <a:gd name="T9" fmla="*/ 670 h 681"/>
                <a:gd name="T10" fmla="*/ 598 w 797"/>
                <a:gd name="T11" fmla="*/ 681 h 681"/>
                <a:gd name="T12" fmla="*/ 580 w 797"/>
                <a:gd name="T13" fmla="*/ 667 h 681"/>
                <a:gd name="T14" fmla="*/ 565 w 797"/>
                <a:gd name="T15" fmla="*/ 633 h 681"/>
                <a:gd name="T16" fmla="*/ 526 w 797"/>
                <a:gd name="T17" fmla="*/ 605 h 681"/>
                <a:gd name="T18" fmla="*/ 473 w 797"/>
                <a:gd name="T19" fmla="*/ 585 h 681"/>
                <a:gd name="T20" fmla="*/ 471 w 797"/>
                <a:gd name="T21" fmla="*/ 627 h 681"/>
                <a:gd name="T22" fmla="*/ 448 w 797"/>
                <a:gd name="T23" fmla="*/ 636 h 681"/>
                <a:gd name="T24" fmla="*/ 391 w 797"/>
                <a:gd name="T25" fmla="*/ 568 h 681"/>
                <a:gd name="T26" fmla="*/ 434 w 797"/>
                <a:gd name="T27" fmla="*/ 581 h 681"/>
                <a:gd name="T28" fmla="*/ 461 w 797"/>
                <a:gd name="T29" fmla="*/ 565 h 681"/>
                <a:gd name="T30" fmla="*/ 480 w 797"/>
                <a:gd name="T31" fmla="*/ 500 h 681"/>
                <a:gd name="T32" fmla="*/ 506 w 797"/>
                <a:gd name="T33" fmla="*/ 482 h 681"/>
                <a:gd name="T34" fmla="*/ 495 w 797"/>
                <a:gd name="T35" fmla="*/ 426 h 681"/>
                <a:gd name="T36" fmla="*/ 480 w 797"/>
                <a:gd name="T37" fmla="*/ 379 h 681"/>
                <a:gd name="T38" fmla="*/ 438 w 797"/>
                <a:gd name="T39" fmla="*/ 351 h 681"/>
                <a:gd name="T40" fmla="*/ 369 w 797"/>
                <a:gd name="T41" fmla="*/ 293 h 681"/>
                <a:gd name="T42" fmla="*/ 338 w 797"/>
                <a:gd name="T43" fmla="*/ 296 h 681"/>
                <a:gd name="T44" fmla="*/ 289 w 797"/>
                <a:gd name="T45" fmla="*/ 264 h 681"/>
                <a:gd name="T46" fmla="*/ 213 w 797"/>
                <a:gd name="T47" fmla="*/ 246 h 681"/>
                <a:gd name="T48" fmla="*/ 206 w 797"/>
                <a:gd name="T49" fmla="*/ 282 h 681"/>
                <a:gd name="T50" fmla="*/ 130 w 797"/>
                <a:gd name="T51" fmla="*/ 244 h 681"/>
                <a:gd name="T52" fmla="*/ 22 w 797"/>
                <a:gd name="T53" fmla="*/ 217 h 681"/>
                <a:gd name="T54" fmla="*/ 10 w 797"/>
                <a:gd name="T55" fmla="*/ 190 h 681"/>
                <a:gd name="T56" fmla="*/ 21 w 797"/>
                <a:gd name="T57" fmla="*/ 146 h 681"/>
                <a:gd name="T58" fmla="*/ 72 w 797"/>
                <a:gd name="T59" fmla="*/ 119 h 681"/>
                <a:gd name="T60" fmla="*/ 139 w 797"/>
                <a:gd name="T61" fmla="*/ 75 h 681"/>
                <a:gd name="T62" fmla="*/ 178 w 797"/>
                <a:gd name="T63" fmla="*/ 43 h 681"/>
                <a:gd name="T64" fmla="*/ 249 w 797"/>
                <a:gd name="T65" fmla="*/ 17 h 681"/>
                <a:gd name="T66" fmla="*/ 262 w 797"/>
                <a:gd name="T67" fmla="*/ 67 h 681"/>
                <a:gd name="T68" fmla="*/ 255 w 797"/>
                <a:gd name="T69" fmla="*/ 109 h 681"/>
                <a:gd name="T70" fmla="*/ 284 w 797"/>
                <a:gd name="T71" fmla="*/ 139 h 681"/>
                <a:gd name="T72" fmla="*/ 301 w 797"/>
                <a:gd name="T73" fmla="*/ 165 h 681"/>
                <a:gd name="T74" fmla="*/ 374 w 797"/>
                <a:gd name="T75" fmla="*/ 158 h 681"/>
                <a:gd name="T76" fmla="*/ 342 w 797"/>
                <a:gd name="T77" fmla="*/ 210 h 681"/>
                <a:gd name="T78" fmla="*/ 387 w 797"/>
                <a:gd name="T79" fmla="*/ 241 h 681"/>
                <a:gd name="T80" fmla="*/ 423 w 797"/>
                <a:gd name="T81" fmla="*/ 290 h 681"/>
                <a:gd name="T82" fmla="*/ 473 w 797"/>
                <a:gd name="T83" fmla="*/ 258 h 681"/>
                <a:gd name="T84" fmla="*/ 510 w 797"/>
                <a:gd name="T85" fmla="*/ 267 h 681"/>
                <a:gd name="T86" fmla="*/ 559 w 797"/>
                <a:gd name="T87" fmla="*/ 243 h 681"/>
                <a:gd name="T88" fmla="*/ 540 w 797"/>
                <a:gd name="T89" fmla="*/ 286 h 681"/>
                <a:gd name="T90" fmla="*/ 540 w 797"/>
                <a:gd name="T91" fmla="*/ 354 h 681"/>
                <a:gd name="T92" fmla="*/ 573 w 797"/>
                <a:gd name="T93" fmla="*/ 373 h 681"/>
                <a:gd name="T94" fmla="*/ 622 w 797"/>
                <a:gd name="T95" fmla="*/ 415 h 681"/>
                <a:gd name="T96" fmla="*/ 633 w 797"/>
                <a:gd name="T97" fmla="*/ 479 h 681"/>
                <a:gd name="T98" fmla="*/ 686 w 797"/>
                <a:gd name="T99" fmla="*/ 493 h 681"/>
                <a:gd name="T100" fmla="*/ 701 w 797"/>
                <a:gd name="T101" fmla="*/ 445 h 681"/>
                <a:gd name="T102" fmla="*/ 698 w 797"/>
                <a:gd name="T103" fmla="*/ 407 h 681"/>
                <a:gd name="T104" fmla="*/ 711 w 797"/>
                <a:gd name="T105" fmla="*/ 387 h 681"/>
                <a:gd name="T106" fmla="*/ 722 w 797"/>
                <a:gd name="T107" fmla="*/ 393 h 681"/>
                <a:gd name="T108" fmla="*/ 760 w 797"/>
                <a:gd name="T109" fmla="*/ 420 h 681"/>
                <a:gd name="T110" fmla="*/ 797 w 797"/>
                <a:gd name="T111" fmla="*/ 439 h 681"/>
                <a:gd name="T112" fmla="*/ 793 w 797"/>
                <a:gd name="T113" fmla="*/ 490 h 681"/>
                <a:gd name="T114" fmla="*/ 778 w 797"/>
                <a:gd name="T115" fmla="*/ 503 h 681"/>
                <a:gd name="T116" fmla="*/ 748 w 797"/>
                <a:gd name="T117" fmla="*/ 534 h 6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97"/>
                <a:gd name="T178" fmla="*/ 0 h 681"/>
                <a:gd name="T179" fmla="*/ 797 w 797"/>
                <a:gd name="T180" fmla="*/ 681 h 68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97" h="681">
                  <a:moveTo>
                    <a:pt x="742" y="535"/>
                  </a:moveTo>
                  <a:cubicBezTo>
                    <a:pt x="724" y="520"/>
                    <a:pt x="711" y="521"/>
                    <a:pt x="695" y="522"/>
                  </a:cubicBezTo>
                  <a:cubicBezTo>
                    <a:pt x="692" y="524"/>
                    <a:pt x="688" y="525"/>
                    <a:pt x="683" y="526"/>
                  </a:cubicBezTo>
                  <a:cubicBezTo>
                    <a:pt x="671" y="544"/>
                    <a:pt x="677" y="565"/>
                    <a:pt x="688" y="588"/>
                  </a:cubicBezTo>
                  <a:cubicBezTo>
                    <a:pt x="688" y="598"/>
                    <a:pt x="690" y="607"/>
                    <a:pt x="687" y="620"/>
                  </a:cubicBezTo>
                  <a:cubicBezTo>
                    <a:pt x="677" y="620"/>
                    <a:pt x="668" y="620"/>
                    <a:pt x="658" y="620"/>
                  </a:cubicBezTo>
                  <a:cubicBezTo>
                    <a:pt x="649" y="625"/>
                    <a:pt x="652" y="624"/>
                    <a:pt x="651" y="636"/>
                  </a:cubicBezTo>
                  <a:cubicBezTo>
                    <a:pt x="654" y="638"/>
                    <a:pt x="658" y="641"/>
                    <a:pt x="662" y="644"/>
                  </a:cubicBezTo>
                  <a:cubicBezTo>
                    <a:pt x="662" y="647"/>
                    <a:pt x="662" y="650"/>
                    <a:pt x="662" y="653"/>
                  </a:cubicBezTo>
                  <a:cubicBezTo>
                    <a:pt x="660" y="659"/>
                    <a:pt x="658" y="664"/>
                    <a:pt x="656" y="670"/>
                  </a:cubicBezTo>
                  <a:cubicBezTo>
                    <a:pt x="642" y="670"/>
                    <a:pt x="639" y="677"/>
                    <a:pt x="629" y="680"/>
                  </a:cubicBezTo>
                  <a:cubicBezTo>
                    <a:pt x="619" y="680"/>
                    <a:pt x="608" y="680"/>
                    <a:pt x="598" y="681"/>
                  </a:cubicBezTo>
                  <a:cubicBezTo>
                    <a:pt x="596" y="680"/>
                    <a:pt x="595" y="680"/>
                    <a:pt x="595" y="680"/>
                  </a:cubicBezTo>
                  <a:cubicBezTo>
                    <a:pt x="589" y="671"/>
                    <a:pt x="583" y="667"/>
                    <a:pt x="580" y="667"/>
                  </a:cubicBezTo>
                  <a:cubicBezTo>
                    <a:pt x="579" y="664"/>
                    <a:pt x="578" y="661"/>
                    <a:pt x="577" y="659"/>
                  </a:cubicBezTo>
                  <a:cubicBezTo>
                    <a:pt x="573" y="650"/>
                    <a:pt x="569" y="641"/>
                    <a:pt x="565" y="633"/>
                  </a:cubicBezTo>
                  <a:cubicBezTo>
                    <a:pt x="560" y="630"/>
                    <a:pt x="555" y="626"/>
                    <a:pt x="551" y="623"/>
                  </a:cubicBezTo>
                  <a:cubicBezTo>
                    <a:pt x="544" y="611"/>
                    <a:pt x="532" y="607"/>
                    <a:pt x="526" y="605"/>
                  </a:cubicBezTo>
                  <a:cubicBezTo>
                    <a:pt x="522" y="603"/>
                    <a:pt x="519" y="601"/>
                    <a:pt x="515" y="598"/>
                  </a:cubicBezTo>
                  <a:cubicBezTo>
                    <a:pt x="501" y="570"/>
                    <a:pt x="495" y="572"/>
                    <a:pt x="473" y="585"/>
                  </a:cubicBezTo>
                  <a:cubicBezTo>
                    <a:pt x="465" y="594"/>
                    <a:pt x="464" y="591"/>
                    <a:pt x="464" y="606"/>
                  </a:cubicBezTo>
                  <a:cubicBezTo>
                    <a:pt x="467" y="610"/>
                    <a:pt x="471" y="616"/>
                    <a:pt x="471" y="627"/>
                  </a:cubicBezTo>
                  <a:cubicBezTo>
                    <a:pt x="466" y="630"/>
                    <a:pt x="464" y="633"/>
                    <a:pt x="457" y="635"/>
                  </a:cubicBezTo>
                  <a:cubicBezTo>
                    <a:pt x="454" y="635"/>
                    <a:pt x="451" y="635"/>
                    <a:pt x="448" y="636"/>
                  </a:cubicBezTo>
                  <a:cubicBezTo>
                    <a:pt x="429" y="625"/>
                    <a:pt x="412" y="613"/>
                    <a:pt x="403" y="601"/>
                  </a:cubicBezTo>
                  <a:cubicBezTo>
                    <a:pt x="391" y="595"/>
                    <a:pt x="391" y="572"/>
                    <a:pt x="391" y="568"/>
                  </a:cubicBezTo>
                  <a:cubicBezTo>
                    <a:pt x="399" y="568"/>
                    <a:pt x="407" y="568"/>
                    <a:pt x="415" y="568"/>
                  </a:cubicBezTo>
                  <a:cubicBezTo>
                    <a:pt x="421" y="572"/>
                    <a:pt x="427" y="577"/>
                    <a:pt x="434" y="581"/>
                  </a:cubicBezTo>
                  <a:cubicBezTo>
                    <a:pt x="443" y="581"/>
                    <a:pt x="453" y="584"/>
                    <a:pt x="461" y="574"/>
                  </a:cubicBezTo>
                  <a:cubicBezTo>
                    <a:pt x="461" y="571"/>
                    <a:pt x="461" y="568"/>
                    <a:pt x="461" y="565"/>
                  </a:cubicBezTo>
                  <a:cubicBezTo>
                    <a:pt x="453" y="557"/>
                    <a:pt x="444" y="549"/>
                    <a:pt x="442" y="545"/>
                  </a:cubicBezTo>
                  <a:cubicBezTo>
                    <a:pt x="454" y="538"/>
                    <a:pt x="477" y="514"/>
                    <a:pt x="480" y="500"/>
                  </a:cubicBezTo>
                  <a:cubicBezTo>
                    <a:pt x="486" y="498"/>
                    <a:pt x="492" y="495"/>
                    <a:pt x="496" y="491"/>
                  </a:cubicBezTo>
                  <a:cubicBezTo>
                    <a:pt x="499" y="491"/>
                    <a:pt x="503" y="485"/>
                    <a:pt x="506" y="482"/>
                  </a:cubicBezTo>
                  <a:cubicBezTo>
                    <a:pt x="506" y="474"/>
                    <a:pt x="505" y="466"/>
                    <a:pt x="505" y="459"/>
                  </a:cubicBezTo>
                  <a:cubicBezTo>
                    <a:pt x="492" y="446"/>
                    <a:pt x="497" y="428"/>
                    <a:pt x="495" y="426"/>
                  </a:cubicBezTo>
                  <a:cubicBezTo>
                    <a:pt x="491" y="416"/>
                    <a:pt x="487" y="407"/>
                    <a:pt x="483" y="398"/>
                  </a:cubicBezTo>
                  <a:cubicBezTo>
                    <a:pt x="482" y="392"/>
                    <a:pt x="481" y="385"/>
                    <a:pt x="480" y="379"/>
                  </a:cubicBezTo>
                  <a:cubicBezTo>
                    <a:pt x="475" y="369"/>
                    <a:pt x="467" y="352"/>
                    <a:pt x="464" y="351"/>
                  </a:cubicBezTo>
                  <a:cubicBezTo>
                    <a:pt x="456" y="351"/>
                    <a:pt x="447" y="351"/>
                    <a:pt x="438" y="351"/>
                  </a:cubicBezTo>
                  <a:cubicBezTo>
                    <a:pt x="421" y="346"/>
                    <a:pt x="404" y="330"/>
                    <a:pt x="395" y="326"/>
                  </a:cubicBezTo>
                  <a:cubicBezTo>
                    <a:pt x="387" y="314"/>
                    <a:pt x="378" y="304"/>
                    <a:pt x="369" y="293"/>
                  </a:cubicBezTo>
                  <a:cubicBezTo>
                    <a:pt x="359" y="293"/>
                    <a:pt x="358" y="295"/>
                    <a:pt x="352" y="297"/>
                  </a:cubicBezTo>
                  <a:cubicBezTo>
                    <a:pt x="348" y="296"/>
                    <a:pt x="343" y="296"/>
                    <a:pt x="338" y="296"/>
                  </a:cubicBezTo>
                  <a:cubicBezTo>
                    <a:pt x="329" y="288"/>
                    <a:pt x="321" y="281"/>
                    <a:pt x="312" y="274"/>
                  </a:cubicBezTo>
                  <a:cubicBezTo>
                    <a:pt x="304" y="271"/>
                    <a:pt x="296" y="267"/>
                    <a:pt x="289" y="264"/>
                  </a:cubicBezTo>
                  <a:cubicBezTo>
                    <a:pt x="274" y="263"/>
                    <a:pt x="262" y="260"/>
                    <a:pt x="253" y="257"/>
                  </a:cubicBezTo>
                  <a:cubicBezTo>
                    <a:pt x="235" y="243"/>
                    <a:pt x="230" y="247"/>
                    <a:pt x="213" y="246"/>
                  </a:cubicBezTo>
                  <a:cubicBezTo>
                    <a:pt x="210" y="248"/>
                    <a:pt x="206" y="250"/>
                    <a:pt x="203" y="253"/>
                  </a:cubicBezTo>
                  <a:cubicBezTo>
                    <a:pt x="203" y="261"/>
                    <a:pt x="209" y="268"/>
                    <a:pt x="206" y="282"/>
                  </a:cubicBezTo>
                  <a:cubicBezTo>
                    <a:pt x="190" y="298"/>
                    <a:pt x="160" y="270"/>
                    <a:pt x="153" y="261"/>
                  </a:cubicBezTo>
                  <a:cubicBezTo>
                    <a:pt x="145" y="255"/>
                    <a:pt x="137" y="250"/>
                    <a:pt x="130" y="244"/>
                  </a:cubicBezTo>
                  <a:cubicBezTo>
                    <a:pt x="114" y="235"/>
                    <a:pt x="100" y="227"/>
                    <a:pt x="88" y="223"/>
                  </a:cubicBezTo>
                  <a:cubicBezTo>
                    <a:pt x="65" y="223"/>
                    <a:pt x="40" y="226"/>
                    <a:pt x="22" y="217"/>
                  </a:cubicBezTo>
                  <a:cubicBezTo>
                    <a:pt x="20" y="217"/>
                    <a:pt x="18" y="217"/>
                    <a:pt x="17" y="217"/>
                  </a:cubicBezTo>
                  <a:cubicBezTo>
                    <a:pt x="16" y="208"/>
                    <a:pt x="12" y="192"/>
                    <a:pt x="10" y="190"/>
                  </a:cubicBezTo>
                  <a:cubicBezTo>
                    <a:pt x="8" y="177"/>
                    <a:pt x="0" y="167"/>
                    <a:pt x="12" y="164"/>
                  </a:cubicBezTo>
                  <a:cubicBezTo>
                    <a:pt x="15" y="158"/>
                    <a:pt x="19" y="152"/>
                    <a:pt x="21" y="146"/>
                  </a:cubicBezTo>
                  <a:cubicBezTo>
                    <a:pt x="34" y="146"/>
                    <a:pt x="55" y="146"/>
                    <a:pt x="67" y="134"/>
                  </a:cubicBezTo>
                  <a:cubicBezTo>
                    <a:pt x="68" y="129"/>
                    <a:pt x="70" y="124"/>
                    <a:pt x="72" y="119"/>
                  </a:cubicBezTo>
                  <a:cubicBezTo>
                    <a:pt x="77" y="115"/>
                    <a:pt x="81" y="110"/>
                    <a:pt x="85" y="106"/>
                  </a:cubicBezTo>
                  <a:cubicBezTo>
                    <a:pt x="96" y="77"/>
                    <a:pt x="107" y="79"/>
                    <a:pt x="139" y="75"/>
                  </a:cubicBezTo>
                  <a:cubicBezTo>
                    <a:pt x="143" y="75"/>
                    <a:pt x="174" y="77"/>
                    <a:pt x="183" y="69"/>
                  </a:cubicBezTo>
                  <a:cubicBezTo>
                    <a:pt x="181" y="60"/>
                    <a:pt x="179" y="51"/>
                    <a:pt x="178" y="43"/>
                  </a:cubicBezTo>
                  <a:cubicBezTo>
                    <a:pt x="178" y="27"/>
                    <a:pt x="179" y="0"/>
                    <a:pt x="200" y="10"/>
                  </a:cubicBezTo>
                  <a:cubicBezTo>
                    <a:pt x="216" y="12"/>
                    <a:pt x="232" y="14"/>
                    <a:pt x="249" y="17"/>
                  </a:cubicBezTo>
                  <a:cubicBezTo>
                    <a:pt x="246" y="22"/>
                    <a:pt x="247" y="32"/>
                    <a:pt x="248" y="41"/>
                  </a:cubicBezTo>
                  <a:cubicBezTo>
                    <a:pt x="253" y="49"/>
                    <a:pt x="258" y="54"/>
                    <a:pt x="262" y="67"/>
                  </a:cubicBezTo>
                  <a:cubicBezTo>
                    <a:pt x="262" y="72"/>
                    <a:pt x="262" y="76"/>
                    <a:pt x="262" y="81"/>
                  </a:cubicBezTo>
                  <a:cubicBezTo>
                    <a:pt x="259" y="89"/>
                    <a:pt x="253" y="97"/>
                    <a:pt x="255" y="109"/>
                  </a:cubicBezTo>
                  <a:cubicBezTo>
                    <a:pt x="263" y="116"/>
                    <a:pt x="272" y="124"/>
                    <a:pt x="280" y="132"/>
                  </a:cubicBezTo>
                  <a:cubicBezTo>
                    <a:pt x="281" y="135"/>
                    <a:pt x="282" y="137"/>
                    <a:pt x="284" y="139"/>
                  </a:cubicBezTo>
                  <a:cubicBezTo>
                    <a:pt x="283" y="147"/>
                    <a:pt x="283" y="155"/>
                    <a:pt x="283" y="163"/>
                  </a:cubicBezTo>
                  <a:cubicBezTo>
                    <a:pt x="285" y="165"/>
                    <a:pt x="292" y="165"/>
                    <a:pt x="301" y="165"/>
                  </a:cubicBezTo>
                  <a:cubicBezTo>
                    <a:pt x="317" y="152"/>
                    <a:pt x="345" y="149"/>
                    <a:pt x="371" y="149"/>
                  </a:cubicBezTo>
                  <a:cubicBezTo>
                    <a:pt x="372" y="152"/>
                    <a:pt x="373" y="155"/>
                    <a:pt x="374" y="158"/>
                  </a:cubicBezTo>
                  <a:cubicBezTo>
                    <a:pt x="371" y="164"/>
                    <a:pt x="369" y="169"/>
                    <a:pt x="367" y="175"/>
                  </a:cubicBezTo>
                  <a:cubicBezTo>
                    <a:pt x="354" y="189"/>
                    <a:pt x="339" y="188"/>
                    <a:pt x="342" y="210"/>
                  </a:cubicBezTo>
                  <a:cubicBezTo>
                    <a:pt x="348" y="212"/>
                    <a:pt x="354" y="214"/>
                    <a:pt x="359" y="217"/>
                  </a:cubicBezTo>
                  <a:cubicBezTo>
                    <a:pt x="367" y="227"/>
                    <a:pt x="372" y="232"/>
                    <a:pt x="387" y="241"/>
                  </a:cubicBezTo>
                  <a:cubicBezTo>
                    <a:pt x="392" y="247"/>
                    <a:pt x="394" y="264"/>
                    <a:pt x="406" y="268"/>
                  </a:cubicBezTo>
                  <a:cubicBezTo>
                    <a:pt x="411" y="275"/>
                    <a:pt x="417" y="283"/>
                    <a:pt x="423" y="290"/>
                  </a:cubicBezTo>
                  <a:cubicBezTo>
                    <a:pt x="427" y="292"/>
                    <a:pt x="448" y="303"/>
                    <a:pt x="455" y="290"/>
                  </a:cubicBezTo>
                  <a:cubicBezTo>
                    <a:pt x="457" y="265"/>
                    <a:pt x="451" y="261"/>
                    <a:pt x="473" y="258"/>
                  </a:cubicBezTo>
                  <a:cubicBezTo>
                    <a:pt x="483" y="258"/>
                    <a:pt x="489" y="255"/>
                    <a:pt x="500" y="266"/>
                  </a:cubicBezTo>
                  <a:cubicBezTo>
                    <a:pt x="503" y="266"/>
                    <a:pt x="506" y="266"/>
                    <a:pt x="510" y="267"/>
                  </a:cubicBezTo>
                  <a:cubicBezTo>
                    <a:pt x="520" y="262"/>
                    <a:pt x="530" y="253"/>
                    <a:pt x="538" y="249"/>
                  </a:cubicBezTo>
                  <a:cubicBezTo>
                    <a:pt x="543" y="244"/>
                    <a:pt x="549" y="244"/>
                    <a:pt x="559" y="243"/>
                  </a:cubicBezTo>
                  <a:cubicBezTo>
                    <a:pt x="562" y="247"/>
                    <a:pt x="565" y="250"/>
                    <a:pt x="567" y="254"/>
                  </a:cubicBezTo>
                  <a:cubicBezTo>
                    <a:pt x="567" y="266"/>
                    <a:pt x="549" y="279"/>
                    <a:pt x="540" y="286"/>
                  </a:cubicBezTo>
                  <a:cubicBezTo>
                    <a:pt x="529" y="300"/>
                    <a:pt x="527" y="308"/>
                    <a:pt x="527" y="330"/>
                  </a:cubicBezTo>
                  <a:cubicBezTo>
                    <a:pt x="532" y="338"/>
                    <a:pt x="536" y="346"/>
                    <a:pt x="540" y="354"/>
                  </a:cubicBezTo>
                  <a:cubicBezTo>
                    <a:pt x="546" y="362"/>
                    <a:pt x="556" y="376"/>
                    <a:pt x="572" y="376"/>
                  </a:cubicBezTo>
                  <a:cubicBezTo>
                    <a:pt x="572" y="374"/>
                    <a:pt x="573" y="374"/>
                    <a:pt x="573" y="373"/>
                  </a:cubicBezTo>
                  <a:cubicBezTo>
                    <a:pt x="576" y="373"/>
                    <a:pt x="578" y="373"/>
                    <a:pt x="580" y="373"/>
                  </a:cubicBezTo>
                  <a:cubicBezTo>
                    <a:pt x="589" y="376"/>
                    <a:pt x="612" y="400"/>
                    <a:pt x="622" y="415"/>
                  </a:cubicBezTo>
                  <a:cubicBezTo>
                    <a:pt x="624" y="427"/>
                    <a:pt x="628" y="442"/>
                    <a:pt x="629" y="462"/>
                  </a:cubicBezTo>
                  <a:cubicBezTo>
                    <a:pt x="630" y="467"/>
                    <a:pt x="631" y="473"/>
                    <a:pt x="633" y="479"/>
                  </a:cubicBezTo>
                  <a:cubicBezTo>
                    <a:pt x="643" y="492"/>
                    <a:pt x="644" y="488"/>
                    <a:pt x="663" y="503"/>
                  </a:cubicBezTo>
                  <a:cubicBezTo>
                    <a:pt x="665" y="503"/>
                    <a:pt x="678" y="496"/>
                    <a:pt x="686" y="493"/>
                  </a:cubicBezTo>
                  <a:cubicBezTo>
                    <a:pt x="687" y="486"/>
                    <a:pt x="689" y="485"/>
                    <a:pt x="704" y="482"/>
                  </a:cubicBezTo>
                  <a:cubicBezTo>
                    <a:pt x="718" y="468"/>
                    <a:pt x="709" y="453"/>
                    <a:pt x="701" y="445"/>
                  </a:cubicBezTo>
                  <a:cubicBezTo>
                    <a:pt x="682" y="440"/>
                    <a:pt x="685" y="437"/>
                    <a:pt x="687" y="423"/>
                  </a:cubicBezTo>
                  <a:cubicBezTo>
                    <a:pt x="690" y="418"/>
                    <a:pt x="694" y="413"/>
                    <a:pt x="698" y="407"/>
                  </a:cubicBezTo>
                  <a:cubicBezTo>
                    <a:pt x="698" y="402"/>
                    <a:pt x="698" y="396"/>
                    <a:pt x="698" y="390"/>
                  </a:cubicBezTo>
                  <a:cubicBezTo>
                    <a:pt x="701" y="386"/>
                    <a:pt x="706" y="388"/>
                    <a:pt x="711" y="387"/>
                  </a:cubicBezTo>
                  <a:cubicBezTo>
                    <a:pt x="717" y="382"/>
                    <a:pt x="720" y="379"/>
                    <a:pt x="726" y="376"/>
                  </a:cubicBezTo>
                  <a:cubicBezTo>
                    <a:pt x="726" y="379"/>
                    <a:pt x="728" y="387"/>
                    <a:pt x="722" y="393"/>
                  </a:cubicBezTo>
                  <a:cubicBezTo>
                    <a:pt x="721" y="397"/>
                    <a:pt x="721" y="401"/>
                    <a:pt x="721" y="405"/>
                  </a:cubicBezTo>
                  <a:cubicBezTo>
                    <a:pt x="727" y="413"/>
                    <a:pt x="746" y="416"/>
                    <a:pt x="760" y="420"/>
                  </a:cubicBezTo>
                  <a:cubicBezTo>
                    <a:pt x="769" y="426"/>
                    <a:pt x="778" y="433"/>
                    <a:pt x="788" y="439"/>
                  </a:cubicBezTo>
                  <a:cubicBezTo>
                    <a:pt x="791" y="439"/>
                    <a:pt x="794" y="439"/>
                    <a:pt x="797" y="439"/>
                  </a:cubicBezTo>
                  <a:cubicBezTo>
                    <a:pt x="794" y="445"/>
                    <a:pt x="791" y="451"/>
                    <a:pt x="789" y="456"/>
                  </a:cubicBezTo>
                  <a:cubicBezTo>
                    <a:pt x="790" y="468"/>
                    <a:pt x="791" y="479"/>
                    <a:pt x="793" y="490"/>
                  </a:cubicBezTo>
                  <a:cubicBezTo>
                    <a:pt x="791" y="495"/>
                    <a:pt x="789" y="501"/>
                    <a:pt x="788" y="506"/>
                  </a:cubicBezTo>
                  <a:cubicBezTo>
                    <a:pt x="784" y="506"/>
                    <a:pt x="781" y="506"/>
                    <a:pt x="778" y="503"/>
                  </a:cubicBezTo>
                  <a:cubicBezTo>
                    <a:pt x="764" y="501"/>
                    <a:pt x="755" y="501"/>
                    <a:pt x="748" y="511"/>
                  </a:cubicBezTo>
                  <a:cubicBezTo>
                    <a:pt x="748" y="518"/>
                    <a:pt x="748" y="526"/>
                    <a:pt x="748" y="534"/>
                  </a:cubicBezTo>
                  <a:cubicBezTo>
                    <a:pt x="746" y="534"/>
                    <a:pt x="744" y="534"/>
                    <a:pt x="742" y="535"/>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Freeform 244"/>
            <p:cNvSpPr>
              <a:spLocks noChangeAspect="1"/>
            </p:cNvSpPr>
            <p:nvPr/>
          </p:nvSpPr>
          <p:spPr bwMode="auto">
            <a:xfrm>
              <a:off x="4755211" y="3347262"/>
              <a:ext cx="246193" cy="200895"/>
            </a:xfrm>
            <a:custGeom>
              <a:avLst/>
              <a:gdLst>
                <a:gd name="T0" fmla="*/ 6585 w 81"/>
                <a:gd name="T1" fmla="*/ 113411 h 75"/>
                <a:gd name="T2" fmla="*/ 39511 w 81"/>
                <a:gd name="T3" fmla="*/ 104458 h 75"/>
                <a:gd name="T4" fmla="*/ 46096 w 81"/>
                <a:gd name="T5" fmla="*/ 101473 h 75"/>
                <a:gd name="T6" fmla="*/ 46096 w 81"/>
                <a:gd name="T7" fmla="*/ 74613 h 75"/>
                <a:gd name="T8" fmla="*/ 75730 w 81"/>
                <a:gd name="T9" fmla="*/ 65659 h 75"/>
                <a:gd name="T10" fmla="*/ 69144 w 81"/>
                <a:gd name="T11" fmla="*/ 62675 h 75"/>
                <a:gd name="T12" fmla="*/ 59267 w 81"/>
                <a:gd name="T13" fmla="*/ 41783 h 75"/>
                <a:gd name="T14" fmla="*/ 72437 w 81"/>
                <a:gd name="T15" fmla="*/ 26861 h 75"/>
                <a:gd name="T16" fmla="*/ 88900 w 81"/>
                <a:gd name="T17" fmla="*/ 2985 h 75"/>
                <a:gd name="T18" fmla="*/ 102070 w 81"/>
                <a:gd name="T19" fmla="*/ 2985 h 75"/>
                <a:gd name="T20" fmla="*/ 111948 w 81"/>
                <a:gd name="T21" fmla="*/ 2985 h 75"/>
                <a:gd name="T22" fmla="*/ 118533 w 81"/>
                <a:gd name="T23" fmla="*/ 8954 h 75"/>
                <a:gd name="T24" fmla="*/ 131704 w 81"/>
                <a:gd name="T25" fmla="*/ 11938 h 75"/>
                <a:gd name="T26" fmla="*/ 138289 w 81"/>
                <a:gd name="T27" fmla="*/ 14923 h 75"/>
                <a:gd name="T28" fmla="*/ 148167 w 81"/>
                <a:gd name="T29" fmla="*/ 23876 h 75"/>
                <a:gd name="T30" fmla="*/ 154752 w 81"/>
                <a:gd name="T31" fmla="*/ 26861 h 75"/>
                <a:gd name="T32" fmla="*/ 158044 w 81"/>
                <a:gd name="T33" fmla="*/ 29845 h 75"/>
                <a:gd name="T34" fmla="*/ 167922 w 81"/>
                <a:gd name="T35" fmla="*/ 29845 h 75"/>
                <a:gd name="T36" fmla="*/ 174507 w 81"/>
                <a:gd name="T37" fmla="*/ 32830 h 75"/>
                <a:gd name="T38" fmla="*/ 184385 w 81"/>
                <a:gd name="T39" fmla="*/ 35814 h 75"/>
                <a:gd name="T40" fmla="*/ 190970 w 81"/>
                <a:gd name="T41" fmla="*/ 41783 h 75"/>
                <a:gd name="T42" fmla="*/ 204141 w 81"/>
                <a:gd name="T43" fmla="*/ 47752 h 75"/>
                <a:gd name="T44" fmla="*/ 210726 w 81"/>
                <a:gd name="T45" fmla="*/ 50737 h 75"/>
                <a:gd name="T46" fmla="*/ 214019 w 81"/>
                <a:gd name="T47" fmla="*/ 59690 h 75"/>
                <a:gd name="T48" fmla="*/ 223896 w 81"/>
                <a:gd name="T49" fmla="*/ 65659 h 75"/>
                <a:gd name="T50" fmla="*/ 230481 w 81"/>
                <a:gd name="T51" fmla="*/ 80582 h 75"/>
                <a:gd name="T52" fmla="*/ 250237 w 81"/>
                <a:gd name="T53" fmla="*/ 104458 h 75"/>
                <a:gd name="T54" fmla="*/ 256822 w 81"/>
                <a:gd name="T55" fmla="*/ 116396 h 75"/>
                <a:gd name="T56" fmla="*/ 266700 w 81"/>
                <a:gd name="T57" fmla="*/ 134303 h 75"/>
                <a:gd name="T58" fmla="*/ 266700 w 81"/>
                <a:gd name="T59" fmla="*/ 146241 h 75"/>
                <a:gd name="T60" fmla="*/ 266700 w 81"/>
                <a:gd name="T61" fmla="*/ 161163 h 75"/>
                <a:gd name="T62" fmla="*/ 263407 w 81"/>
                <a:gd name="T63" fmla="*/ 167132 h 75"/>
                <a:gd name="T64" fmla="*/ 256822 w 81"/>
                <a:gd name="T65" fmla="*/ 167132 h 75"/>
                <a:gd name="T66" fmla="*/ 246944 w 81"/>
                <a:gd name="T67" fmla="*/ 167132 h 75"/>
                <a:gd name="T68" fmla="*/ 243652 w 81"/>
                <a:gd name="T69" fmla="*/ 170117 h 75"/>
                <a:gd name="T70" fmla="*/ 240359 w 81"/>
                <a:gd name="T71" fmla="*/ 167132 h 75"/>
                <a:gd name="T72" fmla="*/ 230481 w 81"/>
                <a:gd name="T73" fmla="*/ 167132 h 75"/>
                <a:gd name="T74" fmla="*/ 220604 w 81"/>
                <a:gd name="T75" fmla="*/ 167132 h 75"/>
                <a:gd name="T76" fmla="*/ 207433 w 81"/>
                <a:gd name="T77" fmla="*/ 170117 h 75"/>
                <a:gd name="T78" fmla="*/ 184385 w 81"/>
                <a:gd name="T79" fmla="*/ 179070 h 75"/>
                <a:gd name="T80" fmla="*/ 167922 w 81"/>
                <a:gd name="T81" fmla="*/ 185039 h 75"/>
                <a:gd name="T82" fmla="*/ 154752 w 81"/>
                <a:gd name="T83" fmla="*/ 193993 h 75"/>
                <a:gd name="T84" fmla="*/ 151459 w 81"/>
                <a:gd name="T85" fmla="*/ 202946 h 75"/>
                <a:gd name="T86" fmla="*/ 148167 w 81"/>
                <a:gd name="T87" fmla="*/ 211900 h 75"/>
                <a:gd name="T88" fmla="*/ 138289 w 81"/>
                <a:gd name="T89" fmla="*/ 214884 h 75"/>
                <a:gd name="T90" fmla="*/ 134996 w 81"/>
                <a:gd name="T91" fmla="*/ 217869 h 75"/>
                <a:gd name="T92" fmla="*/ 128411 w 81"/>
                <a:gd name="T93" fmla="*/ 220853 h 75"/>
                <a:gd name="T94" fmla="*/ 115241 w 81"/>
                <a:gd name="T95" fmla="*/ 223838 h 75"/>
                <a:gd name="T96" fmla="*/ 98778 w 81"/>
                <a:gd name="T97" fmla="*/ 202946 h 75"/>
                <a:gd name="T98" fmla="*/ 79022 w 81"/>
                <a:gd name="T99" fmla="*/ 193993 h 75"/>
                <a:gd name="T100" fmla="*/ 55974 w 81"/>
                <a:gd name="T101" fmla="*/ 188024 h 75"/>
                <a:gd name="T102" fmla="*/ 52681 w 81"/>
                <a:gd name="T103" fmla="*/ 193993 h 75"/>
                <a:gd name="T104" fmla="*/ 46096 w 81"/>
                <a:gd name="T105" fmla="*/ 182055 h 75"/>
                <a:gd name="T106" fmla="*/ 36219 w 81"/>
                <a:gd name="T107" fmla="*/ 146241 h 75"/>
                <a:gd name="T108" fmla="*/ 16463 w 81"/>
                <a:gd name="T109" fmla="*/ 146241 h 75"/>
                <a:gd name="T110" fmla="*/ 13170 w 81"/>
                <a:gd name="T111" fmla="*/ 128334 h 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1"/>
                <a:gd name="T169" fmla="*/ 0 h 75"/>
                <a:gd name="T170" fmla="*/ 81 w 81"/>
                <a:gd name="T171" fmla="*/ 75 h 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1" h="75">
                  <a:moveTo>
                    <a:pt x="0" y="40"/>
                  </a:moveTo>
                  <a:lnTo>
                    <a:pt x="2" y="38"/>
                  </a:lnTo>
                  <a:lnTo>
                    <a:pt x="10" y="37"/>
                  </a:lnTo>
                  <a:lnTo>
                    <a:pt x="12" y="35"/>
                  </a:lnTo>
                  <a:lnTo>
                    <a:pt x="14" y="35"/>
                  </a:lnTo>
                  <a:lnTo>
                    <a:pt x="14" y="34"/>
                  </a:lnTo>
                  <a:lnTo>
                    <a:pt x="17" y="34"/>
                  </a:lnTo>
                  <a:lnTo>
                    <a:pt x="14" y="25"/>
                  </a:lnTo>
                  <a:lnTo>
                    <a:pt x="17" y="22"/>
                  </a:lnTo>
                  <a:lnTo>
                    <a:pt x="23" y="22"/>
                  </a:lnTo>
                  <a:lnTo>
                    <a:pt x="22" y="21"/>
                  </a:lnTo>
                  <a:lnTo>
                    <a:pt x="21" y="21"/>
                  </a:lnTo>
                  <a:lnTo>
                    <a:pt x="19" y="18"/>
                  </a:lnTo>
                  <a:lnTo>
                    <a:pt x="18" y="14"/>
                  </a:lnTo>
                  <a:lnTo>
                    <a:pt x="21" y="14"/>
                  </a:lnTo>
                  <a:lnTo>
                    <a:pt x="22" y="9"/>
                  </a:lnTo>
                  <a:lnTo>
                    <a:pt x="19" y="8"/>
                  </a:lnTo>
                  <a:lnTo>
                    <a:pt x="27" y="1"/>
                  </a:lnTo>
                  <a:lnTo>
                    <a:pt x="28" y="4"/>
                  </a:lnTo>
                  <a:lnTo>
                    <a:pt x="31" y="1"/>
                  </a:lnTo>
                  <a:lnTo>
                    <a:pt x="31" y="0"/>
                  </a:lnTo>
                  <a:lnTo>
                    <a:pt x="34" y="1"/>
                  </a:lnTo>
                  <a:lnTo>
                    <a:pt x="35" y="1"/>
                  </a:lnTo>
                  <a:lnTo>
                    <a:pt x="36" y="3"/>
                  </a:lnTo>
                  <a:lnTo>
                    <a:pt x="38" y="3"/>
                  </a:lnTo>
                  <a:lnTo>
                    <a:pt x="40" y="4"/>
                  </a:lnTo>
                  <a:lnTo>
                    <a:pt x="42" y="4"/>
                  </a:lnTo>
                  <a:lnTo>
                    <a:pt x="42" y="5"/>
                  </a:lnTo>
                  <a:lnTo>
                    <a:pt x="44" y="8"/>
                  </a:lnTo>
                  <a:lnTo>
                    <a:pt x="45" y="8"/>
                  </a:lnTo>
                  <a:lnTo>
                    <a:pt x="46" y="8"/>
                  </a:lnTo>
                  <a:lnTo>
                    <a:pt x="47" y="9"/>
                  </a:lnTo>
                  <a:lnTo>
                    <a:pt x="47" y="10"/>
                  </a:lnTo>
                  <a:lnTo>
                    <a:pt x="48" y="10"/>
                  </a:lnTo>
                  <a:lnTo>
                    <a:pt x="50" y="10"/>
                  </a:lnTo>
                  <a:lnTo>
                    <a:pt x="51" y="10"/>
                  </a:lnTo>
                  <a:lnTo>
                    <a:pt x="52" y="10"/>
                  </a:lnTo>
                  <a:lnTo>
                    <a:pt x="53" y="11"/>
                  </a:lnTo>
                  <a:lnTo>
                    <a:pt x="54" y="11"/>
                  </a:lnTo>
                  <a:lnTo>
                    <a:pt x="56" y="12"/>
                  </a:lnTo>
                  <a:lnTo>
                    <a:pt x="57" y="12"/>
                  </a:lnTo>
                  <a:lnTo>
                    <a:pt x="58" y="14"/>
                  </a:lnTo>
                  <a:lnTo>
                    <a:pt x="62" y="15"/>
                  </a:lnTo>
                  <a:lnTo>
                    <a:pt x="62" y="16"/>
                  </a:lnTo>
                  <a:lnTo>
                    <a:pt x="63" y="16"/>
                  </a:lnTo>
                  <a:lnTo>
                    <a:pt x="64" y="17"/>
                  </a:lnTo>
                  <a:lnTo>
                    <a:pt x="64" y="18"/>
                  </a:lnTo>
                  <a:lnTo>
                    <a:pt x="65" y="20"/>
                  </a:lnTo>
                  <a:lnTo>
                    <a:pt x="67" y="21"/>
                  </a:lnTo>
                  <a:lnTo>
                    <a:pt x="68" y="22"/>
                  </a:lnTo>
                  <a:lnTo>
                    <a:pt x="69" y="26"/>
                  </a:lnTo>
                  <a:lnTo>
                    <a:pt x="70" y="27"/>
                  </a:lnTo>
                  <a:lnTo>
                    <a:pt x="73" y="31"/>
                  </a:lnTo>
                  <a:lnTo>
                    <a:pt x="76" y="35"/>
                  </a:lnTo>
                  <a:lnTo>
                    <a:pt x="78" y="38"/>
                  </a:lnTo>
                  <a:lnTo>
                    <a:pt x="78" y="39"/>
                  </a:lnTo>
                  <a:lnTo>
                    <a:pt x="80" y="44"/>
                  </a:lnTo>
                  <a:lnTo>
                    <a:pt x="81" y="45"/>
                  </a:lnTo>
                  <a:lnTo>
                    <a:pt x="81" y="46"/>
                  </a:lnTo>
                  <a:lnTo>
                    <a:pt x="81" y="49"/>
                  </a:lnTo>
                  <a:lnTo>
                    <a:pt x="81" y="52"/>
                  </a:lnTo>
                  <a:lnTo>
                    <a:pt x="81" y="54"/>
                  </a:lnTo>
                  <a:lnTo>
                    <a:pt x="80" y="55"/>
                  </a:lnTo>
                  <a:lnTo>
                    <a:pt x="80" y="56"/>
                  </a:lnTo>
                  <a:lnTo>
                    <a:pt x="79" y="56"/>
                  </a:lnTo>
                  <a:lnTo>
                    <a:pt x="78" y="56"/>
                  </a:lnTo>
                  <a:lnTo>
                    <a:pt x="76" y="56"/>
                  </a:lnTo>
                  <a:lnTo>
                    <a:pt x="75" y="56"/>
                  </a:lnTo>
                  <a:lnTo>
                    <a:pt x="75" y="57"/>
                  </a:lnTo>
                  <a:lnTo>
                    <a:pt x="74" y="57"/>
                  </a:lnTo>
                  <a:lnTo>
                    <a:pt x="73" y="57"/>
                  </a:lnTo>
                  <a:lnTo>
                    <a:pt x="73" y="56"/>
                  </a:lnTo>
                  <a:lnTo>
                    <a:pt x="71" y="56"/>
                  </a:lnTo>
                  <a:lnTo>
                    <a:pt x="70" y="56"/>
                  </a:lnTo>
                  <a:lnTo>
                    <a:pt x="68" y="56"/>
                  </a:lnTo>
                  <a:lnTo>
                    <a:pt x="67" y="56"/>
                  </a:lnTo>
                  <a:lnTo>
                    <a:pt x="64" y="57"/>
                  </a:lnTo>
                  <a:lnTo>
                    <a:pt x="63" y="57"/>
                  </a:lnTo>
                  <a:lnTo>
                    <a:pt x="61" y="57"/>
                  </a:lnTo>
                  <a:lnTo>
                    <a:pt x="56" y="60"/>
                  </a:lnTo>
                  <a:lnTo>
                    <a:pt x="54" y="61"/>
                  </a:lnTo>
                  <a:lnTo>
                    <a:pt x="51" y="62"/>
                  </a:lnTo>
                  <a:lnTo>
                    <a:pt x="48" y="63"/>
                  </a:lnTo>
                  <a:lnTo>
                    <a:pt x="47" y="65"/>
                  </a:lnTo>
                  <a:lnTo>
                    <a:pt x="47" y="66"/>
                  </a:lnTo>
                  <a:lnTo>
                    <a:pt x="46" y="68"/>
                  </a:lnTo>
                  <a:lnTo>
                    <a:pt x="45" y="68"/>
                  </a:lnTo>
                  <a:lnTo>
                    <a:pt x="45" y="71"/>
                  </a:lnTo>
                  <a:lnTo>
                    <a:pt x="44" y="71"/>
                  </a:lnTo>
                  <a:lnTo>
                    <a:pt x="42" y="72"/>
                  </a:lnTo>
                  <a:lnTo>
                    <a:pt x="42" y="73"/>
                  </a:lnTo>
                  <a:lnTo>
                    <a:pt x="41" y="73"/>
                  </a:lnTo>
                  <a:lnTo>
                    <a:pt x="40" y="73"/>
                  </a:lnTo>
                  <a:lnTo>
                    <a:pt x="39" y="74"/>
                  </a:lnTo>
                  <a:lnTo>
                    <a:pt x="38" y="74"/>
                  </a:lnTo>
                  <a:lnTo>
                    <a:pt x="35" y="75"/>
                  </a:lnTo>
                  <a:lnTo>
                    <a:pt x="35" y="72"/>
                  </a:lnTo>
                  <a:lnTo>
                    <a:pt x="30" y="68"/>
                  </a:lnTo>
                  <a:lnTo>
                    <a:pt x="24" y="68"/>
                  </a:lnTo>
                  <a:lnTo>
                    <a:pt x="24" y="65"/>
                  </a:lnTo>
                  <a:lnTo>
                    <a:pt x="22" y="62"/>
                  </a:lnTo>
                  <a:lnTo>
                    <a:pt x="17" y="63"/>
                  </a:lnTo>
                  <a:lnTo>
                    <a:pt x="17" y="66"/>
                  </a:lnTo>
                  <a:lnTo>
                    <a:pt x="16" y="65"/>
                  </a:lnTo>
                  <a:lnTo>
                    <a:pt x="13" y="65"/>
                  </a:lnTo>
                  <a:lnTo>
                    <a:pt x="14" y="61"/>
                  </a:lnTo>
                  <a:lnTo>
                    <a:pt x="13" y="60"/>
                  </a:lnTo>
                  <a:lnTo>
                    <a:pt x="11" y="49"/>
                  </a:lnTo>
                  <a:lnTo>
                    <a:pt x="8" y="48"/>
                  </a:lnTo>
                  <a:lnTo>
                    <a:pt x="5" y="49"/>
                  </a:lnTo>
                  <a:lnTo>
                    <a:pt x="4" y="46"/>
                  </a:lnTo>
                  <a:lnTo>
                    <a:pt x="4" y="43"/>
                  </a:lnTo>
                  <a:lnTo>
                    <a:pt x="0" y="40"/>
                  </a:lnTo>
                  <a:close/>
                </a:path>
              </a:pathLst>
            </a:custGeom>
            <a:grpFill/>
            <a:ln w="12700">
              <a:noFill/>
              <a:miter lim="800000"/>
            </a:ln>
          </p:spPr>
          <p:txBody>
            <a:bodyPr/>
            <a:lstStyle/>
            <a:p>
              <a:endParaRPr lang="zh-CN" altLang="zh-CN" ker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154"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81878" y="3877676"/>
            <a:ext cx="295380" cy="241711"/>
          </a:xfrm>
          <a:prstGeom prst="rect">
            <a:avLst/>
          </a:prstGeom>
        </p:spPr>
      </p:pic>
      <p:pic>
        <p:nvPicPr>
          <p:cNvPr id="156"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37180" y="4140585"/>
            <a:ext cx="295380" cy="241711"/>
          </a:xfrm>
          <a:prstGeom prst="rect">
            <a:avLst/>
          </a:prstGeom>
        </p:spPr>
      </p:pic>
      <p:sp>
        <p:nvSpPr>
          <p:cNvPr id="157" name="文本框 46"/>
          <p:cNvSpPr txBox="1"/>
          <p:nvPr/>
        </p:nvSpPr>
        <p:spPr>
          <a:xfrm>
            <a:off x="10185966" y="3922877"/>
            <a:ext cx="691286" cy="230832"/>
          </a:xfrm>
          <a:prstGeom prst="rect">
            <a:avLst/>
          </a:prstGeom>
          <a:noFill/>
        </p:spPr>
        <p:txBody>
          <a:bodyPr wrap="square" rtlCol="0">
            <a:spAutoFit/>
          </a:bodyPr>
          <a:lstStyle>
            <a:defPPr>
              <a:defRPr lang="zh-CN"/>
            </a:defPPr>
            <a:lvl1pPr>
              <a:defRPr sz="900" b="1">
                <a:latin typeface="微软雅黑 Light" panose="020B0502040204020203" pitchFamily="34" charset="-122"/>
                <a:ea typeface="微软雅黑 Light" panose="020B0502040204020203" pitchFamily="34" charset="-122"/>
              </a:defRPr>
            </a:lvl1pPr>
          </a:lstStyle>
          <a:p>
            <a:r>
              <a:rPr lang="zh-CN" altLang="en-US" dirty="0">
                <a:latin typeface="微软雅黑" panose="020B0503020204020204" pitchFamily="34" charset="-122"/>
                <a:ea typeface="微软雅黑" panose="020B0503020204020204" pitchFamily="34" charset="-122"/>
              </a:rPr>
              <a:t>天津</a:t>
            </a:r>
          </a:p>
        </p:txBody>
      </p:sp>
      <p:sp>
        <p:nvSpPr>
          <p:cNvPr id="191" name="文本框 46"/>
          <p:cNvSpPr txBox="1"/>
          <p:nvPr/>
        </p:nvSpPr>
        <p:spPr>
          <a:xfrm>
            <a:off x="9808392" y="3641739"/>
            <a:ext cx="691286" cy="2308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北京</a:t>
            </a:r>
          </a:p>
        </p:txBody>
      </p:sp>
      <p:pic>
        <p:nvPicPr>
          <p:cNvPr id="19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48110" y="4456593"/>
            <a:ext cx="295380" cy="241711"/>
          </a:xfrm>
          <a:prstGeom prst="rect">
            <a:avLst/>
          </a:prstGeom>
        </p:spPr>
      </p:pic>
      <p:sp>
        <p:nvSpPr>
          <p:cNvPr id="193" name="文本框 46"/>
          <p:cNvSpPr txBox="1"/>
          <p:nvPr/>
        </p:nvSpPr>
        <p:spPr>
          <a:xfrm>
            <a:off x="9666746" y="4475799"/>
            <a:ext cx="691286" cy="230832"/>
          </a:xfrm>
          <a:prstGeom prst="rect">
            <a:avLst/>
          </a:prstGeom>
          <a:noFill/>
        </p:spPr>
        <p:txBody>
          <a:bodyPr wrap="square" rtlCol="0">
            <a:spAutoFit/>
          </a:bodyPr>
          <a:lstStyle>
            <a:defPPr>
              <a:defRPr lang="zh-CN"/>
            </a:defPPr>
            <a:lvl1pPr>
              <a:defRPr sz="900" b="1">
                <a:latin typeface="微软雅黑 Light" panose="020B0502040204020203" pitchFamily="34" charset="-122"/>
                <a:ea typeface="微软雅黑 Light" panose="020B0502040204020203" pitchFamily="34" charset="-122"/>
              </a:defRPr>
            </a:lvl1pPr>
          </a:lstStyle>
          <a:p>
            <a:r>
              <a:rPr lang="zh-CN" altLang="en-US" dirty="0">
                <a:latin typeface="微软雅黑" panose="020B0503020204020204" pitchFamily="34" charset="-122"/>
                <a:ea typeface="微软雅黑" panose="020B0503020204020204" pitchFamily="34" charset="-122"/>
              </a:rPr>
              <a:t>济南</a:t>
            </a:r>
          </a:p>
        </p:txBody>
      </p:sp>
      <p:sp>
        <p:nvSpPr>
          <p:cNvPr id="194" name="文本框 46"/>
          <p:cNvSpPr txBox="1"/>
          <p:nvPr/>
        </p:nvSpPr>
        <p:spPr>
          <a:xfrm>
            <a:off x="10751097" y="5067528"/>
            <a:ext cx="691286" cy="2308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上海</a:t>
            </a:r>
          </a:p>
        </p:txBody>
      </p:sp>
      <p:pic>
        <p:nvPicPr>
          <p:cNvPr id="195"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89502" y="5083598"/>
            <a:ext cx="295380" cy="241711"/>
          </a:xfrm>
          <a:prstGeom prst="rect">
            <a:avLst/>
          </a:prstGeom>
        </p:spPr>
      </p:pic>
      <p:pic>
        <p:nvPicPr>
          <p:cNvPr id="196"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58895" y="6013674"/>
            <a:ext cx="295380" cy="241711"/>
          </a:xfrm>
          <a:prstGeom prst="rect">
            <a:avLst/>
          </a:prstGeom>
        </p:spPr>
      </p:pic>
      <p:sp>
        <p:nvSpPr>
          <p:cNvPr id="197" name="文本框 46"/>
          <p:cNvSpPr txBox="1"/>
          <p:nvPr/>
        </p:nvSpPr>
        <p:spPr>
          <a:xfrm>
            <a:off x="9647441" y="5819624"/>
            <a:ext cx="691286" cy="2308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东莞</a:t>
            </a:r>
          </a:p>
        </p:txBody>
      </p:sp>
      <p:pic>
        <p:nvPicPr>
          <p:cNvPr id="198"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34706" y="4853091"/>
            <a:ext cx="295380" cy="241711"/>
          </a:xfrm>
          <a:prstGeom prst="rect">
            <a:avLst/>
          </a:prstGeom>
        </p:spPr>
      </p:pic>
      <p:pic>
        <p:nvPicPr>
          <p:cNvPr id="199"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51884" y="5318238"/>
            <a:ext cx="295380" cy="241711"/>
          </a:xfrm>
          <a:prstGeom prst="rect">
            <a:avLst/>
          </a:prstGeom>
        </p:spPr>
      </p:pic>
      <p:sp>
        <p:nvSpPr>
          <p:cNvPr id="200" name="文本框 46"/>
          <p:cNvSpPr txBox="1"/>
          <p:nvPr/>
        </p:nvSpPr>
        <p:spPr>
          <a:xfrm>
            <a:off x="10492488" y="4835416"/>
            <a:ext cx="691286" cy="230832"/>
          </a:xfrm>
          <a:prstGeom prst="rect">
            <a:avLst/>
          </a:prstGeom>
          <a:noFill/>
        </p:spPr>
        <p:txBody>
          <a:bodyPr wrap="square" rtlCol="0">
            <a:spAutoFit/>
          </a:bodyPr>
          <a:lstStyle>
            <a:defPPr>
              <a:defRPr lang="zh-CN"/>
            </a:defPPr>
            <a:lvl1pPr>
              <a:defRPr sz="900" b="1">
                <a:latin typeface="微软雅黑 Light" panose="020B0502040204020203" pitchFamily="34" charset="-122"/>
                <a:ea typeface="微软雅黑 Light" panose="020B0502040204020203" pitchFamily="34" charset="-122"/>
              </a:defRPr>
            </a:lvl1pPr>
          </a:lstStyle>
          <a:p>
            <a:r>
              <a:rPr lang="zh-CN" altLang="en-US" dirty="0">
                <a:latin typeface="微软雅黑" panose="020B0503020204020204" pitchFamily="34" charset="-122"/>
                <a:ea typeface="微软雅黑" panose="020B0503020204020204" pitchFamily="34" charset="-122"/>
              </a:rPr>
              <a:t>南京</a:t>
            </a:r>
          </a:p>
        </p:txBody>
      </p:sp>
      <p:sp>
        <p:nvSpPr>
          <p:cNvPr id="201" name="文本框 46"/>
          <p:cNvSpPr txBox="1"/>
          <p:nvPr/>
        </p:nvSpPr>
        <p:spPr>
          <a:xfrm>
            <a:off x="10527739" y="5329625"/>
            <a:ext cx="691286" cy="2308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杭州</a:t>
            </a:r>
          </a:p>
        </p:txBody>
      </p:sp>
      <p:sp>
        <p:nvSpPr>
          <p:cNvPr id="225" name="모서리가 둥근 직사각형 148"/>
          <p:cNvSpPr/>
          <p:nvPr/>
        </p:nvSpPr>
        <p:spPr>
          <a:xfrm>
            <a:off x="6230004" y="2768742"/>
            <a:ext cx="2889951" cy="3742328"/>
          </a:xfrm>
          <a:prstGeom prst="roundRect">
            <a:avLst>
              <a:gd name="adj" fmla="val 2560"/>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02" name="그룹 201"/>
          <p:cNvGrpSpPr/>
          <p:nvPr/>
        </p:nvGrpSpPr>
        <p:grpSpPr>
          <a:xfrm>
            <a:off x="6902108" y="4726961"/>
            <a:ext cx="1560176" cy="1648362"/>
            <a:chOff x="421162" y="1682525"/>
            <a:chExt cx="4570644" cy="4265648"/>
          </a:xfrm>
        </p:grpSpPr>
        <p:pic>
          <p:nvPicPr>
            <p:cNvPr id="20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1162" y="1719868"/>
              <a:ext cx="1244190" cy="525620"/>
            </a:xfrm>
            <a:prstGeom prst="rect">
              <a:avLst/>
            </a:prstGeom>
          </p:spPr>
        </p:pic>
        <p:pic>
          <p:nvPicPr>
            <p:cNvPr id="204"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9012" y="1866847"/>
              <a:ext cx="681117" cy="600306"/>
            </a:xfrm>
            <a:prstGeom prst="rect">
              <a:avLst/>
            </a:prstGeom>
          </p:spPr>
        </p:pic>
        <p:pic>
          <p:nvPicPr>
            <p:cNvPr id="205"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58289" y="1682525"/>
              <a:ext cx="681117" cy="600306"/>
            </a:xfrm>
            <a:prstGeom prst="rect">
              <a:avLst/>
            </a:prstGeom>
          </p:spPr>
        </p:pic>
        <p:pic>
          <p:nvPicPr>
            <p:cNvPr id="206" name="图片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59991" y="2738016"/>
              <a:ext cx="681117" cy="600306"/>
            </a:xfrm>
            <a:prstGeom prst="rect">
              <a:avLst/>
            </a:prstGeom>
          </p:spPr>
        </p:pic>
        <p:pic>
          <p:nvPicPr>
            <p:cNvPr id="207"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19241" y="2422663"/>
              <a:ext cx="681117" cy="600306"/>
            </a:xfrm>
            <a:prstGeom prst="rect">
              <a:avLst/>
            </a:prstGeom>
          </p:spPr>
        </p:pic>
        <p:cxnSp>
          <p:nvCxnSpPr>
            <p:cNvPr id="208" name="直接箭头连接符 8"/>
            <p:cNvCxnSpPr>
              <a:endCxn id="204" idx="1"/>
            </p:cNvCxnSpPr>
            <p:nvPr/>
          </p:nvCxnSpPr>
          <p:spPr>
            <a:xfrm>
              <a:off x="1271993" y="2031307"/>
              <a:ext cx="2017019" cy="135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9" name="直接箭头连接符 17"/>
            <p:cNvCxnSpPr/>
            <p:nvPr/>
          </p:nvCxnSpPr>
          <p:spPr>
            <a:xfrm flipV="1">
              <a:off x="1271993" y="1858361"/>
              <a:ext cx="3128556" cy="1729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19"/>
            <p:cNvCxnSpPr>
              <a:endCxn id="207" idx="1"/>
            </p:cNvCxnSpPr>
            <p:nvPr/>
          </p:nvCxnSpPr>
          <p:spPr>
            <a:xfrm>
              <a:off x="1271994" y="2031307"/>
              <a:ext cx="1547247" cy="691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
            <p:cNvCxnSpPr/>
            <p:nvPr/>
          </p:nvCxnSpPr>
          <p:spPr>
            <a:xfrm>
              <a:off x="1277147" y="2031307"/>
              <a:ext cx="2881141" cy="9027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2" name="图片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3562" y="4329719"/>
              <a:ext cx="1244190" cy="525620"/>
            </a:xfrm>
            <a:prstGeom prst="rect">
              <a:avLst/>
            </a:prstGeom>
          </p:spPr>
        </p:pic>
        <p:pic>
          <p:nvPicPr>
            <p:cNvPr id="213" name="图片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41412" y="4476698"/>
              <a:ext cx="681117" cy="600306"/>
            </a:xfrm>
            <a:prstGeom prst="rect">
              <a:avLst/>
            </a:prstGeom>
          </p:spPr>
        </p:pic>
        <p:pic>
          <p:nvPicPr>
            <p:cNvPr id="214" name="图片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10689" y="4292376"/>
              <a:ext cx="681117" cy="600306"/>
            </a:xfrm>
            <a:prstGeom prst="rect">
              <a:avLst/>
            </a:prstGeom>
          </p:spPr>
        </p:pic>
        <p:pic>
          <p:nvPicPr>
            <p:cNvPr id="215" name="图片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12391" y="5347867"/>
              <a:ext cx="681117" cy="600306"/>
            </a:xfrm>
            <a:prstGeom prst="rect">
              <a:avLst/>
            </a:prstGeom>
          </p:spPr>
        </p:pic>
        <p:pic>
          <p:nvPicPr>
            <p:cNvPr id="216" name="图片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71641" y="5032514"/>
              <a:ext cx="681117" cy="600306"/>
            </a:xfrm>
            <a:prstGeom prst="rect">
              <a:avLst/>
            </a:prstGeom>
          </p:spPr>
        </p:pic>
        <p:cxnSp>
          <p:nvCxnSpPr>
            <p:cNvPr id="217" name="直接箭头连接符 33"/>
            <p:cNvCxnSpPr>
              <a:endCxn id="213" idx="1"/>
            </p:cNvCxnSpPr>
            <p:nvPr/>
          </p:nvCxnSpPr>
          <p:spPr>
            <a:xfrm>
              <a:off x="1424393" y="4641158"/>
              <a:ext cx="2017019" cy="135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34"/>
            <p:cNvCxnSpPr/>
            <p:nvPr/>
          </p:nvCxnSpPr>
          <p:spPr>
            <a:xfrm flipV="1">
              <a:off x="1424393" y="4468212"/>
              <a:ext cx="3128556" cy="1729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35"/>
            <p:cNvCxnSpPr>
              <a:endCxn id="216" idx="1"/>
            </p:cNvCxnSpPr>
            <p:nvPr/>
          </p:nvCxnSpPr>
          <p:spPr>
            <a:xfrm>
              <a:off x="1424394" y="4641158"/>
              <a:ext cx="1547247" cy="691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36"/>
            <p:cNvCxnSpPr/>
            <p:nvPr/>
          </p:nvCxnSpPr>
          <p:spPr>
            <a:xfrm>
              <a:off x="1429547" y="4641158"/>
              <a:ext cx="2881141" cy="9027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27"/>
            <p:cNvCxnSpPr>
              <a:stCxn id="203" idx="2"/>
            </p:cNvCxnSpPr>
            <p:nvPr/>
          </p:nvCxnSpPr>
          <p:spPr>
            <a:xfrm>
              <a:off x="1043257" y="2245488"/>
              <a:ext cx="0" cy="222272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38"/>
            <p:cNvCxnSpPr/>
            <p:nvPr/>
          </p:nvCxnSpPr>
          <p:spPr>
            <a:xfrm>
              <a:off x="4552949" y="3277924"/>
              <a:ext cx="98299" cy="95405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3" name="图片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9807" y="3088423"/>
              <a:ext cx="965194" cy="723423"/>
            </a:xfrm>
            <a:prstGeom prst="rect">
              <a:avLst/>
            </a:prstGeom>
          </p:spPr>
        </p:pic>
        <p:cxnSp>
          <p:nvCxnSpPr>
            <p:cNvPr id="224" name="直接箭头连接符 41"/>
            <p:cNvCxnSpPr/>
            <p:nvPr/>
          </p:nvCxnSpPr>
          <p:spPr>
            <a:xfrm>
              <a:off x="1271993" y="2232533"/>
              <a:ext cx="545759" cy="1032436"/>
            </a:xfrm>
            <a:prstGeom prst="straightConnector1">
              <a:avLst/>
            </a:prstGeom>
            <a:ln>
              <a:solidFill>
                <a:srgbClr val="29101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26" name="文本框 5"/>
          <p:cNvSpPr txBox="1"/>
          <p:nvPr/>
        </p:nvSpPr>
        <p:spPr>
          <a:xfrm>
            <a:off x="6253186" y="2775333"/>
            <a:ext cx="2854647" cy="1788951"/>
          </a:xfrm>
          <a:prstGeom prst="rect">
            <a:avLst/>
          </a:prstGeom>
          <a:noFill/>
        </p:spPr>
        <p:txBody>
          <a:bodyPr wrap="square" rtlCol="0">
            <a:spAutoFit/>
          </a:bodyPr>
          <a:lstStyle>
            <a:defPPr>
              <a:defRPr lang="zh-CN"/>
            </a:defPPr>
            <a:lvl1pPr>
              <a:lnSpc>
                <a:spcPct val="150000"/>
              </a:lnSpc>
              <a:defRPr sz="105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defRPr>
            </a:lvl1pPr>
          </a:lstStyle>
          <a:p>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运输部分涵盖的业务类型包括</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从仓到门店的日配业务</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从仓到前置仓的货柜业务</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从鲜食工厂到仓的提货业</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从鲜食工厂到门店</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仓间调拨业务（同城</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&amp;</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跨城）</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6.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从仓到门店的设备</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货架配送业务</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7.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从门店回仓的逆向商品</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设备返仓业务</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8.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从门店到门店的业务</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7" name="文本框 46"/>
          <p:cNvSpPr txBox="1"/>
          <p:nvPr/>
        </p:nvSpPr>
        <p:spPr>
          <a:xfrm>
            <a:off x="6730900" y="4944505"/>
            <a:ext cx="436526" cy="215444"/>
          </a:xfrm>
          <a:prstGeom prst="rect">
            <a:avLst/>
          </a:prstGeom>
          <a:noFill/>
        </p:spPr>
        <p:txBody>
          <a:bodyPr wrap="square" rtlCol="0">
            <a:spAutoFit/>
          </a:bodyPr>
          <a:lstStyle/>
          <a:p>
            <a:r>
              <a:rPr lang="zh-CN" altLang="en-US" sz="800" b="1" dirty="0">
                <a:latin typeface="微软雅黑" panose="020B0503020204020204" pitchFamily="34" charset="-122"/>
                <a:ea typeface="微软雅黑" panose="020B0503020204020204" pitchFamily="34" charset="-122"/>
              </a:rPr>
              <a:t>仓库</a:t>
            </a:r>
          </a:p>
        </p:txBody>
      </p:sp>
      <p:sp>
        <p:nvSpPr>
          <p:cNvPr id="228" name="文本框 46"/>
          <p:cNvSpPr txBox="1"/>
          <p:nvPr/>
        </p:nvSpPr>
        <p:spPr>
          <a:xfrm>
            <a:off x="6906007" y="5958795"/>
            <a:ext cx="436526" cy="215444"/>
          </a:xfrm>
          <a:prstGeom prst="rect">
            <a:avLst/>
          </a:prstGeom>
          <a:noFill/>
        </p:spPr>
        <p:txBody>
          <a:bodyPr wrap="square" rtlCol="0">
            <a:spAutoFit/>
          </a:bodyPr>
          <a:lstStyle/>
          <a:p>
            <a:r>
              <a:rPr lang="zh-CN" altLang="en-US" sz="800" b="1" dirty="0">
                <a:latin typeface="微软雅黑" panose="020B0503020204020204" pitchFamily="34" charset="-122"/>
                <a:ea typeface="微软雅黑" panose="020B0503020204020204" pitchFamily="34" charset="-122"/>
              </a:rPr>
              <a:t>仓库</a:t>
            </a:r>
          </a:p>
        </p:txBody>
      </p:sp>
      <p:sp>
        <p:nvSpPr>
          <p:cNvPr id="229" name="文本框 46"/>
          <p:cNvSpPr txBox="1"/>
          <p:nvPr/>
        </p:nvSpPr>
        <p:spPr>
          <a:xfrm>
            <a:off x="7186616" y="5527598"/>
            <a:ext cx="644500" cy="215444"/>
          </a:xfrm>
          <a:prstGeom prst="rect">
            <a:avLst/>
          </a:prstGeom>
          <a:noFill/>
        </p:spPr>
        <p:txBody>
          <a:bodyPr wrap="square" rtlCol="0">
            <a:spAutoFit/>
          </a:bodyPr>
          <a:lstStyle/>
          <a:p>
            <a:r>
              <a:rPr lang="zh-CN" altLang="en-US" sz="800" b="1" dirty="0">
                <a:latin typeface="微软雅黑" panose="020B0503020204020204" pitchFamily="34" charset="-122"/>
                <a:ea typeface="微软雅黑" panose="020B0503020204020204" pitchFamily="34" charset="-122"/>
              </a:rPr>
              <a:t>鲜食工厂</a:t>
            </a:r>
          </a:p>
        </p:txBody>
      </p:sp>
      <p:sp>
        <p:nvSpPr>
          <p:cNvPr id="230" name="文本框 46"/>
          <p:cNvSpPr txBox="1"/>
          <p:nvPr/>
        </p:nvSpPr>
        <p:spPr>
          <a:xfrm>
            <a:off x="8154709" y="4928523"/>
            <a:ext cx="644500" cy="215444"/>
          </a:xfrm>
          <a:prstGeom prst="rect">
            <a:avLst/>
          </a:prstGeom>
          <a:noFill/>
        </p:spPr>
        <p:txBody>
          <a:bodyPr wrap="square" rtlCol="0">
            <a:spAutoFit/>
          </a:bodyPr>
          <a:lstStyle/>
          <a:p>
            <a:r>
              <a:rPr lang="zh-CN" altLang="en-US" sz="800" b="1" dirty="0">
                <a:latin typeface="微软雅黑" panose="020B0503020204020204" pitchFamily="34" charset="-122"/>
                <a:ea typeface="微软雅黑" panose="020B0503020204020204" pitchFamily="34" charset="-122"/>
              </a:rPr>
              <a:t>门店</a:t>
            </a:r>
          </a:p>
        </p:txBody>
      </p:sp>
      <p:sp>
        <p:nvSpPr>
          <p:cNvPr id="231" name="文本框 46"/>
          <p:cNvSpPr txBox="1"/>
          <p:nvPr/>
        </p:nvSpPr>
        <p:spPr>
          <a:xfrm>
            <a:off x="8144212" y="5958459"/>
            <a:ext cx="644500" cy="215444"/>
          </a:xfrm>
          <a:prstGeom prst="rect">
            <a:avLst/>
          </a:prstGeom>
          <a:noFill/>
        </p:spPr>
        <p:txBody>
          <a:bodyPr wrap="square" rtlCol="0">
            <a:spAutoFit/>
          </a:bodyPr>
          <a:lstStyle/>
          <a:p>
            <a:r>
              <a:rPr lang="zh-CN" altLang="en-US" sz="800" b="1" dirty="0">
                <a:latin typeface="微软雅黑" panose="020B0503020204020204" pitchFamily="34" charset="-122"/>
                <a:ea typeface="微软雅黑" panose="020B0503020204020204" pitchFamily="34" charset="-122"/>
              </a:rPr>
              <a:t>门店</a:t>
            </a:r>
          </a:p>
        </p:txBody>
      </p:sp>
      <p:sp>
        <p:nvSpPr>
          <p:cNvPr id="10" name="矩形 9"/>
          <p:cNvSpPr/>
          <p:nvPr/>
        </p:nvSpPr>
        <p:spPr bwMode="ltGray">
          <a:xfrm>
            <a:off x="5968579" y="3533622"/>
            <a:ext cx="165102" cy="1319094"/>
          </a:xfrm>
          <a:prstGeom prst="rect">
            <a:avLst/>
          </a:prstGeom>
          <a:solidFill>
            <a:schemeClr val="bg1"/>
          </a:solidFill>
          <a:ln>
            <a:noFill/>
          </a:ln>
        </p:spPr>
        <p:style>
          <a:lnRef idx="1">
            <a:schemeClr val="accent4"/>
          </a:lnRef>
          <a:fillRef idx="0">
            <a:schemeClr val="accent4"/>
          </a:fillRef>
          <a:effectRef idx="0">
            <a:schemeClr val="accent4"/>
          </a:effectRef>
          <a:fontRef idx="minor">
            <a:schemeClr val="tx1"/>
          </a:fontRef>
        </p:style>
        <p:txBody>
          <a:bodyPr rtlCol="0" anchor="ctr"/>
          <a:lstStyle/>
          <a:p>
            <a:pPr algn="ctr" fontAlgn="auto" latinLnBrk="0">
              <a:spcBef>
                <a:spcPct val="50000"/>
              </a:spcBef>
              <a:spcAft>
                <a:spcPts val="0"/>
              </a:spcAft>
            </a:pPr>
            <a:endParaRPr kumimoji="0" lang="zh-CN" altLang="en-US" sz="2000">
              <a:solidFill>
                <a:srgbClr val="C0504D"/>
              </a:solidFill>
              <a:latin typeface="微软雅黑" panose="020B0503020204020204" pitchFamily="34" charset="-122"/>
              <a:ea typeface="微软雅黑" panose="020B0503020204020204" pitchFamily="34" charset="-122"/>
            </a:endParaRPr>
          </a:p>
        </p:txBody>
      </p:sp>
      <p:sp>
        <p:nvSpPr>
          <p:cNvPr id="303" name="Text Box 87"/>
          <p:cNvSpPr txBox="1">
            <a:spLocks noChangeArrowheads="1"/>
          </p:cNvSpPr>
          <p:nvPr/>
        </p:nvSpPr>
        <p:spPr bwMode="auto">
          <a:xfrm>
            <a:off x="3375260" y="4773922"/>
            <a:ext cx="505267" cy="246221"/>
          </a:xfrm>
          <a:prstGeom prst="rect">
            <a:avLst/>
          </a:prstGeom>
          <a:noFill/>
        </p:spPr>
        <p:txBody>
          <a:bodyPr wrap="none" rtlCol="0">
            <a:spAutoFit/>
          </a:bodyPr>
          <a:lstStyle/>
          <a:p>
            <a:r>
              <a:rPr lang="en-US" altLang="ko-KR" sz="1000" dirty="0" err="1">
                <a:latin typeface="微软雅黑" panose="020B0503020204020204" pitchFamily="34" charset="-122"/>
                <a:ea typeface="微软雅黑" panose="020B0503020204020204" pitchFamily="34" charset="-122"/>
              </a:rPr>
              <a:t>Dostyk</a:t>
            </a:r>
          </a:p>
        </p:txBody>
      </p:sp>
      <p:sp>
        <p:nvSpPr>
          <p:cNvPr id="304" name="Text Box 87"/>
          <p:cNvSpPr txBox="1">
            <a:spLocks noChangeArrowheads="1"/>
          </p:cNvSpPr>
          <p:nvPr/>
        </p:nvSpPr>
        <p:spPr bwMode="auto">
          <a:xfrm>
            <a:off x="4178624" y="5327548"/>
            <a:ext cx="494665" cy="213995"/>
          </a:xfrm>
          <a:prstGeom prst="rect">
            <a:avLst/>
          </a:prstGeom>
          <a:noFill/>
        </p:spPr>
        <p:txBody>
          <a:bodyPr wrap="none" rtlCol="0">
            <a:spAutoFit/>
          </a:bodyPr>
          <a:lstStyle/>
          <a:p>
            <a:r>
              <a:rPr lang="en-US" altLang="ko-KR" sz="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Xi’an</a:t>
            </a:r>
          </a:p>
        </p:txBody>
      </p:sp>
      <p:sp>
        <p:nvSpPr>
          <p:cNvPr id="305" name="자유형 7"/>
          <p:cNvSpPr/>
          <p:nvPr/>
        </p:nvSpPr>
        <p:spPr>
          <a:xfrm>
            <a:off x="1739362" y="4578581"/>
            <a:ext cx="1624069" cy="333030"/>
          </a:xfrm>
          <a:custGeom>
            <a:avLst/>
            <a:gdLst>
              <a:gd name="connsiteX0" fmla="*/ 2524125 w 2524125"/>
              <a:gd name="connsiteY0" fmla="*/ 552491 h 552491"/>
              <a:gd name="connsiteX1" fmla="*/ 2114550 w 2524125"/>
              <a:gd name="connsiteY1" fmla="*/ 276266 h 552491"/>
              <a:gd name="connsiteX2" fmla="*/ 1676400 w 2524125"/>
              <a:gd name="connsiteY2" fmla="*/ 85766 h 552491"/>
              <a:gd name="connsiteX3" fmla="*/ 1095375 w 2524125"/>
              <a:gd name="connsiteY3" fmla="*/ 41 h 552491"/>
              <a:gd name="connsiteX4" fmla="*/ 533400 w 2524125"/>
              <a:gd name="connsiteY4" fmla="*/ 76241 h 552491"/>
              <a:gd name="connsiteX5" fmla="*/ 190500 w 2524125"/>
              <a:gd name="connsiteY5" fmla="*/ 200066 h 552491"/>
              <a:gd name="connsiteX6" fmla="*/ 0 w 2524125"/>
              <a:gd name="connsiteY6" fmla="*/ 285791 h 552491"/>
              <a:gd name="connsiteX0-1" fmla="*/ 2569845 w 2569845"/>
              <a:gd name="connsiteY0-2" fmla="*/ 552491 h 552491"/>
              <a:gd name="connsiteX1-3" fmla="*/ 2160270 w 2569845"/>
              <a:gd name="connsiteY1-4" fmla="*/ 276266 h 552491"/>
              <a:gd name="connsiteX2-5" fmla="*/ 1722120 w 2569845"/>
              <a:gd name="connsiteY2-6" fmla="*/ 85766 h 552491"/>
              <a:gd name="connsiteX3-7" fmla="*/ 1141095 w 2569845"/>
              <a:gd name="connsiteY3-8" fmla="*/ 41 h 552491"/>
              <a:gd name="connsiteX4-9" fmla="*/ 579120 w 2569845"/>
              <a:gd name="connsiteY4-10" fmla="*/ 76241 h 552491"/>
              <a:gd name="connsiteX5-11" fmla="*/ 236220 w 2569845"/>
              <a:gd name="connsiteY5-12" fmla="*/ 200066 h 552491"/>
              <a:gd name="connsiteX6-13" fmla="*/ 0 w 2569845"/>
              <a:gd name="connsiteY6-14" fmla="*/ 249215 h 552491"/>
              <a:gd name="connsiteX0-15" fmla="*/ 2569845 w 2569845"/>
              <a:gd name="connsiteY0-16" fmla="*/ 552484 h 552484"/>
              <a:gd name="connsiteX1-17" fmla="*/ 2160270 w 2569845"/>
              <a:gd name="connsiteY1-18" fmla="*/ 276259 h 552484"/>
              <a:gd name="connsiteX2-19" fmla="*/ 1722120 w 2569845"/>
              <a:gd name="connsiteY2-20" fmla="*/ 85759 h 552484"/>
              <a:gd name="connsiteX3-21" fmla="*/ 1141095 w 2569845"/>
              <a:gd name="connsiteY3-22" fmla="*/ 34 h 552484"/>
              <a:gd name="connsiteX4-23" fmla="*/ 579120 w 2569845"/>
              <a:gd name="connsiteY4-24" fmla="*/ 76234 h 552484"/>
              <a:gd name="connsiteX5-25" fmla="*/ 263895 w 2569845"/>
              <a:gd name="connsiteY5-26" fmla="*/ 141715 h 552484"/>
              <a:gd name="connsiteX6-27" fmla="*/ 0 w 2569845"/>
              <a:gd name="connsiteY6-28" fmla="*/ 249208 h 552484"/>
              <a:gd name="connsiteX0-29" fmla="*/ 2556008 w 2556008"/>
              <a:gd name="connsiteY0-30" fmla="*/ 552484 h 552484"/>
              <a:gd name="connsiteX1-31" fmla="*/ 2146433 w 2556008"/>
              <a:gd name="connsiteY1-32" fmla="*/ 276259 h 552484"/>
              <a:gd name="connsiteX2-33" fmla="*/ 1708283 w 2556008"/>
              <a:gd name="connsiteY2-34" fmla="*/ 85759 h 552484"/>
              <a:gd name="connsiteX3-35" fmla="*/ 1127258 w 2556008"/>
              <a:gd name="connsiteY3-36" fmla="*/ 34 h 552484"/>
              <a:gd name="connsiteX4-37" fmla="*/ 565283 w 2556008"/>
              <a:gd name="connsiteY4-38" fmla="*/ 76234 h 552484"/>
              <a:gd name="connsiteX5-39" fmla="*/ 250058 w 2556008"/>
              <a:gd name="connsiteY5-40" fmla="*/ 141715 h 552484"/>
              <a:gd name="connsiteX6-41" fmla="*/ 0 w 2556008"/>
              <a:gd name="connsiteY6-42" fmla="*/ 161692 h 5524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556008" h="552484">
                <a:moveTo>
                  <a:pt x="2556008" y="552484"/>
                </a:moveTo>
                <a:cubicBezTo>
                  <a:pt x="2421864" y="453265"/>
                  <a:pt x="2287720" y="354046"/>
                  <a:pt x="2146433" y="276259"/>
                </a:cubicBezTo>
                <a:cubicBezTo>
                  <a:pt x="2005146" y="198472"/>
                  <a:pt x="1878145" y="131796"/>
                  <a:pt x="1708283" y="85759"/>
                </a:cubicBezTo>
                <a:cubicBezTo>
                  <a:pt x="1538420" y="39721"/>
                  <a:pt x="1317758" y="1621"/>
                  <a:pt x="1127258" y="34"/>
                </a:cubicBezTo>
                <a:cubicBezTo>
                  <a:pt x="936758" y="-1553"/>
                  <a:pt x="711483" y="52621"/>
                  <a:pt x="565283" y="76234"/>
                </a:cubicBezTo>
                <a:cubicBezTo>
                  <a:pt x="419083" y="99847"/>
                  <a:pt x="338958" y="106790"/>
                  <a:pt x="250058" y="141715"/>
                </a:cubicBezTo>
                <a:cubicBezTo>
                  <a:pt x="161158" y="176640"/>
                  <a:pt x="50800" y="136292"/>
                  <a:pt x="0" y="161692"/>
                </a:cubicBezTo>
              </a:path>
            </a:pathLst>
          </a:custGeom>
          <a:noFill/>
          <a:ln>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a typeface="微软雅黑" panose="020B0503020204020204" pitchFamily="34" charset="-122"/>
            </a:endParaRPr>
          </a:p>
        </p:txBody>
      </p:sp>
      <p:sp>
        <p:nvSpPr>
          <p:cNvPr id="306" name="타원 494"/>
          <p:cNvSpPr/>
          <p:nvPr/>
        </p:nvSpPr>
        <p:spPr bwMode="auto">
          <a:xfrm>
            <a:off x="3359620" y="4905220"/>
            <a:ext cx="108000" cy="108000"/>
          </a:xfrm>
          <a:prstGeom prst="ellipse">
            <a:avLst/>
          </a:prstGeom>
          <a:solidFill>
            <a:schemeClr val="tx1">
              <a:lumMod val="65000"/>
              <a:lumOff val="35000"/>
            </a:schemeClr>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307" name="타원 493"/>
          <p:cNvSpPr/>
          <p:nvPr/>
        </p:nvSpPr>
        <p:spPr bwMode="auto">
          <a:xfrm>
            <a:off x="1641432" y="4643327"/>
            <a:ext cx="108000" cy="108000"/>
          </a:xfrm>
          <a:prstGeom prst="ellipse">
            <a:avLst/>
          </a:prstGeom>
          <a:solidFill>
            <a:schemeClr val="tx1">
              <a:lumMod val="65000"/>
              <a:lumOff val="35000"/>
            </a:schemeClr>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308" name="타원 500"/>
          <p:cNvSpPr/>
          <p:nvPr/>
        </p:nvSpPr>
        <p:spPr bwMode="auto">
          <a:xfrm>
            <a:off x="4224012" y="5227713"/>
            <a:ext cx="143748" cy="143748"/>
          </a:xfrm>
          <a:prstGeom prst="ellipse">
            <a:avLst/>
          </a:prstGeom>
          <a:solidFill>
            <a:srgbClr val="FF0000"/>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309" name="Text Box 87"/>
          <p:cNvSpPr txBox="1">
            <a:spLocks noChangeArrowheads="1"/>
          </p:cNvSpPr>
          <p:nvPr/>
        </p:nvSpPr>
        <p:spPr bwMode="auto">
          <a:xfrm>
            <a:off x="1562519" y="4704074"/>
            <a:ext cx="838692" cy="246221"/>
          </a:xfrm>
          <a:prstGeom prst="rect">
            <a:avLst/>
          </a:prstGeom>
          <a:noFill/>
        </p:spPr>
        <p:txBody>
          <a:bodyPr wrap="none" rtlCol="0">
            <a:spAutoFit/>
          </a:bodyPr>
          <a:lstStyle/>
          <a:p>
            <a:pPr algn="ctr"/>
            <a:r>
              <a:rPr lang="en-US" altLang="ko-KR" sz="1000" dirty="0">
                <a:latin typeface="微软雅黑" panose="020B0503020204020204" pitchFamily="34" charset="-122"/>
                <a:ea typeface="微软雅黑" panose="020B0503020204020204" pitchFamily="34" charset="-122"/>
                <a:cs typeface="Arial" panose="020B0604020202020204" pitchFamily="34" charset="0"/>
              </a:rPr>
              <a:t>Malaszewicze</a:t>
            </a:r>
          </a:p>
        </p:txBody>
      </p:sp>
      <p:sp>
        <p:nvSpPr>
          <p:cNvPr id="310" name="자유형 5"/>
          <p:cNvSpPr/>
          <p:nvPr/>
        </p:nvSpPr>
        <p:spPr>
          <a:xfrm>
            <a:off x="3442530" y="4990923"/>
            <a:ext cx="805547" cy="295573"/>
          </a:xfrm>
          <a:custGeom>
            <a:avLst/>
            <a:gdLst>
              <a:gd name="connsiteX0" fmla="*/ 742950 w 742950"/>
              <a:gd name="connsiteY0" fmla="*/ 485775 h 485775"/>
              <a:gd name="connsiteX1" fmla="*/ 361950 w 742950"/>
              <a:gd name="connsiteY1" fmla="*/ 266700 h 485775"/>
              <a:gd name="connsiteX2" fmla="*/ 0 w 742950"/>
              <a:gd name="connsiteY2" fmla="*/ 0 h 485775"/>
            </a:gdLst>
            <a:ahLst/>
            <a:cxnLst>
              <a:cxn ang="0">
                <a:pos x="connsiteX0" y="connsiteY0"/>
              </a:cxn>
              <a:cxn ang="0">
                <a:pos x="connsiteX1" y="connsiteY1"/>
              </a:cxn>
              <a:cxn ang="0">
                <a:pos x="connsiteX2" y="connsiteY2"/>
              </a:cxn>
            </a:cxnLst>
            <a:rect l="l" t="t" r="r" b="b"/>
            <a:pathLst>
              <a:path w="742950" h="485775">
                <a:moveTo>
                  <a:pt x="742950" y="485775"/>
                </a:moveTo>
                <a:cubicBezTo>
                  <a:pt x="614362" y="416718"/>
                  <a:pt x="485775" y="347662"/>
                  <a:pt x="361950" y="266700"/>
                </a:cubicBezTo>
                <a:cubicBezTo>
                  <a:pt x="238125" y="185738"/>
                  <a:pt x="119062" y="92869"/>
                  <a:pt x="0" y="0"/>
                </a:cubicBezTo>
              </a:path>
            </a:pathLst>
          </a:cu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a typeface="微软雅黑" panose="020B0503020204020204" pitchFamily="34" charset="-122"/>
            </a:endParaRPr>
          </a:p>
        </p:txBody>
      </p:sp>
      <p:sp>
        <p:nvSpPr>
          <p:cNvPr id="311" name="타원 500"/>
          <p:cNvSpPr/>
          <p:nvPr/>
        </p:nvSpPr>
        <p:spPr bwMode="auto">
          <a:xfrm>
            <a:off x="4509123" y="5034172"/>
            <a:ext cx="108000" cy="108000"/>
          </a:xfrm>
          <a:prstGeom prst="ellipse">
            <a:avLst/>
          </a:prstGeom>
          <a:solidFill>
            <a:srgbClr val="5967ED"/>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312" name="Text Box 87"/>
          <p:cNvSpPr txBox="1">
            <a:spLocks noChangeArrowheads="1"/>
          </p:cNvSpPr>
          <p:nvPr/>
        </p:nvSpPr>
        <p:spPr bwMode="auto">
          <a:xfrm>
            <a:off x="4415637" y="4839009"/>
            <a:ext cx="722630" cy="213995"/>
          </a:xfrm>
          <a:prstGeom prst="rect">
            <a:avLst/>
          </a:prstGeom>
          <a:noFill/>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BJ </a:t>
            </a:r>
            <a:r>
              <a:rPr lang="en-US" altLang="ko-KR" sz="800" b="1" dirty="0" err="1">
                <a:solidFill>
                  <a:srgbClr val="0000FF"/>
                </a:solidFill>
                <a:latin typeface="微软雅黑" panose="020B0503020204020204" pitchFamily="34" charset="-122"/>
                <a:ea typeface="微软雅黑" panose="020B0503020204020204" pitchFamily="34" charset="-122"/>
              </a:rPr>
              <a:t>Transys</a:t>
            </a:r>
            <a:endParaRPr lang="en-US" altLang="ko-KR" sz="800" b="1" dirty="0">
              <a:solidFill>
                <a:srgbClr val="0000FF"/>
              </a:solidFill>
              <a:latin typeface="微软雅黑" panose="020B0503020204020204" pitchFamily="34" charset="-122"/>
              <a:ea typeface="微软雅黑" panose="020B0503020204020204" pitchFamily="34" charset="-122"/>
            </a:endParaRPr>
          </a:p>
        </p:txBody>
      </p:sp>
      <p:cxnSp>
        <p:nvCxnSpPr>
          <p:cNvPr id="313" name="曲线连接符 312"/>
          <p:cNvCxnSpPr>
            <a:stCxn id="311" idx="3"/>
            <a:endCxn id="308" idx="6"/>
          </p:cNvCxnSpPr>
          <p:nvPr/>
        </p:nvCxnSpPr>
        <p:spPr bwMode="auto">
          <a:xfrm rot="5400000">
            <a:off x="4359735" y="5134382"/>
            <a:ext cx="173231" cy="157179"/>
          </a:xfrm>
          <a:prstGeom prst="curvedConnector2">
            <a:avLst/>
          </a:prstGeom>
          <a:solidFill>
            <a:schemeClr val="bg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 name="타원 500"/>
          <p:cNvSpPr/>
          <p:nvPr/>
        </p:nvSpPr>
        <p:spPr bwMode="auto">
          <a:xfrm>
            <a:off x="1415350" y="4761200"/>
            <a:ext cx="96739" cy="108000"/>
          </a:xfrm>
          <a:prstGeom prst="ellipse">
            <a:avLst/>
          </a:prstGeom>
          <a:solidFill>
            <a:srgbClr val="5967ED"/>
          </a:solidFill>
          <a:ln w="1905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315" name="Text Box 87"/>
          <p:cNvSpPr txBox="1">
            <a:spLocks noChangeArrowheads="1"/>
          </p:cNvSpPr>
          <p:nvPr/>
        </p:nvSpPr>
        <p:spPr bwMode="auto">
          <a:xfrm>
            <a:off x="1136416" y="4818089"/>
            <a:ext cx="528955" cy="213995"/>
          </a:xfrm>
          <a:prstGeom prst="rect">
            <a:avLst/>
          </a:prstGeom>
          <a:noFill/>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HMMC</a:t>
            </a:r>
          </a:p>
        </p:txBody>
      </p:sp>
      <p:cxnSp>
        <p:nvCxnSpPr>
          <p:cNvPr id="316" name="曲线连接符 315"/>
          <p:cNvCxnSpPr>
            <a:stCxn id="307" idx="2"/>
            <a:endCxn id="314" idx="6"/>
          </p:cNvCxnSpPr>
          <p:nvPr/>
        </p:nvCxnSpPr>
        <p:spPr bwMode="auto">
          <a:xfrm rot="10800000" flipV="1">
            <a:off x="1512090" y="4697326"/>
            <a:ext cx="129343" cy="117873"/>
          </a:xfrm>
          <a:prstGeom prst="curvedConnector3">
            <a:avLst>
              <a:gd name="adj1" fmla="val 50000"/>
            </a:avLst>
          </a:prstGeom>
          <a:solidFill>
            <a:schemeClr val="bg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9" name="组合 18"/>
          <p:cNvGrpSpPr/>
          <p:nvPr/>
        </p:nvGrpSpPr>
        <p:grpSpPr>
          <a:xfrm>
            <a:off x="1619206" y="2686106"/>
            <a:ext cx="4296403" cy="635716"/>
            <a:chOff x="1619206" y="2686106"/>
            <a:chExt cx="4296403" cy="635716"/>
          </a:xfrm>
        </p:grpSpPr>
        <p:sp>
          <p:nvSpPr>
            <p:cNvPr id="318" name="직사각형 174"/>
            <p:cNvSpPr/>
            <p:nvPr/>
          </p:nvSpPr>
          <p:spPr>
            <a:xfrm>
              <a:off x="1619206" y="2686106"/>
              <a:ext cx="4287140" cy="635716"/>
            </a:xfrm>
            <a:prstGeom prst="rect">
              <a:avLst/>
            </a:prstGeom>
            <a:solidFill>
              <a:schemeClr val="accent6">
                <a:lumMod val="20000"/>
                <a:lumOff val="80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a typeface="微软雅黑" panose="020B0503020204020204" pitchFamily="34" charset="-122"/>
              </a:endParaRPr>
            </a:p>
          </p:txBody>
        </p:sp>
        <p:sp>
          <p:nvSpPr>
            <p:cNvPr id="320" name="Text Box 87"/>
            <p:cNvSpPr txBox="1">
              <a:spLocks noChangeArrowheads="1"/>
            </p:cNvSpPr>
            <p:nvPr/>
          </p:nvSpPr>
          <p:spPr bwMode="auto">
            <a:xfrm>
              <a:off x="4491150" y="2712596"/>
              <a:ext cx="582295" cy="213995"/>
            </a:xfrm>
            <a:prstGeom prst="rect">
              <a:avLst/>
            </a:prstGeom>
            <a:noFill/>
            <a:ln>
              <a:noFill/>
            </a:ln>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TIANJIN</a:t>
              </a:r>
            </a:p>
          </p:txBody>
        </p:sp>
        <p:grpSp>
          <p:nvGrpSpPr>
            <p:cNvPr id="321" name="그룹 2"/>
            <p:cNvGrpSpPr/>
            <p:nvPr/>
          </p:nvGrpSpPr>
          <p:grpSpPr>
            <a:xfrm>
              <a:off x="1630095" y="2695582"/>
              <a:ext cx="4285514" cy="613990"/>
              <a:chOff x="585181" y="5058917"/>
              <a:chExt cx="5462158" cy="1260378"/>
            </a:xfrm>
          </p:grpSpPr>
          <p:grpSp>
            <p:nvGrpSpPr>
              <p:cNvPr id="324" name="그룹 3"/>
              <p:cNvGrpSpPr/>
              <p:nvPr/>
            </p:nvGrpSpPr>
            <p:grpSpPr>
              <a:xfrm>
                <a:off x="585181" y="5058917"/>
                <a:ext cx="5462158" cy="1260378"/>
                <a:chOff x="872002" y="4992723"/>
                <a:chExt cx="5462158" cy="1260378"/>
              </a:xfrm>
            </p:grpSpPr>
            <p:cxnSp>
              <p:nvCxnSpPr>
                <p:cNvPr id="326" name="직선 화살표 연결선 4"/>
                <p:cNvCxnSpPr/>
                <p:nvPr/>
              </p:nvCxnSpPr>
              <p:spPr>
                <a:xfrm flipH="1">
                  <a:off x="1280592" y="5517232"/>
                  <a:ext cx="4561671" cy="0"/>
                </a:xfrm>
                <a:prstGeom prst="straightConnector1">
                  <a:avLst/>
                </a:prstGeom>
                <a:ln w="25400">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27" name="타원 507"/>
                <p:cNvSpPr/>
                <p:nvPr/>
              </p:nvSpPr>
              <p:spPr bwMode="auto">
                <a:xfrm>
                  <a:off x="5728707" y="5411175"/>
                  <a:ext cx="168850" cy="247235"/>
                </a:xfrm>
                <a:prstGeom prst="ellipse">
                  <a:avLst/>
                </a:prstGeom>
                <a:solidFill>
                  <a:srgbClr val="FFFF00"/>
                </a:solidFill>
                <a:ln w="19050" cap="flat" cmpd="sng" algn="ctr">
                  <a:solidFill>
                    <a:schemeClr val="bg1">
                      <a:lumMod val="65000"/>
                    </a:schemeClr>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defRPr/>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329" name="오른쪽 중괄호 1"/>
                <p:cNvSpPr/>
                <p:nvPr/>
              </p:nvSpPr>
              <p:spPr>
                <a:xfrm rot="5400000">
                  <a:off x="5272623" y="5239382"/>
                  <a:ext cx="73438" cy="98936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微软雅黑" panose="020B0503020204020204" pitchFamily="34" charset="-122"/>
                    <a:ea typeface="微软雅黑" panose="020B0503020204020204" pitchFamily="34" charset="-122"/>
                  </a:endParaRPr>
                </a:p>
              </p:txBody>
            </p:sp>
            <p:sp>
              <p:nvSpPr>
                <p:cNvPr id="330" name="Text Box 87"/>
                <p:cNvSpPr txBox="1">
                  <a:spLocks noChangeArrowheads="1"/>
                </p:cNvSpPr>
                <p:nvPr/>
              </p:nvSpPr>
              <p:spPr bwMode="auto">
                <a:xfrm>
                  <a:off x="5382693" y="5035501"/>
                  <a:ext cx="951467" cy="439282"/>
                </a:xfrm>
                <a:prstGeom prst="rect">
                  <a:avLst/>
                </a:prstGeom>
                <a:noFill/>
                <a:ln>
                  <a:noFill/>
                </a:ln>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BJ </a:t>
                  </a:r>
                  <a:r>
                    <a:rPr lang="en-US" altLang="ko-KR" sz="800" b="1" dirty="0" err="1">
                      <a:solidFill>
                        <a:srgbClr val="0000FF"/>
                      </a:solidFill>
                      <a:latin typeface="微软雅黑" panose="020B0503020204020204" pitchFamily="34" charset="-122"/>
                      <a:ea typeface="微软雅黑" panose="020B0503020204020204" pitchFamily="34" charset="-122"/>
                    </a:rPr>
                    <a:t>Transys</a:t>
                  </a:r>
                  <a:endParaRPr lang="en-US" altLang="ko-KR" sz="800" b="1" dirty="0">
                    <a:solidFill>
                      <a:srgbClr val="0000FF"/>
                    </a:solidFill>
                    <a:latin typeface="微软雅黑" panose="020B0503020204020204" pitchFamily="34" charset="-122"/>
                    <a:ea typeface="微软雅黑" panose="020B0503020204020204" pitchFamily="34" charset="-122"/>
                  </a:endParaRPr>
                </a:p>
              </p:txBody>
            </p:sp>
            <p:sp>
              <p:nvSpPr>
                <p:cNvPr id="331" name="Text Box 87"/>
                <p:cNvSpPr txBox="1">
                  <a:spLocks noChangeArrowheads="1"/>
                </p:cNvSpPr>
                <p:nvPr/>
              </p:nvSpPr>
              <p:spPr bwMode="auto">
                <a:xfrm>
                  <a:off x="872002" y="4992723"/>
                  <a:ext cx="667712" cy="439282"/>
                </a:xfrm>
                <a:prstGeom prst="rect">
                  <a:avLst/>
                </a:prstGeom>
                <a:noFill/>
                <a:ln>
                  <a:noFill/>
                </a:ln>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HMMR</a:t>
                  </a:r>
                </a:p>
              </p:txBody>
            </p:sp>
            <p:sp>
              <p:nvSpPr>
                <p:cNvPr id="332" name="Text Box 87"/>
                <p:cNvSpPr txBox="1">
                  <a:spLocks noChangeArrowheads="1"/>
                </p:cNvSpPr>
                <p:nvPr/>
              </p:nvSpPr>
              <p:spPr bwMode="auto">
                <a:xfrm>
                  <a:off x="3222453" y="5728617"/>
                  <a:ext cx="909601" cy="505434"/>
                </a:xfrm>
                <a:prstGeom prst="rect">
                  <a:avLst/>
                </a:prstGeom>
                <a:noFill/>
                <a:ln>
                  <a:noFill/>
                </a:ln>
              </p:spPr>
              <p:txBody>
                <a:bodyPr wrap="none" rtlCol="0" anchor="ctr">
                  <a:spAutoFit/>
                </a:bodyPr>
                <a:lstStyle/>
                <a:p>
                  <a:r>
                    <a:rPr lang="en-US" altLang="ko-KR" sz="1000" dirty="0">
                      <a:latin typeface="微软雅黑" panose="020B0503020204020204" pitchFamily="34" charset="-122"/>
                      <a:ea typeface="微软雅黑" panose="020B0503020204020204" pitchFamily="34" charset="-122"/>
                      <a:cs typeface="微软雅黑" panose="020B0503020204020204" pitchFamily="34" charset="-122"/>
                    </a:rPr>
                    <a:t>52</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日左右</a:t>
                  </a:r>
                  <a:endParaRPr lang="en-US" altLang="ko-KR"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5" name="Text Box 87"/>
                <p:cNvSpPr txBox="1">
                  <a:spLocks noChangeArrowheads="1"/>
                </p:cNvSpPr>
                <p:nvPr/>
              </p:nvSpPr>
              <p:spPr bwMode="auto">
                <a:xfrm>
                  <a:off x="1507492" y="5747667"/>
                  <a:ext cx="664426" cy="505434"/>
                </a:xfrm>
                <a:prstGeom prst="rect">
                  <a:avLst/>
                </a:prstGeom>
                <a:noFill/>
                <a:ln>
                  <a:noFill/>
                </a:ln>
              </p:spPr>
              <p:txBody>
                <a:bodyPr wrap="none" rtlCol="0" anchor="ctr">
                  <a:spAutoFit/>
                </a:bodyPr>
                <a:lstStyle/>
                <a:p>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3</a:t>
                  </a:r>
                  <a:r>
                    <a:rPr lang="en-US" altLang="ko-KR" sz="10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日</a:t>
                  </a:r>
                  <a:endParaRPr lang="en-US" altLang="ko-KR"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6" name="Text Box 87"/>
                <p:cNvSpPr txBox="1">
                  <a:spLocks noChangeArrowheads="1"/>
                </p:cNvSpPr>
                <p:nvPr/>
              </p:nvSpPr>
              <p:spPr bwMode="auto">
                <a:xfrm>
                  <a:off x="2144434" y="5035769"/>
                  <a:ext cx="790732" cy="439282"/>
                </a:xfrm>
                <a:prstGeom prst="rect">
                  <a:avLst/>
                </a:prstGeom>
                <a:noFill/>
                <a:ln>
                  <a:noFill/>
                </a:ln>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BRONKA</a:t>
                  </a:r>
                </a:p>
              </p:txBody>
            </p:sp>
          </p:grpSp>
          <p:sp>
            <p:nvSpPr>
              <p:cNvPr id="325" name="오른쪽 중괄호 171"/>
              <p:cNvSpPr/>
              <p:nvPr/>
            </p:nvSpPr>
            <p:spPr>
              <a:xfrm rot="5400000">
                <a:off x="3268458" y="4661255"/>
                <a:ext cx="102144" cy="2299291"/>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微软雅黑" panose="020B0503020204020204" pitchFamily="34" charset="-122"/>
                  <a:ea typeface="微软雅黑" panose="020B0503020204020204" pitchFamily="34" charset="-122"/>
                </a:endParaRPr>
              </a:p>
            </p:txBody>
          </p:sp>
        </p:grpSp>
        <p:sp>
          <p:nvSpPr>
            <p:cNvPr id="322" name="Text Box 87"/>
            <p:cNvSpPr txBox="1">
              <a:spLocks noChangeArrowheads="1"/>
            </p:cNvSpPr>
            <p:nvPr/>
          </p:nvSpPr>
          <p:spPr bwMode="auto">
            <a:xfrm>
              <a:off x="4872187" y="3063352"/>
              <a:ext cx="521297" cy="246221"/>
            </a:xfrm>
            <a:prstGeom prst="rect">
              <a:avLst/>
            </a:prstGeom>
            <a:noFill/>
            <a:ln>
              <a:noFill/>
            </a:ln>
          </p:spPr>
          <p:txBody>
            <a:bodyPr wrap="none" rtlCol="0" anchor="ctr">
              <a:spAutoFit/>
            </a:bodyPr>
            <a:lstStyle/>
            <a:p>
              <a:r>
                <a:rPr lang="en-US" altLang="ko-KR" sz="1000" dirty="0">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0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日</a:t>
              </a:r>
              <a:endParaRPr lang="en-US" altLang="ko-KR" sz="1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39" name="타원 507"/>
          <p:cNvSpPr/>
          <p:nvPr/>
        </p:nvSpPr>
        <p:spPr bwMode="auto">
          <a:xfrm>
            <a:off x="4629424" y="2896880"/>
            <a:ext cx="132477" cy="120440"/>
          </a:xfrm>
          <a:prstGeom prst="ellipse">
            <a:avLst/>
          </a:prstGeom>
          <a:solidFill>
            <a:srgbClr val="FFFF00"/>
          </a:solidFill>
          <a:ln w="19050"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defRPr/>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620563" y="3356990"/>
            <a:ext cx="4335436" cy="679943"/>
            <a:chOff x="1620563" y="3409485"/>
            <a:chExt cx="4335436" cy="679943"/>
          </a:xfrm>
        </p:grpSpPr>
        <p:sp>
          <p:nvSpPr>
            <p:cNvPr id="342" name="직사각형 174"/>
            <p:cNvSpPr/>
            <p:nvPr/>
          </p:nvSpPr>
          <p:spPr>
            <a:xfrm>
              <a:off x="1620563" y="3444563"/>
              <a:ext cx="4288793" cy="619697"/>
            </a:xfrm>
            <a:prstGeom prst="rect">
              <a:avLst/>
            </a:prstGeom>
            <a:solidFill>
              <a:schemeClr val="accent6">
                <a:lumMod val="20000"/>
                <a:lumOff val="80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a typeface="微软雅黑" panose="020B0503020204020204" pitchFamily="34" charset="-122"/>
              </a:endParaRPr>
            </a:p>
          </p:txBody>
        </p:sp>
        <p:sp>
          <p:nvSpPr>
            <p:cNvPr id="344" name="Text Box 87"/>
            <p:cNvSpPr txBox="1">
              <a:spLocks noChangeArrowheads="1"/>
            </p:cNvSpPr>
            <p:nvPr/>
          </p:nvSpPr>
          <p:spPr bwMode="auto">
            <a:xfrm>
              <a:off x="4538708" y="3409485"/>
              <a:ext cx="332974" cy="181119"/>
            </a:xfrm>
            <a:prstGeom prst="rect">
              <a:avLst/>
            </a:prstGeom>
            <a:noFill/>
          </p:spPr>
          <p:txBody>
            <a:bodyPr wrap="none" rtlCol="0">
              <a:spAutoFit/>
            </a:bodyPr>
            <a:lstStyle/>
            <a:p>
              <a:r>
                <a:rPr lang="en-US" altLang="ko-KR" sz="1000" dirty="0">
                  <a:latin typeface="微软雅黑" panose="020B0503020204020204" pitchFamily="34" charset="-122"/>
                  <a:ea typeface="微软雅黑" panose="020B0503020204020204" pitchFamily="34" charset="-122"/>
                  <a:cs typeface="微软雅黑" panose="020B0503020204020204" pitchFamily="34" charset="-122"/>
                </a:rPr>
                <a:t>Xi’an</a:t>
              </a:r>
            </a:p>
          </p:txBody>
        </p:sp>
        <p:grpSp>
          <p:nvGrpSpPr>
            <p:cNvPr id="345" name="그룹 2"/>
            <p:cNvGrpSpPr/>
            <p:nvPr/>
          </p:nvGrpSpPr>
          <p:grpSpPr>
            <a:xfrm>
              <a:off x="1632887" y="3417264"/>
              <a:ext cx="4323112" cy="672164"/>
              <a:chOff x="586800" y="5194811"/>
              <a:chExt cx="5436168" cy="913772"/>
            </a:xfrm>
          </p:grpSpPr>
          <p:grpSp>
            <p:nvGrpSpPr>
              <p:cNvPr id="348" name="그룹 3"/>
              <p:cNvGrpSpPr/>
              <p:nvPr/>
            </p:nvGrpSpPr>
            <p:grpSpPr>
              <a:xfrm>
                <a:off x="586800" y="5194811"/>
                <a:ext cx="5436168" cy="913772"/>
                <a:chOff x="873621" y="5128617"/>
                <a:chExt cx="5436168" cy="913772"/>
              </a:xfrm>
            </p:grpSpPr>
            <p:cxnSp>
              <p:nvCxnSpPr>
                <p:cNvPr id="350" name="직선 화살표 연결선 4"/>
                <p:cNvCxnSpPr/>
                <p:nvPr/>
              </p:nvCxnSpPr>
              <p:spPr>
                <a:xfrm flipH="1">
                  <a:off x="1280592" y="5517232"/>
                  <a:ext cx="4561671"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51" name="타원 507"/>
                <p:cNvSpPr/>
                <p:nvPr/>
              </p:nvSpPr>
              <p:spPr bwMode="auto">
                <a:xfrm>
                  <a:off x="5707533" y="5429223"/>
                  <a:ext cx="173935" cy="173935"/>
                </a:xfrm>
                <a:prstGeom prst="ellipse">
                  <a:avLst/>
                </a:prstGeom>
                <a:solidFill>
                  <a:srgbClr val="FFFF00"/>
                </a:solidFill>
                <a:ln w="19050"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defRPr/>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352" name="타원 152"/>
                <p:cNvSpPr/>
                <p:nvPr/>
              </p:nvSpPr>
              <p:spPr bwMode="auto">
                <a:xfrm>
                  <a:off x="1083618" y="5431507"/>
                  <a:ext cx="173935" cy="173935"/>
                </a:xfrm>
                <a:prstGeom prst="ellipse">
                  <a:avLst/>
                </a:prstGeom>
                <a:solidFill>
                  <a:srgbClr val="FFFF00"/>
                </a:solidFill>
                <a:ln w="19050"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defRPr/>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353" name="오른쪽 중괄호 1"/>
                <p:cNvSpPr/>
                <p:nvPr/>
              </p:nvSpPr>
              <p:spPr>
                <a:xfrm rot="5400000">
                  <a:off x="5272623" y="5167430"/>
                  <a:ext cx="73439" cy="989362"/>
                </a:xfrm>
                <a:prstGeom prst="rightBrac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微软雅黑" panose="020B0503020204020204" pitchFamily="34" charset="-122"/>
                    <a:ea typeface="微软雅黑" panose="020B0503020204020204" pitchFamily="34" charset="-122"/>
                  </a:endParaRPr>
                </a:p>
              </p:txBody>
            </p:sp>
            <p:sp>
              <p:nvSpPr>
                <p:cNvPr id="354" name="Text Box 87"/>
                <p:cNvSpPr txBox="1">
                  <a:spLocks noChangeArrowheads="1"/>
                </p:cNvSpPr>
                <p:nvPr/>
              </p:nvSpPr>
              <p:spPr bwMode="auto">
                <a:xfrm>
                  <a:off x="5401106" y="5144208"/>
                  <a:ext cx="908683" cy="290915"/>
                </a:xfrm>
                <a:prstGeom prst="rect">
                  <a:avLst/>
                </a:prstGeom>
                <a:noFill/>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BJ </a:t>
                  </a:r>
                  <a:r>
                    <a:rPr lang="en-US" altLang="ko-KR" sz="800" b="1" dirty="0" err="1">
                      <a:solidFill>
                        <a:srgbClr val="0000FF"/>
                      </a:solidFill>
                      <a:latin typeface="微软雅黑" panose="020B0503020204020204" pitchFamily="34" charset="-122"/>
                      <a:ea typeface="微软雅黑" panose="020B0503020204020204" pitchFamily="34" charset="-122"/>
                    </a:rPr>
                    <a:t>Transys</a:t>
                  </a:r>
                  <a:endParaRPr lang="en-US" altLang="ko-KR" sz="800" b="1" dirty="0">
                    <a:solidFill>
                      <a:srgbClr val="0000FF"/>
                    </a:solidFill>
                    <a:latin typeface="微软雅黑" panose="020B0503020204020204" pitchFamily="34" charset="-122"/>
                    <a:ea typeface="微软雅黑" panose="020B0503020204020204" pitchFamily="34" charset="-122"/>
                  </a:endParaRPr>
                </a:p>
              </p:txBody>
            </p:sp>
            <p:sp>
              <p:nvSpPr>
                <p:cNvPr id="355" name="Text Box 87"/>
                <p:cNvSpPr txBox="1">
                  <a:spLocks noChangeArrowheads="1"/>
                </p:cNvSpPr>
                <p:nvPr/>
              </p:nvSpPr>
              <p:spPr bwMode="auto">
                <a:xfrm>
                  <a:off x="873621" y="5128617"/>
                  <a:ext cx="665143" cy="290915"/>
                </a:xfrm>
                <a:prstGeom prst="rect">
                  <a:avLst/>
                </a:prstGeom>
                <a:noFill/>
              </p:spPr>
              <p:txBody>
                <a:bodyPr wrap="none" rtlCol="0">
                  <a:spAutoFit/>
                </a:bodyPr>
                <a:lstStyle/>
                <a:p>
                  <a:r>
                    <a:rPr lang="en-US" altLang="ko-KR" sz="800" b="1" dirty="0">
                      <a:solidFill>
                        <a:srgbClr val="0000FF"/>
                      </a:solidFill>
                      <a:latin typeface="微软雅黑" panose="020B0503020204020204" pitchFamily="34" charset="-122"/>
                      <a:ea typeface="微软雅黑" panose="020B0503020204020204" pitchFamily="34" charset="-122"/>
                    </a:rPr>
                    <a:t>HMMC</a:t>
                  </a:r>
                </a:p>
              </p:txBody>
            </p:sp>
            <p:sp>
              <p:nvSpPr>
                <p:cNvPr id="356" name="Text Box 87"/>
                <p:cNvSpPr txBox="1">
                  <a:spLocks noChangeArrowheads="1"/>
                </p:cNvSpPr>
                <p:nvPr/>
              </p:nvSpPr>
              <p:spPr bwMode="auto">
                <a:xfrm>
                  <a:off x="3220877" y="5696060"/>
                  <a:ext cx="846303" cy="334725"/>
                </a:xfrm>
                <a:prstGeom prst="rect">
                  <a:avLst/>
                </a:prstGeom>
                <a:noFill/>
              </p:spPr>
              <p:txBody>
                <a:bodyPr wrap="none" rtlCol="0">
                  <a:spAutoFit/>
                </a:bodyPr>
                <a:lstStyle/>
                <a:p>
                  <a:r>
                    <a:rPr lang="en-US" altLang="ko-KR" sz="1000" dirty="0">
                      <a:latin typeface="微软雅黑" panose="020B0503020204020204" pitchFamily="34" charset="-122"/>
                      <a:ea typeface="微软雅黑" panose="020B0503020204020204" pitchFamily="34" charset="-122"/>
                      <a:cs typeface="微软雅黑" panose="020B0503020204020204" pitchFamily="34" charset="-122"/>
                    </a:rPr>
                    <a:t>16~20</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日</a:t>
                  </a:r>
                  <a:endParaRPr lang="en-US" altLang="ko-KR"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7" name="타원 162"/>
                <p:cNvSpPr/>
                <p:nvPr/>
              </p:nvSpPr>
              <p:spPr bwMode="auto">
                <a:xfrm>
                  <a:off x="2330793" y="5426174"/>
                  <a:ext cx="173935" cy="173935"/>
                </a:xfrm>
                <a:prstGeom prst="ellipse">
                  <a:avLst/>
                </a:prstGeom>
                <a:solidFill>
                  <a:srgbClr val="FFFF00"/>
                </a:solidFill>
                <a:ln w="19050"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defRPr/>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358" name="오른쪽 중괄호 163"/>
                <p:cNvSpPr/>
                <p:nvPr/>
              </p:nvSpPr>
              <p:spPr>
                <a:xfrm rot="5400000">
                  <a:off x="1737601" y="5068590"/>
                  <a:ext cx="138207" cy="1227905"/>
                </a:xfrm>
                <a:prstGeom prst="rightBrac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微软雅黑" panose="020B0503020204020204" pitchFamily="34" charset="-122"/>
                    <a:ea typeface="微软雅黑" panose="020B0503020204020204" pitchFamily="34" charset="-122"/>
                  </a:endParaRPr>
                </a:p>
              </p:txBody>
            </p:sp>
            <p:sp>
              <p:nvSpPr>
                <p:cNvPr id="359" name="Text Box 87"/>
                <p:cNvSpPr txBox="1">
                  <a:spLocks noChangeArrowheads="1"/>
                </p:cNvSpPr>
                <p:nvPr/>
              </p:nvSpPr>
              <p:spPr bwMode="auto">
                <a:xfrm>
                  <a:off x="1520994" y="5707665"/>
                  <a:ext cx="665898" cy="334724"/>
                </a:xfrm>
                <a:prstGeom prst="rect">
                  <a:avLst/>
                </a:prstGeom>
                <a:noFill/>
              </p:spPr>
              <p:txBody>
                <a:bodyPr wrap="none" rtlCol="0">
                  <a:spAutoFit/>
                </a:bodyPr>
                <a:lstStyle/>
                <a:p>
                  <a:r>
                    <a:rPr lang="en-US" altLang="ko-KR" sz="1000" dirty="0">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日</a:t>
                  </a:r>
                  <a:endParaRPr lang="en-US" altLang="ko-KR"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0" name="Text Box 87"/>
                <p:cNvSpPr txBox="1">
                  <a:spLocks noChangeArrowheads="1"/>
                </p:cNvSpPr>
                <p:nvPr/>
              </p:nvSpPr>
              <p:spPr bwMode="auto">
                <a:xfrm>
                  <a:off x="2000672" y="5128617"/>
                  <a:ext cx="838691" cy="246221"/>
                </a:xfrm>
                <a:prstGeom prst="rect">
                  <a:avLst/>
                </a:prstGeom>
                <a:noFill/>
              </p:spPr>
              <p:txBody>
                <a:bodyPr wrap="none" rtlCol="0">
                  <a:spAutoFit/>
                </a:bodyPr>
                <a:lstStyle/>
                <a:p>
                  <a:r>
                    <a:rPr lang="en-US" altLang="ko-KR" sz="1000" dirty="0">
                      <a:latin typeface="微软雅黑" panose="020B0503020204020204" pitchFamily="34" charset="-122"/>
                      <a:ea typeface="微软雅黑" panose="020B0503020204020204" pitchFamily="34" charset="-122"/>
                    </a:rPr>
                    <a:t>Malaszewicze</a:t>
                  </a:r>
                </a:p>
              </p:txBody>
            </p:sp>
          </p:grpSp>
          <p:sp>
            <p:nvSpPr>
              <p:cNvPr id="349" name="오른쪽 중괄호 171"/>
              <p:cNvSpPr/>
              <p:nvPr/>
            </p:nvSpPr>
            <p:spPr>
              <a:xfrm rot="5400000">
                <a:off x="3226657" y="4619151"/>
                <a:ext cx="141919" cy="2255463"/>
              </a:xfrm>
              <a:prstGeom prst="rightBrac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微软雅黑" panose="020B0503020204020204" pitchFamily="34" charset="-122"/>
                  <a:ea typeface="微软雅黑" panose="020B0503020204020204" pitchFamily="34" charset="-122"/>
                </a:endParaRPr>
              </a:p>
            </p:txBody>
          </p:sp>
        </p:grpSp>
        <p:sp>
          <p:nvSpPr>
            <p:cNvPr id="346" name="Text Box 87"/>
            <p:cNvSpPr txBox="1">
              <a:spLocks noChangeArrowheads="1"/>
            </p:cNvSpPr>
            <p:nvPr/>
          </p:nvSpPr>
          <p:spPr bwMode="auto">
            <a:xfrm>
              <a:off x="4920923" y="3834684"/>
              <a:ext cx="529554" cy="246221"/>
            </a:xfrm>
            <a:prstGeom prst="rect">
              <a:avLst/>
            </a:prstGeom>
            <a:noFill/>
          </p:spPr>
          <p:txBody>
            <a:bodyPr wrap="none" rtlCol="0">
              <a:spAutoFit/>
            </a:bodyPr>
            <a:lstStyle/>
            <a:p>
              <a:r>
                <a:rPr lang="en-US" altLang="ko-KR" sz="1000" dirty="0">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日</a:t>
              </a:r>
              <a:endParaRPr lang="en-US" altLang="ko-KR"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7" name="타원 167"/>
            <p:cNvSpPr/>
            <p:nvPr/>
          </p:nvSpPr>
          <p:spPr bwMode="auto">
            <a:xfrm>
              <a:off x="4662776" y="3643520"/>
              <a:ext cx="138322" cy="127946"/>
            </a:xfrm>
            <a:prstGeom prst="ellipse">
              <a:avLst/>
            </a:prstGeom>
            <a:solidFill>
              <a:srgbClr val="FF0000"/>
            </a:solidFill>
            <a:ln w="19050"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defRPr/>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grpSp>
      <p:sp>
        <p:nvSpPr>
          <p:cNvPr id="337" name="타원 507"/>
          <p:cNvSpPr/>
          <p:nvPr/>
        </p:nvSpPr>
        <p:spPr bwMode="auto">
          <a:xfrm>
            <a:off x="2792332" y="2894084"/>
            <a:ext cx="132477" cy="120440"/>
          </a:xfrm>
          <a:prstGeom prst="ellipse">
            <a:avLst/>
          </a:prstGeom>
          <a:solidFill>
            <a:srgbClr val="FFFF00"/>
          </a:solidFill>
          <a:ln w="19050"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defRPr/>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338" name="타원 507"/>
          <p:cNvSpPr/>
          <p:nvPr/>
        </p:nvSpPr>
        <p:spPr bwMode="auto">
          <a:xfrm>
            <a:off x="1810568" y="2898554"/>
            <a:ext cx="132477" cy="120440"/>
          </a:xfrm>
          <a:prstGeom prst="ellipse">
            <a:avLst/>
          </a:prstGeom>
          <a:solidFill>
            <a:srgbClr val="FFFF00"/>
          </a:solidFill>
          <a:ln w="19050"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algn="ctr" fontAlgn="base">
              <a:spcBef>
                <a:spcPct val="0"/>
              </a:spcBef>
              <a:spcAft>
                <a:spcPct val="0"/>
              </a:spcAft>
              <a:defRPr/>
            </a:pPr>
            <a:endParaRPr kumimoji="1" lang="ko-KR"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362" name="오른쪽 중괄호 1"/>
          <p:cNvSpPr/>
          <p:nvPr/>
        </p:nvSpPr>
        <p:spPr>
          <a:xfrm rot="5400000">
            <a:off x="2331273" y="2591017"/>
            <a:ext cx="45719" cy="946531"/>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微软雅黑" panose="020B0503020204020204" pitchFamily="34" charset="-122"/>
              <a:ea typeface="微软雅黑" panose="020B0503020204020204" pitchFamily="34" charset="-122"/>
            </a:endParaRPr>
          </a:p>
        </p:txBody>
      </p:sp>
      <p:sp>
        <p:nvSpPr>
          <p:cNvPr id="20" name="矩形 19"/>
          <p:cNvSpPr/>
          <p:nvPr/>
        </p:nvSpPr>
        <p:spPr bwMode="ltGray">
          <a:xfrm>
            <a:off x="524958" y="2686106"/>
            <a:ext cx="1019036" cy="635716"/>
          </a:xfrm>
          <a:prstGeom prst="rect">
            <a:avLst/>
          </a:prstGeom>
          <a:solidFill>
            <a:srgbClr val="405DBF"/>
          </a:solidFill>
          <a:ln>
            <a:solidFill>
              <a:schemeClr val="bg1"/>
            </a:solidFill>
          </a:ln>
        </p:spPr>
        <p:style>
          <a:lnRef idx="1">
            <a:schemeClr val="accent4"/>
          </a:lnRef>
          <a:fillRef idx="0">
            <a:schemeClr val="accent4"/>
          </a:fillRef>
          <a:effectRef idx="0">
            <a:schemeClr val="accent4"/>
          </a:effectRef>
          <a:fontRef idx="minor">
            <a:schemeClr val="tx1"/>
          </a:fontRef>
        </p:style>
        <p:txBody>
          <a:bodyPr rtlCol="0" anchor="ctr"/>
          <a:lstStyle/>
          <a:p>
            <a:pPr algn="ctr" fontAlgn="auto" latinLnBrk="0">
              <a:spcBef>
                <a:spcPct val="50000"/>
              </a:spcBef>
              <a:spcAft>
                <a:spcPts val="0"/>
              </a:spcAft>
            </a:pPr>
            <a:r>
              <a:rPr kumimoji="0" lang="zh-CN" altLang="en-US" sz="1000" dirty="0">
                <a:solidFill>
                  <a:schemeClr val="bg1"/>
                </a:solidFill>
                <a:latin typeface="微软雅黑" panose="020B0503020204020204" pitchFamily="34" charset="-122"/>
                <a:ea typeface="微软雅黑" panose="020B0503020204020204" pitchFamily="34" charset="-122"/>
              </a:rPr>
              <a:t>海运解决方案</a:t>
            </a:r>
          </a:p>
        </p:txBody>
      </p:sp>
      <p:sp>
        <p:nvSpPr>
          <p:cNvPr id="363" name="矩形 362"/>
          <p:cNvSpPr/>
          <p:nvPr/>
        </p:nvSpPr>
        <p:spPr bwMode="ltGray">
          <a:xfrm>
            <a:off x="525628" y="3382471"/>
            <a:ext cx="1019036" cy="635716"/>
          </a:xfrm>
          <a:prstGeom prst="rect">
            <a:avLst/>
          </a:prstGeom>
          <a:solidFill>
            <a:srgbClr val="405DBF"/>
          </a:solidFill>
          <a:ln>
            <a:solidFill>
              <a:schemeClr val="bg1"/>
            </a:solidFill>
          </a:ln>
        </p:spPr>
        <p:style>
          <a:lnRef idx="1">
            <a:schemeClr val="accent4"/>
          </a:lnRef>
          <a:fillRef idx="0">
            <a:schemeClr val="accent4"/>
          </a:fillRef>
          <a:effectRef idx="0">
            <a:schemeClr val="accent4"/>
          </a:effectRef>
          <a:fontRef idx="minor">
            <a:schemeClr val="tx1"/>
          </a:fontRef>
        </p:style>
        <p:txBody>
          <a:bodyPr rtlCol="0" anchor="ctr"/>
          <a:lstStyle/>
          <a:p>
            <a:pPr algn="ctr" fontAlgn="auto" latinLnBrk="0">
              <a:spcBef>
                <a:spcPct val="50000"/>
              </a:spcBef>
              <a:spcAft>
                <a:spcPts val="0"/>
              </a:spcAft>
            </a:pPr>
            <a:r>
              <a:rPr lang="zh-CN" altLang="en-US" sz="1000" dirty="0">
                <a:solidFill>
                  <a:schemeClr val="bg1"/>
                </a:solidFill>
                <a:latin typeface="微软雅黑" panose="020B0503020204020204" pitchFamily="34" charset="-122"/>
                <a:ea typeface="微软雅黑" panose="020B0503020204020204" pitchFamily="34" charset="-122"/>
              </a:rPr>
              <a:t>铁路</a:t>
            </a:r>
            <a:r>
              <a:rPr kumimoji="0" lang="zh-CN" altLang="en-US" sz="1000" dirty="0">
                <a:solidFill>
                  <a:schemeClr val="bg1"/>
                </a:solidFill>
                <a:latin typeface="微软雅黑" panose="020B0503020204020204" pitchFamily="34" charset="-122"/>
                <a:ea typeface="微软雅黑" panose="020B0503020204020204" pitchFamily="34" charset="-122"/>
              </a:rPr>
              <a:t>解决方案</a:t>
            </a:r>
          </a:p>
        </p:txBody>
      </p:sp>
    </p:spTree>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직사각형 12"/>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2" name="직선 연결선 11"/>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7" name="사각형: 둥근 모서리 66"/>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8" name="사각형: 둥근 모서리 67"/>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69" name="사각형: 둥근 모서리 68"/>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2" name="그림 71"/>
          <p:cNvPicPr>
            <a:picLocks noChangeAspect="1"/>
          </p:cNvPicPr>
          <p:nvPr/>
        </p:nvPicPr>
        <p:blipFill>
          <a:blip r:embed="rId2" cstate="screen"/>
          <a:stretch>
            <a:fillRect/>
          </a:stretch>
        </p:blipFill>
        <p:spPr>
          <a:xfrm>
            <a:off x="10433035" y="280490"/>
            <a:ext cx="1257299" cy="103719"/>
          </a:xfrm>
          <a:prstGeom prst="rect">
            <a:avLst/>
          </a:prstGeom>
        </p:spPr>
      </p:pic>
      <p:sp>
        <p:nvSpPr>
          <p:cNvPr id="21" name="TextBox 20"/>
          <p:cNvSpPr txBox="1"/>
          <p:nvPr/>
        </p:nvSpPr>
        <p:spPr>
          <a:xfrm>
            <a:off x="502241" y="441206"/>
            <a:ext cx="11187518" cy="460375"/>
          </a:xfrm>
          <a:prstGeom prst="rect">
            <a:avLst/>
          </a:prstGeom>
          <a:noFill/>
        </p:spPr>
        <p:txBody>
          <a:bodyPr wrap="square">
            <a:spAutoFit/>
          </a:bodyPr>
          <a:lstStyle/>
          <a:p>
            <a:pPr marR="0" lvl="0" indent="0" algn="ctr" defTabSz="457200" fontAlgn="auto" latinLnBrk="0">
              <a:lnSpc>
                <a:spcPct val="100000"/>
              </a:lnSpc>
              <a:spcBef>
                <a:spcPts val="0"/>
              </a:spcBef>
              <a:spcAft>
                <a:spcPts val="0"/>
              </a:spcAft>
              <a:buClrTx/>
              <a:buSzTx/>
              <a:buFontTx/>
              <a:buNone/>
              <a:defRPr/>
            </a:pPr>
            <a:r>
              <a:rPr lang="zh-CN" altLang="en-US"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项目案例</a:t>
            </a:r>
          </a:p>
        </p:txBody>
      </p:sp>
      <p:sp>
        <p:nvSpPr>
          <p:cNvPr id="22" name="TextBox 21"/>
          <p:cNvSpPr txBox="1"/>
          <p:nvPr/>
        </p:nvSpPr>
        <p:spPr>
          <a:xfrm>
            <a:off x="1609019" y="836950"/>
            <a:ext cx="8973962" cy="299056"/>
          </a:xfrm>
          <a:prstGeom prst="rect">
            <a:avLst/>
          </a:prstGeom>
          <a:noFill/>
        </p:spPr>
        <p:txBody>
          <a:bodyPr wrap="square">
            <a:spAutoFit/>
          </a:bodyPr>
          <a:lstStyle/>
          <a:p>
            <a:pPr lvl="0" algn="ctr" defTabSz="457200" latinLnBrk="0">
              <a:lnSpc>
                <a:spcPts val="1820"/>
              </a:lnSpc>
              <a:defRPr/>
            </a:pPr>
            <a:r>
              <a:rPr lang="zh-CN" altLang="en-US" sz="1100" noProof="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每一个客户都是我们新的起点，我们希望成为客户价值链的一部分</a:t>
            </a:r>
            <a:endParaRPr kumimoji="0" lang="en-US" altLang="ko-KR" sz="1100" i="0" u="none" strike="noStrike" kern="1200" cap="none" normalizeH="0" baseline="0" noProof="0" dirty="0">
              <a:ln>
                <a:solidFill>
                  <a:schemeClr val="bg1">
                    <a:lumMod val="85000"/>
                    <a:alpha val="0"/>
                  </a:scheme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그림 3"/>
          <p:cNvPicPr>
            <a:picLocks noChangeAspect="1"/>
          </p:cNvPicPr>
          <p:nvPr/>
        </p:nvPicPr>
        <p:blipFill>
          <a:blip r:embed="rId3">
            <a:duotone>
              <a:schemeClr val="bg2">
                <a:shade val="45000"/>
                <a:satMod val="135000"/>
              </a:schemeClr>
              <a:prstClr val="white"/>
            </a:duotone>
          </a:blip>
          <a:stretch>
            <a:fillRect/>
          </a:stretch>
        </p:blipFill>
        <p:spPr>
          <a:xfrm>
            <a:off x="4691026" y="1718651"/>
            <a:ext cx="1181312" cy="786185"/>
          </a:xfrm>
          <a:prstGeom prst="rect">
            <a:avLst/>
          </a:prstGeom>
        </p:spPr>
      </p:pic>
      <p:sp>
        <p:nvSpPr>
          <p:cNvPr id="8" name="모서리가 둥근 직사각형 4"/>
          <p:cNvSpPr/>
          <p:nvPr/>
        </p:nvSpPr>
        <p:spPr>
          <a:xfrm>
            <a:off x="423378" y="2624042"/>
            <a:ext cx="5537200" cy="4002513"/>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9" name="모서리가 둥근 직사각형 103"/>
          <p:cNvSpPr/>
          <p:nvPr/>
        </p:nvSpPr>
        <p:spPr>
          <a:xfrm>
            <a:off x="6140435" y="2606754"/>
            <a:ext cx="5537200" cy="4002513"/>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14" name="모서리가 둥근 직사각형 6"/>
          <p:cNvSpPr/>
          <p:nvPr/>
        </p:nvSpPr>
        <p:spPr>
          <a:xfrm>
            <a:off x="423378" y="2624042"/>
            <a:ext cx="5537200" cy="4002513"/>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15" name="TextBox 22"/>
          <p:cNvSpPr txBox="1"/>
          <p:nvPr/>
        </p:nvSpPr>
        <p:spPr>
          <a:xfrm>
            <a:off x="426552" y="1697725"/>
            <a:ext cx="5573733" cy="819455"/>
          </a:xfrm>
          <a:prstGeom prst="rect">
            <a:avLst/>
          </a:prstGeom>
          <a:noFill/>
        </p:spPr>
        <p:txBody>
          <a:bodyPr wrap="square" rtlCol="0">
            <a:spAutoFit/>
          </a:bodyPr>
          <a:lstStyle/>
          <a:p>
            <a:pPr>
              <a:lnSpc>
                <a:spcPct val="150000"/>
              </a:lnSpc>
            </a:pP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1996</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年成立，拥有妈咪爱、易坦静等知名的药物生产企业，工厂位于北京顺义</a:t>
            </a:r>
            <a:endPar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北京顺义配有核心舱（韩美自营），全国配有多个</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RDC, </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再分发到周边地区</a:t>
            </a:r>
            <a:endPar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业务有工厂到顺义仓的短途、顺义仓到全国</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RDC</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运输、</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RDC</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运营、</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RDC</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到最后网点的配送</a:t>
            </a:r>
            <a:endParaRPr lang="ko-KR"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KoPubWorld돋움체 Medium" panose="00000600000000000000" pitchFamily="2" charset="-127"/>
              <a:cs typeface="微软雅黑" panose="020B0503020204020204" pitchFamily="34" charset="-122"/>
            </a:endParaRPr>
          </a:p>
        </p:txBody>
      </p:sp>
      <p:sp>
        <p:nvSpPr>
          <p:cNvPr id="16" name="TextBox 23"/>
          <p:cNvSpPr txBox="1"/>
          <p:nvPr/>
        </p:nvSpPr>
        <p:spPr>
          <a:xfrm>
            <a:off x="6214533" y="1687627"/>
            <a:ext cx="4276213" cy="818515"/>
          </a:xfrm>
          <a:prstGeom prst="rect">
            <a:avLst/>
          </a:prstGeom>
          <a:noFill/>
        </p:spPr>
        <p:txBody>
          <a:bodyPr wrap="square" rtlCol="0">
            <a:spAutoFit/>
          </a:bodyPr>
          <a:lstStyle/>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rPr>
              <a:t>韩国进口的各种食品，集中到青岛中心库，再分发到全国商超</a:t>
            </a:r>
          </a:p>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rPr>
              <a:t>全国各地区配有</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rPr>
              <a:t>16</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rPr>
              <a:t>个</a:t>
            </a:r>
            <a:r>
              <a:rPr lang="en-US" altLang="zh-CN"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rPr>
              <a:t>RDC</a:t>
            </a: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rPr>
              <a:t>，辐射周边区域</a:t>
            </a:r>
          </a:p>
          <a:p>
            <a:pPr>
              <a:lnSpc>
                <a:spcPct val="150000"/>
              </a:lnSpc>
            </a:pPr>
            <a:r>
              <a:rPr lang="zh-CN"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rPr>
              <a:t>我公司为客户提供全物流链的一站式物流解决方案</a:t>
            </a:r>
            <a:endParaRPr lang="ko-KR" altLang="en-US" sz="1050"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cs typeface="KoPubWorld돋움체 Medium" panose="00000600000000000000" pitchFamily="2" charset="-127"/>
            </a:endParaRPr>
          </a:p>
        </p:txBody>
      </p:sp>
      <p:pic>
        <p:nvPicPr>
          <p:cNvPr id="17" name="그림 86"/>
          <p:cNvPicPr>
            <a:picLocks noChangeAspect="1"/>
          </p:cNvPicPr>
          <p:nvPr/>
        </p:nvPicPr>
        <p:blipFill>
          <a:blip r:embed="rId4">
            <a:duotone>
              <a:schemeClr val="bg2">
                <a:shade val="45000"/>
                <a:satMod val="135000"/>
              </a:schemeClr>
              <a:prstClr val="white"/>
            </a:duotone>
          </a:blip>
          <a:stretch>
            <a:fillRect/>
          </a:stretch>
        </p:blipFill>
        <p:spPr>
          <a:xfrm>
            <a:off x="9977205" y="1592128"/>
            <a:ext cx="1615355" cy="867945"/>
          </a:xfrm>
          <a:prstGeom prst="rect">
            <a:avLst/>
          </a:prstGeom>
        </p:spPr>
      </p:pic>
      <p:sp>
        <p:nvSpPr>
          <p:cNvPr id="18" name="직사각형 87"/>
          <p:cNvSpPr/>
          <p:nvPr/>
        </p:nvSpPr>
        <p:spPr>
          <a:xfrm>
            <a:off x="9937497" y="1379146"/>
            <a:ext cx="1655063" cy="116791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6" name="평행 사변형 97"/>
          <p:cNvSpPr/>
          <p:nvPr/>
        </p:nvSpPr>
        <p:spPr>
          <a:xfrm>
            <a:off x="502241" y="1595853"/>
            <a:ext cx="875710"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7" name="TextBox 98"/>
          <p:cNvSpPr txBox="1"/>
          <p:nvPr/>
        </p:nvSpPr>
        <p:spPr>
          <a:xfrm>
            <a:off x="410678" y="1425028"/>
            <a:ext cx="1455231" cy="307777"/>
          </a:xfrm>
          <a:prstGeom prst="rect">
            <a:avLst/>
          </a:prstGeom>
          <a:noFill/>
        </p:spPr>
        <p:txBody>
          <a:bodyPr wrap="square" rtlCol="0">
            <a:spAutoFit/>
          </a:bodyPr>
          <a:lstStyle/>
          <a:p>
            <a:r>
              <a:rPr lang="zh-CN" altLang="en-US" sz="1400" b="1" dirty="0">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rPr>
              <a:t>韩美药品</a:t>
            </a:r>
          </a:p>
        </p:txBody>
      </p:sp>
      <p:sp>
        <p:nvSpPr>
          <p:cNvPr id="28" name="평행 사변형 99"/>
          <p:cNvSpPr/>
          <p:nvPr/>
        </p:nvSpPr>
        <p:spPr>
          <a:xfrm>
            <a:off x="6306095" y="1595853"/>
            <a:ext cx="1034459"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9" name="TextBox 100"/>
          <p:cNvSpPr txBox="1"/>
          <p:nvPr/>
        </p:nvSpPr>
        <p:spPr>
          <a:xfrm>
            <a:off x="6214533" y="1425028"/>
            <a:ext cx="2382695" cy="307777"/>
          </a:xfrm>
          <a:prstGeom prst="rect">
            <a:avLst/>
          </a:prstGeom>
          <a:noFill/>
        </p:spPr>
        <p:txBody>
          <a:bodyPr wrap="square" rtlCol="0">
            <a:spAutoFit/>
          </a:bodyPr>
          <a:lstStyle>
            <a:defPPr>
              <a:defRPr lang="zh-CN"/>
            </a:defPPr>
            <a:lvl1pPr>
              <a:defRPr sz="1400" b="1">
                <a:ln>
                  <a:solidFill>
                    <a:schemeClr val="bg1">
                      <a:lumMod val="85000"/>
                      <a:alpha val="0"/>
                    </a:schemeClr>
                  </a:solidFill>
                </a:ln>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青岛</a:t>
            </a:r>
            <a:r>
              <a:rPr lang="en-US" altLang="zh-CN" dirty="0" err="1"/>
              <a:t>aT</a:t>
            </a:r>
            <a:r>
              <a:rPr lang="zh-CN" altLang="en-US" dirty="0"/>
              <a:t>食品冷链仓库</a:t>
            </a:r>
            <a:endParaRPr lang="zh-CN" altLang="ko-KR" dirty="0"/>
          </a:p>
        </p:txBody>
      </p:sp>
      <p:grpSp>
        <p:nvGrpSpPr>
          <p:cNvPr id="30" name="그룹 45"/>
          <p:cNvGrpSpPr/>
          <p:nvPr/>
        </p:nvGrpSpPr>
        <p:grpSpPr>
          <a:xfrm>
            <a:off x="693942" y="2665671"/>
            <a:ext cx="4996071" cy="4054522"/>
            <a:chOff x="412878" y="791346"/>
            <a:chExt cx="5375211" cy="4314116"/>
          </a:xfrm>
          <a:solidFill>
            <a:schemeClr val="tx1">
              <a:lumMod val="50000"/>
              <a:lumOff val="50000"/>
            </a:schemeClr>
          </a:solidFill>
        </p:grpSpPr>
        <p:sp>
          <p:nvSpPr>
            <p:cNvPr id="31" name="Freeform 62"/>
            <p:cNvSpPr/>
            <p:nvPr/>
          </p:nvSpPr>
          <p:spPr bwMode="auto">
            <a:xfrm rot="252837">
              <a:off x="4373188" y="2993862"/>
              <a:ext cx="588599" cy="557228"/>
            </a:xfrm>
            <a:custGeom>
              <a:avLst/>
              <a:gdLst>
                <a:gd name="T0" fmla="*/ 402488 w 310"/>
                <a:gd name="T1" fmla="*/ 619125 h 302"/>
                <a:gd name="T2" fmla="*/ 365525 w 310"/>
                <a:gd name="T3" fmla="*/ 610925 h 302"/>
                <a:gd name="T4" fmla="*/ 365525 w 310"/>
                <a:gd name="T5" fmla="*/ 596574 h 302"/>
                <a:gd name="T6" fmla="*/ 406595 w 310"/>
                <a:gd name="T7" fmla="*/ 569923 h 302"/>
                <a:gd name="T8" fmla="*/ 416862 w 310"/>
                <a:gd name="T9" fmla="*/ 555572 h 302"/>
                <a:gd name="T10" fmla="*/ 351150 w 310"/>
                <a:gd name="T11" fmla="*/ 508420 h 302"/>
                <a:gd name="T12" fmla="*/ 322401 w 310"/>
                <a:gd name="T13" fmla="*/ 481769 h 302"/>
                <a:gd name="T14" fmla="*/ 279277 w 310"/>
                <a:gd name="T15" fmla="*/ 453068 h 302"/>
                <a:gd name="T16" fmla="*/ 252582 w 310"/>
                <a:gd name="T17" fmla="*/ 422317 h 302"/>
                <a:gd name="T18" fmla="*/ 266956 w 310"/>
                <a:gd name="T19" fmla="*/ 383365 h 302"/>
                <a:gd name="T20" fmla="*/ 275170 w 310"/>
                <a:gd name="T21" fmla="*/ 360815 h 302"/>
                <a:gd name="T22" fmla="*/ 332669 w 310"/>
                <a:gd name="T23" fmla="*/ 348514 h 302"/>
                <a:gd name="T24" fmla="*/ 310080 w 310"/>
                <a:gd name="T25" fmla="*/ 282911 h 302"/>
                <a:gd name="T26" fmla="*/ 271063 w 310"/>
                <a:gd name="T27" fmla="*/ 289062 h 302"/>
                <a:gd name="T28" fmla="*/ 266956 w 310"/>
                <a:gd name="T29" fmla="*/ 307512 h 302"/>
                <a:gd name="T30" fmla="*/ 242314 w 310"/>
                <a:gd name="T31" fmla="*/ 311613 h 302"/>
                <a:gd name="T32" fmla="*/ 223833 w 310"/>
                <a:gd name="T33" fmla="*/ 293162 h 302"/>
                <a:gd name="T34" fmla="*/ 170441 w 310"/>
                <a:gd name="T35" fmla="*/ 192708 h 302"/>
                <a:gd name="T36" fmla="*/ 119104 w 310"/>
                <a:gd name="T37" fmla="*/ 180407 h 302"/>
                <a:gd name="T38" fmla="*/ 75980 w 310"/>
                <a:gd name="T39" fmla="*/ 168107 h 302"/>
                <a:gd name="T40" fmla="*/ 65712 w 310"/>
                <a:gd name="T41" fmla="*/ 155806 h 302"/>
                <a:gd name="T42" fmla="*/ 8214 w 310"/>
                <a:gd name="T43" fmla="*/ 79953 h 302"/>
                <a:gd name="T44" fmla="*/ 28749 w 310"/>
                <a:gd name="T45" fmla="*/ 47152 h 302"/>
                <a:gd name="T46" fmla="*/ 43124 w 310"/>
                <a:gd name="T47" fmla="*/ 59452 h 302"/>
                <a:gd name="T48" fmla="*/ 43124 w 310"/>
                <a:gd name="T49" fmla="*/ 63553 h 302"/>
                <a:gd name="T50" fmla="*/ 78033 w 310"/>
                <a:gd name="T51" fmla="*/ 102504 h 302"/>
                <a:gd name="T52" fmla="*/ 137585 w 310"/>
                <a:gd name="T53" fmla="*/ 112755 h 302"/>
                <a:gd name="T54" fmla="*/ 195083 w 310"/>
                <a:gd name="T55" fmla="*/ 88154 h 302"/>
                <a:gd name="T56" fmla="*/ 213565 w 310"/>
                <a:gd name="T57" fmla="*/ 88154 h 302"/>
                <a:gd name="T58" fmla="*/ 238207 w 310"/>
                <a:gd name="T59" fmla="*/ 57402 h 302"/>
                <a:gd name="T60" fmla="*/ 279277 w 310"/>
                <a:gd name="T61" fmla="*/ 0 h 302"/>
                <a:gd name="T62" fmla="*/ 281331 w 310"/>
                <a:gd name="T63" fmla="*/ 30751 h 302"/>
                <a:gd name="T64" fmla="*/ 318294 w 310"/>
                <a:gd name="T65" fmla="*/ 59452 h 302"/>
                <a:gd name="T66" fmla="*/ 398381 w 310"/>
                <a:gd name="T67" fmla="*/ 100454 h 302"/>
                <a:gd name="T68" fmla="*/ 484628 w 310"/>
                <a:gd name="T69" fmla="*/ 250110 h 302"/>
                <a:gd name="T70" fmla="*/ 507217 w 310"/>
                <a:gd name="T71" fmla="*/ 313663 h 302"/>
                <a:gd name="T72" fmla="*/ 616053 w 310"/>
                <a:gd name="T73" fmla="*/ 379265 h 302"/>
                <a:gd name="T74" fmla="*/ 616053 w 310"/>
                <a:gd name="T75" fmla="*/ 385416 h 302"/>
                <a:gd name="T76" fmla="*/ 550341 w 310"/>
                <a:gd name="T77" fmla="*/ 391566 h 302"/>
                <a:gd name="T78" fmla="*/ 550341 w 310"/>
                <a:gd name="T79" fmla="*/ 414117 h 302"/>
                <a:gd name="T80" fmla="*/ 589357 w 310"/>
                <a:gd name="T81" fmla="*/ 430517 h 302"/>
                <a:gd name="T82" fmla="*/ 585250 w 310"/>
                <a:gd name="T83" fmla="*/ 459218 h 302"/>
                <a:gd name="T84" fmla="*/ 632481 w 310"/>
                <a:gd name="T85" fmla="*/ 481769 h 302"/>
                <a:gd name="T86" fmla="*/ 636588 w 310"/>
                <a:gd name="T87" fmla="*/ 487920 h 302"/>
                <a:gd name="T88" fmla="*/ 587304 w 310"/>
                <a:gd name="T89" fmla="*/ 537122 h 302"/>
                <a:gd name="T90" fmla="*/ 587304 w 310"/>
                <a:gd name="T91" fmla="*/ 543272 h 302"/>
                <a:gd name="T92" fmla="*/ 529806 w 310"/>
                <a:gd name="T93" fmla="*/ 590424 h 302"/>
                <a:gd name="T94" fmla="*/ 490789 w 310"/>
                <a:gd name="T95" fmla="*/ 602724 h 302"/>
                <a:gd name="T96" fmla="*/ 488735 w 310"/>
                <a:gd name="T97" fmla="*/ 608875 h 302"/>
                <a:gd name="T98" fmla="*/ 429183 w 310"/>
                <a:gd name="T99" fmla="*/ 606825 h 302"/>
                <a:gd name="T100" fmla="*/ 402488 w 310"/>
                <a:gd name="T101" fmla="*/ 619125 h 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10"/>
                <a:gd name="T154" fmla="*/ 0 h 302"/>
                <a:gd name="T155" fmla="*/ 310 w 310"/>
                <a:gd name="T156" fmla="*/ 302 h 30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10" h="302">
                  <a:moveTo>
                    <a:pt x="196" y="302"/>
                  </a:moveTo>
                  <a:cubicBezTo>
                    <a:pt x="186" y="298"/>
                    <a:pt x="182" y="299"/>
                    <a:pt x="178" y="298"/>
                  </a:cubicBezTo>
                  <a:cubicBezTo>
                    <a:pt x="178" y="296"/>
                    <a:pt x="178" y="293"/>
                    <a:pt x="178" y="291"/>
                  </a:cubicBezTo>
                  <a:cubicBezTo>
                    <a:pt x="165" y="287"/>
                    <a:pt x="195" y="279"/>
                    <a:pt x="198" y="278"/>
                  </a:cubicBezTo>
                  <a:cubicBezTo>
                    <a:pt x="199" y="276"/>
                    <a:pt x="201" y="273"/>
                    <a:pt x="203" y="271"/>
                  </a:cubicBezTo>
                  <a:cubicBezTo>
                    <a:pt x="203" y="245"/>
                    <a:pt x="186" y="249"/>
                    <a:pt x="171" y="248"/>
                  </a:cubicBezTo>
                  <a:cubicBezTo>
                    <a:pt x="162" y="246"/>
                    <a:pt x="159" y="238"/>
                    <a:pt x="157" y="235"/>
                  </a:cubicBezTo>
                  <a:cubicBezTo>
                    <a:pt x="146" y="231"/>
                    <a:pt x="139" y="225"/>
                    <a:pt x="136" y="221"/>
                  </a:cubicBezTo>
                  <a:cubicBezTo>
                    <a:pt x="125" y="214"/>
                    <a:pt x="125" y="211"/>
                    <a:pt x="123" y="206"/>
                  </a:cubicBezTo>
                  <a:cubicBezTo>
                    <a:pt x="132" y="201"/>
                    <a:pt x="129" y="192"/>
                    <a:pt x="130" y="187"/>
                  </a:cubicBezTo>
                  <a:cubicBezTo>
                    <a:pt x="131" y="183"/>
                    <a:pt x="132" y="180"/>
                    <a:pt x="134" y="176"/>
                  </a:cubicBezTo>
                  <a:cubicBezTo>
                    <a:pt x="142" y="176"/>
                    <a:pt x="151" y="178"/>
                    <a:pt x="162" y="170"/>
                  </a:cubicBezTo>
                  <a:cubicBezTo>
                    <a:pt x="162" y="156"/>
                    <a:pt x="158" y="143"/>
                    <a:pt x="151" y="138"/>
                  </a:cubicBezTo>
                  <a:cubicBezTo>
                    <a:pt x="140" y="138"/>
                    <a:pt x="138" y="138"/>
                    <a:pt x="132" y="141"/>
                  </a:cubicBezTo>
                  <a:cubicBezTo>
                    <a:pt x="132" y="144"/>
                    <a:pt x="131" y="147"/>
                    <a:pt x="130" y="150"/>
                  </a:cubicBezTo>
                  <a:cubicBezTo>
                    <a:pt x="126" y="151"/>
                    <a:pt x="122" y="151"/>
                    <a:pt x="118" y="152"/>
                  </a:cubicBezTo>
                  <a:cubicBezTo>
                    <a:pt x="115" y="145"/>
                    <a:pt x="113" y="146"/>
                    <a:pt x="109" y="143"/>
                  </a:cubicBezTo>
                  <a:cubicBezTo>
                    <a:pt x="98" y="123"/>
                    <a:pt x="93" y="106"/>
                    <a:pt x="83" y="94"/>
                  </a:cubicBezTo>
                  <a:cubicBezTo>
                    <a:pt x="74" y="88"/>
                    <a:pt x="64" y="89"/>
                    <a:pt x="58" y="88"/>
                  </a:cubicBezTo>
                  <a:cubicBezTo>
                    <a:pt x="51" y="86"/>
                    <a:pt x="44" y="83"/>
                    <a:pt x="37" y="82"/>
                  </a:cubicBezTo>
                  <a:cubicBezTo>
                    <a:pt x="35" y="80"/>
                    <a:pt x="33" y="78"/>
                    <a:pt x="32" y="76"/>
                  </a:cubicBezTo>
                  <a:cubicBezTo>
                    <a:pt x="26" y="61"/>
                    <a:pt x="13" y="45"/>
                    <a:pt x="4" y="39"/>
                  </a:cubicBezTo>
                  <a:cubicBezTo>
                    <a:pt x="4" y="29"/>
                    <a:pt x="0" y="13"/>
                    <a:pt x="14" y="23"/>
                  </a:cubicBezTo>
                  <a:cubicBezTo>
                    <a:pt x="16" y="25"/>
                    <a:pt x="17" y="27"/>
                    <a:pt x="21" y="29"/>
                  </a:cubicBezTo>
                  <a:cubicBezTo>
                    <a:pt x="21" y="30"/>
                    <a:pt x="21" y="30"/>
                    <a:pt x="21" y="31"/>
                  </a:cubicBezTo>
                  <a:cubicBezTo>
                    <a:pt x="26" y="35"/>
                    <a:pt x="31" y="39"/>
                    <a:pt x="38" y="50"/>
                  </a:cubicBezTo>
                  <a:cubicBezTo>
                    <a:pt x="44" y="53"/>
                    <a:pt x="54" y="54"/>
                    <a:pt x="67" y="55"/>
                  </a:cubicBezTo>
                  <a:cubicBezTo>
                    <a:pt x="76" y="52"/>
                    <a:pt x="83" y="25"/>
                    <a:pt x="95" y="43"/>
                  </a:cubicBezTo>
                  <a:cubicBezTo>
                    <a:pt x="98" y="43"/>
                    <a:pt x="100" y="43"/>
                    <a:pt x="104" y="43"/>
                  </a:cubicBezTo>
                  <a:cubicBezTo>
                    <a:pt x="108" y="38"/>
                    <a:pt x="112" y="33"/>
                    <a:pt x="116" y="28"/>
                  </a:cubicBezTo>
                  <a:cubicBezTo>
                    <a:pt x="119" y="15"/>
                    <a:pt x="120" y="0"/>
                    <a:pt x="136" y="0"/>
                  </a:cubicBezTo>
                  <a:cubicBezTo>
                    <a:pt x="136" y="4"/>
                    <a:pt x="136" y="9"/>
                    <a:pt x="137" y="15"/>
                  </a:cubicBezTo>
                  <a:cubicBezTo>
                    <a:pt x="143" y="19"/>
                    <a:pt x="149" y="24"/>
                    <a:pt x="155" y="29"/>
                  </a:cubicBezTo>
                  <a:cubicBezTo>
                    <a:pt x="166" y="32"/>
                    <a:pt x="178" y="42"/>
                    <a:pt x="194" y="49"/>
                  </a:cubicBezTo>
                  <a:cubicBezTo>
                    <a:pt x="205" y="72"/>
                    <a:pt x="218" y="96"/>
                    <a:pt x="236" y="122"/>
                  </a:cubicBezTo>
                  <a:cubicBezTo>
                    <a:pt x="236" y="129"/>
                    <a:pt x="239" y="142"/>
                    <a:pt x="247" y="153"/>
                  </a:cubicBezTo>
                  <a:cubicBezTo>
                    <a:pt x="267" y="163"/>
                    <a:pt x="278" y="169"/>
                    <a:pt x="300" y="185"/>
                  </a:cubicBezTo>
                  <a:cubicBezTo>
                    <a:pt x="300" y="186"/>
                    <a:pt x="300" y="187"/>
                    <a:pt x="300" y="188"/>
                  </a:cubicBezTo>
                  <a:cubicBezTo>
                    <a:pt x="294" y="194"/>
                    <a:pt x="270" y="191"/>
                    <a:pt x="268" y="191"/>
                  </a:cubicBezTo>
                  <a:cubicBezTo>
                    <a:pt x="268" y="194"/>
                    <a:pt x="268" y="198"/>
                    <a:pt x="268" y="202"/>
                  </a:cubicBezTo>
                  <a:cubicBezTo>
                    <a:pt x="274" y="205"/>
                    <a:pt x="280" y="207"/>
                    <a:pt x="287" y="210"/>
                  </a:cubicBezTo>
                  <a:cubicBezTo>
                    <a:pt x="284" y="214"/>
                    <a:pt x="283" y="217"/>
                    <a:pt x="285" y="224"/>
                  </a:cubicBezTo>
                  <a:cubicBezTo>
                    <a:pt x="293" y="228"/>
                    <a:pt x="300" y="231"/>
                    <a:pt x="308" y="235"/>
                  </a:cubicBezTo>
                  <a:cubicBezTo>
                    <a:pt x="308" y="236"/>
                    <a:pt x="309" y="237"/>
                    <a:pt x="310" y="238"/>
                  </a:cubicBezTo>
                  <a:cubicBezTo>
                    <a:pt x="310" y="251"/>
                    <a:pt x="297" y="256"/>
                    <a:pt x="286" y="262"/>
                  </a:cubicBezTo>
                  <a:cubicBezTo>
                    <a:pt x="286" y="263"/>
                    <a:pt x="286" y="264"/>
                    <a:pt x="286" y="265"/>
                  </a:cubicBezTo>
                  <a:cubicBezTo>
                    <a:pt x="281" y="265"/>
                    <a:pt x="264" y="284"/>
                    <a:pt x="258" y="288"/>
                  </a:cubicBezTo>
                  <a:cubicBezTo>
                    <a:pt x="252" y="290"/>
                    <a:pt x="245" y="292"/>
                    <a:pt x="239" y="294"/>
                  </a:cubicBezTo>
                  <a:cubicBezTo>
                    <a:pt x="238" y="295"/>
                    <a:pt x="238" y="296"/>
                    <a:pt x="238" y="297"/>
                  </a:cubicBezTo>
                  <a:cubicBezTo>
                    <a:pt x="228" y="297"/>
                    <a:pt x="219" y="296"/>
                    <a:pt x="209" y="296"/>
                  </a:cubicBezTo>
                  <a:cubicBezTo>
                    <a:pt x="205" y="297"/>
                    <a:pt x="201" y="300"/>
                    <a:pt x="196" y="302"/>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2" name="Freeform 70"/>
            <p:cNvSpPr/>
            <p:nvPr/>
          </p:nvSpPr>
          <p:spPr bwMode="auto">
            <a:xfrm rot="252837">
              <a:off x="412878" y="1059696"/>
              <a:ext cx="2111033" cy="1570502"/>
            </a:xfrm>
            <a:custGeom>
              <a:avLst/>
              <a:gdLst>
                <a:gd name="T0" fmla="*/ 773 w 1112"/>
                <a:gd name="T1" fmla="*/ 833 h 850"/>
                <a:gd name="T2" fmla="*/ 732 w 1112"/>
                <a:gd name="T3" fmla="*/ 842 h 850"/>
                <a:gd name="T4" fmla="*/ 663 w 1112"/>
                <a:gd name="T5" fmla="*/ 798 h 850"/>
                <a:gd name="T6" fmla="*/ 582 w 1112"/>
                <a:gd name="T7" fmla="*/ 794 h 850"/>
                <a:gd name="T8" fmla="*/ 509 w 1112"/>
                <a:gd name="T9" fmla="*/ 813 h 850"/>
                <a:gd name="T10" fmla="*/ 443 w 1112"/>
                <a:gd name="T11" fmla="*/ 830 h 850"/>
                <a:gd name="T12" fmla="*/ 357 w 1112"/>
                <a:gd name="T13" fmla="*/ 804 h 850"/>
                <a:gd name="T14" fmla="*/ 315 w 1112"/>
                <a:gd name="T15" fmla="*/ 807 h 850"/>
                <a:gd name="T16" fmla="*/ 204 w 1112"/>
                <a:gd name="T17" fmla="*/ 840 h 850"/>
                <a:gd name="T18" fmla="*/ 149 w 1112"/>
                <a:gd name="T19" fmla="*/ 806 h 850"/>
                <a:gd name="T20" fmla="*/ 144 w 1112"/>
                <a:gd name="T21" fmla="*/ 757 h 850"/>
                <a:gd name="T22" fmla="*/ 85 w 1112"/>
                <a:gd name="T23" fmla="*/ 705 h 850"/>
                <a:gd name="T24" fmla="*/ 48 w 1112"/>
                <a:gd name="T25" fmla="*/ 625 h 850"/>
                <a:gd name="T26" fmla="*/ 37 w 1112"/>
                <a:gd name="T27" fmla="*/ 582 h 850"/>
                <a:gd name="T28" fmla="*/ 12 w 1112"/>
                <a:gd name="T29" fmla="*/ 496 h 850"/>
                <a:gd name="T30" fmla="*/ 1 w 1112"/>
                <a:gd name="T31" fmla="*/ 480 h 850"/>
                <a:gd name="T32" fmla="*/ 23 w 1112"/>
                <a:gd name="T33" fmla="*/ 437 h 850"/>
                <a:gd name="T34" fmla="*/ 120 w 1112"/>
                <a:gd name="T35" fmla="*/ 395 h 850"/>
                <a:gd name="T36" fmla="*/ 173 w 1112"/>
                <a:gd name="T37" fmla="*/ 418 h 850"/>
                <a:gd name="T38" fmla="*/ 235 w 1112"/>
                <a:gd name="T39" fmla="*/ 383 h 850"/>
                <a:gd name="T40" fmla="*/ 331 w 1112"/>
                <a:gd name="T41" fmla="*/ 378 h 850"/>
                <a:gd name="T42" fmla="*/ 383 w 1112"/>
                <a:gd name="T43" fmla="*/ 309 h 850"/>
                <a:gd name="T44" fmla="*/ 412 w 1112"/>
                <a:gd name="T45" fmla="*/ 246 h 850"/>
                <a:gd name="T46" fmla="*/ 406 w 1112"/>
                <a:gd name="T47" fmla="*/ 182 h 850"/>
                <a:gd name="T48" fmla="*/ 516 w 1112"/>
                <a:gd name="T49" fmla="*/ 200 h 850"/>
                <a:gd name="T50" fmla="*/ 525 w 1112"/>
                <a:gd name="T51" fmla="*/ 157 h 850"/>
                <a:gd name="T52" fmla="*/ 581 w 1112"/>
                <a:gd name="T53" fmla="*/ 84 h 850"/>
                <a:gd name="T54" fmla="*/ 691 w 1112"/>
                <a:gd name="T55" fmla="*/ 98 h 850"/>
                <a:gd name="T56" fmla="*/ 764 w 1112"/>
                <a:gd name="T57" fmla="*/ 8 h 850"/>
                <a:gd name="T58" fmla="*/ 806 w 1112"/>
                <a:gd name="T59" fmla="*/ 33 h 850"/>
                <a:gd name="T60" fmla="*/ 880 w 1112"/>
                <a:gd name="T61" fmla="*/ 92 h 850"/>
                <a:gd name="T62" fmla="*/ 904 w 1112"/>
                <a:gd name="T63" fmla="*/ 157 h 850"/>
                <a:gd name="T64" fmla="*/ 888 w 1112"/>
                <a:gd name="T65" fmla="*/ 261 h 850"/>
                <a:gd name="T66" fmla="*/ 998 w 1112"/>
                <a:gd name="T67" fmla="*/ 295 h 850"/>
                <a:gd name="T68" fmla="*/ 1083 w 1112"/>
                <a:gd name="T69" fmla="*/ 359 h 850"/>
                <a:gd name="T70" fmla="*/ 1107 w 1112"/>
                <a:gd name="T71" fmla="*/ 429 h 850"/>
                <a:gd name="T72" fmla="*/ 1095 w 1112"/>
                <a:gd name="T73" fmla="*/ 485 h 850"/>
                <a:gd name="T74" fmla="*/ 1054 w 1112"/>
                <a:gd name="T75" fmla="*/ 510 h 850"/>
                <a:gd name="T76" fmla="*/ 938 w 1112"/>
                <a:gd name="T77" fmla="*/ 580 h 850"/>
                <a:gd name="T78" fmla="*/ 932 w 1112"/>
                <a:gd name="T79" fmla="*/ 657 h 850"/>
                <a:gd name="T80" fmla="*/ 800 w 1112"/>
                <a:gd name="T81" fmla="*/ 687 h 850"/>
                <a:gd name="T82" fmla="*/ 807 w 1112"/>
                <a:gd name="T83" fmla="*/ 744 h 850"/>
                <a:gd name="T84" fmla="*/ 822 w 1112"/>
                <a:gd name="T85" fmla="*/ 790 h 850"/>
                <a:gd name="T86" fmla="*/ 795 w 1112"/>
                <a:gd name="T87" fmla="*/ 850 h 8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12"/>
                <a:gd name="T133" fmla="*/ 0 h 850"/>
                <a:gd name="T134" fmla="*/ 1112 w 1112"/>
                <a:gd name="T135" fmla="*/ 850 h 8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12" h="850">
                  <a:moveTo>
                    <a:pt x="795" y="850"/>
                  </a:moveTo>
                  <a:cubicBezTo>
                    <a:pt x="792" y="848"/>
                    <a:pt x="789" y="847"/>
                    <a:pt x="787" y="846"/>
                  </a:cubicBezTo>
                  <a:cubicBezTo>
                    <a:pt x="782" y="841"/>
                    <a:pt x="777" y="837"/>
                    <a:pt x="773" y="833"/>
                  </a:cubicBezTo>
                  <a:cubicBezTo>
                    <a:pt x="759" y="833"/>
                    <a:pt x="757" y="829"/>
                    <a:pt x="752" y="842"/>
                  </a:cubicBezTo>
                  <a:cubicBezTo>
                    <a:pt x="750" y="841"/>
                    <a:pt x="748" y="840"/>
                    <a:pt x="746" y="840"/>
                  </a:cubicBezTo>
                  <a:cubicBezTo>
                    <a:pt x="742" y="840"/>
                    <a:pt x="737" y="841"/>
                    <a:pt x="732" y="842"/>
                  </a:cubicBezTo>
                  <a:cubicBezTo>
                    <a:pt x="726" y="832"/>
                    <a:pt x="727" y="827"/>
                    <a:pt x="727" y="822"/>
                  </a:cubicBezTo>
                  <a:cubicBezTo>
                    <a:pt x="723" y="820"/>
                    <a:pt x="720" y="819"/>
                    <a:pt x="716" y="817"/>
                  </a:cubicBezTo>
                  <a:cubicBezTo>
                    <a:pt x="698" y="801"/>
                    <a:pt x="684" y="790"/>
                    <a:pt x="663" y="798"/>
                  </a:cubicBezTo>
                  <a:cubicBezTo>
                    <a:pt x="648" y="800"/>
                    <a:pt x="634" y="803"/>
                    <a:pt x="620" y="801"/>
                  </a:cubicBezTo>
                  <a:cubicBezTo>
                    <a:pt x="612" y="799"/>
                    <a:pt x="606" y="796"/>
                    <a:pt x="599" y="794"/>
                  </a:cubicBezTo>
                  <a:cubicBezTo>
                    <a:pt x="594" y="794"/>
                    <a:pt x="588" y="794"/>
                    <a:pt x="582" y="794"/>
                  </a:cubicBezTo>
                  <a:cubicBezTo>
                    <a:pt x="569" y="802"/>
                    <a:pt x="552" y="809"/>
                    <a:pt x="546" y="822"/>
                  </a:cubicBezTo>
                  <a:cubicBezTo>
                    <a:pt x="539" y="822"/>
                    <a:pt x="533" y="822"/>
                    <a:pt x="527" y="822"/>
                  </a:cubicBezTo>
                  <a:cubicBezTo>
                    <a:pt x="521" y="819"/>
                    <a:pt x="515" y="816"/>
                    <a:pt x="509" y="813"/>
                  </a:cubicBezTo>
                  <a:cubicBezTo>
                    <a:pt x="497" y="813"/>
                    <a:pt x="493" y="812"/>
                    <a:pt x="488" y="817"/>
                  </a:cubicBezTo>
                  <a:cubicBezTo>
                    <a:pt x="483" y="819"/>
                    <a:pt x="478" y="820"/>
                    <a:pt x="473" y="822"/>
                  </a:cubicBezTo>
                  <a:cubicBezTo>
                    <a:pt x="459" y="822"/>
                    <a:pt x="454" y="827"/>
                    <a:pt x="443" y="830"/>
                  </a:cubicBezTo>
                  <a:cubicBezTo>
                    <a:pt x="425" y="830"/>
                    <a:pt x="403" y="819"/>
                    <a:pt x="397" y="813"/>
                  </a:cubicBezTo>
                  <a:cubicBezTo>
                    <a:pt x="397" y="792"/>
                    <a:pt x="394" y="797"/>
                    <a:pt x="384" y="789"/>
                  </a:cubicBezTo>
                  <a:cubicBezTo>
                    <a:pt x="364" y="789"/>
                    <a:pt x="369" y="790"/>
                    <a:pt x="357" y="804"/>
                  </a:cubicBezTo>
                  <a:cubicBezTo>
                    <a:pt x="344" y="809"/>
                    <a:pt x="331" y="806"/>
                    <a:pt x="322" y="813"/>
                  </a:cubicBezTo>
                  <a:cubicBezTo>
                    <a:pt x="320" y="813"/>
                    <a:pt x="319" y="813"/>
                    <a:pt x="318" y="813"/>
                  </a:cubicBezTo>
                  <a:cubicBezTo>
                    <a:pt x="317" y="810"/>
                    <a:pt x="316" y="809"/>
                    <a:pt x="315" y="807"/>
                  </a:cubicBezTo>
                  <a:cubicBezTo>
                    <a:pt x="301" y="790"/>
                    <a:pt x="281" y="781"/>
                    <a:pt x="264" y="784"/>
                  </a:cubicBezTo>
                  <a:cubicBezTo>
                    <a:pt x="245" y="797"/>
                    <a:pt x="238" y="803"/>
                    <a:pt x="229" y="824"/>
                  </a:cubicBezTo>
                  <a:cubicBezTo>
                    <a:pt x="222" y="835"/>
                    <a:pt x="215" y="838"/>
                    <a:pt x="204" y="840"/>
                  </a:cubicBezTo>
                  <a:cubicBezTo>
                    <a:pt x="198" y="839"/>
                    <a:pt x="192" y="837"/>
                    <a:pt x="187" y="836"/>
                  </a:cubicBezTo>
                  <a:cubicBezTo>
                    <a:pt x="182" y="832"/>
                    <a:pt x="180" y="831"/>
                    <a:pt x="176" y="831"/>
                  </a:cubicBezTo>
                  <a:cubicBezTo>
                    <a:pt x="172" y="814"/>
                    <a:pt x="158" y="811"/>
                    <a:pt x="149" y="806"/>
                  </a:cubicBezTo>
                  <a:cubicBezTo>
                    <a:pt x="147" y="803"/>
                    <a:pt x="145" y="800"/>
                    <a:pt x="142" y="797"/>
                  </a:cubicBezTo>
                  <a:cubicBezTo>
                    <a:pt x="142" y="789"/>
                    <a:pt x="142" y="781"/>
                    <a:pt x="142" y="773"/>
                  </a:cubicBezTo>
                  <a:cubicBezTo>
                    <a:pt x="146" y="770"/>
                    <a:pt x="144" y="759"/>
                    <a:pt x="144" y="757"/>
                  </a:cubicBezTo>
                  <a:cubicBezTo>
                    <a:pt x="138" y="738"/>
                    <a:pt x="118" y="744"/>
                    <a:pt x="107" y="740"/>
                  </a:cubicBezTo>
                  <a:cubicBezTo>
                    <a:pt x="104" y="736"/>
                    <a:pt x="101" y="733"/>
                    <a:pt x="98" y="730"/>
                  </a:cubicBezTo>
                  <a:cubicBezTo>
                    <a:pt x="93" y="722"/>
                    <a:pt x="89" y="714"/>
                    <a:pt x="85" y="705"/>
                  </a:cubicBezTo>
                  <a:cubicBezTo>
                    <a:pt x="78" y="704"/>
                    <a:pt x="72" y="703"/>
                    <a:pt x="65" y="701"/>
                  </a:cubicBezTo>
                  <a:cubicBezTo>
                    <a:pt x="60" y="687"/>
                    <a:pt x="67" y="675"/>
                    <a:pt x="71" y="665"/>
                  </a:cubicBezTo>
                  <a:cubicBezTo>
                    <a:pt x="71" y="645"/>
                    <a:pt x="58" y="635"/>
                    <a:pt x="48" y="625"/>
                  </a:cubicBezTo>
                  <a:cubicBezTo>
                    <a:pt x="39" y="621"/>
                    <a:pt x="30" y="616"/>
                    <a:pt x="22" y="612"/>
                  </a:cubicBezTo>
                  <a:cubicBezTo>
                    <a:pt x="21" y="611"/>
                    <a:pt x="20" y="609"/>
                    <a:pt x="18" y="608"/>
                  </a:cubicBezTo>
                  <a:cubicBezTo>
                    <a:pt x="18" y="586"/>
                    <a:pt x="17" y="592"/>
                    <a:pt x="37" y="582"/>
                  </a:cubicBezTo>
                  <a:cubicBezTo>
                    <a:pt x="41" y="579"/>
                    <a:pt x="47" y="575"/>
                    <a:pt x="49" y="571"/>
                  </a:cubicBezTo>
                  <a:cubicBezTo>
                    <a:pt x="49" y="552"/>
                    <a:pt x="49" y="534"/>
                    <a:pt x="49" y="516"/>
                  </a:cubicBezTo>
                  <a:cubicBezTo>
                    <a:pt x="45" y="490"/>
                    <a:pt x="26" y="497"/>
                    <a:pt x="12" y="496"/>
                  </a:cubicBezTo>
                  <a:cubicBezTo>
                    <a:pt x="10" y="497"/>
                    <a:pt x="8" y="499"/>
                    <a:pt x="6" y="501"/>
                  </a:cubicBezTo>
                  <a:cubicBezTo>
                    <a:pt x="6" y="502"/>
                    <a:pt x="5" y="502"/>
                    <a:pt x="5" y="503"/>
                  </a:cubicBezTo>
                  <a:cubicBezTo>
                    <a:pt x="0" y="490"/>
                    <a:pt x="0" y="486"/>
                    <a:pt x="1" y="480"/>
                  </a:cubicBezTo>
                  <a:cubicBezTo>
                    <a:pt x="6" y="477"/>
                    <a:pt x="10" y="475"/>
                    <a:pt x="15" y="473"/>
                  </a:cubicBezTo>
                  <a:cubicBezTo>
                    <a:pt x="15" y="469"/>
                    <a:pt x="15" y="464"/>
                    <a:pt x="16" y="460"/>
                  </a:cubicBezTo>
                  <a:cubicBezTo>
                    <a:pt x="1" y="439"/>
                    <a:pt x="0" y="452"/>
                    <a:pt x="23" y="437"/>
                  </a:cubicBezTo>
                  <a:cubicBezTo>
                    <a:pt x="27" y="430"/>
                    <a:pt x="31" y="423"/>
                    <a:pt x="36" y="416"/>
                  </a:cubicBezTo>
                  <a:cubicBezTo>
                    <a:pt x="44" y="413"/>
                    <a:pt x="51" y="410"/>
                    <a:pt x="60" y="407"/>
                  </a:cubicBezTo>
                  <a:cubicBezTo>
                    <a:pt x="85" y="406"/>
                    <a:pt x="97" y="406"/>
                    <a:pt x="120" y="395"/>
                  </a:cubicBezTo>
                  <a:cubicBezTo>
                    <a:pt x="123" y="394"/>
                    <a:pt x="127" y="394"/>
                    <a:pt x="130" y="394"/>
                  </a:cubicBezTo>
                  <a:cubicBezTo>
                    <a:pt x="130" y="402"/>
                    <a:pt x="133" y="419"/>
                    <a:pt x="148" y="424"/>
                  </a:cubicBezTo>
                  <a:cubicBezTo>
                    <a:pt x="155" y="424"/>
                    <a:pt x="165" y="424"/>
                    <a:pt x="173" y="418"/>
                  </a:cubicBezTo>
                  <a:cubicBezTo>
                    <a:pt x="179" y="410"/>
                    <a:pt x="184" y="403"/>
                    <a:pt x="190" y="396"/>
                  </a:cubicBezTo>
                  <a:cubicBezTo>
                    <a:pt x="199" y="396"/>
                    <a:pt x="207" y="399"/>
                    <a:pt x="219" y="396"/>
                  </a:cubicBezTo>
                  <a:cubicBezTo>
                    <a:pt x="224" y="390"/>
                    <a:pt x="228" y="387"/>
                    <a:pt x="235" y="383"/>
                  </a:cubicBezTo>
                  <a:cubicBezTo>
                    <a:pt x="238" y="383"/>
                    <a:pt x="241" y="383"/>
                    <a:pt x="245" y="383"/>
                  </a:cubicBezTo>
                  <a:cubicBezTo>
                    <a:pt x="252" y="385"/>
                    <a:pt x="261" y="390"/>
                    <a:pt x="275" y="390"/>
                  </a:cubicBezTo>
                  <a:cubicBezTo>
                    <a:pt x="288" y="383"/>
                    <a:pt x="313" y="386"/>
                    <a:pt x="331" y="378"/>
                  </a:cubicBezTo>
                  <a:cubicBezTo>
                    <a:pt x="338" y="374"/>
                    <a:pt x="346" y="369"/>
                    <a:pt x="353" y="365"/>
                  </a:cubicBezTo>
                  <a:cubicBezTo>
                    <a:pt x="355" y="359"/>
                    <a:pt x="357" y="353"/>
                    <a:pt x="358" y="348"/>
                  </a:cubicBezTo>
                  <a:cubicBezTo>
                    <a:pt x="374" y="342"/>
                    <a:pt x="378" y="320"/>
                    <a:pt x="383" y="309"/>
                  </a:cubicBezTo>
                  <a:cubicBezTo>
                    <a:pt x="389" y="306"/>
                    <a:pt x="397" y="302"/>
                    <a:pt x="403" y="297"/>
                  </a:cubicBezTo>
                  <a:cubicBezTo>
                    <a:pt x="405" y="290"/>
                    <a:pt x="407" y="284"/>
                    <a:pt x="410" y="278"/>
                  </a:cubicBezTo>
                  <a:cubicBezTo>
                    <a:pt x="410" y="267"/>
                    <a:pt x="411" y="256"/>
                    <a:pt x="412" y="246"/>
                  </a:cubicBezTo>
                  <a:cubicBezTo>
                    <a:pt x="410" y="241"/>
                    <a:pt x="409" y="236"/>
                    <a:pt x="407" y="232"/>
                  </a:cubicBezTo>
                  <a:cubicBezTo>
                    <a:pt x="407" y="215"/>
                    <a:pt x="417" y="197"/>
                    <a:pt x="407" y="187"/>
                  </a:cubicBezTo>
                  <a:cubicBezTo>
                    <a:pt x="407" y="186"/>
                    <a:pt x="406" y="184"/>
                    <a:pt x="406" y="182"/>
                  </a:cubicBezTo>
                  <a:cubicBezTo>
                    <a:pt x="425" y="182"/>
                    <a:pt x="443" y="182"/>
                    <a:pt x="463" y="186"/>
                  </a:cubicBezTo>
                  <a:cubicBezTo>
                    <a:pt x="477" y="193"/>
                    <a:pt x="489" y="187"/>
                    <a:pt x="508" y="200"/>
                  </a:cubicBezTo>
                  <a:cubicBezTo>
                    <a:pt x="510" y="200"/>
                    <a:pt x="513" y="200"/>
                    <a:pt x="516" y="200"/>
                  </a:cubicBezTo>
                  <a:cubicBezTo>
                    <a:pt x="518" y="197"/>
                    <a:pt x="521" y="195"/>
                    <a:pt x="523" y="192"/>
                  </a:cubicBezTo>
                  <a:cubicBezTo>
                    <a:pt x="523" y="189"/>
                    <a:pt x="523" y="186"/>
                    <a:pt x="523" y="184"/>
                  </a:cubicBezTo>
                  <a:cubicBezTo>
                    <a:pt x="518" y="173"/>
                    <a:pt x="521" y="164"/>
                    <a:pt x="525" y="157"/>
                  </a:cubicBezTo>
                  <a:cubicBezTo>
                    <a:pt x="532" y="148"/>
                    <a:pt x="539" y="140"/>
                    <a:pt x="546" y="132"/>
                  </a:cubicBezTo>
                  <a:cubicBezTo>
                    <a:pt x="549" y="113"/>
                    <a:pt x="555" y="109"/>
                    <a:pt x="566" y="96"/>
                  </a:cubicBezTo>
                  <a:cubicBezTo>
                    <a:pt x="571" y="86"/>
                    <a:pt x="568" y="84"/>
                    <a:pt x="581" y="84"/>
                  </a:cubicBezTo>
                  <a:cubicBezTo>
                    <a:pt x="591" y="90"/>
                    <a:pt x="602" y="97"/>
                    <a:pt x="614" y="104"/>
                  </a:cubicBezTo>
                  <a:cubicBezTo>
                    <a:pt x="620" y="106"/>
                    <a:pt x="635" y="104"/>
                    <a:pt x="645" y="114"/>
                  </a:cubicBezTo>
                  <a:cubicBezTo>
                    <a:pt x="659" y="114"/>
                    <a:pt x="686" y="117"/>
                    <a:pt x="691" y="98"/>
                  </a:cubicBezTo>
                  <a:cubicBezTo>
                    <a:pt x="690" y="85"/>
                    <a:pt x="689" y="72"/>
                    <a:pt x="688" y="59"/>
                  </a:cubicBezTo>
                  <a:cubicBezTo>
                    <a:pt x="703" y="31"/>
                    <a:pt x="719" y="32"/>
                    <a:pt x="750" y="29"/>
                  </a:cubicBezTo>
                  <a:cubicBezTo>
                    <a:pt x="757" y="27"/>
                    <a:pt x="761" y="14"/>
                    <a:pt x="764" y="8"/>
                  </a:cubicBezTo>
                  <a:cubicBezTo>
                    <a:pt x="766" y="5"/>
                    <a:pt x="769" y="2"/>
                    <a:pt x="772" y="0"/>
                  </a:cubicBezTo>
                  <a:cubicBezTo>
                    <a:pt x="780" y="0"/>
                    <a:pt x="788" y="0"/>
                    <a:pt x="796" y="0"/>
                  </a:cubicBezTo>
                  <a:cubicBezTo>
                    <a:pt x="800" y="2"/>
                    <a:pt x="802" y="21"/>
                    <a:pt x="806" y="33"/>
                  </a:cubicBezTo>
                  <a:cubicBezTo>
                    <a:pt x="814" y="44"/>
                    <a:pt x="822" y="57"/>
                    <a:pt x="830" y="69"/>
                  </a:cubicBezTo>
                  <a:cubicBezTo>
                    <a:pt x="838" y="73"/>
                    <a:pt x="849" y="77"/>
                    <a:pt x="863" y="80"/>
                  </a:cubicBezTo>
                  <a:cubicBezTo>
                    <a:pt x="869" y="84"/>
                    <a:pt x="874" y="88"/>
                    <a:pt x="880" y="92"/>
                  </a:cubicBezTo>
                  <a:cubicBezTo>
                    <a:pt x="883" y="97"/>
                    <a:pt x="886" y="101"/>
                    <a:pt x="889" y="107"/>
                  </a:cubicBezTo>
                  <a:cubicBezTo>
                    <a:pt x="890" y="116"/>
                    <a:pt x="891" y="126"/>
                    <a:pt x="892" y="136"/>
                  </a:cubicBezTo>
                  <a:cubicBezTo>
                    <a:pt x="896" y="143"/>
                    <a:pt x="899" y="150"/>
                    <a:pt x="904" y="157"/>
                  </a:cubicBezTo>
                  <a:cubicBezTo>
                    <a:pt x="905" y="168"/>
                    <a:pt x="909" y="189"/>
                    <a:pt x="899" y="205"/>
                  </a:cubicBezTo>
                  <a:cubicBezTo>
                    <a:pt x="878" y="218"/>
                    <a:pt x="881" y="211"/>
                    <a:pt x="879" y="236"/>
                  </a:cubicBezTo>
                  <a:cubicBezTo>
                    <a:pt x="880" y="242"/>
                    <a:pt x="881" y="251"/>
                    <a:pt x="888" y="261"/>
                  </a:cubicBezTo>
                  <a:cubicBezTo>
                    <a:pt x="894" y="265"/>
                    <a:pt x="899" y="269"/>
                    <a:pt x="906" y="274"/>
                  </a:cubicBezTo>
                  <a:cubicBezTo>
                    <a:pt x="915" y="276"/>
                    <a:pt x="924" y="278"/>
                    <a:pt x="933" y="280"/>
                  </a:cubicBezTo>
                  <a:cubicBezTo>
                    <a:pt x="951" y="293"/>
                    <a:pt x="972" y="293"/>
                    <a:pt x="998" y="295"/>
                  </a:cubicBezTo>
                  <a:cubicBezTo>
                    <a:pt x="1006" y="299"/>
                    <a:pt x="1020" y="312"/>
                    <a:pt x="1030" y="323"/>
                  </a:cubicBezTo>
                  <a:cubicBezTo>
                    <a:pt x="1039" y="330"/>
                    <a:pt x="1047" y="337"/>
                    <a:pt x="1056" y="344"/>
                  </a:cubicBezTo>
                  <a:cubicBezTo>
                    <a:pt x="1064" y="346"/>
                    <a:pt x="1074" y="347"/>
                    <a:pt x="1083" y="359"/>
                  </a:cubicBezTo>
                  <a:cubicBezTo>
                    <a:pt x="1086" y="367"/>
                    <a:pt x="1089" y="385"/>
                    <a:pt x="1096" y="398"/>
                  </a:cubicBezTo>
                  <a:cubicBezTo>
                    <a:pt x="1099" y="401"/>
                    <a:pt x="1105" y="402"/>
                    <a:pt x="1108" y="413"/>
                  </a:cubicBezTo>
                  <a:cubicBezTo>
                    <a:pt x="1107" y="418"/>
                    <a:pt x="1107" y="423"/>
                    <a:pt x="1107" y="429"/>
                  </a:cubicBezTo>
                  <a:cubicBezTo>
                    <a:pt x="1108" y="433"/>
                    <a:pt x="1110" y="437"/>
                    <a:pt x="1112" y="441"/>
                  </a:cubicBezTo>
                  <a:cubicBezTo>
                    <a:pt x="1099" y="448"/>
                    <a:pt x="1100" y="451"/>
                    <a:pt x="1096" y="466"/>
                  </a:cubicBezTo>
                  <a:cubicBezTo>
                    <a:pt x="1095" y="472"/>
                    <a:pt x="1095" y="479"/>
                    <a:pt x="1095" y="485"/>
                  </a:cubicBezTo>
                  <a:cubicBezTo>
                    <a:pt x="1096" y="492"/>
                    <a:pt x="1097" y="499"/>
                    <a:pt x="1099" y="506"/>
                  </a:cubicBezTo>
                  <a:cubicBezTo>
                    <a:pt x="1097" y="507"/>
                    <a:pt x="1096" y="507"/>
                    <a:pt x="1095" y="508"/>
                  </a:cubicBezTo>
                  <a:cubicBezTo>
                    <a:pt x="1081" y="509"/>
                    <a:pt x="1067" y="509"/>
                    <a:pt x="1054" y="510"/>
                  </a:cubicBezTo>
                  <a:cubicBezTo>
                    <a:pt x="1024" y="513"/>
                    <a:pt x="1011" y="516"/>
                    <a:pt x="1002" y="543"/>
                  </a:cubicBezTo>
                  <a:cubicBezTo>
                    <a:pt x="993" y="552"/>
                    <a:pt x="988" y="557"/>
                    <a:pt x="984" y="571"/>
                  </a:cubicBezTo>
                  <a:cubicBezTo>
                    <a:pt x="970" y="581"/>
                    <a:pt x="950" y="580"/>
                    <a:pt x="938" y="580"/>
                  </a:cubicBezTo>
                  <a:cubicBezTo>
                    <a:pt x="938" y="586"/>
                    <a:pt x="932" y="598"/>
                    <a:pt x="925" y="603"/>
                  </a:cubicBezTo>
                  <a:cubicBezTo>
                    <a:pt x="919" y="614"/>
                    <a:pt x="925" y="626"/>
                    <a:pt x="931" y="642"/>
                  </a:cubicBezTo>
                  <a:cubicBezTo>
                    <a:pt x="931" y="647"/>
                    <a:pt x="931" y="652"/>
                    <a:pt x="932" y="657"/>
                  </a:cubicBezTo>
                  <a:cubicBezTo>
                    <a:pt x="921" y="658"/>
                    <a:pt x="911" y="661"/>
                    <a:pt x="901" y="663"/>
                  </a:cubicBezTo>
                  <a:cubicBezTo>
                    <a:pt x="891" y="666"/>
                    <a:pt x="882" y="672"/>
                    <a:pt x="876" y="676"/>
                  </a:cubicBezTo>
                  <a:cubicBezTo>
                    <a:pt x="849" y="685"/>
                    <a:pt x="823" y="687"/>
                    <a:pt x="800" y="687"/>
                  </a:cubicBezTo>
                  <a:cubicBezTo>
                    <a:pt x="790" y="688"/>
                    <a:pt x="789" y="689"/>
                    <a:pt x="784" y="693"/>
                  </a:cubicBezTo>
                  <a:cubicBezTo>
                    <a:pt x="784" y="700"/>
                    <a:pt x="784" y="701"/>
                    <a:pt x="792" y="713"/>
                  </a:cubicBezTo>
                  <a:cubicBezTo>
                    <a:pt x="783" y="726"/>
                    <a:pt x="791" y="735"/>
                    <a:pt x="807" y="744"/>
                  </a:cubicBezTo>
                  <a:cubicBezTo>
                    <a:pt x="811" y="750"/>
                    <a:pt x="815" y="756"/>
                    <a:pt x="819" y="763"/>
                  </a:cubicBezTo>
                  <a:cubicBezTo>
                    <a:pt x="826" y="766"/>
                    <a:pt x="831" y="768"/>
                    <a:pt x="828" y="783"/>
                  </a:cubicBezTo>
                  <a:cubicBezTo>
                    <a:pt x="826" y="785"/>
                    <a:pt x="823" y="787"/>
                    <a:pt x="822" y="790"/>
                  </a:cubicBezTo>
                  <a:cubicBezTo>
                    <a:pt x="803" y="800"/>
                    <a:pt x="802" y="797"/>
                    <a:pt x="802" y="819"/>
                  </a:cubicBezTo>
                  <a:cubicBezTo>
                    <a:pt x="806" y="823"/>
                    <a:pt x="814" y="830"/>
                    <a:pt x="814" y="844"/>
                  </a:cubicBezTo>
                  <a:cubicBezTo>
                    <a:pt x="807" y="849"/>
                    <a:pt x="799" y="850"/>
                    <a:pt x="795" y="850"/>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3" name="Freeform 44"/>
            <p:cNvSpPr/>
            <p:nvPr/>
          </p:nvSpPr>
          <p:spPr bwMode="auto">
            <a:xfrm rot="252837">
              <a:off x="3494534" y="4873772"/>
              <a:ext cx="287225" cy="231690"/>
            </a:xfrm>
            <a:custGeom>
              <a:avLst/>
              <a:gdLst>
                <a:gd name="T0" fmla="*/ 50 w 151"/>
                <a:gd name="T1" fmla="*/ 125 h 125"/>
                <a:gd name="T2" fmla="*/ 4 w 151"/>
                <a:gd name="T3" fmla="*/ 103 h 125"/>
                <a:gd name="T4" fmla="*/ 6 w 151"/>
                <a:gd name="T5" fmla="*/ 49 h 125"/>
                <a:gd name="T6" fmla="*/ 26 w 151"/>
                <a:gd name="T7" fmla="*/ 41 h 125"/>
                <a:gd name="T8" fmla="*/ 27 w 151"/>
                <a:gd name="T9" fmla="*/ 20 h 125"/>
                <a:gd name="T10" fmla="*/ 52 w 151"/>
                <a:gd name="T11" fmla="*/ 19 h 125"/>
                <a:gd name="T12" fmla="*/ 80 w 151"/>
                <a:gd name="T13" fmla="*/ 3 h 125"/>
                <a:gd name="T14" fmla="*/ 133 w 151"/>
                <a:gd name="T15" fmla="*/ 0 h 125"/>
                <a:gd name="T16" fmla="*/ 151 w 151"/>
                <a:gd name="T17" fmla="*/ 18 h 125"/>
                <a:gd name="T18" fmla="*/ 151 w 151"/>
                <a:gd name="T19" fmla="*/ 29 h 125"/>
                <a:gd name="T20" fmla="*/ 146 w 151"/>
                <a:gd name="T21" fmla="*/ 38 h 125"/>
                <a:gd name="T22" fmla="*/ 123 w 151"/>
                <a:gd name="T23" fmla="*/ 75 h 125"/>
                <a:gd name="T24" fmla="*/ 114 w 151"/>
                <a:gd name="T25" fmla="*/ 93 h 125"/>
                <a:gd name="T26" fmla="*/ 66 w 151"/>
                <a:gd name="T27" fmla="*/ 122 h 125"/>
                <a:gd name="T28" fmla="*/ 50 w 151"/>
                <a:gd name="T29" fmla="*/ 125 h 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1"/>
                <a:gd name="T46" fmla="*/ 0 h 125"/>
                <a:gd name="T47" fmla="*/ 151 w 151"/>
                <a:gd name="T48" fmla="*/ 125 h 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1" h="125">
                  <a:moveTo>
                    <a:pt x="50" y="125"/>
                  </a:moveTo>
                  <a:cubicBezTo>
                    <a:pt x="30" y="116"/>
                    <a:pt x="13" y="115"/>
                    <a:pt x="4" y="103"/>
                  </a:cubicBezTo>
                  <a:cubicBezTo>
                    <a:pt x="0" y="87"/>
                    <a:pt x="0" y="61"/>
                    <a:pt x="6" y="49"/>
                  </a:cubicBezTo>
                  <a:cubicBezTo>
                    <a:pt x="10" y="47"/>
                    <a:pt x="20" y="45"/>
                    <a:pt x="26" y="41"/>
                  </a:cubicBezTo>
                  <a:cubicBezTo>
                    <a:pt x="26" y="34"/>
                    <a:pt x="27" y="27"/>
                    <a:pt x="27" y="20"/>
                  </a:cubicBezTo>
                  <a:cubicBezTo>
                    <a:pt x="34" y="13"/>
                    <a:pt x="40" y="21"/>
                    <a:pt x="52" y="19"/>
                  </a:cubicBezTo>
                  <a:cubicBezTo>
                    <a:pt x="62" y="13"/>
                    <a:pt x="71" y="8"/>
                    <a:pt x="80" y="3"/>
                  </a:cubicBezTo>
                  <a:cubicBezTo>
                    <a:pt x="98" y="2"/>
                    <a:pt x="115" y="1"/>
                    <a:pt x="133" y="0"/>
                  </a:cubicBezTo>
                  <a:cubicBezTo>
                    <a:pt x="136" y="2"/>
                    <a:pt x="146" y="8"/>
                    <a:pt x="151" y="18"/>
                  </a:cubicBezTo>
                  <a:cubicBezTo>
                    <a:pt x="151" y="21"/>
                    <a:pt x="151" y="25"/>
                    <a:pt x="151" y="29"/>
                  </a:cubicBezTo>
                  <a:cubicBezTo>
                    <a:pt x="149" y="32"/>
                    <a:pt x="147" y="35"/>
                    <a:pt x="146" y="38"/>
                  </a:cubicBezTo>
                  <a:cubicBezTo>
                    <a:pt x="138" y="50"/>
                    <a:pt x="129" y="61"/>
                    <a:pt x="123" y="75"/>
                  </a:cubicBezTo>
                  <a:cubicBezTo>
                    <a:pt x="122" y="80"/>
                    <a:pt x="120" y="87"/>
                    <a:pt x="114" y="93"/>
                  </a:cubicBezTo>
                  <a:cubicBezTo>
                    <a:pt x="97" y="101"/>
                    <a:pt x="80" y="114"/>
                    <a:pt x="66" y="122"/>
                  </a:cubicBezTo>
                  <a:cubicBezTo>
                    <a:pt x="61" y="123"/>
                    <a:pt x="56" y="124"/>
                    <a:pt x="50" y="125"/>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4" name="Freeform 47"/>
            <p:cNvSpPr/>
            <p:nvPr/>
          </p:nvSpPr>
          <p:spPr bwMode="auto">
            <a:xfrm rot="252837">
              <a:off x="3644513" y="4178704"/>
              <a:ext cx="837621" cy="621749"/>
            </a:xfrm>
            <a:custGeom>
              <a:avLst/>
              <a:gdLst>
                <a:gd name="T0" fmla="*/ 30 w 439"/>
                <a:gd name="T1" fmla="*/ 337 h 337"/>
                <a:gd name="T2" fmla="*/ 15 w 439"/>
                <a:gd name="T3" fmla="*/ 313 h 337"/>
                <a:gd name="T4" fmla="*/ 0 w 439"/>
                <a:gd name="T5" fmla="*/ 291 h 337"/>
                <a:gd name="T6" fmla="*/ 10 w 439"/>
                <a:gd name="T7" fmla="*/ 268 h 337"/>
                <a:gd name="T8" fmla="*/ 37 w 439"/>
                <a:gd name="T9" fmla="*/ 222 h 337"/>
                <a:gd name="T10" fmla="*/ 70 w 439"/>
                <a:gd name="T11" fmla="*/ 191 h 337"/>
                <a:gd name="T12" fmla="*/ 103 w 439"/>
                <a:gd name="T13" fmla="*/ 154 h 337"/>
                <a:gd name="T14" fmla="*/ 119 w 439"/>
                <a:gd name="T15" fmla="*/ 129 h 337"/>
                <a:gd name="T16" fmla="*/ 139 w 439"/>
                <a:gd name="T17" fmla="*/ 92 h 337"/>
                <a:gd name="T18" fmla="*/ 137 w 439"/>
                <a:gd name="T19" fmla="*/ 60 h 337"/>
                <a:gd name="T20" fmla="*/ 147 w 439"/>
                <a:gd name="T21" fmla="*/ 34 h 337"/>
                <a:gd name="T22" fmla="*/ 156 w 439"/>
                <a:gd name="T23" fmla="*/ 20 h 337"/>
                <a:gd name="T24" fmla="*/ 167 w 439"/>
                <a:gd name="T25" fmla="*/ 20 h 337"/>
                <a:gd name="T26" fmla="*/ 186 w 439"/>
                <a:gd name="T27" fmla="*/ 38 h 337"/>
                <a:gd name="T28" fmla="*/ 197 w 439"/>
                <a:gd name="T29" fmla="*/ 38 h 337"/>
                <a:gd name="T30" fmla="*/ 201 w 439"/>
                <a:gd name="T31" fmla="*/ 18 h 337"/>
                <a:gd name="T32" fmla="*/ 190 w 439"/>
                <a:gd name="T33" fmla="*/ 6 h 337"/>
                <a:gd name="T34" fmla="*/ 193 w 439"/>
                <a:gd name="T35" fmla="*/ 4 h 337"/>
                <a:gd name="T36" fmla="*/ 248 w 439"/>
                <a:gd name="T37" fmla="*/ 4 h 337"/>
                <a:gd name="T38" fmla="*/ 284 w 439"/>
                <a:gd name="T39" fmla="*/ 0 h 337"/>
                <a:gd name="T40" fmla="*/ 290 w 439"/>
                <a:gd name="T41" fmla="*/ 0 h 337"/>
                <a:gd name="T42" fmla="*/ 290 w 439"/>
                <a:gd name="T43" fmla="*/ 11 h 337"/>
                <a:gd name="T44" fmla="*/ 267 w 439"/>
                <a:gd name="T45" fmla="*/ 38 h 337"/>
                <a:gd name="T46" fmla="*/ 294 w 439"/>
                <a:gd name="T47" fmla="*/ 55 h 337"/>
                <a:gd name="T48" fmla="*/ 325 w 439"/>
                <a:gd name="T49" fmla="*/ 40 h 337"/>
                <a:gd name="T50" fmla="*/ 336 w 439"/>
                <a:gd name="T51" fmla="*/ 40 h 337"/>
                <a:gd name="T52" fmla="*/ 343 w 439"/>
                <a:gd name="T53" fmla="*/ 47 h 337"/>
                <a:gd name="T54" fmla="*/ 398 w 439"/>
                <a:gd name="T55" fmla="*/ 31 h 337"/>
                <a:gd name="T56" fmla="*/ 414 w 439"/>
                <a:gd name="T57" fmla="*/ 51 h 337"/>
                <a:gd name="T58" fmla="*/ 439 w 439"/>
                <a:gd name="T59" fmla="*/ 85 h 337"/>
                <a:gd name="T60" fmla="*/ 439 w 439"/>
                <a:gd name="T61" fmla="*/ 94 h 337"/>
                <a:gd name="T62" fmla="*/ 421 w 439"/>
                <a:gd name="T63" fmla="*/ 98 h 337"/>
                <a:gd name="T64" fmla="*/ 408 w 439"/>
                <a:gd name="T65" fmla="*/ 126 h 337"/>
                <a:gd name="T66" fmla="*/ 408 w 439"/>
                <a:gd name="T67" fmla="*/ 129 h 337"/>
                <a:gd name="T68" fmla="*/ 355 w 439"/>
                <a:gd name="T69" fmla="*/ 158 h 337"/>
                <a:gd name="T70" fmla="*/ 347 w 439"/>
                <a:gd name="T71" fmla="*/ 167 h 337"/>
                <a:gd name="T72" fmla="*/ 337 w 439"/>
                <a:gd name="T73" fmla="*/ 162 h 337"/>
                <a:gd name="T74" fmla="*/ 326 w 439"/>
                <a:gd name="T75" fmla="*/ 162 h 337"/>
                <a:gd name="T76" fmla="*/ 320 w 439"/>
                <a:gd name="T77" fmla="*/ 171 h 337"/>
                <a:gd name="T78" fmla="*/ 312 w 439"/>
                <a:gd name="T79" fmla="*/ 171 h 337"/>
                <a:gd name="T80" fmla="*/ 295 w 439"/>
                <a:gd name="T81" fmla="*/ 165 h 337"/>
                <a:gd name="T82" fmla="*/ 295 w 439"/>
                <a:gd name="T83" fmla="*/ 178 h 337"/>
                <a:gd name="T84" fmla="*/ 277 w 439"/>
                <a:gd name="T85" fmla="*/ 194 h 337"/>
                <a:gd name="T86" fmla="*/ 262 w 439"/>
                <a:gd name="T87" fmla="*/ 183 h 337"/>
                <a:gd name="T88" fmla="*/ 259 w 439"/>
                <a:gd name="T89" fmla="*/ 182 h 337"/>
                <a:gd name="T90" fmla="*/ 244 w 439"/>
                <a:gd name="T91" fmla="*/ 169 h 337"/>
                <a:gd name="T92" fmla="*/ 235 w 439"/>
                <a:gd name="T93" fmla="*/ 169 h 337"/>
                <a:gd name="T94" fmla="*/ 229 w 439"/>
                <a:gd name="T95" fmla="*/ 185 h 337"/>
                <a:gd name="T96" fmla="*/ 217 w 439"/>
                <a:gd name="T97" fmla="*/ 202 h 337"/>
                <a:gd name="T98" fmla="*/ 196 w 439"/>
                <a:gd name="T99" fmla="*/ 221 h 337"/>
                <a:gd name="T100" fmla="*/ 183 w 439"/>
                <a:gd name="T101" fmla="*/ 224 h 337"/>
                <a:gd name="T102" fmla="*/ 171 w 439"/>
                <a:gd name="T103" fmla="*/ 234 h 337"/>
                <a:gd name="T104" fmla="*/ 146 w 439"/>
                <a:gd name="T105" fmla="*/ 239 h 337"/>
                <a:gd name="T106" fmla="*/ 143 w 439"/>
                <a:gd name="T107" fmla="*/ 246 h 337"/>
                <a:gd name="T108" fmla="*/ 136 w 439"/>
                <a:gd name="T109" fmla="*/ 246 h 337"/>
                <a:gd name="T110" fmla="*/ 111 w 439"/>
                <a:gd name="T111" fmla="*/ 247 h 337"/>
                <a:gd name="T112" fmla="*/ 78 w 439"/>
                <a:gd name="T113" fmla="*/ 259 h 337"/>
                <a:gd name="T114" fmla="*/ 44 w 439"/>
                <a:gd name="T115" fmla="*/ 272 h 337"/>
                <a:gd name="T116" fmla="*/ 43 w 439"/>
                <a:gd name="T117" fmla="*/ 286 h 337"/>
                <a:gd name="T118" fmla="*/ 29 w 439"/>
                <a:gd name="T119" fmla="*/ 304 h 337"/>
                <a:gd name="T120" fmla="*/ 48 w 439"/>
                <a:gd name="T121" fmla="*/ 330 h 337"/>
                <a:gd name="T122" fmla="*/ 30 w 439"/>
                <a:gd name="T123" fmla="*/ 337 h 3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39"/>
                <a:gd name="T187" fmla="*/ 0 h 337"/>
                <a:gd name="T188" fmla="*/ 439 w 439"/>
                <a:gd name="T189" fmla="*/ 337 h 3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39" h="337">
                  <a:moveTo>
                    <a:pt x="30" y="337"/>
                  </a:moveTo>
                  <a:cubicBezTo>
                    <a:pt x="17" y="329"/>
                    <a:pt x="18" y="321"/>
                    <a:pt x="15" y="313"/>
                  </a:cubicBezTo>
                  <a:cubicBezTo>
                    <a:pt x="10" y="306"/>
                    <a:pt x="5" y="298"/>
                    <a:pt x="0" y="291"/>
                  </a:cubicBezTo>
                  <a:cubicBezTo>
                    <a:pt x="0" y="273"/>
                    <a:pt x="0" y="276"/>
                    <a:pt x="10" y="268"/>
                  </a:cubicBezTo>
                  <a:cubicBezTo>
                    <a:pt x="13" y="241"/>
                    <a:pt x="15" y="238"/>
                    <a:pt x="37" y="222"/>
                  </a:cubicBezTo>
                  <a:cubicBezTo>
                    <a:pt x="47" y="209"/>
                    <a:pt x="56" y="201"/>
                    <a:pt x="70" y="191"/>
                  </a:cubicBezTo>
                  <a:cubicBezTo>
                    <a:pt x="81" y="177"/>
                    <a:pt x="90" y="166"/>
                    <a:pt x="103" y="154"/>
                  </a:cubicBezTo>
                  <a:cubicBezTo>
                    <a:pt x="114" y="148"/>
                    <a:pt x="116" y="139"/>
                    <a:pt x="119" y="129"/>
                  </a:cubicBezTo>
                  <a:cubicBezTo>
                    <a:pt x="119" y="102"/>
                    <a:pt x="126" y="108"/>
                    <a:pt x="139" y="92"/>
                  </a:cubicBezTo>
                  <a:cubicBezTo>
                    <a:pt x="138" y="81"/>
                    <a:pt x="137" y="70"/>
                    <a:pt x="137" y="60"/>
                  </a:cubicBezTo>
                  <a:cubicBezTo>
                    <a:pt x="146" y="51"/>
                    <a:pt x="146" y="43"/>
                    <a:pt x="147" y="34"/>
                  </a:cubicBezTo>
                  <a:cubicBezTo>
                    <a:pt x="150" y="29"/>
                    <a:pt x="153" y="24"/>
                    <a:pt x="156" y="20"/>
                  </a:cubicBezTo>
                  <a:cubicBezTo>
                    <a:pt x="159" y="20"/>
                    <a:pt x="163" y="20"/>
                    <a:pt x="167" y="20"/>
                  </a:cubicBezTo>
                  <a:cubicBezTo>
                    <a:pt x="173" y="26"/>
                    <a:pt x="179" y="32"/>
                    <a:pt x="186" y="38"/>
                  </a:cubicBezTo>
                  <a:cubicBezTo>
                    <a:pt x="189" y="38"/>
                    <a:pt x="193" y="38"/>
                    <a:pt x="197" y="38"/>
                  </a:cubicBezTo>
                  <a:cubicBezTo>
                    <a:pt x="202" y="33"/>
                    <a:pt x="201" y="20"/>
                    <a:pt x="201" y="18"/>
                  </a:cubicBezTo>
                  <a:cubicBezTo>
                    <a:pt x="198" y="14"/>
                    <a:pt x="194" y="10"/>
                    <a:pt x="190" y="6"/>
                  </a:cubicBezTo>
                  <a:cubicBezTo>
                    <a:pt x="191" y="5"/>
                    <a:pt x="192" y="4"/>
                    <a:pt x="193" y="4"/>
                  </a:cubicBezTo>
                  <a:cubicBezTo>
                    <a:pt x="211" y="4"/>
                    <a:pt x="229" y="4"/>
                    <a:pt x="248" y="4"/>
                  </a:cubicBezTo>
                  <a:cubicBezTo>
                    <a:pt x="254" y="7"/>
                    <a:pt x="274" y="7"/>
                    <a:pt x="284" y="0"/>
                  </a:cubicBezTo>
                  <a:cubicBezTo>
                    <a:pt x="285" y="0"/>
                    <a:pt x="288" y="0"/>
                    <a:pt x="290" y="0"/>
                  </a:cubicBezTo>
                  <a:cubicBezTo>
                    <a:pt x="290" y="3"/>
                    <a:pt x="290" y="7"/>
                    <a:pt x="290" y="11"/>
                  </a:cubicBezTo>
                  <a:cubicBezTo>
                    <a:pt x="282" y="20"/>
                    <a:pt x="275" y="29"/>
                    <a:pt x="267" y="38"/>
                  </a:cubicBezTo>
                  <a:cubicBezTo>
                    <a:pt x="268" y="52"/>
                    <a:pt x="271" y="55"/>
                    <a:pt x="294" y="55"/>
                  </a:cubicBezTo>
                  <a:cubicBezTo>
                    <a:pt x="304" y="50"/>
                    <a:pt x="315" y="45"/>
                    <a:pt x="325" y="40"/>
                  </a:cubicBezTo>
                  <a:cubicBezTo>
                    <a:pt x="329" y="40"/>
                    <a:pt x="333" y="40"/>
                    <a:pt x="336" y="40"/>
                  </a:cubicBezTo>
                  <a:cubicBezTo>
                    <a:pt x="338" y="42"/>
                    <a:pt x="340" y="45"/>
                    <a:pt x="343" y="47"/>
                  </a:cubicBezTo>
                  <a:cubicBezTo>
                    <a:pt x="362" y="47"/>
                    <a:pt x="371" y="22"/>
                    <a:pt x="398" y="31"/>
                  </a:cubicBezTo>
                  <a:cubicBezTo>
                    <a:pt x="403" y="37"/>
                    <a:pt x="409" y="44"/>
                    <a:pt x="414" y="51"/>
                  </a:cubicBezTo>
                  <a:cubicBezTo>
                    <a:pt x="423" y="62"/>
                    <a:pt x="431" y="73"/>
                    <a:pt x="439" y="85"/>
                  </a:cubicBezTo>
                  <a:cubicBezTo>
                    <a:pt x="439" y="88"/>
                    <a:pt x="439" y="90"/>
                    <a:pt x="439" y="94"/>
                  </a:cubicBezTo>
                  <a:cubicBezTo>
                    <a:pt x="429" y="94"/>
                    <a:pt x="428" y="95"/>
                    <a:pt x="421" y="98"/>
                  </a:cubicBezTo>
                  <a:cubicBezTo>
                    <a:pt x="415" y="107"/>
                    <a:pt x="397" y="110"/>
                    <a:pt x="408" y="126"/>
                  </a:cubicBezTo>
                  <a:cubicBezTo>
                    <a:pt x="408" y="126"/>
                    <a:pt x="408" y="128"/>
                    <a:pt x="408" y="129"/>
                  </a:cubicBezTo>
                  <a:cubicBezTo>
                    <a:pt x="390" y="136"/>
                    <a:pt x="371" y="151"/>
                    <a:pt x="355" y="158"/>
                  </a:cubicBezTo>
                  <a:cubicBezTo>
                    <a:pt x="353" y="161"/>
                    <a:pt x="350" y="164"/>
                    <a:pt x="347" y="167"/>
                  </a:cubicBezTo>
                  <a:cubicBezTo>
                    <a:pt x="341" y="167"/>
                    <a:pt x="338" y="165"/>
                    <a:pt x="337" y="162"/>
                  </a:cubicBezTo>
                  <a:cubicBezTo>
                    <a:pt x="333" y="162"/>
                    <a:pt x="330" y="162"/>
                    <a:pt x="326" y="162"/>
                  </a:cubicBezTo>
                  <a:cubicBezTo>
                    <a:pt x="324" y="165"/>
                    <a:pt x="321" y="168"/>
                    <a:pt x="320" y="171"/>
                  </a:cubicBezTo>
                  <a:cubicBezTo>
                    <a:pt x="317" y="171"/>
                    <a:pt x="314" y="171"/>
                    <a:pt x="312" y="171"/>
                  </a:cubicBezTo>
                  <a:cubicBezTo>
                    <a:pt x="305" y="160"/>
                    <a:pt x="300" y="164"/>
                    <a:pt x="295" y="165"/>
                  </a:cubicBezTo>
                  <a:cubicBezTo>
                    <a:pt x="295" y="169"/>
                    <a:pt x="295" y="174"/>
                    <a:pt x="295" y="178"/>
                  </a:cubicBezTo>
                  <a:cubicBezTo>
                    <a:pt x="286" y="187"/>
                    <a:pt x="281" y="178"/>
                    <a:pt x="277" y="194"/>
                  </a:cubicBezTo>
                  <a:cubicBezTo>
                    <a:pt x="264" y="194"/>
                    <a:pt x="266" y="189"/>
                    <a:pt x="262" y="183"/>
                  </a:cubicBezTo>
                  <a:cubicBezTo>
                    <a:pt x="261" y="182"/>
                    <a:pt x="259" y="182"/>
                    <a:pt x="259" y="182"/>
                  </a:cubicBezTo>
                  <a:cubicBezTo>
                    <a:pt x="254" y="178"/>
                    <a:pt x="249" y="173"/>
                    <a:pt x="244" y="169"/>
                  </a:cubicBezTo>
                  <a:cubicBezTo>
                    <a:pt x="241" y="169"/>
                    <a:pt x="238" y="169"/>
                    <a:pt x="235" y="169"/>
                  </a:cubicBezTo>
                  <a:cubicBezTo>
                    <a:pt x="231" y="175"/>
                    <a:pt x="231" y="177"/>
                    <a:pt x="229" y="185"/>
                  </a:cubicBezTo>
                  <a:cubicBezTo>
                    <a:pt x="225" y="191"/>
                    <a:pt x="221" y="197"/>
                    <a:pt x="217" y="202"/>
                  </a:cubicBezTo>
                  <a:cubicBezTo>
                    <a:pt x="204" y="209"/>
                    <a:pt x="203" y="209"/>
                    <a:pt x="196" y="221"/>
                  </a:cubicBezTo>
                  <a:cubicBezTo>
                    <a:pt x="192" y="221"/>
                    <a:pt x="188" y="222"/>
                    <a:pt x="183" y="224"/>
                  </a:cubicBezTo>
                  <a:cubicBezTo>
                    <a:pt x="179" y="227"/>
                    <a:pt x="175" y="231"/>
                    <a:pt x="171" y="234"/>
                  </a:cubicBezTo>
                  <a:cubicBezTo>
                    <a:pt x="156" y="234"/>
                    <a:pt x="153" y="235"/>
                    <a:pt x="146" y="239"/>
                  </a:cubicBezTo>
                  <a:cubicBezTo>
                    <a:pt x="145" y="241"/>
                    <a:pt x="144" y="244"/>
                    <a:pt x="143" y="246"/>
                  </a:cubicBezTo>
                  <a:cubicBezTo>
                    <a:pt x="140" y="246"/>
                    <a:pt x="138" y="246"/>
                    <a:pt x="136" y="246"/>
                  </a:cubicBezTo>
                  <a:cubicBezTo>
                    <a:pt x="122" y="239"/>
                    <a:pt x="121" y="242"/>
                    <a:pt x="111" y="247"/>
                  </a:cubicBezTo>
                  <a:cubicBezTo>
                    <a:pt x="100" y="251"/>
                    <a:pt x="89" y="255"/>
                    <a:pt x="78" y="259"/>
                  </a:cubicBezTo>
                  <a:cubicBezTo>
                    <a:pt x="61" y="260"/>
                    <a:pt x="54" y="261"/>
                    <a:pt x="44" y="272"/>
                  </a:cubicBezTo>
                  <a:cubicBezTo>
                    <a:pt x="43" y="276"/>
                    <a:pt x="43" y="281"/>
                    <a:pt x="43" y="286"/>
                  </a:cubicBezTo>
                  <a:cubicBezTo>
                    <a:pt x="30" y="290"/>
                    <a:pt x="29" y="290"/>
                    <a:pt x="29" y="304"/>
                  </a:cubicBezTo>
                  <a:cubicBezTo>
                    <a:pt x="33" y="307"/>
                    <a:pt x="48" y="317"/>
                    <a:pt x="48" y="330"/>
                  </a:cubicBezTo>
                  <a:cubicBezTo>
                    <a:pt x="42" y="336"/>
                    <a:pt x="34" y="337"/>
                    <a:pt x="30" y="337"/>
                  </a:cubicBezTo>
                  <a:close/>
                </a:path>
              </a:pathLst>
            </a:custGeom>
            <a:grp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5" name="Freeform 48"/>
            <p:cNvSpPr/>
            <p:nvPr/>
          </p:nvSpPr>
          <p:spPr bwMode="auto">
            <a:xfrm rot="252837">
              <a:off x="2337144" y="3646405"/>
              <a:ext cx="935250" cy="976615"/>
            </a:xfrm>
            <a:custGeom>
              <a:avLst/>
              <a:gdLst>
                <a:gd name="T0" fmla="*/ 199 w 494"/>
                <a:gd name="T1" fmla="*/ 509 h 528"/>
                <a:gd name="T2" fmla="*/ 191 w 494"/>
                <a:gd name="T3" fmla="*/ 474 h 528"/>
                <a:gd name="T4" fmla="*/ 145 w 494"/>
                <a:gd name="T5" fmla="*/ 488 h 528"/>
                <a:gd name="T6" fmla="*/ 96 w 494"/>
                <a:gd name="T7" fmla="*/ 453 h 528"/>
                <a:gd name="T8" fmla="*/ 90 w 494"/>
                <a:gd name="T9" fmla="*/ 389 h 528"/>
                <a:gd name="T10" fmla="*/ 63 w 494"/>
                <a:gd name="T11" fmla="*/ 351 h 528"/>
                <a:gd name="T12" fmla="*/ 32 w 494"/>
                <a:gd name="T13" fmla="*/ 318 h 528"/>
                <a:gd name="T14" fmla="*/ 0 w 494"/>
                <a:gd name="T15" fmla="*/ 329 h 528"/>
                <a:gd name="T16" fmla="*/ 8 w 494"/>
                <a:gd name="T17" fmla="*/ 261 h 528"/>
                <a:gd name="T18" fmla="*/ 60 w 494"/>
                <a:gd name="T19" fmla="*/ 214 h 528"/>
                <a:gd name="T20" fmla="*/ 67 w 494"/>
                <a:gd name="T21" fmla="*/ 179 h 528"/>
                <a:gd name="T22" fmla="*/ 70 w 494"/>
                <a:gd name="T23" fmla="*/ 106 h 528"/>
                <a:gd name="T24" fmla="*/ 47 w 494"/>
                <a:gd name="T25" fmla="*/ 67 h 528"/>
                <a:gd name="T26" fmla="*/ 66 w 494"/>
                <a:gd name="T27" fmla="*/ 13 h 528"/>
                <a:gd name="T28" fmla="*/ 102 w 494"/>
                <a:gd name="T29" fmla="*/ 56 h 528"/>
                <a:gd name="T30" fmla="*/ 122 w 494"/>
                <a:gd name="T31" fmla="*/ 30 h 528"/>
                <a:gd name="T32" fmla="*/ 141 w 494"/>
                <a:gd name="T33" fmla="*/ 54 h 528"/>
                <a:gd name="T34" fmla="*/ 185 w 494"/>
                <a:gd name="T35" fmla="*/ 89 h 528"/>
                <a:gd name="T36" fmla="*/ 226 w 494"/>
                <a:gd name="T37" fmla="*/ 153 h 528"/>
                <a:gd name="T38" fmla="*/ 218 w 494"/>
                <a:gd name="T39" fmla="*/ 187 h 528"/>
                <a:gd name="T40" fmla="*/ 264 w 494"/>
                <a:gd name="T41" fmla="*/ 219 h 528"/>
                <a:gd name="T42" fmla="*/ 321 w 494"/>
                <a:gd name="T43" fmla="*/ 199 h 528"/>
                <a:gd name="T44" fmla="*/ 312 w 494"/>
                <a:gd name="T45" fmla="*/ 152 h 528"/>
                <a:gd name="T46" fmla="*/ 347 w 494"/>
                <a:gd name="T47" fmla="*/ 105 h 528"/>
                <a:gd name="T48" fmla="*/ 336 w 494"/>
                <a:gd name="T49" fmla="*/ 70 h 528"/>
                <a:gd name="T50" fmla="*/ 344 w 494"/>
                <a:gd name="T51" fmla="*/ 64 h 528"/>
                <a:gd name="T52" fmla="*/ 389 w 494"/>
                <a:gd name="T53" fmla="*/ 75 h 528"/>
                <a:gd name="T54" fmla="*/ 424 w 494"/>
                <a:gd name="T55" fmla="*/ 90 h 528"/>
                <a:gd name="T56" fmla="*/ 446 w 494"/>
                <a:gd name="T57" fmla="*/ 83 h 528"/>
                <a:gd name="T58" fmla="*/ 422 w 494"/>
                <a:gd name="T59" fmla="*/ 123 h 528"/>
                <a:gd name="T60" fmla="*/ 359 w 494"/>
                <a:gd name="T61" fmla="*/ 128 h 528"/>
                <a:gd name="T62" fmla="*/ 356 w 494"/>
                <a:gd name="T63" fmla="*/ 162 h 528"/>
                <a:gd name="T64" fmla="*/ 402 w 494"/>
                <a:gd name="T65" fmla="*/ 191 h 528"/>
                <a:gd name="T66" fmla="*/ 411 w 494"/>
                <a:gd name="T67" fmla="*/ 255 h 528"/>
                <a:gd name="T68" fmla="*/ 409 w 494"/>
                <a:gd name="T69" fmla="*/ 307 h 528"/>
                <a:gd name="T70" fmla="*/ 463 w 494"/>
                <a:gd name="T71" fmla="*/ 336 h 528"/>
                <a:gd name="T72" fmla="*/ 491 w 494"/>
                <a:gd name="T73" fmla="*/ 346 h 528"/>
                <a:gd name="T74" fmla="*/ 488 w 494"/>
                <a:gd name="T75" fmla="*/ 367 h 528"/>
                <a:gd name="T76" fmla="*/ 417 w 494"/>
                <a:gd name="T77" fmla="*/ 398 h 528"/>
                <a:gd name="T78" fmla="*/ 382 w 494"/>
                <a:gd name="T79" fmla="*/ 417 h 528"/>
                <a:gd name="T80" fmla="*/ 321 w 494"/>
                <a:gd name="T81" fmla="*/ 431 h 528"/>
                <a:gd name="T82" fmla="*/ 265 w 494"/>
                <a:gd name="T83" fmla="*/ 435 h 528"/>
                <a:gd name="T84" fmla="*/ 232 w 494"/>
                <a:gd name="T85" fmla="*/ 430 h 528"/>
                <a:gd name="T86" fmla="*/ 229 w 494"/>
                <a:gd name="T87" fmla="*/ 488 h 528"/>
                <a:gd name="T88" fmla="*/ 227 w 494"/>
                <a:gd name="T89" fmla="*/ 528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94"/>
                <a:gd name="T136" fmla="*/ 0 h 528"/>
                <a:gd name="T137" fmla="*/ 494 w 49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94" h="528">
                  <a:moveTo>
                    <a:pt x="227" y="528"/>
                  </a:moveTo>
                  <a:cubicBezTo>
                    <a:pt x="217" y="519"/>
                    <a:pt x="208" y="513"/>
                    <a:pt x="199" y="509"/>
                  </a:cubicBezTo>
                  <a:cubicBezTo>
                    <a:pt x="201" y="495"/>
                    <a:pt x="202" y="488"/>
                    <a:pt x="197" y="479"/>
                  </a:cubicBezTo>
                  <a:cubicBezTo>
                    <a:pt x="195" y="477"/>
                    <a:pt x="193" y="475"/>
                    <a:pt x="191" y="474"/>
                  </a:cubicBezTo>
                  <a:cubicBezTo>
                    <a:pt x="177" y="474"/>
                    <a:pt x="168" y="481"/>
                    <a:pt x="161" y="492"/>
                  </a:cubicBezTo>
                  <a:cubicBezTo>
                    <a:pt x="156" y="491"/>
                    <a:pt x="151" y="489"/>
                    <a:pt x="145" y="488"/>
                  </a:cubicBezTo>
                  <a:cubicBezTo>
                    <a:pt x="139" y="478"/>
                    <a:pt x="136" y="473"/>
                    <a:pt x="131" y="470"/>
                  </a:cubicBezTo>
                  <a:cubicBezTo>
                    <a:pt x="115" y="449"/>
                    <a:pt x="118" y="454"/>
                    <a:pt x="96" y="453"/>
                  </a:cubicBezTo>
                  <a:cubicBezTo>
                    <a:pt x="86" y="443"/>
                    <a:pt x="89" y="428"/>
                    <a:pt x="89" y="420"/>
                  </a:cubicBezTo>
                  <a:cubicBezTo>
                    <a:pt x="93" y="408"/>
                    <a:pt x="96" y="396"/>
                    <a:pt x="90" y="389"/>
                  </a:cubicBezTo>
                  <a:cubicBezTo>
                    <a:pt x="66" y="381"/>
                    <a:pt x="69" y="384"/>
                    <a:pt x="69" y="370"/>
                  </a:cubicBezTo>
                  <a:cubicBezTo>
                    <a:pt x="66" y="363"/>
                    <a:pt x="65" y="357"/>
                    <a:pt x="63" y="351"/>
                  </a:cubicBezTo>
                  <a:cubicBezTo>
                    <a:pt x="60" y="347"/>
                    <a:pt x="59" y="344"/>
                    <a:pt x="57" y="341"/>
                  </a:cubicBezTo>
                  <a:cubicBezTo>
                    <a:pt x="52" y="320"/>
                    <a:pt x="48" y="318"/>
                    <a:pt x="32" y="318"/>
                  </a:cubicBezTo>
                  <a:cubicBezTo>
                    <a:pt x="22" y="323"/>
                    <a:pt x="10" y="331"/>
                    <a:pt x="2" y="331"/>
                  </a:cubicBezTo>
                  <a:cubicBezTo>
                    <a:pt x="2" y="330"/>
                    <a:pt x="1" y="330"/>
                    <a:pt x="0" y="329"/>
                  </a:cubicBezTo>
                  <a:cubicBezTo>
                    <a:pt x="0" y="313"/>
                    <a:pt x="0" y="296"/>
                    <a:pt x="0" y="280"/>
                  </a:cubicBezTo>
                  <a:cubicBezTo>
                    <a:pt x="2" y="274"/>
                    <a:pt x="5" y="267"/>
                    <a:pt x="8" y="261"/>
                  </a:cubicBezTo>
                  <a:cubicBezTo>
                    <a:pt x="21" y="244"/>
                    <a:pt x="28" y="239"/>
                    <a:pt x="47" y="226"/>
                  </a:cubicBezTo>
                  <a:cubicBezTo>
                    <a:pt x="51" y="222"/>
                    <a:pt x="55" y="218"/>
                    <a:pt x="60" y="214"/>
                  </a:cubicBezTo>
                  <a:cubicBezTo>
                    <a:pt x="60" y="205"/>
                    <a:pt x="61" y="197"/>
                    <a:pt x="62" y="189"/>
                  </a:cubicBezTo>
                  <a:cubicBezTo>
                    <a:pt x="63" y="186"/>
                    <a:pt x="65" y="182"/>
                    <a:pt x="67" y="179"/>
                  </a:cubicBezTo>
                  <a:cubicBezTo>
                    <a:pt x="67" y="164"/>
                    <a:pt x="66" y="145"/>
                    <a:pt x="73" y="138"/>
                  </a:cubicBezTo>
                  <a:cubicBezTo>
                    <a:pt x="75" y="125"/>
                    <a:pt x="75" y="113"/>
                    <a:pt x="70" y="106"/>
                  </a:cubicBezTo>
                  <a:cubicBezTo>
                    <a:pt x="62" y="99"/>
                    <a:pt x="55" y="92"/>
                    <a:pt x="47" y="85"/>
                  </a:cubicBezTo>
                  <a:cubicBezTo>
                    <a:pt x="47" y="79"/>
                    <a:pt x="47" y="73"/>
                    <a:pt x="47" y="67"/>
                  </a:cubicBezTo>
                  <a:cubicBezTo>
                    <a:pt x="54" y="67"/>
                    <a:pt x="61" y="66"/>
                    <a:pt x="70" y="62"/>
                  </a:cubicBezTo>
                  <a:cubicBezTo>
                    <a:pt x="76" y="43"/>
                    <a:pt x="66" y="26"/>
                    <a:pt x="66" y="13"/>
                  </a:cubicBezTo>
                  <a:cubicBezTo>
                    <a:pt x="72" y="8"/>
                    <a:pt x="76" y="0"/>
                    <a:pt x="86" y="10"/>
                  </a:cubicBezTo>
                  <a:cubicBezTo>
                    <a:pt x="92" y="23"/>
                    <a:pt x="99" y="36"/>
                    <a:pt x="102" y="56"/>
                  </a:cubicBezTo>
                  <a:cubicBezTo>
                    <a:pt x="108" y="62"/>
                    <a:pt x="106" y="60"/>
                    <a:pt x="116" y="62"/>
                  </a:cubicBezTo>
                  <a:cubicBezTo>
                    <a:pt x="123" y="52"/>
                    <a:pt x="122" y="37"/>
                    <a:pt x="122" y="30"/>
                  </a:cubicBezTo>
                  <a:cubicBezTo>
                    <a:pt x="124" y="28"/>
                    <a:pt x="126" y="26"/>
                    <a:pt x="129" y="24"/>
                  </a:cubicBezTo>
                  <a:cubicBezTo>
                    <a:pt x="134" y="31"/>
                    <a:pt x="137" y="41"/>
                    <a:pt x="141" y="54"/>
                  </a:cubicBezTo>
                  <a:cubicBezTo>
                    <a:pt x="146" y="62"/>
                    <a:pt x="152" y="73"/>
                    <a:pt x="164" y="85"/>
                  </a:cubicBezTo>
                  <a:cubicBezTo>
                    <a:pt x="171" y="86"/>
                    <a:pt x="178" y="87"/>
                    <a:pt x="185" y="89"/>
                  </a:cubicBezTo>
                  <a:cubicBezTo>
                    <a:pt x="192" y="101"/>
                    <a:pt x="198" y="114"/>
                    <a:pt x="205" y="127"/>
                  </a:cubicBezTo>
                  <a:cubicBezTo>
                    <a:pt x="212" y="136"/>
                    <a:pt x="219" y="145"/>
                    <a:pt x="226" y="153"/>
                  </a:cubicBezTo>
                  <a:cubicBezTo>
                    <a:pt x="226" y="156"/>
                    <a:pt x="226" y="159"/>
                    <a:pt x="227" y="163"/>
                  </a:cubicBezTo>
                  <a:cubicBezTo>
                    <a:pt x="219" y="173"/>
                    <a:pt x="218" y="170"/>
                    <a:pt x="218" y="187"/>
                  </a:cubicBezTo>
                  <a:cubicBezTo>
                    <a:pt x="226" y="196"/>
                    <a:pt x="229" y="204"/>
                    <a:pt x="247" y="209"/>
                  </a:cubicBezTo>
                  <a:cubicBezTo>
                    <a:pt x="250" y="211"/>
                    <a:pt x="253" y="215"/>
                    <a:pt x="264" y="219"/>
                  </a:cubicBezTo>
                  <a:cubicBezTo>
                    <a:pt x="269" y="218"/>
                    <a:pt x="274" y="218"/>
                    <a:pt x="280" y="217"/>
                  </a:cubicBezTo>
                  <a:cubicBezTo>
                    <a:pt x="293" y="211"/>
                    <a:pt x="307" y="205"/>
                    <a:pt x="321" y="199"/>
                  </a:cubicBezTo>
                  <a:cubicBezTo>
                    <a:pt x="329" y="187"/>
                    <a:pt x="328" y="179"/>
                    <a:pt x="328" y="169"/>
                  </a:cubicBezTo>
                  <a:cubicBezTo>
                    <a:pt x="323" y="158"/>
                    <a:pt x="317" y="156"/>
                    <a:pt x="312" y="152"/>
                  </a:cubicBezTo>
                  <a:cubicBezTo>
                    <a:pt x="312" y="139"/>
                    <a:pt x="310" y="138"/>
                    <a:pt x="316" y="130"/>
                  </a:cubicBezTo>
                  <a:cubicBezTo>
                    <a:pt x="327" y="125"/>
                    <a:pt x="339" y="118"/>
                    <a:pt x="347" y="105"/>
                  </a:cubicBezTo>
                  <a:cubicBezTo>
                    <a:pt x="347" y="100"/>
                    <a:pt x="347" y="95"/>
                    <a:pt x="347" y="90"/>
                  </a:cubicBezTo>
                  <a:cubicBezTo>
                    <a:pt x="343" y="78"/>
                    <a:pt x="340" y="75"/>
                    <a:pt x="336" y="70"/>
                  </a:cubicBezTo>
                  <a:cubicBezTo>
                    <a:pt x="335" y="69"/>
                    <a:pt x="335" y="67"/>
                    <a:pt x="335" y="66"/>
                  </a:cubicBezTo>
                  <a:cubicBezTo>
                    <a:pt x="338" y="66"/>
                    <a:pt x="341" y="65"/>
                    <a:pt x="344" y="64"/>
                  </a:cubicBezTo>
                  <a:cubicBezTo>
                    <a:pt x="361" y="47"/>
                    <a:pt x="343" y="39"/>
                    <a:pt x="377" y="42"/>
                  </a:cubicBezTo>
                  <a:cubicBezTo>
                    <a:pt x="380" y="53"/>
                    <a:pt x="385" y="64"/>
                    <a:pt x="389" y="75"/>
                  </a:cubicBezTo>
                  <a:cubicBezTo>
                    <a:pt x="393" y="80"/>
                    <a:pt x="395" y="84"/>
                    <a:pt x="404" y="90"/>
                  </a:cubicBezTo>
                  <a:cubicBezTo>
                    <a:pt x="410" y="90"/>
                    <a:pt x="417" y="90"/>
                    <a:pt x="424" y="90"/>
                  </a:cubicBezTo>
                  <a:cubicBezTo>
                    <a:pt x="430" y="86"/>
                    <a:pt x="436" y="82"/>
                    <a:pt x="443" y="77"/>
                  </a:cubicBezTo>
                  <a:cubicBezTo>
                    <a:pt x="443" y="79"/>
                    <a:pt x="445" y="81"/>
                    <a:pt x="446" y="83"/>
                  </a:cubicBezTo>
                  <a:cubicBezTo>
                    <a:pt x="446" y="91"/>
                    <a:pt x="446" y="110"/>
                    <a:pt x="437" y="120"/>
                  </a:cubicBezTo>
                  <a:cubicBezTo>
                    <a:pt x="430" y="122"/>
                    <a:pt x="428" y="123"/>
                    <a:pt x="422" y="123"/>
                  </a:cubicBezTo>
                  <a:cubicBezTo>
                    <a:pt x="415" y="119"/>
                    <a:pt x="409" y="116"/>
                    <a:pt x="403" y="113"/>
                  </a:cubicBezTo>
                  <a:cubicBezTo>
                    <a:pt x="381" y="113"/>
                    <a:pt x="375" y="115"/>
                    <a:pt x="359" y="128"/>
                  </a:cubicBezTo>
                  <a:cubicBezTo>
                    <a:pt x="357" y="131"/>
                    <a:pt x="355" y="135"/>
                    <a:pt x="353" y="138"/>
                  </a:cubicBezTo>
                  <a:cubicBezTo>
                    <a:pt x="353" y="145"/>
                    <a:pt x="350" y="151"/>
                    <a:pt x="356" y="162"/>
                  </a:cubicBezTo>
                  <a:cubicBezTo>
                    <a:pt x="356" y="169"/>
                    <a:pt x="364" y="186"/>
                    <a:pt x="378" y="176"/>
                  </a:cubicBezTo>
                  <a:cubicBezTo>
                    <a:pt x="392" y="174"/>
                    <a:pt x="402" y="168"/>
                    <a:pt x="402" y="191"/>
                  </a:cubicBezTo>
                  <a:cubicBezTo>
                    <a:pt x="399" y="200"/>
                    <a:pt x="396" y="209"/>
                    <a:pt x="394" y="218"/>
                  </a:cubicBezTo>
                  <a:cubicBezTo>
                    <a:pt x="379" y="237"/>
                    <a:pt x="386" y="246"/>
                    <a:pt x="411" y="255"/>
                  </a:cubicBezTo>
                  <a:cubicBezTo>
                    <a:pt x="410" y="260"/>
                    <a:pt x="410" y="265"/>
                    <a:pt x="410" y="271"/>
                  </a:cubicBezTo>
                  <a:cubicBezTo>
                    <a:pt x="409" y="278"/>
                    <a:pt x="401" y="295"/>
                    <a:pt x="409" y="307"/>
                  </a:cubicBezTo>
                  <a:cubicBezTo>
                    <a:pt x="414" y="313"/>
                    <a:pt x="420" y="320"/>
                    <a:pt x="426" y="326"/>
                  </a:cubicBezTo>
                  <a:cubicBezTo>
                    <a:pt x="438" y="329"/>
                    <a:pt x="451" y="333"/>
                    <a:pt x="463" y="336"/>
                  </a:cubicBezTo>
                  <a:cubicBezTo>
                    <a:pt x="468" y="338"/>
                    <a:pt x="469" y="341"/>
                    <a:pt x="476" y="344"/>
                  </a:cubicBezTo>
                  <a:cubicBezTo>
                    <a:pt x="481" y="344"/>
                    <a:pt x="486" y="345"/>
                    <a:pt x="491" y="346"/>
                  </a:cubicBezTo>
                  <a:cubicBezTo>
                    <a:pt x="492" y="349"/>
                    <a:pt x="493" y="353"/>
                    <a:pt x="494" y="357"/>
                  </a:cubicBezTo>
                  <a:cubicBezTo>
                    <a:pt x="492" y="360"/>
                    <a:pt x="490" y="364"/>
                    <a:pt x="488" y="367"/>
                  </a:cubicBezTo>
                  <a:cubicBezTo>
                    <a:pt x="480" y="373"/>
                    <a:pt x="472" y="377"/>
                    <a:pt x="466" y="379"/>
                  </a:cubicBezTo>
                  <a:cubicBezTo>
                    <a:pt x="445" y="379"/>
                    <a:pt x="432" y="387"/>
                    <a:pt x="417" y="398"/>
                  </a:cubicBezTo>
                  <a:cubicBezTo>
                    <a:pt x="414" y="403"/>
                    <a:pt x="410" y="412"/>
                    <a:pt x="403" y="417"/>
                  </a:cubicBezTo>
                  <a:cubicBezTo>
                    <a:pt x="396" y="417"/>
                    <a:pt x="389" y="417"/>
                    <a:pt x="382" y="417"/>
                  </a:cubicBezTo>
                  <a:cubicBezTo>
                    <a:pt x="376" y="423"/>
                    <a:pt x="367" y="437"/>
                    <a:pt x="356" y="435"/>
                  </a:cubicBezTo>
                  <a:cubicBezTo>
                    <a:pt x="344" y="413"/>
                    <a:pt x="332" y="423"/>
                    <a:pt x="321" y="431"/>
                  </a:cubicBezTo>
                  <a:cubicBezTo>
                    <a:pt x="305" y="436"/>
                    <a:pt x="301" y="425"/>
                    <a:pt x="294" y="421"/>
                  </a:cubicBezTo>
                  <a:cubicBezTo>
                    <a:pt x="276" y="415"/>
                    <a:pt x="272" y="423"/>
                    <a:pt x="265" y="435"/>
                  </a:cubicBezTo>
                  <a:cubicBezTo>
                    <a:pt x="257" y="443"/>
                    <a:pt x="244" y="433"/>
                    <a:pt x="240" y="430"/>
                  </a:cubicBezTo>
                  <a:cubicBezTo>
                    <a:pt x="237" y="430"/>
                    <a:pt x="234" y="430"/>
                    <a:pt x="232" y="430"/>
                  </a:cubicBezTo>
                  <a:cubicBezTo>
                    <a:pt x="221" y="440"/>
                    <a:pt x="222" y="437"/>
                    <a:pt x="221" y="455"/>
                  </a:cubicBezTo>
                  <a:cubicBezTo>
                    <a:pt x="227" y="465"/>
                    <a:pt x="234" y="471"/>
                    <a:pt x="229" y="488"/>
                  </a:cubicBezTo>
                  <a:cubicBezTo>
                    <a:pt x="229" y="497"/>
                    <a:pt x="233" y="507"/>
                    <a:pt x="235" y="522"/>
                  </a:cubicBezTo>
                  <a:cubicBezTo>
                    <a:pt x="231" y="526"/>
                    <a:pt x="230" y="528"/>
                    <a:pt x="227" y="528"/>
                  </a:cubicBezTo>
                  <a:close/>
                </a:path>
              </a:pathLst>
            </a:custGeom>
            <a:grp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Freeform 49"/>
            <p:cNvSpPr/>
            <p:nvPr/>
          </p:nvSpPr>
          <p:spPr bwMode="auto">
            <a:xfrm rot="252837">
              <a:off x="3111096" y="4055528"/>
              <a:ext cx="796589" cy="579224"/>
            </a:xfrm>
            <a:custGeom>
              <a:avLst/>
              <a:gdLst>
                <a:gd name="T0" fmla="*/ 252 w 419"/>
                <a:gd name="T1" fmla="*/ 303 h 313"/>
                <a:gd name="T2" fmla="*/ 240 w 419"/>
                <a:gd name="T3" fmla="*/ 297 h 313"/>
                <a:gd name="T4" fmla="*/ 218 w 419"/>
                <a:gd name="T5" fmla="*/ 300 h 313"/>
                <a:gd name="T6" fmla="*/ 157 w 419"/>
                <a:gd name="T7" fmla="*/ 298 h 313"/>
                <a:gd name="T8" fmla="*/ 122 w 419"/>
                <a:gd name="T9" fmla="*/ 279 h 313"/>
                <a:gd name="T10" fmla="*/ 114 w 419"/>
                <a:gd name="T11" fmla="*/ 269 h 313"/>
                <a:gd name="T12" fmla="*/ 119 w 419"/>
                <a:gd name="T13" fmla="*/ 227 h 313"/>
                <a:gd name="T14" fmla="*/ 105 w 419"/>
                <a:gd name="T15" fmla="*/ 216 h 313"/>
                <a:gd name="T16" fmla="*/ 46 w 419"/>
                <a:gd name="T17" fmla="*/ 207 h 313"/>
                <a:gd name="T18" fmla="*/ 58 w 419"/>
                <a:gd name="T19" fmla="*/ 191 h 313"/>
                <a:gd name="T20" fmla="*/ 79 w 419"/>
                <a:gd name="T21" fmla="*/ 147 h 313"/>
                <a:gd name="T22" fmla="*/ 10 w 419"/>
                <a:gd name="T23" fmla="*/ 125 h 313"/>
                <a:gd name="T24" fmla="*/ 34 w 419"/>
                <a:gd name="T25" fmla="*/ 86 h 313"/>
                <a:gd name="T26" fmla="*/ 66 w 419"/>
                <a:gd name="T27" fmla="*/ 106 h 313"/>
                <a:gd name="T28" fmla="*/ 134 w 419"/>
                <a:gd name="T29" fmla="*/ 67 h 313"/>
                <a:gd name="T30" fmla="*/ 148 w 419"/>
                <a:gd name="T31" fmla="*/ 54 h 313"/>
                <a:gd name="T32" fmla="*/ 181 w 419"/>
                <a:gd name="T33" fmla="*/ 75 h 313"/>
                <a:gd name="T34" fmla="*/ 215 w 419"/>
                <a:gd name="T35" fmla="*/ 68 h 313"/>
                <a:gd name="T36" fmla="*/ 252 w 419"/>
                <a:gd name="T37" fmla="*/ 41 h 313"/>
                <a:gd name="T38" fmla="*/ 309 w 419"/>
                <a:gd name="T39" fmla="*/ 21 h 313"/>
                <a:gd name="T40" fmla="*/ 366 w 419"/>
                <a:gd name="T41" fmla="*/ 21 h 313"/>
                <a:gd name="T42" fmla="*/ 358 w 419"/>
                <a:gd name="T43" fmla="*/ 62 h 313"/>
                <a:gd name="T44" fmla="*/ 376 w 419"/>
                <a:gd name="T45" fmla="*/ 80 h 313"/>
                <a:gd name="T46" fmla="*/ 387 w 419"/>
                <a:gd name="T47" fmla="*/ 104 h 313"/>
                <a:gd name="T48" fmla="*/ 419 w 419"/>
                <a:gd name="T49" fmla="*/ 134 h 313"/>
                <a:gd name="T50" fmla="*/ 402 w 419"/>
                <a:gd name="T51" fmla="*/ 149 h 313"/>
                <a:gd name="T52" fmla="*/ 392 w 419"/>
                <a:gd name="T53" fmla="*/ 190 h 313"/>
                <a:gd name="T54" fmla="*/ 346 w 419"/>
                <a:gd name="T55" fmla="*/ 236 h 313"/>
                <a:gd name="T56" fmla="*/ 320 w 419"/>
                <a:gd name="T57" fmla="*/ 260 h 313"/>
                <a:gd name="T58" fmla="*/ 317 w 419"/>
                <a:gd name="T59" fmla="*/ 263 h 313"/>
                <a:gd name="T60" fmla="*/ 299 w 419"/>
                <a:gd name="T61" fmla="*/ 280 h 313"/>
                <a:gd name="T62" fmla="*/ 261 w 419"/>
                <a:gd name="T63" fmla="*/ 313 h 3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9"/>
                <a:gd name="T97" fmla="*/ 0 h 313"/>
                <a:gd name="T98" fmla="*/ 419 w 419"/>
                <a:gd name="T99" fmla="*/ 313 h 3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9" h="313">
                  <a:moveTo>
                    <a:pt x="252" y="313"/>
                  </a:moveTo>
                  <a:cubicBezTo>
                    <a:pt x="252" y="310"/>
                    <a:pt x="252" y="306"/>
                    <a:pt x="252" y="303"/>
                  </a:cubicBezTo>
                  <a:cubicBezTo>
                    <a:pt x="249" y="303"/>
                    <a:pt x="248" y="300"/>
                    <a:pt x="247" y="298"/>
                  </a:cubicBezTo>
                  <a:cubicBezTo>
                    <a:pt x="244" y="298"/>
                    <a:pt x="242" y="297"/>
                    <a:pt x="240" y="297"/>
                  </a:cubicBezTo>
                  <a:cubicBezTo>
                    <a:pt x="236" y="283"/>
                    <a:pt x="229" y="283"/>
                    <a:pt x="222" y="286"/>
                  </a:cubicBezTo>
                  <a:cubicBezTo>
                    <a:pt x="221" y="291"/>
                    <a:pt x="220" y="296"/>
                    <a:pt x="218" y="300"/>
                  </a:cubicBezTo>
                  <a:cubicBezTo>
                    <a:pt x="205" y="301"/>
                    <a:pt x="192" y="302"/>
                    <a:pt x="180" y="303"/>
                  </a:cubicBezTo>
                  <a:cubicBezTo>
                    <a:pt x="172" y="302"/>
                    <a:pt x="164" y="300"/>
                    <a:pt x="157" y="298"/>
                  </a:cubicBezTo>
                  <a:cubicBezTo>
                    <a:pt x="150" y="297"/>
                    <a:pt x="144" y="296"/>
                    <a:pt x="137" y="296"/>
                  </a:cubicBezTo>
                  <a:cubicBezTo>
                    <a:pt x="132" y="290"/>
                    <a:pt x="127" y="285"/>
                    <a:pt x="122" y="279"/>
                  </a:cubicBezTo>
                  <a:cubicBezTo>
                    <a:pt x="120" y="276"/>
                    <a:pt x="118" y="272"/>
                    <a:pt x="116" y="269"/>
                  </a:cubicBezTo>
                  <a:cubicBezTo>
                    <a:pt x="115" y="269"/>
                    <a:pt x="115" y="269"/>
                    <a:pt x="114" y="269"/>
                  </a:cubicBezTo>
                  <a:cubicBezTo>
                    <a:pt x="109" y="254"/>
                    <a:pt x="113" y="250"/>
                    <a:pt x="119" y="242"/>
                  </a:cubicBezTo>
                  <a:cubicBezTo>
                    <a:pt x="119" y="237"/>
                    <a:pt x="119" y="232"/>
                    <a:pt x="119" y="227"/>
                  </a:cubicBezTo>
                  <a:cubicBezTo>
                    <a:pt x="114" y="224"/>
                    <a:pt x="109" y="222"/>
                    <a:pt x="105" y="219"/>
                  </a:cubicBezTo>
                  <a:cubicBezTo>
                    <a:pt x="105" y="217"/>
                    <a:pt x="105" y="216"/>
                    <a:pt x="105" y="216"/>
                  </a:cubicBezTo>
                  <a:cubicBezTo>
                    <a:pt x="86" y="216"/>
                    <a:pt x="70" y="214"/>
                    <a:pt x="58" y="212"/>
                  </a:cubicBezTo>
                  <a:cubicBezTo>
                    <a:pt x="54" y="210"/>
                    <a:pt x="50" y="209"/>
                    <a:pt x="46" y="207"/>
                  </a:cubicBezTo>
                  <a:cubicBezTo>
                    <a:pt x="44" y="202"/>
                    <a:pt x="42" y="197"/>
                    <a:pt x="40" y="193"/>
                  </a:cubicBezTo>
                  <a:cubicBezTo>
                    <a:pt x="46" y="192"/>
                    <a:pt x="52" y="191"/>
                    <a:pt x="58" y="191"/>
                  </a:cubicBezTo>
                  <a:cubicBezTo>
                    <a:pt x="63" y="190"/>
                    <a:pt x="72" y="183"/>
                    <a:pt x="78" y="177"/>
                  </a:cubicBezTo>
                  <a:cubicBezTo>
                    <a:pt x="86" y="164"/>
                    <a:pt x="85" y="156"/>
                    <a:pt x="79" y="147"/>
                  </a:cubicBezTo>
                  <a:cubicBezTo>
                    <a:pt x="73" y="147"/>
                    <a:pt x="68" y="146"/>
                    <a:pt x="63" y="146"/>
                  </a:cubicBezTo>
                  <a:cubicBezTo>
                    <a:pt x="45" y="133"/>
                    <a:pt x="24" y="131"/>
                    <a:pt x="10" y="125"/>
                  </a:cubicBezTo>
                  <a:cubicBezTo>
                    <a:pt x="3" y="117"/>
                    <a:pt x="0" y="111"/>
                    <a:pt x="0" y="107"/>
                  </a:cubicBezTo>
                  <a:cubicBezTo>
                    <a:pt x="12" y="91"/>
                    <a:pt x="10" y="86"/>
                    <a:pt x="34" y="86"/>
                  </a:cubicBezTo>
                  <a:cubicBezTo>
                    <a:pt x="39" y="88"/>
                    <a:pt x="45" y="90"/>
                    <a:pt x="50" y="92"/>
                  </a:cubicBezTo>
                  <a:cubicBezTo>
                    <a:pt x="56" y="97"/>
                    <a:pt x="61" y="101"/>
                    <a:pt x="66" y="106"/>
                  </a:cubicBezTo>
                  <a:cubicBezTo>
                    <a:pt x="75" y="108"/>
                    <a:pt x="83" y="109"/>
                    <a:pt x="96" y="106"/>
                  </a:cubicBezTo>
                  <a:cubicBezTo>
                    <a:pt x="109" y="97"/>
                    <a:pt x="121" y="78"/>
                    <a:pt x="134" y="67"/>
                  </a:cubicBezTo>
                  <a:cubicBezTo>
                    <a:pt x="134" y="63"/>
                    <a:pt x="134" y="59"/>
                    <a:pt x="134" y="55"/>
                  </a:cubicBezTo>
                  <a:cubicBezTo>
                    <a:pt x="138" y="54"/>
                    <a:pt x="143" y="54"/>
                    <a:pt x="148" y="54"/>
                  </a:cubicBezTo>
                  <a:cubicBezTo>
                    <a:pt x="149" y="56"/>
                    <a:pt x="151" y="58"/>
                    <a:pt x="153" y="61"/>
                  </a:cubicBezTo>
                  <a:cubicBezTo>
                    <a:pt x="160" y="64"/>
                    <a:pt x="168" y="71"/>
                    <a:pt x="181" y="75"/>
                  </a:cubicBezTo>
                  <a:cubicBezTo>
                    <a:pt x="185" y="75"/>
                    <a:pt x="188" y="75"/>
                    <a:pt x="192" y="75"/>
                  </a:cubicBezTo>
                  <a:cubicBezTo>
                    <a:pt x="200" y="72"/>
                    <a:pt x="207" y="70"/>
                    <a:pt x="215" y="68"/>
                  </a:cubicBezTo>
                  <a:cubicBezTo>
                    <a:pt x="225" y="58"/>
                    <a:pt x="233" y="52"/>
                    <a:pt x="245" y="47"/>
                  </a:cubicBezTo>
                  <a:cubicBezTo>
                    <a:pt x="247" y="45"/>
                    <a:pt x="248" y="42"/>
                    <a:pt x="252" y="41"/>
                  </a:cubicBezTo>
                  <a:cubicBezTo>
                    <a:pt x="261" y="26"/>
                    <a:pt x="271" y="23"/>
                    <a:pt x="288" y="21"/>
                  </a:cubicBezTo>
                  <a:cubicBezTo>
                    <a:pt x="294" y="21"/>
                    <a:pt x="301" y="21"/>
                    <a:pt x="309" y="21"/>
                  </a:cubicBezTo>
                  <a:cubicBezTo>
                    <a:pt x="326" y="9"/>
                    <a:pt x="330" y="0"/>
                    <a:pt x="355" y="0"/>
                  </a:cubicBezTo>
                  <a:cubicBezTo>
                    <a:pt x="358" y="6"/>
                    <a:pt x="362" y="13"/>
                    <a:pt x="366" y="21"/>
                  </a:cubicBezTo>
                  <a:cubicBezTo>
                    <a:pt x="370" y="24"/>
                    <a:pt x="373" y="26"/>
                    <a:pt x="377" y="30"/>
                  </a:cubicBezTo>
                  <a:cubicBezTo>
                    <a:pt x="371" y="41"/>
                    <a:pt x="363" y="50"/>
                    <a:pt x="358" y="62"/>
                  </a:cubicBezTo>
                  <a:cubicBezTo>
                    <a:pt x="357" y="68"/>
                    <a:pt x="357" y="73"/>
                    <a:pt x="357" y="78"/>
                  </a:cubicBezTo>
                  <a:cubicBezTo>
                    <a:pt x="359" y="80"/>
                    <a:pt x="369" y="80"/>
                    <a:pt x="376" y="80"/>
                  </a:cubicBezTo>
                  <a:cubicBezTo>
                    <a:pt x="378" y="85"/>
                    <a:pt x="380" y="91"/>
                    <a:pt x="382" y="97"/>
                  </a:cubicBezTo>
                  <a:cubicBezTo>
                    <a:pt x="383" y="99"/>
                    <a:pt x="385" y="101"/>
                    <a:pt x="387" y="104"/>
                  </a:cubicBezTo>
                  <a:cubicBezTo>
                    <a:pt x="395" y="102"/>
                    <a:pt x="403" y="101"/>
                    <a:pt x="411" y="101"/>
                  </a:cubicBezTo>
                  <a:cubicBezTo>
                    <a:pt x="416" y="108"/>
                    <a:pt x="419" y="119"/>
                    <a:pt x="419" y="134"/>
                  </a:cubicBezTo>
                  <a:cubicBezTo>
                    <a:pt x="416" y="137"/>
                    <a:pt x="413" y="141"/>
                    <a:pt x="406" y="145"/>
                  </a:cubicBezTo>
                  <a:cubicBezTo>
                    <a:pt x="406" y="147"/>
                    <a:pt x="403" y="148"/>
                    <a:pt x="402" y="149"/>
                  </a:cubicBezTo>
                  <a:cubicBezTo>
                    <a:pt x="401" y="157"/>
                    <a:pt x="400" y="166"/>
                    <a:pt x="399" y="175"/>
                  </a:cubicBezTo>
                  <a:cubicBezTo>
                    <a:pt x="396" y="180"/>
                    <a:pt x="394" y="184"/>
                    <a:pt x="392" y="190"/>
                  </a:cubicBezTo>
                  <a:cubicBezTo>
                    <a:pt x="388" y="193"/>
                    <a:pt x="382" y="195"/>
                    <a:pt x="382" y="200"/>
                  </a:cubicBezTo>
                  <a:cubicBezTo>
                    <a:pt x="367" y="203"/>
                    <a:pt x="359" y="229"/>
                    <a:pt x="346" y="236"/>
                  </a:cubicBezTo>
                  <a:cubicBezTo>
                    <a:pt x="346" y="238"/>
                    <a:pt x="337" y="243"/>
                    <a:pt x="336" y="243"/>
                  </a:cubicBezTo>
                  <a:cubicBezTo>
                    <a:pt x="330" y="249"/>
                    <a:pt x="325" y="254"/>
                    <a:pt x="320" y="260"/>
                  </a:cubicBezTo>
                  <a:cubicBezTo>
                    <a:pt x="320" y="260"/>
                    <a:pt x="320" y="262"/>
                    <a:pt x="320" y="263"/>
                  </a:cubicBezTo>
                  <a:cubicBezTo>
                    <a:pt x="319" y="263"/>
                    <a:pt x="317" y="263"/>
                    <a:pt x="317" y="263"/>
                  </a:cubicBezTo>
                  <a:cubicBezTo>
                    <a:pt x="317" y="263"/>
                    <a:pt x="317" y="265"/>
                    <a:pt x="317" y="266"/>
                  </a:cubicBezTo>
                  <a:cubicBezTo>
                    <a:pt x="309" y="266"/>
                    <a:pt x="302" y="276"/>
                    <a:pt x="299" y="280"/>
                  </a:cubicBezTo>
                  <a:cubicBezTo>
                    <a:pt x="296" y="287"/>
                    <a:pt x="293" y="293"/>
                    <a:pt x="290" y="300"/>
                  </a:cubicBezTo>
                  <a:cubicBezTo>
                    <a:pt x="276" y="303"/>
                    <a:pt x="271" y="306"/>
                    <a:pt x="261" y="313"/>
                  </a:cubicBezTo>
                  <a:cubicBezTo>
                    <a:pt x="258" y="313"/>
                    <a:pt x="255" y="313"/>
                    <a:pt x="252" y="313"/>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Freeform 50"/>
            <p:cNvSpPr/>
            <p:nvPr/>
          </p:nvSpPr>
          <p:spPr bwMode="auto">
            <a:xfrm rot="252837">
              <a:off x="4811807" y="4156709"/>
              <a:ext cx="183938" cy="428185"/>
            </a:xfrm>
            <a:custGeom>
              <a:avLst/>
              <a:gdLst>
                <a:gd name="T0" fmla="*/ 46 w 101"/>
                <a:gd name="T1" fmla="*/ 231 h 231"/>
                <a:gd name="T2" fmla="*/ 27 w 101"/>
                <a:gd name="T3" fmla="*/ 204 h 231"/>
                <a:gd name="T4" fmla="*/ 9 w 101"/>
                <a:gd name="T5" fmla="*/ 182 h 231"/>
                <a:gd name="T6" fmla="*/ 0 w 101"/>
                <a:gd name="T7" fmla="*/ 170 h 231"/>
                <a:gd name="T8" fmla="*/ 3 w 101"/>
                <a:gd name="T9" fmla="*/ 123 h 231"/>
                <a:gd name="T10" fmla="*/ 17 w 101"/>
                <a:gd name="T11" fmla="*/ 84 h 231"/>
                <a:gd name="T12" fmla="*/ 21 w 101"/>
                <a:gd name="T13" fmla="*/ 63 h 231"/>
                <a:gd name="T14" fmla="*/ 33 w 101"/>
                <a:gd name="T15" fmla="*/ 35 h 231"/>
                <a:gd name="T16" fmla="*/ 69 w 101"/>
                <a:gd name="T17" fmla="*/ 0 h 231"/>
                <a:gd name="T18" fmla="*/ 92 w 101"/>
                <a:gd name="T19" fmla="*/ 1 h 231"/>
                <a:gd name="T20" fmla="*/ 95 w 101"/>
                <a:gd name="T21" fmla="*/ 4 h 231"/>
                <a:gd name="T22" fmla="*/ 100 w 101"/>
                <a:gd name="T23" fmla="*/ 33 h 231"/>
                <a:gd name="T24" fmla="*/ 95 w 101"/>
                <a:gd name="T25" fmla="*/ 106 h 231"/>
                <a:gd name="T26" fmla="*/ 89 w 101"/>
                <a:gd name="T27" fmla="*/ 123 h 231"/>
                <a:gd name="T28" fmla="*/ 66 w 101"/>
                <a:gd name="T29" fmla="*/ 171 h 231"/>
                <a:gd name="T30" fmla="*/ 60 w 101"/>
                <a:gd name="T31" fmla="*/ 223 h 231"/>
                <a:gd name="T32" fmla="*/ 54 w 101"/>
                <a:gd name="T33" fmla="*/ 229 h 231"/>
                <a:gd name="T34" fmla="*/ 46 w 101"/>
                <a:gd name="T35" fmla="*/ 231 h 2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
                <a:gd name="T55" fmla="*/ 0 h 231"/>
                <a:gd name="T56" fmla="*/ 101 w 101"/>
                <a:gd name="T57" fmla="*/ 231 h 2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 h="231">
                  <a:moveTo>
                    <a:pt x="46" y="231"/>
                  </a:moveTo>
                  <a:cubicBezTo>
                    <a:pt x="40" y="222"/>
                    <a:pt x="33" y="213"/>
                    <a:pt x="27" y="204"/>
                  </a:cubicBezTo>
                  <a:cubicBezTo>
                    <a:pt x="11" y="199"/>
                    <a:pt x="13" y="190"/>
                    <a:pt x="9" y="182"/>
                  </a:cubicBezTo>
                  <a:cubicBezTo>
                    <a:pt x="6" y="178"/>
                    <a:pt x="3" y="174"/>
                    <a:pt x="0" y="170"/>
                  </a:cubicBezTo>
                  <a:cubicBezTo>
                    <a:pt x="0" y="153"/>
                    <a:pt x="6" y="135"/>
                    <a:pt x="3" y="123"/>
                  </a:cubicBezTo>
                  <a:cubicBezTo>
                    <a:pt x="3" y="100"/>
                    <a:pt x="4" y="99"/>
                    <a:pt x="17" y="84"/>
                  </a:cubicBezTo>
                  <a:cubicBezTo>
                    <a:pt x="18" y="77"/>
                    <a:pt x="20" y="70"/>
                    <a:pt x="21" y="63"/>
                  </a:cubicBezTo>
                  <a:cubicBezTo>
                    <a:pt x="25" y="54"/>
                    <a:pt x="29" y="44"/>
                    <a:pt x="33" y="35"/>
                  </a:cubicBezTo>
                  <a:cubicBezTo>
                    <a:pt x="46" y="18"/>
                    <a:pt x="53" y="12"/>
                    <a:pt x="69" y="0"/>
                  </a:cubicBezTo>
                  <a:cubicBezTo>
                    <a:pt x="76" y="0"/>
                    <a:pt x="84" y="0"/>
                    <a:pt x="92" y="1"/>
                  </a:cubicBezTo>
                  <a:cubicBezTo>
                    <a:pt x="93" y="1"/>
                    <a:pt x="94" y="2"/>
                    <a:pt x="95" y="4"/>
                  </a:cubicBezTo>
                  <a:cubicBezTo>
                    <a:pt x="98" y="13"/>
                    <a:pt x="101" y="20"/>
                    <a:pt x="100" y="33"/>
                  </a:cubicBezTo>
                  <a:cubicBezTo>
                    <a:pt x="87" y="50"/>
                    <a:pt x="96" y="80"/>
                    <a:pt x="95" y="106"/>
                  </a:cubicBezTo>
                  <a:cubicBezTo>
                    <a:pt x="92" y="111"/>
                    <a:pt x="90" y="117"/>
                    <a:pt x="89" y="123"/>
                  </a:cubicBezTo>
                  <a:cubicBezTo>
                    <a:pt x="81" y="139"/>
                    <a:pt x="73" y="155"/>
                    <a:pt x="66" y="171"/>
                  </a:cubicBezTo>
                  <a:cubicBezTo>
                    <a:pt x="63" y="188"/>
                    <a:pt x="62" y="205"/>
                    <a:pt x="60" y="223"/>
                  </a:cubicBezTo>
                  <a:cubicBezTo>
                    <a:pt x="58" y="225"/>
                    <a:pt x="56" y="226"/>
                    <a:pt x="54" y="229"/>
                  </a:cubicBezTo>
                  <a:cubicBezTo>
                    <a:pt x="52" y="229"/>
                    <a:pt x="49" y="230"/>
                    <a:pt x="46" y="231"/>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8" name="Freeform 52"/>
            <p:cNvSpPr/>
            <p:nvPr/>
          </p:nvSpPr>
          <p:spPr bwMode="auto">
            <a:xfrm rot="252837">
              <a:off x="4376017" y="3819439"/>
              <a:ext cx="442863" cy="563094"/>
            </a:xfrm>
            <a:custGeom>
              <a:avLst/>
              <a:gdLst>
                <a:gd name="T0" fmla="*/ 78 w 234"/>
                <a:gd name="T1" fmla="*/ 304 h 304"/>
                <a:gd name="T2" fmla="*/ 67 w 234"/>
                <a:gd name="T3" fmla="*/ 284 h 304"/>
                <a:gd name="T4" fmla="*/ 66 w 234"/>
                <a:gd name="T5" fmla="*/ 281 h 304"/>
                <a:gd name="T6" fmla="*/ 35 w 234"/>
                <a:gd name="T7" fmla="*/ 240 h 304"/>
                <a:gd name="T8" fmla="*/ 3 w 234"/>
                <a:gd name="T9" fmla="*/ 237 h 304"/>
                <a:gd name="T10" fmla="*/ 5 w 234"/>
                <a:gd name="T11" fmla="*/ 204 h 304"/>
                <a:gd name="T12" fmla="*/ 6 w 234"/>
                <a:gd name="T13" fmla="*/ 174 h 304"/>
                <a:gd name="T14" fmla="*/ 24 w 234"/>
                <a:gd name="T15" fmla="*/ 153 h 304"/>
                <a:gd name="T16" fmla="*/ 27 w 234"/>
                <a:gd name="T17" fmla="*/ 139 h 304"/>
                <a:gd name="T18" fmla="*/ 28 w 234"/>
                <a:gd name="T19" fmla="*/ 109 h 304"/>
                <a:gd name="T20" fmla="*/ 43 w 234"/>
                <a:gd name="T21" fmla="*/ 99 h 304"/>
                <a:gd name="T22" fmla="*/ 55 w 234"/>
                <a:gd name="T23" fmla="*/ 87 h 304"/>
                <a:gd name="T24" fmla="*/ 59 w 234"/>
                <a:gd name="T25" fmla="*/ 76 h 304"/>
                <a:gd name="T26" fmla="*/ 59 w 234"/>
                <a:gd name="T27" fmla="*/ 66 h 304"/>
                <a:gd name="T28" fmla="*/ 69 w 234"/>
                <a:gd name="T29" fmla="*/ 36 h 304"/>
                <a:gd name="T30" fmla="*/ 98 w 234"/>
                <a:gd name="T31" fmla="*/ 29 h 304"/>
                <a:gd name="T32" fmla="*/ 117 w 234"/>
                <a:gd name="T33" fmla="*/ 3 h 304"/>
                <a:gd name="T34" fmla="*/ 132 w 234"/>
                <a:gd name="T35" fmla="*/ 6 h 304"/>
                <a:gd name="T36" fmla="*/ 159 w 234"/>
                <a:gd name="T37" fmla="*/ 55 h 304"/>
                <a:gd name="T38" fmla="*/ 190 w 234"/>
                <a:gd name="T39" fmla="*/ 58 h 304"/>
                <a:gd name="T40" fmla="*/ 228 w 234"/>
                <a:gd name="T41" fmla="*/ 49 h 304"/>
                <a:gd name="T42" fmla="*/ 234 w 234"/>
                <a:gd name="T43" fmla="*/ 52 h 304"/>
                <a:gd name="T44" fmla="*/ 217 w 234"/>
                <a:gd name="T45" fmla="*/ 71 h 304"/>
                <a:gd name="T46" fmla="*/ 217 w 234"/>
                <a:gd name="T47" fmla="*/ 89 h 304"/>
                <a:gd name="T48" fmla="*/ 185 w 234"/>
                <a:gd name="T49" fmla="*/ 102 h 304"/>
                <a:gd name="T50" fmla="*/ 197 w 234"/>
                <a:gd name="T51" fmla="*/ 113 h 304"/>
                <a:gd name="T52" fmla="*/ 206 w 234"/>
                <a:gd name="T53" fmla="*/ 119 h 304"/>
                <a:gd name="T54" fmla="*/ 198 w 234"/>
                <a:gd name="T55" fmla="*/ 126 h 304"/>
                <a:gd name="T56" fmla="*/ 196 w 234"/>
                <a:gd name="T57" fmla="*/ 168 h 304"/>
                <a:gd name="T58" fmla="*/ 202 w 234"/>
                <a:gd name="T59" fmla="*/ 172 h 304"/>
                <a:gd name="T60" fmla="*/ 202 w 234"/>
                <a:gd name="T61" fmla="*/ 174 h 304"/>
                <a:gd name="T62" fmla="*/ 198 w 234"/>
                <a:gd name="T63" fmla="*/ 173 h 304"/>
                <a:gd name="T64" fmla="*/ 183 w 234"/>
                <a:gd name="T65" fmla="*/ 174 h 304"/>
                <a:gd name="T66" fmla="*/ 181 w 234"/>
                <a:gd name="T67" fmla="*/ 190 h 304"/>
                <a:gd name="T68" fmla="*/ 164 w 234"/>
                <a:gd name="T69" fmla="*/ 217 h 304"/>
                <a:gd name="T70" fmla="*/ 152 w 234"/>
                <a:gd name="T71" fmla="*/ 230 h 304"/>
                <a:gd name="T72" fmla="*/ 132 w 234"/>
                <a:gd name="T73" fmla="*/ 231 h 304"/>
                <a:gd name="T74" fmla="*/ 137 w 234"/>
                <a:gd name="T75" fmla="*/ 248 h 304"/>
                <a:gd name="T76" fmla="*/ 96 w 234"/>
                <a:gd name="T77" fmla="*/ 282 h 304"/>
                <a:gd name="T78" fmla="*/ 95 w 234"/>
                <a:gd name="T79" fmla="*/ 290 h 304"/>
                <a:gd name="T80" fmla="*/ 78 w 234"/>
                <a:gd name="T81" fmla="*/ 304 h 3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4"/>
                <a:gd name="T124" fmla="*/ 0 h 304"/>
                <a:gd name="T125" fmla="*/ 234 w 234"/>
                <a:gd name="T126" fmla="*/ 304 h 3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4" h="304">
                  <a:moveTo>
                    <a:pt x="78" y="304"/>
                  </a:moveTo>
                  <a:cubicBezTo>
                    <a:pt x="78" y="293"/>
                    <a:pt x="71" y="286"/>
                    <a:pt x="67" y="284"/>
                  </a:cubicBezTo>
                  <a:cubicBezTo>
                    <a:pt x="66" y="283"/>
                    <a:pt x="66" y="282"/>
                    <a:pt x="66" y="281"/>
                  </a:cubicBezTo>
                  <a:cubicBezTo>
                    <a:pt x="56" y="267"/>
                    <a:pt x="45" y="254"/>
                    <a:pt x="35" y="240"/>
                  </a:cubicBezTo>
                  <a:cubicBezTo>
                    <a:pt x="20" y="236"/>
                    <a:pt x="11" y="239"/>
                    <a:pt x="3" y="237"/>
                  </a:cubicBezTo>
                  <a:cubicBezTo>
                    <a:pt x="0" y="221"/>
                    <a:pt x="3" y="215"/>
                    <a:pt x="5" y="204"/>
                  </a:cubicBezTo>
                  <a:cubicBezTo>
                    <a:pt x="11" y="192"/>
                    <a:pt x="6" y="183"/>
                    <a:pt x="6" y="174"/>
                  </a:cubicBezTo>
                  <a:cubicBezTo>
                    <a:pt x="12" y="167"/>
                    <a:pt x="18" y="160"/>
                    <a:pt x="24" y="153"/>
                  </a:cubicBezTo>
                  <a:cubicBezTo>
                    <a:pt x="25" y="148"/>
                    <a:pt x="26" y="144"/>
                    <a:pt x="27" y="139"/>
                  </a:cubicBezTo>
                  <a:cubicBezTo>
                    <a:pt x="27" y="129"/>
                    <a:pt x="23" y="114"/>
                    <a:pt x="28" y="109"/>
                  </a:cubicBezTo>
                  <a:cubicBezTo>
                    <a:pt x="33" y="105"/>
                    <a:pt x="38" y="102"/>
                    <a:pt x="43" y="99"/>
                  </a:cubicBezTo>
                  <a:cubicBezTo>
                    <a:pt x="47" y="95"/>
                    <a:pt x="51" y="91"/>
                    <a:pt x="55" y="87"/>
                  </a:cubicBezTo>
                  <a:cubicBezTo>
                    <a:pt x="56" y="83"/>
                    <a:pt x="58" y="80"/>
                    <a:pt x="59" y="76"/>
                  </a:cubicBezTo>
                  <a:cubicBezTo>
                    <a:pt x="59" y="73"/>
                    <a:pt x="59" y="69"/>
                    <a:pt x="59" y="66"/>
                  </a:cubicBezTo>
                  <a:cubicBezTo>
                    <a:pt x="49" y="48"/>
                    <a:pt x="54" y="45"/>
                    <a:pt x="69" y="36"/>
                  </a:cubicBezTo>
                  <a:cubicBezTo>
                    <a:pt x="79" y="33"/>
                    <a:pt x="87" y="34"/>
                    <a:pt x="98" y="29"/>
                  </a:cubicBezTo>
                  <a:cubicBezTo>
                    <a:pt x="106" y="24"/>
                    <a:pt x="113" y="11"/>
                    <a:pt x="117" y="3"/>
                  </a:cubicBezTo>
                  <a:cubicBezTo>
                    <a:pt x="122" y="1"/>
                    <a:pt x="125" y="0"/>
                    <a:pt x="132" y="6"/>
                  </a:cubicBezTo>
                  <a:cubicBezTo>
                    <a:pt x="138" y="19"/>
                    <a:pt x="137" y="43"/>
                    <a:pt x="159" y="55"/>
                  </a:cubicBezTo>
                  <a:cubicBezTo>
                    <a:pt x="169" y="56"/>
                    <a:pt x="180" y="56"/>
                    <a:pt x="190" y="58"/>
                  </a:cubicBezTo>
                  <a:cubicBezTo>
                    <a:pt x="198" y="49"/>
                    <a:pt x="215" y="50"/>
                    <a:pt x="228" y="49"/>
                  </a:cubicBezTo>
                  <a:cubicBezTo>
                    <a:pt x="230" y="50"/>
                    <a:pt x="232" y="51"/>
                    <a:pt x="234" y="52"/>
                  </a:cubicBezTo>
                  <a:cubicBezTo>
                    <a:pt x="228" y="59"/>
                    <a:pt x="223" y="62"/>
                    <a:pt x="217" y="71"/>
                  </a:cubicBezTo>
                  <a:cubicBezTo>
                    <a:pt x="217" y="77"/>
                    <a:pt x="217" y="83"/>
                    <a:pt x="217" y="89"/>
                  </a:cubicBezTo>
                  <a:cubicBezTo>
                    <a:pt x="202" y="89"/>
                    <a:pt x="182" y="84"/>
                    <a:pt x="185" y="102"/>
                  </a:cubicBezTo>
                  <a:cubicBezTo>
                    <a:pt x="190" y="105"/>
                    <a:pt x="193" y="107"/>
                    <a:pt x="197" y="113"/>
                  </a:cubicBezTo>
                  <a:cubicBezTo>
                    <a:pt x="200" y="115"/>
                    <a:pt x="203" y="116"/>
                    <a:pt x="206" y="119"/>
                  </a:cubicBezTo>
                  <a:cubicBezTo>
                    <a:pt x="203" y="121"/>
                    <a:pt x="201" y="124"/>
                    <a:pt x="198" y="126"/>
                  </a:cubicBezTo>
                  <a:cubicBezTo>
                    <a:pt x="198" y="139"/>
                    <a:pt x="188" y="155"/>
                    <a:pt x="196" y="168"/>
                  </a:cubicBezTo>
                  <a:cubicBezTo>
                    <a:pt x="198" y="169"/>
                    <a:pt x="200" y="171"/>
                    <a:pt x="202" y="172"/>
                  </a:cubicBezTo>
                  <a:cubicBezTo>
                    <a:pt x="202" y="173"/>
                    <a:pt x="202" y="174"/>
                    <a:pt x="202" y="174"/>
                  </a:cubicBezTo>
                  <a:cubicBezTo>
                    <a:pt x="201" y="174"/>
                    <a:pt x="200" y="173"/>
                    <a:pt x="198" y="173"/>
                  </a:cubicBezTo>
                  <a:cubicBezTo>
                    <a:pt x="193" y="173"/>
                    <a:pt x="188" y="173"/>
                    <a:pt x="183" y="174"/>
                  </a:cubicBezTo>
                  <a:cubicBezTo>
                    <a:pt x="178" y="178"/>
                    <a:pt x="183" y="180"/>
                    <a:pt x="181" y="190"/>
                  </a:cubicBezTo>
                  <a:cubicBezTo>
                    <a:pt x="165" y="201"/>
                    <a:pt x="168" y="197"/>
                    <a:pt x="164" y="217"/>
                  </a:cubicBezTo>
                  <a:cubicBezTo>
                    <a:pt x="160" y="221"/>
                    <a:pt x="155" y="226"/>
                    <a:pt x="152" y="230"/>
                  </a:cubicBezTo>
                  <a:cubicBezTo>
                    <a:pt x="145" y="230"/>
                    <a:pt x="139" y="231"/>
                    <a:pt x="132" y="231"/>
                  </a:cubicBezTo>
                  <a:cubicBezTo>
                    <a:pt x="128" y="236"/>
                    <a:pt x="127" y="241"/>
                    <a:pt x="137" y="248"/>
                  </a:cubicBezTo>
                  <a:cubicBezTo>
                    <a:pt x="117" y="253"/>
                    <a:pt x="108" y="268"/>
                    <a:pt x="96" y="282"/>
                  </a:cubicBezTo>
                  <a:cubicBezTo>
                    <a:pt x="96" y="284"/>
                    <a:pt x="95" y="287"/>
                    <a:pt x="95" y="290"/>
                  </a:cubicBezTo>
                  <a:cubicBezTo>
                    <a:pt x="89" y="297"/>
                    <a:pt x="84" y="300"/>
                    <a:pt x="78" y="304"/>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9" name="Freeform 53"/>
            <p:cNvSpPr/>
            <p:nvPr/>
          </p:nvSpPr>
          <p:spPr bwMode="auto">
            <a:xfrm rot="252837">
              <a:off x="3034691" y="3680132"/>
              <a:ext cx="640950" cy="551363"/>
            </a:xfrm>
            <a:custGeom>
              <a:avLst/>
              <a:gdLst>
                <a:gd name="T0" fmla="*/ 134 w 339"/>
                <a:gd name="T1" fmla="*/ 298 h 298"/>
                <a:gd name="T2" fmla="*/ 108 w 339"/>
                <a:gd name="T3" fmla="*/ 281 h 298"/>
                <a:gd name="T4" fmla="*/ 96 w 339"/>
                <a:gd name="T5" fmla="*/ 277 h 298"/>
                <a:gd name="T6" fmla="*/ 62 w 339"/>
                <a:gd name="T7" fmla="*/ 285 h 298"/>
                <a:gd name="T8" fmla="*/ 53 w 339"/>
                <a:gd name="T9" fmla="*/ 297 h 298"/>
                <a:gd name="T10" fmla="*/ 57 w 339"/>
                <a:gd name="T11" fmla="*/ 277 h 298"/>
                <a:gd name="T12" fmla="*/ 59 w 339"/>
                <a:gd name="T13" fmla="*/ 254 h 298"/>
                <a:gd name="T14" fmla="*/ 34 w 339"/>
                <a:gd name="T15" fmla="*/ 242 h 298"/>
                <a:gd name="T16" fmla="*/ 38 w 339"/>
                <a:gd name="T17" fmla="*/ 230 h 298"/>
                <a:gd name="T18" fmla="*/ 47 w 339"/>
                <a:gd name="T19" fmla="*/ 199 h 298"/>
                <a:gd name="T20" fmla="*/ 47 w 339"/>
                <a:gd name="T21" fmla="*/ 179 h 298"/>
                <a:gd name="T22" fmla="*/ 39 w 339"/>
                <a:gd name="T23" fmla="*/ 171 h 298"/>
                <a:gd name="T24" fmla="*/ 11 w 339"/>
                <a:gd name="T25" fmla="*/ 176 h 298"/>
                <a:gd name="T26" fmla="*/ 3 w 339"/>
                <a:gd name="T27" fmla="*/ 162 h 298"/>
                <a:gd name="T28" fmla="*/ 0 w 339"/>
                <a:gd name="T29" fmla="*/ 156 h 298"/>
                <a:gd name="T30" fmla="*/ 33 w 339"/>
                <a:gd name="T31" fmla="*/ 122 h 298"/>
                <a:gd name="T32" fmla="*/ 41 w 339"/>
                <a:gd name="T33" fmla="*/ 122 h 298"/>
                <a:gd name="T34" fmla="*/ 80 w 339"/>
                <a:gd name="T35" fmla="*/ 129 h 298"/>
                <a:gd name="T36" fmla="*/ 88 w 339"/>
                <a:gd name="T37" fmla="*/ 120 h 298"/>
                <a:gd name="T38" fmla="*/ 91 w 339"/>
                <a:gd name="T39" fmla="*/ 109 h 298"/>
                <a:gd name="T40" fmla="*/ 97 w 339"/>
                <a:gd name="T41" fmla="*/ 109 h 298"/>
                <a:gd name="T42" fmla="*/ 140 w 339"/>
                <a:gd name="T43" fmla="*/ 114 h 298"/>
                <a:gd name="T44" fmla="*/ 149 w 339"/>
                <a:gd name="T45" fmla="*/ 81 h 298"/>
                <a:gd name="T46" fmla="*/ 110 w 339"/>
                <a:gd name="T47" fmla="*/ 60 h 298"/>
                <a:gd name="T48" fmla="*/ 120 w 339"/>
                <a:gd name="T49" fmla="*/ 44 h 298"/>
                <a:gd name="T50" fmla="*/ 133 w 339"/>
                <a:gd name="T51" fmla="*/ 52 h 298"/>
                <a:gd name="T52" fmla="*/ 156 w 339"/>
                <a:gd name="T53" fmla="*/ 57 h 298"/>
                <a:gd name="T54" fmla="*/ 216 w 339"/>
                <a:gd name="T55" fmla="*/ 17 h 298"/>
                <a:gd name="T56" fmla="*/ 241 w 339"/>
                <a:gd name="T57" fmla="*/ 0 h 298"/>
                <a:gd name="T58" fmla="*/ 262 w 339"/>
                <a:gd name="T59" fmla="*/ 37 h 298"/>
                <a:gd name="T60" fmla="*/ 295 w 339"/>
                <a:gd name="T61" fmla="*/ 73 h 298"/>
                <a:gd name="T62" fmla="*/ 313 w 339"/>
                <a:gd name="T63" fmla="*/ 79 h 298"/>
                <a:gd name="T64" fmla="*/ 313 w 339"/>
                <a:gd name="T65" fmla="*/ 114 h 298"/>
                <a:gd name="T66" fmla="*/ 283 w 339"/>
                <a:gd name="T67" fmla="*/ 147 h 298"/>
                <a:gd name="T68" fmla="*/ 298 w 339"/>
                <a:gd name="T69" fmla="*/ 144 h 298"/>
                <a:gd name="T70" fmla="*/ 321 w 339"/>
                <a:gd name="T71" fmla="*/ 143 h 298"/>
                <a:gd name="T72" fmla="*/ 318 w 339"/>
                <a:gd name="T73" fmla="*/ 183 h 298"/>
                <a:gd name="T74" fmla="*/ 332 w 339"/>
                <a:gd name="T75" fmla="*/ 199 h 298"/>
                <a:gd name="T76" fmla="*/ 339 w 339"/>
                <a:gd name="T77" fmla="*/ 211 h 298"/>
                <a:gd name="T78" fmla="*/ 310 w 339"/>
                <a:gd name="T79" fmla="*/ 223 h 298"/>
                <a:gd name="T80" fmla="*/ 269 w 339"/>
                <a:gd name="T81" fmla="*/ 257 h 298"/>
                <a:gd name="T82" fmla="*/ 235 w 339"/>
                <a:gd name="T83" fmla="*/ 264 h 298"/>
                <a:gd name="T84" fmla="*/ 219 w 339"/>
                <a:gd name="T85" fmla="*/ 255 h 298"/>
                <a:gd name="T86" fmla="*/ 192 w 339"/>
                <a:gd name="T87" fmla="*/ 244 h 298"/>
                <a:gd name="T88" fmla="*/ 185 w 339"/>
                <a:gd name="T89" fmla="*/ 248 h 298"/>
                <a:gd name="T90" fmla="*/ 184 w 339"/>
                <a:gd name="T91" fmla="*/ 260 h 298"/>
                <a:gd name="T92" fmla="*/ 156 w 339"/>
                <a:gd name="T93" fmla="*/ 293 h 298"/>
                <a:gd name="T94" fmla="*/ 134 w 339"/>
                <a:gd name="T95" fmla="*/ 298 h 29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39"/>
                <a:gd name="T145" fmla="*/ 0 h 298"/>
                <a:gd name="T146" fmla="*/ 339 w 339"/>
                <a:gd name="T147" fmla="*/ 298 h 29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39" h="298">
                  <a:moveTo>
                    <a:pt x="134" y="298"/>
                  </a:moveTo>
                  <a:cubicBezTo>
                    <a:pt x="118" y="293"/>
                    <a:pt x="115" y="285"/>
                    <a:pt x="108" y="281"/>
                  </a:cubicBezTo>
                  <a:cubicBezTo>
                    <a:pt x="104" y="279"/>
                    <a:pt x="100" y="278"/>
                    <a:pt x="96" y="277"/>
                  </a:cubicBezTo>
                  <a:cubicBezTo>
                    <a:pt x="78" y="277"/>
                    <a:pt x="74" y="275"/>
                    <a:pt x="62" y="285"/>
                  </a:cubicBezTo>
                  <a:cubicBezTo>
                    <a:pt x="59" y="288"/>
                    <a:pt x="56" y="293"/>
                    <a:pt x="53" y="297"/>
                  </a:cubicBezTo>
                  <a:cubicBezTo>
                    <a:pt x="53" y="288"/>
                    <a:pt x="56" y="281"/>
                    <a:pt x="57" y="277"/>
                  </a:cubicBezTo>
                  <a:cubicBezTo>
                    <a:pt x="57" y="269"/>
                    <a:pt x="58" y="261"/>
                    <a:pt x="59" y="254"/>
                  </a:cubicBezTo>
                  <a:cubicBezTo>
                    <a:pt x="50" y="250"/>
                    <a:pt x="42" y="246"/>
                    <a:pt x="34" y="242"/>
                  </a:cubicBezTo>
                  <a:cubicBezTo>
                    <a:pt x="34" y="238"/>
                    <a:pt x="36" y="233"/>
                    <a:pt x="38" y="230"/>
                  </a:cubicBezTo>
                  <a:cubicBezTo>
                    <a:pt x="41" y="220"/>
                    <a:pt x="44" y="209"/>
                    <a:pt x="47" y="199"/>
                  </a:cubicBezTo>
                  <a:cubicBezTo>
                    <a:pt x="52" y="194"/>
                    <a:pt x="47" y="181"/>
                    <a:pt x="47" y="179"/>
                  </a:cubicBezTo>
                  <a:cubicBezTo>
                    <a:pt x="44" y="176"/>
                    <a:pt x="41" y="173"/>
                    <a:pt x="39" y="171"/>
                  </a:cubicBezTo>
                  <a:cubicBezTo>
                    <a:pt x="30" y="171"/>
                    <a:pt x="20" y="174"/>
                    <a:pt x="11" y="176"/>
                  </a:cubicBezTo>
                  <a:cubicBezTo>
                    <a:pt x="1" y="176"/>
                    <a:pt x="3" y="164"/>
                    <a:pt x="3" y="162"/>
                  </a:cubicBezTo>
                  <a:cubicBezTo>
                    <a:pt x="1" y="160"/>
                    <a:pt x="0" y="158"/>
                    <a:pt x="0" y="156"/>
                  </a:cubicBezTo>
                  <a:cubicBezTo>
                    <a:pt x="0" y="128"/>
                    <a:pt x="12" y="127"/>
                    <a:pt x="33" y="122"/>
                  </a:cubicBezTo>
                  <a:cubicBezTo>
                    <a:pt x="36" y="122"/>
                    <a:pt x="38" y="122"/>
                    <a:pt x="41" y="122"/>
                  </a:cubicBezTo>
                  <a:cubicBezTo>
                    <a:pt x="51" y="128"/>
                    <a:pt x="64" y="136"/>
                    <a:pt x="80" y="129"/>
                  </a:cubicBezTo>
                  <a:cubicBezTo>
                    <a:pt x="83" y="126"/>
                    <a:pt x="85" y="123"/>
                    <a:pt x="88" y="120"/>
                  </a:cubicBezTo>
                  <a:cubicBezTo>
                    <a:pt x="89" y="116"/>
                    <a:pt x="90" y="113"/>
                    <a:pt x="91" y="109"/>
                  </a:cubicBezTo>
                  <a:cubicBezTo>
                    <a:pt x="93" y="109"/>
                    <a:pt x="94" y="109"/>
                    <a:pt x="97" y="109"/>
                  </a:cubicBezTo>
                  <a:cubicBezTo>
                    <a:pt x="102" y="114"/>
                    <a:pt x="126" y="114"/>
                    <a:pt x="140" y="114"/>
                  </a:cubicBezTo>
                  <a:cubicBezTo>
                    <a:pt x="151" y="103"/>
                    <a:pt x="149" y="92"/>
                    <a:pt x="149" y="81"/>
                  </a:cubicBezTo>
                  <a:cubicBezTo>
                    <a:pt x="134" y="66"/>
                    <a:pt x="123" y="66"/>
                    <a:pt x="110" y="60"/>
                  </a:cubicBezTo>
                  <a:cubicBezTo>
                    <a:pt x="104" y="47"/>
                    <a:pt x="109" y="44"/>
                    <a:pt x="120" y="44"/>
                  </a:cubicBezTo>
                  <a:cubicBezTo>
                    <a:pt x="125" y="46"/>
                    <a:pt x="129" y="49"/>
                    <a:pt x="133" y="52"/>
                  </a:cubicBezTo>
                  <a:cubicBezTo>
                    <a:pt x="140" y="53"/>
                    <a:pt x="148" y="55"/>
                    <a:pt x="156" y="57"/>
                  </a:cubicBezTo>
                  <a:cubicBezTo>
                    <a:pt x="178" y="57"/>
                    <a:pt x="206" y="37"/>
                    <a:pt x="216" y="17"/>
                  </a:cubicBezTo>
                  <a:cubicBezTo>
                    <a:pt x="216" y="1"/>
                    <a:pt x="228" y="0"/>
                    <a:pt x="241" y="0"/>
                  </a:cubicBezTo>
                  <a:cubicBezTo>
                    <a:pt x="252" y="5"/>
                    <a:pt x="260" y="19"/>
                    <a:pt x="262" y="37"/>
                  </a:cubicBezTo>
                  <a:cubicBezTo>
                    <a:pt x="271" y="48"/>
                    <a:pt x="280" y="60"/>
                    <a:pt x="295" y="73"/>
                  </a:cubicBezTo>
                  <a:cubicBezTo>
                    <a:pt x="301" y="75"/>
                    <a:pt x="307" y="77"/>
                    <a:pt x="313" y="79"/>
                  </a:cubicBezTo>
                  <a:cubicBezTo>
                    <a:pt x="314" y="88"/>
                    <a:pt x="322" y="102"/>
                    <a:pt x="313" y="114"/>
                  </a:cubicBezTo>
                  <a:cubicBezTo>
                    <a:pt x="293" y="127"/>
                    <a:pt x="280" y="118"/>
                    <a:pt x="283" y="147"/>
                  </a:cubicBezTo>
                  <a:cubicBezTo>
                    <a:pt x="287" y="147"/>
                    <a:pt x="293" y="146"/>
                    <a:pt x="298" y="144"/>
                  </a:cubicBezTo>
                  <a:cubicBezTo>
                    <a:pt x="305" y="143"/>
                    <a:pt x="313" y="143"/>
                    <a:pt x="321" y="143"/>
                  </a:cubicBezTo>
                  <a:cubicBezTo>
                    <a:pt x="320" y="156"/>
                    <a:pt x="319" y="169"/>
                    <a:pt x="318" y="183"/>
                  </a:cubicBezTo>
                  <a:cubicBezTo>
                    <a:pt x="321" y="188"/>
                    <a:pt x="324" y="191"/>
                    <a:pt x="332" y="199"/>
                  </a:cubicBezTo>
                  <a:cubicBezTo>
                    <a:pt x="334" y="203"/>
                    <a:pt x="337" y="207"/>
                    <a:pt x="339" y="211"/>
                  </a:cubicBezTo>
                  <a:cubicBezTo>
                    <a:pt x="325" y="211"/>
                    <a:pt x="319" y="218"/>
                    <a:pt x="310" y="223"/>
                  </a:cubicBezTo>
                  <a:cubicBezTo>
                    <a:pt x="300" y="238"/>
                    <a:pt x="282" y="244"/>
                    <a:pt x="269" y="257"/>
                  </a:cubicBezTo>
                  <a:cubicBezTo>
                    <a:pt x="259" y="261"/>
                    <a:pt x="245" y="265"/>
                    <a:pt x="235" y="264"/>
                  </a:cubicBezTo>
                  <a:cubicBezTo>
                    <a:pt x="229" y="261"/>
                    <a:pt x="224" y="258"/>
                    <a:pt x="219" y="255"/>
                  </a:cubicBezTo>
                  <a:cubicBezTo>
                    <a:pt x="204" y="239"/>
                    <a:pt x="206" y="245"/>
                    <a:pt x="192" y="244"/>
                  </a:cubicBezTo>
                  <a:cubicBezTo>
                    <a:pt x="189" y="245"/>
                    <a:pt x="187" y="246"/>
                    <a:pt x="185" y="248"/>
                  </a:cubicBezTo>
                  <a:cubicBezTo>
                    <a:pt x="185" y="252"/>
                    <a:pt x="184" y="256"/>
                    <a:pt x="184" y="260"/>
                  </a:cubicBezTo>
                  <a:cubicBezTo>
                    <a:pt x="174" y="270"/>
                    <a:pt x="163" y="281"/>
                    <a:pt x="156" y="293"/>
                  </a:cubicBezTo>
                  <a:cubicBezTo>
                    <a:pt x="146" y="297"/>
                    <a:pt x="139" y="298"/>
                    <a:pt x="134" y="298"/>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 name="Freeform 54"/>
            <p:cNvSpPr/>
            <p:nvPr/>
          </p:nvSpPr>
          <p:spPr bwMode="auto">
            <a:xfrm rot="252837">
              <a:off x="3583672" y="3596549"/>
              <a:ext cx="571620" cy="667206"/>
            </a:xfrm>
            <a:custGeom>
              <a:avLst/>
              <a:gdLst>
                <a:gd name="T0" fmla="*/ 187 w 302"/>
                <a:gd name="T1" fmla="*/ 362 h 362"/>
                <a:gd name="T2" fmla="*/ 159 w 302"/>
                <a:gd name="T3" fmla="*/ 360 h 362"/>
                <a:gd name="T4" fmla="*/ 154 w 302"/>
                <a:gd name="T5" fmla="*/ 352 h 362"/>
                <a:gd name="T6" fmla="*/ 132 w 302"/>
                <a:gd name="T7" fmla="*/ 337 h 362"/>
                <a:gd name="T8" fmla="*/ 132 w 302"/>
                <a:gd name="T9" fmla="*/ 329 h 362"/>
                <a:gd name="T10" fmla="*/ 151 w 302"/>
                <a:gd name="T11" fmla="*/ 288 h 362"/>
                <a:gd name="T12" fmla="*/ 133 w 302"/>
                <a:gd name="T13" fmla="*/ 263 h 362"/>
                <a:gd name="T14" fmla="*/ 115 w 302"/>
                <a:gd name="T15" fmla="*/ 255 h 362"/>
                <a:gd name="T16" fmla="*/ 98 w 302"/>
                <a:gd name="T17" fmla="*/ 260 h 362"/>
                <a:gd name="T18" fmla="*/ 75 w 302"/>
                <a:gd name="T19" fmla="*/ 276 h 362"/>
                <a:gd name="T20" fmla="*/ 56 w 302"/>
                <a:gd name="T21" fmla="*/ 277 h 362"/>
                <a:gd name="T22" fmla="*/ 39 w 302"/>
                <a:gd name="T23" fmla="*/ 252 h 362"/>
                <a:gd name="T24" fmla="*/ 36 w 302"/>
                <a:gd name="T25" fmla="*/ 247 h 362"/>
                <a:gd name="T26" fmla="*/ 37 w 302"/>
                <a:gd name="T27" fmla="*/ 202 h 362"/>
                <a:gd name="T28" fmla="*/ 0 w 302"/>
                <a:gd name="T29" fmla="*/ 207 h 362"/>
                <a:gd name="T30" fmla="*/ 19 w 302"/>
                <a:gd name="T31" fmla="*/ 192 h 362"/>
                <a:gd name="T32" fmla="*/ 36 w 302"/>
                <a:gd name="T33" fmla="*/ 163 h 362"/>
                <a:gd name="T34" fmla="*/ 27 w 302"/>
                <a:gd name="T35" fmla="*/ 130 h 362"/>
                <a:gd name="T36" fmla="*/ 26 w 302"/>
                <a:gd name="T37" fmla="*/ 90 h 362"/>
                <a:gd name="T38" fmla="*/ 23 w 302"/>
                <a:gd name="T39" fmla="*/ 77 h 362"/>
                <a:gd name="T40" fmla="*/ 46 w 302"/>
                <a:gd name="T41" fmla="*/ 47 h 362"/>
                <a:gd name="T42" fmla="*/ 80 w 302"/>
                <a:gd name="T43" fmla="*/ 36 h 362"/>
                <a:gd name="T44" fmla="*/ 95 w 302"/>
                <a:gd name="T45" fmla="*/ 28 h 362"/>
                <a:gd name="T46" fmla="*/ 86 w 302"/>
                <a:gd name="T47" fmla="*/ 9 h 362"/>
                <a:gd name="T48" fmla="*/ 118 w 302"/>
                <a:gd name="T49" fmla="*/ 11 h 362"/>
                <a:gd name="T50" fmla="*/ 135 w 302"/>
                <a:gd name="T51" fmla="*/ 13 h 362"/>
                <a:gd name="T52" fmla="*/ 175 w 302"/>
                <a:gd name="T53" fmla="*/ 36 h 362"/>
                <a:gd name="T54" fmla="*/ 192 w 302"/>
                <a:gd name="T55" fmla="*/ 42 h 362"/>
                <a:gd name="T56" fmla="*/ 209 w 302"/>
                <a:gd name="T57" fmla="*/ 42 h 362"/>
                <a:gd name="T58" fmla="*/ 221 w 302"/>
                <a:gd name="T59" fmla="*/ 29 h 362"/>
                <a:gd name="T60" fmla="*/ 243 w 302"/>
                <a:gd name="T61" fmla="*/ 44 h 362"/>
                <a:gd name="T62" fmla="*/ 254 w 302"/>
                <a:gd name="T63" fmla="*/ 50 h 362"/>
                <a:gd name="T64" fmla="*/ 290 w 302"/>
                <a:gd name="T65" fmla="*/ 79 h 362"/>
                <a:gd name="T66" fmla="*/ 290 w 302"/>
                <a:gd name="T67" fmla="*/ 123 h 362"/>
                <a:gd name="T68" fmla="*/ 278 w 302"/>
                <a:gd name="T69" fmla="*/ 183 h 362"/>
                <a:gd name="T70" fmla="*/ 281 w 302"/>
                <a:gd name="T71" fmla="*/ 194 h 362"/>
                <a:gd name="T72" fmla="*/ 293 w 302"/>
                <a:gd name="T73" fmla="*/ 237 h 362"/>
                <a:gd name="T74" fmla="*/ 297 w 302"/>
                <a:gd name="T75" fmla="*/ 269 h 362"/>
                <a:gd name="T76" fmla="*/ 302 w 302"/>
                <a:gd name="T77" fmla="*/ 304 h 362"/>
                <a:gd name="T78" fmla="*/ 240 w 302"/>
                <a:gd name="T79" fmla="*/ 307 h 362"/>
                <a:gd name="T80" fmla="*/ 251 w 302"/>
                <a:gd name="T81" fmla="*/ 330 h 362"/>
                <a:gd name="T82" fmla="*/ 248 w 302"/>
                <a:gd name="T83" fmla="*/ 340 h 362"/>
                <a:gd name="T84" fmla="*/ 227 w 302"/>
                <a:gd name="T85" fmla="*/ 322 h 362"/>
                <a:gd name="T86" fmla="*/ 208 w 302"/>
                <a:gd name="T87" fmla="*/ 321 h 362"/>
                <a:gd name="T88" fmla="*/ 197 w 302"/>
                <a:gd name="T89" fmla="*/ 337 h 362"/>
                <a:gd name="T90" fmla="*/ 187 w 302"/>
                <a:gd name="T91" fmla="*/ 362 h 3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2"/>
                <a:gd name="T139" fmla="*/ 0 h 362"/>
                <a:gd name="T140" fmla="*/ 302 w 302"/>
                <a:gd name="T141" fmla="*/ 362 h 3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2" h="362">
                  <a:moveTo>
                    <a:pt x="187" y="362"/>
                  </a:moveTo>
                  <a:cubicBezTo>
                    <a:pt x="177" y="352"/>
                    <a:pt x="167" y="359"/>
                    <a:pt x="159" y="360"/>
                  </a:cubicBezTo>
                  <a:cubicBezTo>
                    <a:pt x="158" y="357"/>
                    <a:pt x="156" y="354"/>
                    <a:pt x="154" y="352"/>
                  </a:cubicBezTo>
                  <a:cubicBezTo>
                    <a:pt x="154" y="331"/>
                    <a:pt x="140" y="337"/>
                    <a:pt x="132" y="337"/>
                  </a:cubicBezTo>
                  <a:cubicBezTo>
                    <a:pt x="132" y="334"/>
                    <a:pt x="132" y="331"/>
                    <a:pt x="132" y="329"/>
                  </a:cubicBezTo>
                  <a:cubicBezTo>
                    <a:pt x="139" y="316"/>
                    <a:pt x="149" y="300"/>
                    <a:pt x="151" y="288"/>
                  </a:cubicBezTo>
                  <a:cubicBezTo>
                    <a:pt x="142" y="279"/>
                    <a:pt x="134" y="271"/>
                    <a:pt x="133" y="263"/>
                  </a:cubicBezTo>
                  <a:cubicBezTo>
                    <a:pt x="125" y="253"/>
                    <a:pt x="121" y="255"/>
                    <a:pt x="115" y="255"/>
                  </a:cubicBezTo>
                  <a:cubicBezTo>
                    <a:pt x="109" y="257"/>
                    <a:pt x="103" y="258"/>
                    <a:pt x="98" y="260"/>
                  </a:cubicBezTo>
                  <a:cubicBezTo>
                    <a:pt x="90" y="267"/>
                    <a:pt x="82" y="272"/>
                    <a:pt x="75" y="276"/>
                  </a:cubicBezTo>
                  <a:cubicBezTo>
                    <a:pt x="68" y="276"/>
                    <a:pt x="62" y="277"/>
                    <a:pt x="56" y="277"/>
                  </a:cubicBezTo>
                  <a:cubicBezTo>
                    <a:pt x="54" y="262"/>
                    <a:pt x="44" y="257"/>
                    <a:pt x="39" y="252"/>
                  </a:cubicBezTo>
                  <a:cubicBezTo>
                    <a:pt x="38" y="250"/>
                    <a:pt x="37" y="248"/>
                    <a:pt x="36" y="247"/>
                  </a:cubicBezTo>
                  <a:cubicBezTo>
                    <a:pt x="36" y="232"/>
                    <a:pt x="36" y="217"/>
                    <a:pt x="37" y="202"/>
                  </a:cubicBezTo>
                  <a:cubicBezTo>
                    <a:pt x="22" y="202"/>
                    <a:pt x="11" y="203"/>
                    <a:pt x="0" y="207"/>
                  </a:cubicBezTo>
                  <a:cubicBezTo>
                    <a:pt x="0" y="192"/>
                    <a:pt x="6" y="195"/>
                    <a:pt x="19" y="192"/>
                  </a:cubicBezTo>
                  <a:cubicBezTo>
                    <a:pt x="30" y="187"/>
                    <a:pt x="36" y="174"/>
                    <a:pt x="36" y="163"/>
                  </a:cubicBezTo>
                  <a:cubicBezTo>
                    <a:pt x="33" y="152"/>
                    <a:pt x="30" y="141"/>
                    <a:pt x="27" y="130"/>
                  </a:cubicBezTo>
                  <a:cubicBezTo>
                    <a:pt x="27" y="116"/>
                    <a:pt x="26" y="103"/>
                    <a:pt x="26" y="90"/>
                  </a:cubicBezTo>
                  <a:cubicBezTo>
                    <a:pt x="25" y="86"/>
                    <a:pt x="24" y="81"/>
                    <a:pt x="23" y="77"/>
                  </a:cubicBezTo>
                  <a:cubicBezTo>
                    <a:pt x="35" y="71"/>
                    <a:pt x="40" y="59"/>
                    <a:pt x="46" y="47"/>
                  </a:cubicBezTo>
                  <a:cubicBezTo>
                    <a:pt x="56" y="41"/>
                    <a:pt x="64" y="31"/>
                    <a:pt x="80" y="36"/>
                  </a:cubicBezTo>
                  <a:cubicBezTo>
                    <a:pt x="86" y="36"/>
                    <a:pt x="93" y="35"/>
                    <a:pt x="95" y="28"/>
                  </a:cubicBezTo>
                  <a:cubicBezTo>
                    <a:pt x="95" y="16"/>
                    <a:pt x="91" y="14"/>
                    <a:pt x="86" y="9"/>
                  </a:cubicBezTo>
                  <a:cubicBezTo>
                    <a:pt x="88" y="0"/>
                    <a:pt x="107" y="7"/>
                    <a:pt x="118" y="11"/>
                  </a:cubicBezTo>
                  <a:cubicBezTo>
                    <a:pt x="124" y="11"/>
                    <a:pt x="129" y="12"/>
                    <a:pt x="135" y="13"/>
                  </a:cubicBezTo>
                  <a:cubicBezTo>
                    <a:pt x="145" y="19"/>
                    <a:pt x="162" y="26"/>
                    <a:pt x="175" y="36"/>
                  </a:cubicBezTo>
                  <a:cubicBezTo>
                    <a:pt x="181" y="37"/>
                    <a:pt x="187" y="39"/>
                    <a:pt x="192" y="42"/>
                  </a:cubicBezTo>
                  <a:cubicBezTo>
                    <a:pt x="198" y="42"/>
                    <a:pt x="203" y="42"/>
                    <a:pt x="209" y="42"/>
                  </a:cubicBezTo>
                  <a:cubicBezTo>
                    <a:pt x="212" y="37"/>
                    <a:pt x="217" y="33"/>
                    <a:pt x="221" y="29"/>
                  </a:cubicBezTo>
                  <a:cubicBezTo>
                    <a:pt x="226" y="29"/>
                    <a:pt x="234" y="34"/>
                    <a:pt x="243" y="44"/>
                  </a:cubicBezTo>
                  <a:cubicBezTo>
                    <a:pt x="246" y="46"/>
                    <a:pt x="250" y="48"/>
                    <a:pt x="254" y="50"/>
                  </a:cubicBezTo>
                  <a:cubicBezTo>
                    <a:pt x="263" y="53"/>
                    <a:pt x="279" y="65"/>
                    <a:pt x="290" y="79"/>
                  </a:cubicBezTo>
                  <a:cubicBezTo>
                    <a:pt x="293" y="92"/>
                    <a:pt x="297" y="106"/>
                    <a:pt x="290" y="123"/>
                  </a:cubicBezTo>
                  <a:cubicBezTo>
                    <a:pt x="272" y="143"/>
                    <a:pt x="261" y="154"/>
                    <a:pt x="278" y="183"/>
                  </a:cubicBezTo>
                  <a:cubicBezTo>
                    <a:pt x="278" y="187"/>
                    <a:pt x="280" y="190"/>
                    <a:pt x="281" y="194"/>
                  </a:cubicBezTo>
                  <a:cubicBezTo>
                    <a:pt x="285" y="198"/>
                    <a:pt x="291" y="225"/>
                    <a:pt x="293" y="237"/>
                  </a:cubicBezTo>
                  <a:cubicBezTo>
                    <a:pt x="301" y="247"/>
                    <a:pt x="301" y="254"/>
                    <a:pt x="297" y="269"/>
                  </a:cubicBezTo>
                  <a:cubicBezTo>
                    <a:pt x="297" y="278"/>
                    <a:pt x="296" y="290"/>
                    <a:pt x="302" y="304"/>
                  </a:cubicBezTo>
                  <a:cubicBezTo>
                    <a:pt x="281" y="305"/>
                    <a:pt x="261" y="306"/>
                    <a:pt x="240" y="307"/>
                  </a:cubicBezTo>
                  <a:cubicBezTo>
                    <a:pt x="235" y="311"/>
                    <a:pt x="244" y="321"/>
                    <a:pt x="251" y="330"/>
                  </a:cubicBezTo>
                  <a:cubicBezTo>
                    <a:pt x="250" y="333"/>
                    <a:pt x="249" y="336"/>
                    <a:pt x="248" y="340"/>
                  </a:cubicBezTo>
                  <a:cubicBezTo>
                    <a:pt x="240" y="340"/>
                    <a:pt x="228" y="323"/>
                    <a:pt x="227" y="322"/>
                  </a:cubicBezTo>
                  <a:cubicBezTo>
                    <a:pt x="220" y="321"/>
                    <a:pt x="214" y="321"/>
                    <a:pt x="208" y="321"/>
                  </a:cubicBezTo>
                  <a:cubicBezTo>
                    <a:pt x="204" y="327"/>
                    <a:pt x="201" y="332"/>
                    <a:pt x="197" y="337"/>
                  </a:cubicBezTo>
                  <a:cubicBezTo>
                    <a:pt x="197" y="343"/>
                    <a:pt x="196" y="357"/>
                    <a:pt x="187" y="362"/>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1" name="Freeform 55"/>
            <p:cNvSpPr/>
            <p:nvPr/>
          </p:nvSpPr>
          <p:spPr bwMode="auto">
            <a:xfrm rot="252837">
              <a:off x="4098696" y="3598014"/>
              <a:ext cx="503705" cy="692135"/>
            </a:xfrm>
            <a:custGeom>
              <a:avLst/>
              <a:gdLst>
                <a:gd name="T0" fmla="*/ 70 w 265"/>
                <a:gd name="T1" fmla="*/ 374 h 374"/>
                <a:gd name="T2" fmla="*/ 57 w 265"/>
                <a:gd name="T3" fmla="*/ 369 h 374"/>
                <a:gd name="T4" fmla="*/ 56 w 265"/>
                <a:gd name="T5" fmla="*/ 365 h 374"/>
                <a:gd name="T6" fmla="*/ 79 w 265"/>
                <a:gd name="T7" fmla="*/ 337 h 374"/>
                <a:gd name="T8" fmla="*/ 75 w 265"/>
                <a:gd name="T9" fmla="*/ 318 h 374"/>
                <a:gd name="T10" fmla="*/ 53 w 265"/>
                <a:gd name="T11" fmla="*/ 324 h 374"/>
                <a:gd name="T12" fmla="*/ 37 w 265"/>
                <a:gd name="T13" fmla="*/ 324 h 374"/>
                <a:gd name="T14" fmla="*/ 31 w 265"/>
                <a:gd name="T15" fmla="*/ 302 h 374"/>
                <a:gd name="T16" fmla="*/ 32 w 265"/>
                <a:gd name="T17" fmla="*/ 257 h 374"/>
                <a:gd name="T18" fmla="*/ 27 w 265"/>
                <a:gd name="T19" fmla="*/ 251 h 374"/>
                <a:gd name="T20" fmla="*/ 13 w 265"/>
                <a:gd name="T21" fmla="*/ 201 h 374"/>
                <a:gd name="T22" fmla="*/ 10 w 265"/>
                <a:gd name="T23" fmla="*/ 159 h 374"/>
                <a:gd name="T24" fmla="*/ 28 w 265"/>
                <a:gd name="T25" fmla="*/ 136 h 374"/>
                <a:gd name="T26" fmla="*/ 28 w 265"/>
                <a:gd name="T27" fmla="*/ 106 h 374"/>
                <a:gd name="T28" fmla="*/ 21 w 265"/>
                <a:gd name="T29" fmla="*/ 88 h 374"/>
                <a:gd name="T30" fmla="*/ 16 w 265"/>
                <a:gd name="T31" fmla="*/ 83 h 374"/>
                <a:gd name="T32" fmla="*/ 29 w 265"/>
                <a:gd name="T33" fmla="*/ 71 h 374"/>
                <a:gd name="T34" fmla="*/ 49 w 265"/>
                <a:gd name="T35" fmla="*/ 65 h 374"/>
                <a:gd name="T36" fmla="*/ 53 w 265"/>
                <a:gd name="T37" fmla="*/ 64 h 374"/>
                <a:gd name="T38" fmla="*/ 94 w 265"/>
                <a:gd name="T39" fmla="*/ 34 h 374"/>
                <a:gd name="T40" fmla="*/ 144 w 265"/>
                <a:gd name="T41" fmla="*/ 13 h 374"/>
                <a:gd name="T42" fmla="*/ 163 w 265"/>
                <a:gd name="T43" fmla="*/ 0 h 374"/>
                <a:gd name="T44" fmla="*/ 164 w 265"/>
                <a:gd name="T45" fmla="*/ 27 h 374"/>
                <a:gd name="T46" fmla="*/ 180 w 265"/>
                <a:gd name="T47" fmla="*/ 32 h 374"/>
                <a:gd name="T48" fmla="*/ 191 w 265"/>
                <a:gd name="T49" fmla="*/ 9 h 374"/>
                <a:gd name="T50" fmla="*/ 212 w 265"/>
                <a:gd name="T51" fmla="*/ 31 h 374"/>
                <a:gd name="T52" fmla="*/ 242 w 265"/>
                <a:gd name="T53" fmla="*/ 24 h 374"/>
                <a:gd name="T54" fmla="*/ 252 w 265"/>
                <a:gd name="T55" fmla="*/ 24 h 374"/>
                <a:gd name="T56" fmla="*/ 236 w 265"/>
                <a:gd name="T57" fmla="*/ 55 h 374"/>
                <a:gd name="T58" fmla="*/ 265 w 265"/>
                <a:gd name="T59" fmla="*/ 94 h 374"/>
                <a:gd name="T60" fmla="*/ 264 w 265"/>
                <a:gd name="T61" fmla="*/ 108 h 374"/>
                <a:gd name="T62" fmla="*/ 256 w 265"/>
                <a:gd name="T63" fmla="*/ 123 h 374"/>
                <a:gd name="T64" fmla="*/ 215 w 265"/>
                <a:gd name="T65" fmla="*/ 141 h 374"/>
                <a:gd name="T66" fmla="*/ 199 w 265"/>
                <a:gd name="T67" fmla="*/ 171 h 374"/>
                <a:gd name="T68" fmla="*/ 200 w 265"/>
                <a:gd name="T69" fmla="*/ 194 h 374"/>
                <a:gd name="T70" fmla="*/ 188 w 265"/>
                <a:gd name="T71" fmla="*/ 206 h 374"/>
                <a:gd name="T72" fmla="*/ 172 w 265"/>
                <a:gd name="T73" fmla="*/ 247 h 374"/>
                <a:gd name="T74" fmla="*/ 168 w 265"/>
                <a:gd name="T75" fmla="*/ 263 h 374"/>
                <a:gd name="T76" fmla="*/ 151 w 265"/>
                <a:gd name="T77" fmla="*/ 294 h 374"/>
                <a:gd name="T78" fmla="*/ 153 w 265"/>
                <a:gd name="T79" fmla="*/ 307 h 374"/>
                <a:gd name="T80" fmla="*/ 146 w 265"/>
                <a:gd name="T81" fmla="*/ 346 h 374"/>
                <a:gd name="T82" fmla="*/ 150 w 265"/>
                <a:gd name="T83" fmla="*/ 354 h 374"/>
                <a:gd name="T84" fmla="*/ 130 w 265"/>
                <a:gd name="T85" fmla="*/ 365 h 374"/>
                <a:gd name="T86" fmla="*/ 87 w 265"/>
                <a:gd name="T87" fmla="*/ 368 h 374"/>
                <a:gd name="T88" fmla="*/ 70 w 265"/>
                <a:gd name="T89" fmla="*/ 374 h 37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5"/>
                <a:gd name="T136" fmla="*/ 0 h 374"/>
                <a:gd name="T137" fmla="*/ 265 w 265"/>
                <a:gd name="T138" fmla="*/ 374 h 37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5" h="374">
                  <a:moveTo>
                    <a:pt x="70" y="374"/>
                  </a:moveTo>
                  <a:cubicBezTo>
                    <a:pt x="66" y="370"/>
                    <a:pt x="61" y="370"/>
                    <a:pt x="57" y="369"/>
                  </a:cubicBezTo>
                  <a:cubicBezTo>
                    <a:pt x="56" y="367"/>
                    <a:pt x="56" y="366"/>
                    <a:pt x="56" y="365"/>
                  </a:cubicBezTo>
                  <a:cubicBezTo>
                    <a:pt x="64" y="356"/>
                    <a:pt x="71" y="346"/>
                    <a:pt x="79" y="337"/>
                  </a:cubicBezTo>
                  <a:cubicBezTo>
                    <a:pt x="79" y="325"/>
                    <a:pt x="78" y="323"/>
                    <a:pt x="75" y="318"/>
                  </a:cubicBezTo>
                  <a:cubicBezTo>
                    <a:pt x="64" y="318"/>
                    <a:pt x="60" y="320"/>
                    <a:pt x="53" y="324"/>
                  </a:cubicBezTo>
                  <a:cubicBezTo>
                    <a:pt x="48" y="324"/>
                    <a:pt x="42" y="324"/>
                    <a:pt x="37" y="324"/>
                  </a:cubicBezTo>
                  <a:cubicBezTo>
                    <a:pt x="35" y="317"/>
                    <a:pt x="32" y="309"/>
                    <a:pt x="31" y="302"/>
                  </a:cubicBezTo>
                  <a:cubicBezTo>
                    <a:pt x="31" y="284"/>
                    <a:pt x="36" y="270"/>
                    <a:pt x="32" y="257"/>
                  </a:cubicBezTo>
                  <a:cubicBezTo>
                    <a:pt x="31" y="255"/>
                    <a:pt x="29" y="253"/>
                    <a:pt x="27" y="251"/>
                  </a:cubicBezTo>
                  <a:cubicBezTo>
                    <a:pt x="27" y="232"/>
                    <a:pt x="15" y="214"/>
                    <a:pt x="13" y="201"/>
                  </a:cubicBezTo>
                  <a:cubicBezTo>
                    <a:pt x="4" y="182"/>
                    <a:pt x="0" y="173"/>
                    <a:pt x="10" y="159"/>
                  </a:cubicBezTo>
                  <a:cubicBezTo>
                    <a:pt x="16" y="158"/>
                    <a:pt x="25" y="141"/>
                    <a:pt x="28" y="136"/>
                  </a:cubicBezTo>
                  <a:cubicBezTo>
                    <a:pt x="28" y="126"/>
                    <a:pt x="28" y="116"/>
                    <a:pt x="28" y="106"/>
                  </a:cubicBezTo>
                  <a:cubicBezTo>
                    <a:pt x="25" y="100"/>
                    <a:pt x="23" y="94"/>
                    <a:pt x="21" y="88"/>
                  </a:cubicBezTo>
                  <a:cubicBezTo>
                    <a:pt x="19" y="86"/>
                    <a:pt x="17" y="84"/>
                    <a:pt x="16" y="83"/>
                  </a:cubicBezTo>
                  <a:cubicBezTo>
                    <a:pt x="20" y="79"/>
                    <a:pt x="25" y="74"/>
                    <a:pt x="29" y="71"/>
                  </a:cubicBezTo>
                  <a:cubicBezTo>
                    <a:pt x="30" y="71"/>
                    <a:pt x="47" y="69"/>
                    <a:pt x="49" y="65"/>
                  </a:cubicBezTo>
                  <a:cubicBezTo>
                    <a:pt x="50" y="64"/>
                    <a:pt x="51" y="64"/>
                    <a:pt x="53" y="64"/>
                  </a:cubicBezTo>
                  <a:cubicBezTo>
                    <a:pt x="62" y="51"/>
                    <a:pt x="81" y="44"/>
                    <a:pt x="94" y="34"/>
                  </a:cubicBezTo>
                  <a:cubicBezTo>
                    <a:pt x="101" y="19"/>
                    <a:pt x="128" y="24"/>
                    <a:pt x="144" y="13"/>
                  </a:cubicBezTo>
                  <a:cubicBezTo>
                    <a:pt x="149" y="0"/>
                    <a:pt x="149" y="0"/>
                    <a:pt x="163" y="0"/>
                  </a:cubicBezTo>
                  <a:cubicBezTo>
                    <a:pt x="163" y="9"/>
                    <a:pt x="164" y="18"/>
                    <a:pt x="164" y="27"/>
                  </a:cubicBezTo>
                  <a:cubicBezTo>
                    <a:pt x="167" y="32"/>
                    <a:pt x="173" y="31"/>
                    <a:pt x="180" y="32"/>
                  </a:cubicBezTo>
                  <a:cubicBezTo>
                    <a:pt x="189" y="24"/>
                    <a:pt x="186" y="14"/>
                    <a:pt x="191" y="9"/>
                  </a:cubicBezTo>
                  <a:cubicBezTo>
                    <a:pt x="193" y="13"/>
                    <a:pt x="198" y="28"/>
                    <a:pt x="212" y="31"/>
                  </a:cubicBezTo>
                  <a:cubicBezTo>
                    <a:pt x="222" y="31"/>
                    <a:pt x="230" y="30"/>
                    <a:pt x="242" y="24"/>
                  </a:cubicBezTo>
                  <a:cubicBezTo>
                    <a:pt x="245" y="24"/>
                    <a:pt x="248" y="24"/>
                    <a:pt x="252" y="24"/>
                  </a:cubicBezTo>
                  <a:cubicBezTo>
                    <a:pt x="246" y="35"/>
                    <a:pt x="233" y="41"/>
                    <a:pt x="236" y="55"/>
                  </a:cubicBezTo>
                  <a:cubicBezTo>
                    <a:pt x="246" y="66"/>
                    <a:pt x="255" y="77"/>
                    <a:pt x="265" y="94"/>
                  </a:cubicBezTo>
                  <a:cubicBezTo>
                    <a:pt x="264" y="99"/>
                    <a:pt x="264" y="103"/>
                    <a:pt x="264" y="108"/>
                  </a:cubicBezTo>
                  <a:cubicBezTo>
                    <a:pt x="260" y="112"/>
                    <a:pt x="259" y="116"/>
                    <a:pt x="256" y="123"/>
                  </a:cubicBezTo>
                  <a:cubicBezTo>
                    <a:pt x="242" y="141"/>
                    <a:pt x="229" y="134"/>
                    <a:pt x="215" y="141"/>
                  </a:cubicBezTo>
                  <a:cubicBezTo>
                    <a:pt x="200" y="153"/>
                    <a:pt x="197" y="150"/>
                    <a:pt x="199" y="171"/>
                  </a:cubicBezTo>
                  <a:cubicBezTo>
                    <a:pt x="205" y="177"/>
                    <a:pt x="204" y="185"/>
                    <a:pt x="200" y="194"/>
                  </a:cubicBezTo>
                  <a:cubicBezTo>
                    <a:pt x="196" y="198"/>
                    <a:pt x="192" y="202"/>
                    <a:pt x="188" y="206"/>
                  </a:cubicBezTo>
                  <a:cubicBezTo>
                    <a:pt x="167" y="221"/>
                    <a:pt x="169" y="217"/>
                    <a:pt x="172" y="247"/>
                  </a:cubicBezTo>
                  <a:cubicBezTo>
                    <a:pt x="170" y="252"/>
                    <a:pt x="169" y="258"/>
                    <a:pt x="168" y="263"/>
                  </a:cubicBezTo>
                  <a:cubicBezTo>
                    <a:pt x="155" y="274"/>
                    <a:pt x="151" y="275"/>
                    <a:pt x="151" y="294"/>
                  </a:cubicBezTo>
                  <a:cubicBezTo>
                    <a:pt x="152" y="298"/>
                    <a:pt x="153" y="302"/>
                    <a:pt x="153" y="307"/>
                  </a:cubicBezTo>
                  <a:cubicBezTo>
                    <a:pt x="149" y="315"/>
                    <a:pt x="144" y="332"/>
                    <a:pt x="146" y="346"/>
                  </a:cubicBezTo>
                  <a:cubicBezTo>
                    <a:pt x="147" y="348"/>
                    <a:pt x="149" y="351"/>
                    <a:pt x="150" y="354"/>
                  </a:cubicBezTo>
                  <a:cubicBezTo>
                    <a:pt x="143" y="357"/>
                    <a:pt x="136" y="361"/>
                    <a:pt x="130" y="365"/>
                  </a:cubicBezTo>
                  <a:cubicBezTo>
                    <a:pt x="116" y="351"/>
                    <a:pt x="102" y="361"/>
                    <a:pt x="87" y="368"/>
                  </a:cubicBezTo>
                  <a:cubicBezTo>
                    <a:pt x="81" y="370"/>
                    <a:pt x="75" y="371"/>
                    <a:pt x="70" y="374"/>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Freeform 56"/>
            <p:cNvSpPr/>
            <p:nvPr/>
          </p:nvSpPr>
          <p:spPr bwMode="auto">
            <a:xfrm rot="252837">
              <a:off x="2426283" y="3051051"/>
              <a:ext cx="1038537" cy="1000077"/>
            </a:xfrm>
            <a:custGeom>
              <a:avLst/>
              <a:gdLst>
                <a:gd name="T0" fmla="*/ 238 w 547"/>
                <a:gd name="T1" fmla="*/ 540 h 542"/>
                <a:gd name="T2" fmla="*/ 200 w 547"/>
                <a:gd name="T3" fmla="*/ 513 h 542"/>
                <a:gd name="T4" fmla="*/ 198 w 547"/>
                <a:gd name="T5" fmla="*/ 464 h 542"/>
                <a:gd name="T6" fmla="*/ 150 w 547"/>
                <a:gd name="T7" fmla="*/ 410 h 542"/>
                <a:gd name="T8" fmla="*/ 127 w 547"/>
                <a:gd name="T9" fmla="*/ 386 h 542"/>
                <a:gd name="T10" fmla="*/ 108 w 547"/>
                <a:gd name="T11" fmla="*/ 347 h 542"/>
                <a:gd name="T12" fmla="*/ 84 w 547"/>
                <a:gd name="T13" fmla="*/ 382 h 542"/>
                <a:gd name="T14" fmla="*/ 79 w 547"/>
                <a:gd name="T15" fmla="*/ 329 h 542"/>
                <a:gd name="T16" fmla="*/ 74 w 547"/>
                <a:gd name="T17" fmla="*/ 268 h 542"/>
                <a:gd name="T18" fmla="*/ 83 w 547"/>
                <a:gd name="T19" fmla="*/ 228 h 542"/>
                <a:gd name="T20" fmla="*/ 59 w 547"/>
                <a:gd name="T21" fmla="*/ 174 h 542"/>
                <a:gd name="T22" fmla="*/ 8 w 547"/>
                <a:gd name="T23" fmla="*/ 111 h 542"/>
                <a:gd name="T24" fmla="*/ 2 w 547"/>
                <a:gd name="T25" fmla="*/ 106 h 542"/>
                <a:gd name="T26" fmla="*/ 15 w 547"/>
                <a:gd name="T27" fmla="*/ 51 h 542"/>
                <a:gd name="T28" fmla="*/ 2 w 547"/>
                <a:gd name="T29" fmla="*/ 22 h 542"/>
                <a:gd name="T30" fmla="*/ 64 w 547"/>
                <a:gd name="T31" fmla="*/ 42 h 542"/>
                <a:gd name="T32" fmla="*/ 113 w 547"/>
                <a:gd name="T33" fmla="*/ 102 h 542"/>
                <a:gd name="T34" fmla="*/ 137 w 547"/>
                <a:gd name="T35" fmla="*/ 94 h 542"/>
                <a:gd name="T36" fmla="*/ 160 w 547"/>
                <a:gd name="T37" fmla="*/ 106 h 542"/>
                <a:gd name="T38" fmla="*/ 175 w 547"/>
                <a:gd name="T39" fmla="*/ 112 h 542"/>
                <a:gd name="T40" fmla="*/ 211 w 547"/>
                <a:gd name="T41" fmla="*/ 99 h 542"/>
                <a:gd name="T42" fmla="*/ 209 w 547"/>
                <a:gd name="T43" fmla="*/ 43 h 542"/>
                <a:gd name="T44" fmla="*/ 233 w 547"/>
                <a:gd name="T45" fmla="*/ 62 h 542"/>
                <a:gd name="T46" fmla="*/ 273 w 547"/>
                <a:gd name="T47" fmla="*/ 53 h 542"/>
                <a:gd name="T48" fmla="*/ 296 w 547"/>
                <a:gd name="T49" fmla="*/ 8 h 542"/>
                <a:gd name="T50" fmla="*/ 330 w 547"/>
                <a:gd name="T51" fmla="*/ 39 h 542"/>
                <a:gd name="T52" fmla="*/ 366 w 547"/>
                <a:gd name="T53" fmla="*/ 84 h 542"/>
                <a:gd name="T54" fmla="*/ 429 w 547"/>
                <a:gd name="T55" fmla="*/ 109 h 542"/>
                <a:gd name="T56" fmla="*/ 482 w 547"/>
                <a:gd name="T57" fmla="*/ 109 h 542"/>
                <a:gd name="T58" fmla="*/ 535 w 547"/>
                <a:gd name="T59" fmla="*/ 124 h 542"/>
                <a:gd name="T60" fmla="*/ 547 w 547"/>
                <a:gd name="T61" fmla="*/ 162 h 542"/>
                <a:gd name="T62" fmla="*/ 495 w 547"/>
                <a:gd name="T63" fmla="*/ 241 h 542"/>
                <a:gd name="T64" fmla="*/ 432 w 547"/>
                <a:gd name="T65" fmla="*/ 216 h 542"/>
                <a:gd name="T66" fmla="*/ 429 w 547"/>
                <a:gd name="T67" fmla="*/ 242 h 542"/>
                <a:gd name="T68" fmla="*/ 432 w 547"/>
                <a:gd name="T69" fmla="*/ 313 h 542"/>
                <a:gd name="T70" fmla="*/ 450 w 547"/>
                <a:gd name="T71" fmla="*/ 361 h 542"/>
                <a:gd name="T72" fmla="*/ 478 w 547"/>
                <a:gd name="T73" fmla="*/ 409 h 542"/>
                <a:gd name="T74" fmla="*/ 429 w 547"/>
                <a:gd name="T75" fmla="*/ 426 h 542"/>
                <a:gd name="T76" fmla="*/ 397 w 547"/>
                <a:gd name="T77" fmla="*/ 413 h 542"/>
                <a:gd name="T78" fmla="*/ 361 w 547"/>
                <a:gd name="T79" fmla="*/ 371 h 542"/>
                <a:gd name="T80" fmla="*/ 322 w 547"/>
                <a:gd name="T81" fmla="*/ 382 h 542"/>
                <a:gd name="T82" fmla="*/ 306 w 547"/>
                <a:gd name="T83" fmla="*/ 401 h 542"/>
                <a:gd name="T84" fmla="*/ 286 w 547"/>
                <a:gd name="T85" fmla="*/ 455 h 542"/>
                <a:gd name="T86" fmla="*/ 282 w 547"/>
                <a:gd name="T87" fmla="*/ 483 h 542"/>
                <a:gd name="T88" fmla="*/ 294 w 547"/>
                <a:gd name="T89" fmla="*/ 521 h 542"/>
                <a:gd name="T90" fmla="*/ 243 w 547"/>
                <a:gd name="T91" fmla="*/ 542 h 5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47"/>
                <a:gd name="T139" fmla="*/ 0 h 542"/>
                <a:gd name="T140" fmla="*/ 547 w 547"/>
                <a:gd name="T141" fmla="*/ 542 h 54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47" h="542">
                  <a:moveTo>
                    <a:pt x="243" y="542"/>
                  </a:moveTo>
                  <a:cubicBezTo>
                    <a:pt x="241" y="542"/>
                    <a:pt x="240" y="541"/>
                    <a:pt x="238" y="540"/>
                  </a:cubicBezTo>
                  <a:cubicBezTo>
                    <a:pt x="225" y="530"/>
                    <a:pt x="217" y="529"/>
                    <a:pt x="208" y="522"/>
                  </a:cubicBezTo>
                  <a:cubicBezTo>
                    <a:pt x="205" y="519"/>
                    <a:pt x="202" y="516"/>
                    <a:pt x="200" y="513"/>
                  </a:cubicBezTo>
                  <a:cubicBezTo>
                    <a:pt x="200" y="510"/>
                    <a:pt x="200" y="507"/>
                    <a:pt x="200" y="504"/>
                  </a:cubicBezTo>
                  <a:cubicBezTo>
                    <a:pt x="215" y="486"/>
                    <a:pt x="207" y="477"/>
                    <a:pt x="198" y="464"/>
                  </a:cubicBezTo>
                  <a:cubicBezTo>
                    <a:pt x="185" y="451"/>
                    <a:pt x="180" y="434"/>
                    <a:pt x="173" y="427"/>
                  </a:cubicBezTo>
                  <a:cubicBezTo>
                    <a:pt x="164" y="406"/>
                    <a:pt x="166" y="411"/>
                    <a:pt x="150" y="410"/>
                  </a:cubicBezTo>
                  <a:cubicBezTo>
                    <a:pt x="147" y="408"/>
                    <a:pt x="143" y="407"/>
                    <a:pt x="140" y="405"/>
                  </a:cubicBezTo>
                  <a:cubicBezTo>
                    <a:pt x="135" y="399"/>
                    <a:pt x="131" y="392"/>
                    <a:pt x="127" y="386"/>
                  </a:cubicBezTo>
                  <a:cubicBezTo>
                    <a:pt x="123" y="377"/>
                    <a:pt x="120" y="367"/>
                    <a:pt x="117" y="358"/>
                  </a:cubicBezTo>
                  <a:cubicBezTo>
                    <a:pt x="114" y="354"/>
                    <a:pt x="111" y="350"/>
                    <a:pt x="108" y="347"/>
                  </a:cubicBezTo>
                  <a:cubicBezTo>
                    <a:pt x="84" y="347"/>
                    <a:pt x="97" y="368"/>
                    <a:pt x="89" y="384"/>
                  </a:cubicBezTo>
                  <a:cubicBezTo>
                    <a:pt x="87" y="383"/>
                    <a:pt x="85" y="382"/>
                    <a:pt x="84" y="382"/>
                  </a:cubicBezTo>
                  <a:cubicBezTo>
                    <a:pt x="84" y="368"/>
                    <a:pt x="76" y="355"/>
                    <a:pt x="74" y="346"/>
                  </a:cubicBezTo>
                  <a:cubicBezTo>
                    <a:pt x="80" y="342"/>
                    <a:pt x="79" y="330"/>
                    <a:pt x="79" y="329"/>
                  </a:cubicBezTo>
                  <a:cubicBezTo>
                    <a:pt x="79" y="322"/>
                    <a:pt x="80" y="315"/>
                    <a:pt x="81" y="308"/>
                  </a:cubicBezTo>
                  <a:cubicBezTo>
                    <a:pt x="74" y="294"/>
                    <a:pt x="71" y="278"/>
                    <a:pt x="74" y="268"/>
                  </a:cubicBezTo>
                  <a:cubicBezTo>
                    <a:pt x="78" y="263"/>
                    <a:pt x="81" y="258"/>
                    <a:pt x="85" y="254"/>
                  </a:cubicBezTo>
                  <a:cubicBezTo>
                    <a:pt x="84" y="245"/>
                    <a:pt x="84" y="236"/>
                    <a:pt x="83" y="228"/>
                  </a:cubicBezTo>
                  <a:cubicBezTo>
                    <a:pt x="79" y="222"/>
                    <a:pt x="75" y="216"/>
                    <a:pt x="71" y="210"/>
                  </a:cubicBezTo>
                  <a:cubicBezTo>
                    <a:pt x="68" y="196"/>
                    <a:pt x="64" y="181"/>
                    <a:pt x="59" y="174"/>
                  </a:cubicBezTo>
                  <a:cubicBezTo>
                    <a:pt x="45" y="157"/>
                    <a:pt x="31" y="139"/>
                    <a:pt x="28" y="125"/>
                  </a:cubicBezTo>
                  <a:cubicBezTo>
                    <a:pt x="21" y="120"/>
                    <a:pt x="14" y="116"/>
                    <a:pt x="8" y="111"/>
                  </a:cubicBezTo>
                  <a:cubicBezTo>
                    <a:pt x="6" y="110"/>
                    <a:pt x="5" y="108"/>
                    <a:pt x="4" y="106"/>
                  </a:cubicBezTo>
                  <a:cubicBezTo>
                    <a:pt x="3" y="106"/>
                    <a:pt x="2" y="106"/>
                    <a:pt x="2" y="106"/>
                  </a:cubicBezTo>
                  <a:cubicBezTo>
                    <a:pt x="2" y="96"/>
                    <a:pt x="0" y="87"/>
                    <a:pt x="2" y="81"/>
                  </a:cubicBezTo>
                  <a:cubicBezTo>
                    <a:pt x="16" y="75"/>
                    <a:pt x="15" y="62"/>
                    <a:pt x="15" y="51"/>
                  </a:cubicBezTo>
                  <a:cubicBezTo>
                    <a:pt x="11" y="45"/>
                    <a:pt x="6" y="39"/>
                    <a:pt x="2" y="34"/>
                  </a:cubicBezTo>
                  <a:cubicBezTo>
                    <a:pt x="2" y="30"/>
                    <a:pt x="2" y="26"/>
                    <a:pt x="2" y="22"/>
                  </a:cubicBezTo>
                  <a:cubicBezTo>
                    <a:pt x="15" y="21"/>
                    <a:pt x="29" y="20"/>
                    <a:pt x="43" y="19"/>
                  </a:cubicBezTo>
                  <a:cubicBezTo>
                    <a:pt x="48" y="21"/>
                    <a:pt x="58" y="31"/>
                    <a:pt x="64" y="42"/>
                  </a:cubicBezTo>
                  <a:cubicBezTo>
                    <a:pt x="64" y="58"/>
                    <a:pt x="78" y="77"/>
                    <a:pt x="95" y="91"/>
                  </a:cubicBezTo>
                  <a:cubicBezTo>
                    <a:pt x="101" y="92"/>
                    <a:pt x="107" y="90"/>
                    <a:pt x="113" y="102"/>
                  </a:cubicBezTo>
                  <a:cubicBezTo>
                    <a:pt x="119" y="102"/>
                    <a:pt x="125" y="101"/>
                    <a:pt x="133" y="95"/>
                  </a:cubicBezTo>
                  <a:cubicBezTo>
                    <a:pt x="134" y="94"/>
                    <a:pt x="135" y="94"/>
                    <a:pt x="137" y="94"/>
                  </a:cubicBezTo>
                  <a:cubicBezTo>
                    <a:pt x="138" y="95"/>
                    <a:pt x="139" y="95"/>
                    <a:pt x="140" y="97"/>
                  </a:cubicBezTo>
                  <a:cubicBezTo>
                    <a:pt x="140" y="104"/>
                    <a:pt x="150" y="105"/>
                    <a:pt x="160" y="106"/>
                  </a:cubicBezTo>
                  <a:cubicBezTo>
                    <a:pt x="161" y="108"/>
                    <a:pt x="163" y="110"/>
                    <a:pt x="164" y="112"/>
                  </a:cubicBezTo>
                  <a:cubicBezTo>
                    <a:pt x="168" y="112"/>
                    <a:pt x="171" y="112"/>
                    <a:pt x="175" y="112"/>
                  </a:cubicBezTo>
                  <a:cubicBezTo>
                    <a:pt x="178" y="109"/>
                    <a:pt x="182" y="106"/>
                    <a:pt x="186" y="104"/>
                  </a:cubicBezTo>
                  <a:cubicBezTo>
                    <a:pt x="194" y="102"/>
                    <a:pt x="203" y="100"/>
                    <a:pt x="211" y="99"/>
                  </a:cubicBezTo>
                  <a:cubicBezTo>
                    <a:pt x="213" y="97"/>
                    <a:pt x="214" y="94"/>
                    <a:pt x="216" y="93"/>
                  </a:cubicBezTo>
                  <a:cubicBezTo>
                    <a:pt x="216" y="74"/>
                    <a:pt x="201" y="51"/>
                    <a:pt x="209" y="43"/>
                  </a:cubicBezTo>
                  <a:cubicBezTo>
                    <a:pt x="213" y="45"/>
                    <a:pt x="217" y="53"/>
                    <a:pt x="229" y="57"/>
                  </a:cubicBezTo>
                  <a:cubicBezTo>
                    <a:pt x="230" y="58"/>
                    <a:pt x="231" y="60"/>
                    <a:pt x="233" y="62"/>
                  </a:cubicBezTo>
                  <a:cubicBezTo>
                    <a:pt x="240" y="65"/>
                    <a:pt x="252" y="66"/>
                    <a:pt x="263" y="62"/>
                  </a:cubicBezTo>
                  <a:cubicBezTo>
                    <a:pt x="266" y="59"/>
                    <a:pt x="269" y="56"/>
                    <a:pt x="273" y="53"/>
                  </a:cubicBezTo>
                  <a:cubicBezTo>
                    <a:pt x="273" y="35"/>
                    <a:pt x="267" y="31"/>
                    <a:pt x="266" y="22"/>
                  </a:cubicBezTo>
                  <a:cubicBezTo>
                    <a:pt x="272" y="17"/>
                    <a:pt x="283" y="0"/>
                    <a:pt x="296" y="8"/>
                  </a:cubicBezTo>
                  <a:cubicBezTo>
                    <a:pt x="300" y="17"/>
                    <a:pt x="302" y="24"/>
                    <a:pt x="317" y="34"/>
                  </a:cubicBezTo>
                  <a:cubicBezTo>
                    <a:pt x="321" y="35"/>
                    <a:pt x="326" y="37"/>
                    <a:pt x="330" y="39"/>
                  </a:cubicBezTo>
                  <a:cubicBezTo>
                    <a:pt x="337" y="49"/>
                    <a:pt x="352" y="55"/>
                    <a:pt x="362" y="72"/>
                  </a:cubicBezTo>
                  <a:cubicBezTo>
                    <a:pt x="363" y="75"/>
                    <a:pt x="364" y="80"/>
                    <a:pt x="366" y="84"/>
                  </a:cubicBezTo>
                  <a:cubicBezTo>
                    <a:pt x="369" y="90"/>
                    <a:pt x="378" y="105"/>
                    <a:pt x="391" y="110"/>
                  </a:cubicBezTo>
                  <a:cubicBezTo>
                    <a:pt x="404" y="109"/>
                    <a:pt x="417" y="109"/>
                    <a:pt x="429" y="109"/>
                  </a:cubicBezTo>
                  <a:cubicBezTo>
                    <a:pt x="438" y="104"/>
                    <a:pt x="444" y="99"/>
                    <a:pt x="457" y="101"/>
                  </a:cubicBezTo>
                  <a:cubicBezTo>
                    <a:pt x="465" y="103"/>
                    <a:pt x="474" y="106"/>
                    <a:pt x="482" y="109"/>
                  </a:cubicBezTo>
                  <a:cubicBezTo>
                    <a:pt x="490" y="109"/>
                    <a:pt x="498" y="109"/>
                    <a:pt x="506" y="110"/>
                  </a:cubicBezTo>
                  <a:cubicBezTo>
                    <a:pt x="515" y="116"/>
                    <a:pt x="518" y="123"/>
                    <a:pt x="535" y="124"/>
                  </a:cubicBezTo>
                  <a:cubicBezTo>
                    <a:pt x="538" y="127"/>
                    <a:pt x="543" y="130"/>
                    <a:pt x="547" y="134"/>
                  </a:cubicBezTo>
                  <a:cubicBezTo>
                    <a:pt x="547" y="143"/>
                    <a:pt x="547" y="153"/>
                    <a:pt x="547" y="162"/>
                  </a:cubicBezTo>
                  <a:cubicBezTo>
                    <a:pt x="535" y="174"/>
                    <a:pt x="527" y="191"/>
                    <a:pt x="523" y="207"/>
                  </a:cubicBezTo>
                  <a:cubicBezTo>
                    <a:pt x="516" y="219"/>
                    <a:pt x="506" y="230"/>
                    <a:pt x="495" y="241"/>
                  </a:cubicBezTo>
                  <a:cubicBezTo>
                    <a:pt x="471" y="247"/>
                    <a:pt x="471" y="237"/>
                    <a:pt x="457" y="227"/>
                  </a:cubicBezTo>
                  <a:cubicBezTo>
                    <a:pt x="448" y="216"/>
                    <a:pt x="438" y="216"/>
                    <a:pt x="432" y="216"/>
                  </a:cubicBezTo>
                  <a:cubicBezTo>
                    <a:pt x="431" y="217"/>
                    <a:pt x="430" y="219"/>
                    <a:pt x="429" y="220"/>
                  </a:cubicBezTo>
                  <a:cubicBezTo>
                    <a:pt x="429" y="227"/>
                    <a:pt x="429" y="235"/>
                    <a:pt x="429" y="242"/>
                  </a:cubicBezTo>
                  <a:cubicBezTo>
                    <a:pt x="434" y="252"/>
                    <a:pt x="435" y="260"/>
                    <a:pt x="435" y="274"/>
                  </a:cubicBezTo>
                  <a:cubicBezTo>
                    <a:pt x="432" y="284"/>
                    <a:pt x="429" y="299"/>
                    <a:pt x="432" y="313"/>
                  </a:cubicBezTo>
                  <a:cubicBezTo>
                    <a:pt x="435" y="316"/>
                    <a:pt x="438" y="319"/>
                    <a:pt x="441" y="323"/>
                  </a:cubicBezTo>
                  <a:cubicBezTo>
                    <a:pt x="449" y="326"/>
                    <a:pt x="464" y="347"/>
                    <a:pt x="450" y="361"/>
                  </a:cubicBezTo>
                  <a:cubicBezTo>
                    <a:pt x="437" y="369"/>
                    <a:pt x="437" y="365"/>
                    <a:pt x="437" y="384"/>
                  </a:cubicBezTo>
                  <a:cubicBezTo>
                    <a:pt x="442" y="395"/>
                    <a:pt x="462" y="394"/>
                    <a:pt x="478" y="409"/>
                  </a:cubicBezTo>
                  <a:cubicBezTo>
                    <a:pt x="478" y="414"/>
                    <a:pt x="478" y="427"/>
                    <a:pt x="472" y="433"/>
                  </a:cubicBezTo>
                  <a:cubicBezTo>
                    <a:pt x="455" y="433"/>
                    <a:pt x="438" y="430"/>
                    <a:pt x="429" y="426"/>
                  </a:cubicBezTo>
                  <a:cubicBezTo>
                    <a:pt x="429" y="415"/>
                    <a:pt x="426" y="405"/>
                    <a:pt x="423" y="400"/>
                  </a:cubicBezTo>
                  <a:cubicBezTo>
                    <a:pt x="408" y="400"/>
                    <a:pt x="407" y="408"/>
                    <a:pt x="397" y="413"/>
                  </a:cubicBezTo>
                  <a:cubicBezTo>
                    <a:pt x="392" y="412"/>
                    <a:pt x="387" y="412"/>
                    <a:pt x="382" y="412"/>
                  </a:cubicBezTo>
                  <a:cubicBezTo>
                    <a:pt x="366" y="400"/>
                    <a:pt x="363" y="384"/>
                    <a:pt x="361" y="371"/>
                  </a:cubicBezTo>
                  <a:cubicBezTo>
                    <a:pt x="359" y="368"/>
                    <a:pt x="356" y="365"/>
                    <a:pt x="355" y="363"/>
                  </a:cubicBezTo>
                  <a:cubicBezTo>
                    <a:pt x="331" y="363"/>
                    <a:pt x="325" y="360"/>
                    <a:pt x="322" y="382"/>
                  </a:cubicBezTo>
                  <a:cubicBezTo>
                    <a:pt x="315" y="388"/>
                    <a:pt x="311" y="387"/>
                    <a:pt x="305" y="391"/>
                  </a:cubicBezTo>
                  <a:cubicBezTo>
                    <a:pt x="305" y="394"/>
                    <a:pt x="305" y="397"/>
                    <a:pt x="306" y="401"/>
                  </a:cubicBezTo>
                  <a:cubicBezTo>
                    <a:pt x="310" y="407"/>
                    <a:pt x="320" y="417"/>
                    <a:pt x="316" y="431"/>
                  </a:cubicBezTo>
                  <a:cubicBezTo>
                    <a:pt x="311" y="442"/>
                    <a:pt x="294" y="449"/>
                    <a:pt x="286" y="455"/>
                  </a:cubicBezTo>
                  <a:cubicBezTo>
                    <a:pt x="285" y="457"/>
                    <a:pt x="283" y="458"/>
                    <a:pt x="282" y="460"/>
                  </a:cubicBezTo>
                  <a:cubicBezTo>
                    <a:pt x="282" y="467"/>
                    <a:pt x="282" y="475"/>
                    <a:pt x="282" y="483"/>
                  </a:cubicBezTo>
                  <a:cubicBezTo>
                    <a:pt x="287" y="493"/>
                    <a:pt x="298" y="487"/>
                    <a:pt x="298" y="512"/>
                  </a:cubicBezTo>
                  <a:cubicBezTo>
                    <a:pt x="296" y="514"/>
                    <a:pt x="295" y="517"/>
                    <a:pt x="294" y="521"/>
                  </a:cubicBezTo>
                  <a:cubicBezTo>
                    <a:pt x="289" y="523"/>
                    <a:pt x="285" y="525"/>
                    <a:pt x="281" y="527"/>
                  </a:cubicBezTo>
                  <a:cubicBezTo>
                    <a:pt x="268" y="532"/>
                    <a:pt x="256" y="537"/>
                    <a:pt x="243" y="542"/>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Freeform 57"/>
            <p:cNvSpPr/>
            <p:nvPr/>
          </p:nvSpPr>
          <p:spPr bwMode="auto">
            <a:xfrm rot="252837">
              <a:off x="517580" y="2529017"/>
              <a:ext cx="2086980" cy="1242031"/>
            </a:xfrm>
            <a:custGeom>
              <a:avLst/>
              <a:gdLst>
                <a:gd name="T0" fmla="*/ 711 w 1100"/>
                <a:gd name="T1" fmla="*/ 667 h 671"/>
                <a:gd name="T2" fmla="*/ 695 w 1100"/>
                <a:gd name="T3" fmla="*/ 638 h 671"/>
                <a:gd name="T4" fmla="*/ 671 w 1100"/>
                <a:gd name="T5" fmla="*/ 599 h 671"/>
                <a:gd name="T6" fmla="*/ 639 w 1100"/>
                <a:gd name="T7" fmla="*/ 591 h 671"/>
                <a:gd name="T8" fmla="*/ 595 w 1100"/>
                <a:gd name="T9" fmla="*/ 562 h 671"/>
                <a:gd name="T10" fmla="*/ 568 w 1100"/>
                <a:gd name="T11" fmla="*/ 559 h 671"/>
                <a:gd name="T12" fmla="*/ 535 w 1100"/>
                <a:gd name="T13" fmla="*/ 585 h 671"/>
                <a:gd name="T14" fmla="*/ 527 w 1100"/>
                <a:gd name="T15" fmla="*/ 616 h 671"/>
                <a:gd name="T16" fmla="*/ 515 w 1100"/>
                <a:gd name="T17" fmla="*/ 564 h 671"/>
                <a:gd name="T18" fmla="*/ 445 w 1100"/>
                <a:gd name="T19" fmla="*/ 572 h 671"/>
                <a:gd name="T20" fmla="*/ 406 w 1100"/>
                <a:gd name="T21" fmla="*/ 543 h 671"/>
                <a:gd name="T22" fmla="*/ 343 w 1100"/>
                <a:gd name="T23" fmla="*/ 510 h 671"/>
                <a:gd name="T24" fmla="*/ 317 w 1100"/>
                <a:gd name="T25" fmla="*/ 493 h 671"/>
                <a:gd name="T26" fmla="*/ 274 w 1100"/>
                <a:gd name="T27" fmla="*/ 440 h 671"/>
                <a:gd name="T28" fmla="*/ 243 w 1100"/>
                <a:gd name="T29" fmla="*/ 430 h 671"/>
                <a:gd name="T30" fmla="*/ 207 w 1100"/>
                <a:gd name="T31" fmla="*/ 394 h 671"/>
                <a:gd name="T32" fmla="*/ 165 w 1100"/>
                <a:gd name="T33" fmla="*/ 343 h 671"/>
                <a:gd name="T34" fmla="*/ 128 w 1100"/>
                <a:gd name="T35" fmla="*/ 354 h 671"/>
                <a:gd name="T36" fmla="*/ 85 w 1100"/>
                <a:gd name="T37" fmla="*/ 311 h 671"/>
                <a:gd name="T38" fmla="*/ 12 w 1100"/>
                <a:gd name="T39" fmla="*/ 255 h 671"/>
                <a:gd name="T40" fmla="*/ 19 w 1100"/>
                <a:gd name="T41" fmla="*/ 219 h 671"/>
                <a:gd name="T42" fmla="*/ 26 w 1100"/>
                <a:gd name="T43" fmla="*/ 158 h 671"/>
                <a:gd name="T44" fmla="*/ 59 w 1100"/>
                <a:gd name="T45" fmla="*/ 174 h 671"/>
                <a:gd name="T46" fmla="*/ 61 w 1100"/>
                <a:gd name="T47" fmla="*/ 122 h 671"/>
                <a:gd name="T48" fmla="*/ 61 w 1100"/>
                <a:gd name="T49" fmla="*/ 56 h 671"/>
                <a:gd name="T50" fmla="*/ 88 w 1100"/>
                <a:gd name="T51" fmla="*/ 56 h 671"/>
                <a:gd name="T52" fmla="*/ 127 w 1100"/>
                <a:gd name="T53" fmla="*/ 41 h 671"/>
                <a:gd name="T54" fmla="*/ 177 w 1100"/>
                <a:gd name="T55" fmla="*/ 4 h 671"/>
                <a:gd name="T56" fmla="*/ 231 w 1100"/>
                <a:gd name="T57" fmla="*/ 24 h 671"/>
                <a:gd name="T58" fmla="*/ 284 w 1100"/>
                <a:gd name="T59" fmla="*/ 13 h 671"/>
                <a:gd name="T60" fmla="*/ 322 w 1100"/>
                <a:gd name="T61" fmla="*/ 47 h 671"/>
                <a:gd name="T62" fmla="*/ 375 w 1100"/>
                <a:gd name="T63" fmla="*/ 37 h 671"/>
                <a:gd name="T64" fmla="*/ 441 w 1100"/>
                <a:gd name="T65" fmla="*/ 39 h 671"/>
                <a:gd name="T66" fmla="*/ 510 w 1100"/>
                <a:gd name="T67" fmla="*/ 18 h 671"/>
                <a:gd name="T68" fmla="*/ 593 w 1100"/>
                <a:gd name="T69" fmla="*/ 22 h 671"/>
                <a:gd name="T70" fmla="*/ 616 w 1100"/>
                <a:gd name="T71" fmla="*/ 51 h 671"/>
                <a:gd name="T72" fmla="*/ 619 w 1100"/>
                <a:gd name="T73" fmla="*/ 103 h 671"/>
                <a:gd name="T74" fmla="*/ 648 w 1100"/>
                <a:gd name="T75" fmla="*/ 232 h 671"/>
                <a:gd name="T76" fmla="*/ 699 w 1100"/>
                <a:gd name="T77" fmla="*/ 251 h 671"/>
                <a:gd name="T78" fmla="*/ 802 w 1100"/>
                <a:gd name="T79" fmla="*/ 308 h 671"/>
                <a:gd name="T80" fmla="*/ 876 w 1100"/>
                <a:gd name="T81" fmla="*/ 312 h 671"/>
                <a:gd name="T82" fmla="*/ 907 w 1100"/>
                <a:gd name="T83" fmla="*/ 350 h 671"/>
                <a:gd name="T84" fmla="*/ 940 w 1100"/>
                <a:gd name="T85" fmla="*/ 384 h 671"/>
                <a:gd name="T86" fmla="*/ 957 w 1100"/>
                <a:gd name="T87" fmla="*/ 372 h 671"/>
                <a:gd name="T88" fmla="*/ 996 w 1100"/>
                <a:gd name="T89" fmla="*/ 371 h 671"/>
                <a:gd name="T90" fmla="*/ 1020 w 1100"/>
                <a:gd name="T91" fmla="*/ 339 h 671"/>
                <a:gd name="T92" fmla="*/ 1075 w 1100"/>
                <a:gd name="T93" fmla="*/ 406 h 671"/>
                <a:gd name="T94" fmla="*/ 1100 w 1100"/>
                <a:gd name="T95" fmla="*/ 478 h 671"/>
                <a:gd name="T96" fmla="*/ 1093 w 1100"/>
                <a:gd name="T97" fmla="*/ 554 h 671"/>
                <a:gd name="T98" fmla="*/ 1090 w 1100"/>
                <a:gd name="T99" fmla="*/ 566 h 671"/>
                <a:gd name="T100" fmla="*/ 1056 w 1100"/>
                <a:gd name="T101" fmla="*/ 565 h 671"/>
                <a:gd name="T102" fmla="*/ 1060 w 1100"/>
                <a:gd name="T103" fmla="*/ 613 h 671"/>
                <a:gd name="T104" fmla="*/ 1039 w 1100"/>
                <a:gd name="T105" fmla="*/ 616 h 671"/>
                <a:gd name="T106" fmla="*/ 989 w 1100"/>
                <a:gd name="T107" fmla="*/ 622 h 671"/>
                <a:gd name="T108" fmla="*/ 960 w 1100"/>
                <a:gd name="T109" fmla="*/ 622 h 671"/>
                <a:gd name="T110" fmla="*/ 921 w 1100"/>
                <a:gd name="T111" fmla="*/ 595 h 671"/>
                <a:gd name="T112" fmla="*/ 884 w 1100"/>
                <a:gd name="T113" fmla="*/ 601 h 671"/>
                <a:gd name="T114" fmla="*/ 833 w 1100"/>
                <a:gd name="T115" fmla="*/ 635 h 671"/>
                <a:gd name="T116" fmla="*/ 791 w 1100"/>
                <a:gd name="T117" fmla="*/ 662 h 6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00"/>
                <a:gd name="T178" fmla="*/ 0 h 671"/>
                <a:gd name="T179" fmla="*/ 1100 w 1100"/>
                <a:gd name="T180" fmla="*/ 671 h 67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00" h="671">
                  <a:moveTo>
                    <a:pt x="758" y="671"/>
                  </a:moveTo>
                  <a:cubicBezTo>
                    <a:pt x="752" y="665"/>
                    <a:pt x="716" y="667"/>
                    <a:pt x="711" y="667"/>
                  </a:cubicBezTo>
                  <a:cubicBezTo>
                    <a:pt x="709" y="667"/>
                    <a:pt x="706" y="668"/>
                    <a:pt x="704" y="669"/>
                  </a:cubicBezTo>
                  <a:cubicBezTo>
                    <a:pt x="670" y="667"/>
                    <a:pt x="689" y="654"/>
                    <a:pt x="695" y="638"/>
                  </a:cubicBezTo>
                  <a:cubicBezTo>
                    <a:pt x="695" y="634"/>
                    <a:pt x="695" y="629"/>
                    <a:pt x="695" y="625"/>
                  </a:cubicBezTo>
                  <a:cubicBezTo>
                    <a:pt x="673" y="618"/>
                    <a:pt x="675" y="612"/>
                    <a:pt x="671" y="599"/>
                  </a:cubicBezTo>
                  <a:cubicBezTo>
                    <a:pt x="670" y="598"/>
                    <a:pt x="669" y="596"/>
                    <a:pt x="668" y="595"/>
                  </a:cubicBezTo>
                  <a:cubicBezTo>
                    <a:pt x="656" y="595"/>
                    <a:pt x="647" y="594"/>
                    <a:pt x="639" y="591"/>
                  </a:cubicBezTo>
                  <a:cubicBezTo>
                    <a:pt x="635" y="586"/>
                    <a:pt x="632" y="582"/>
                    <a:pt x="629" y="578"/>
                  </a:cubicBezTo>
                  <a:cubicBezTo>
                    <a:pt x="614" y="574"/>
                    <a:pt x="601" y="566"/>
                    <a:pt x="595" y="562"/>
                  </a:cubicBezTo>
                  <a:cubicBezTo>
                    <a:pt x="593" y="561"/>
                    <a:pt x="590" y="559"/>
                    <a:pt x="588" y="559"/>
                  </a:cubicBezTo>
                  <a:cubicBezTo>
                    <a:pt x="581" y="559"/>
                    <a:pt x="574" y="559"/>
                    <a:pt x="568" y="559"/>
                  </a:cubicBezTo>
                  <a:cubicBezTo>
                    <a:pt x="559" y="564"/>
                    <a:pt x="554" y="574"/>
                    <a:pt x="543" y="578"/>
                  </a:cubicBezTo>
                  <a:cubicBezTo>
                    <a:pt x="540" y="580"/>
                    <a:pt x="537" y="582"/>
                    <a:pt x="535" y="585"/>
                  </a:cubicBezTo>
                  <a:cubicBezTo>
                    <a:pt x="533" y="588"/>
                    <a:pt x="532" y="591"/>
                    <a:pt x="531" y="594"/>
                  </a:cubicBezTo>
                  <a:cubicBezTo>
                    <a:pt x="529" y="601"/>
                    <a:pt x="528" y="608"/>
                    <a:pt x="527" y="616"/>
                  </a:cubicBezTo>
                  <a:cubicBezTo>
                    <a:pt x="499" y="612"/>
                    <a:pt x="507" y="588"/>
                    <a:pt x="515" y="573"/>
                  </a:cubicBezTo>
                  <a:cubicBezTo>
                    <a:pt x="515" y="570"/>
                    <a:pt x="515" y="567"/>
                    <a:pt x="515" y="564"/>
                  </a:cubicBezTo>
                  <a:cubicBezTo>
                    <a:pt x="503" y="555"/>
                    <a:pt x="503" y="558"/>
                    <a:pt x="495" y="557"/>
                  </a:cubicBezTo>
                  <a:cubicBezTo>
                    <a:pt x="471" y="562"/>
                    <a:pt x="460" y="563"/>
                    <a:pt x="445" y="572"/>
                  </a:cubicBezTo>
                  <a:cubicBezTo>
                    <a:pt x="428" y="572"/>
                    <a:pt x="419" y="560"/>
                    <a:pt x="415" y="551"/>
                  </a:cubicBezTo>
                  <a:cubicBezTo>
                    <a:pt x="412" y="548"/>
                    <a:pt x="409" y="545"/>
                    <a:pt x="406" y="543"/>
                  </a:cubicBezTo>
                  <a:cubicBezTo>
                    <a:pt x="391" y="543"/>
                    <a:pt x="376" y="543"/>
                    <a:pt x="362" y="543"/>
                  </a:cubicBezTo>
                  <a:cubicBezTo>
                    <a:pt x="349" y="535"/>
                    <a:pt x="348" y="519"/>
                    <a:pt x="343" y="510"/>
                  </a:cubicBezTo>
                  <a:cubicBezTo>
                    <a:pt x="333" y="508"/>
                    <a:pt x="333" y="508"/>
                    <a:pt x="329" y="502"/>
                  </a:cubicBezTo>
                  <a:cubicBezTo>
                    <a:pt x="325" y="499"/>
                    <a:pt x="321" y="496"/>
                    <a:pt x="317" y="493"/>
                  </a:cubicBezTo>
                  <a:cubicBezTo>
                    <a:pt x="309" y="490"/>
                    <a:pt x="302" y="487"/>
                    <a:pt x="294" y="485"/>
                  </a:cubicBezTo>
                  <a:cubicBezTo>
                    <a:pt x="271" y="465"/>
                    <a:pt x="277" y="462"/>
                    <a:pt x="274" y="440"/>
                  </a:cubicBezTo>
                  <a:cubicBezTo>
                    <a:pt x="272" y="437"/>
                    <a:pt x="270" y="433"/>
                    <a:pt x="269" y="430"/>
                  </a:cubicBezTo>
                  <a:cubicBezTo>
                    <a:pt x="260" y="430"/>
                    <a:pt x="251" y="430"/>
                    <a:pt x="243" y="430"/>
                  </a:cubicBezTo>
                  <a:cubicBezTo>
                    <a:pt x="226" y="424"/>
                    <a:pt x="227" y="419"/>
                    <a:pt x="224" y="409"/>
                  </a:cubicBezTo>
                  <a:cubicBezTo>
                    <a:pt x="217" y="399"/>
                    <a:pt x="211" y="396"/>
                    <a:pt x="207" y="394"/>
                  </a:cubicBezTo>
                  <a:cubicBezTo>
                    <a:pt x="199" y="387"/>
                    <a:pt x="191" y="381"/>
                    <a:pt x="184" y="374"/>
                  </a:cubicBezTo>
                  <a:cubicBezTo>
                    <a:pt x="178" y="364"/>
                    <a:pt x="171" y="353"/>
                    <a:pt x="165" y="343"/>
                  </a:cubicBezTo>
                  <a:cubicBezTo>
                    <a:pt x="152" y="343"/>
                    <a:pt x="149" y="343"/>
                    <a:pt x="142" y="346"/>
                  </a:cubicBezTo>
                  <a:cubicBezTo>
                    <a:pt x="137" y="348"/>
                    <a:pt x="132" y="351"/>
                    <a:pt x="128" y="354"/>
                  </a:cubicBezTo>
                  <a:cubicBezTo>
                    <a:pt x="121" y="354"/>
                    <a:pt x="114" y="354"/>
                    <a:pt x="108" y="354"/>
                  </a:cubicBezTo>
                  <a:cubicBezTo>
                    <a:pt x="89" y="341"/>
                    <a:pt x="88" y="324"/>
                    <a:pt x="85" y="311"/>
                  </a:cubicBezTo>
                  <a:cubicBezTo>
                    <a:pt x="79" y="302"/>
                    <a:pt x="74" y="293"/>
                    <a:pt x="69" y="284"/>
                  </a:cubicBezTo>
                  <a:cubicBezTo>
                    <a:pt x="51" y="266"/>
                    <a:pt x="29" y="261"/>
                    <a:pt x="12" y="255"/>
                  </a:cubicBezTo>
                  <a:cubicBezTo>
                    <a:pt x="0" y="246"/>
                    <a:pt x="7" y="238"/>
                    <a:pt x="10" y="232"/>
                  </a:cubicBezTo>
                  <a:cubicBezTo>
                    <a:pt x="15" y="229"/>
                    <a:pt x="18" y="221"/>
                    <a:pt x="19" y="219"/>
                  </a:cubicBezTo>
                  <a:cubicBezTo>
                    <a:pt x="19" y="205"/>
                    <a:pt x="19" y="191"/>
                    <a:pt x="20" y="178"/>
                  </a:cubicBezTo>
                  <a:cubicBezTo>
                    <a:pt x="13" y="160"/>
                    <a:pt x="8" y="158"/>
                    <a:pt x="26" y="158"/>
                  </a:cubicBezTo>
                  <a:cubicBezTo>
                    <a:pt x="28" y="159"/>
                    <a:pt x="30" y="161"/>
                    <a:pt x="32" y="163"/>
                  </a:cubicBezTo>
                  <a:cubicBezTo>
                    <a:pt x="35" y="169"/>
                    <a:pt x="46" y="190"/>
                    <a:pt x="59" y="174"/>
                  </a:cubicBezTo>
                  <a:cubicBezTo>
                    <a:pt x="61" y="168"/>
                    <a:pt x="62" y="163"/>
                    <a:pt x="64" y="157"/>
                  </a:cubicBezTo>
                  <a:cubicBezTo>
                    <a:pt x="63" y="145"/>
                    <a:pt x="62" y="133"/>
                    <a:pt x="61" y="122"/>
                  </a:cubicBezTo>
                  <a:cubicBezTo>
                    <a:pt x="58" y="112"/>
                    <a:pt x="54" y="103"/>
                    <a:pt x="51" y="94"/>
                  </a:cubicBezTo>
                  <a:cubicBezTo>
                    <a:pt x="46" y="74"/>
                    <a:pt x="48" y="66"/>
                    <a:pt x="61" y="56"/>
                  </a:cubicBezTo>
                  <a:cubicBezTo>
                    <a:pt x="62" y="53"/>
                    <a:pt x="64" y="50"/>
                    <a:pt x="66" y="47"/>
                  </a:cubicBezTo>
                  <a:cubicBezTo>
                    <a:pt x="74" y="50"/>
                    <a:pt x="81" y="53"/>
                    <a:pt x="88" y="56"/>
                  </a:cubicBezTo>
                  <a:cubicBezTo>
                    <a:pt x="95" y="56"/>
                    <a:pt x="101" y="56"/>
                    <a:pt x="108" y="56"/>
                  </a:cubicBezTo>
                  <a:cubicBezTo>
                    <a:pt x="114" y="51"/>
                    <a:pt x="120" y="48"/>
                    <a:pt x="127" y="41"/>
                  </a:cubicBezTo>
                  <a:cubicBezTo>
                    <a:pt x="134" y="21"/>
                    <a:pt x="141" y="11"/>
                    <a:pt x="160" y="1"/>
                  </a:cubicBezTo>
                  <a:cubicBezTo>
                    <a:pt x="165" y="1"/>
                    <a:pt x="165" y="0"/>
                    <a:pt x="177" y="4"/>
                  </a:cubicBezTo>
                  <a:cubicBezTo>
                    <a:pt x="185" y="9"/>
                    <a:pt x="194" y="14"/>
                    <a:pt x="203" y="20"/>
                  </a:cubicBezTo>
                  <a:cubicBezTo>
                    <a:pt x="203" y="36"/>
                    <a:pt x="220" y="28"/>
                    <a:pt x="231" y="24"/>
                  </a:cubicBezTo>
                  <a:cubicBezTo>
                    <a:pt x="238" y="23"/>
                    <a:pt x="245" y="22"/>
                    <a:pt x="252" y="21"/>
                  </a:cubicBezTo>
                  <a:cubicBezTo>
                    <a:pt x="266" y="7"/>
                    <a:pt x="264" y="0"/>
                    <a:pt x="284" y="13"/>
                  </a:cubicBezTo>
                  <a:cubicBezTo>
                    <a:pt x="284" y="30"/>
                    <a:pt x="284" y="28"/>
                    <a:pt x="302" y="39"/>
                  </a:cubicBezTo>
                  <a:cubicBezTo>
                    <a:pt x="309" y="41"/>
                    <a:pt x="315" y="44"/>
                    <a:pt x="322" y="47"/>
                  </a:cubicBezTo>
                  <a:cubicBezTo>
                    <a:pt x="327" y="47"/>
                    <a:pt x="333" y="47"/>
                    <a:pt x="339" y="47"/>
                  </a:cubicBezTo>
                  <a:cubicBezTo>
                    <a:pt x="349" y="43"/>
                    <a:pt x="360" y="38"/>
                    <a:pt x="375" y="37"/>
                  </a:cubicBezTo>
                  <a:cubicBezTo>
                    <a:pt x="395" y="30"/>
                    <a:pt x="394" y="27"/>
                    <a:pt x="418" y="38"/>
                  </a:cubicBezTo>
                  <a:cubicBezTo>
                    <a:pt x="425" y="38"/>
                    <a:pt x="433" y="38"/>
                    <a:pt x="441" y="39"/>
                  </a:cubicBezTo>
                  <a:cubicBezTo>
                    <a:pt x="449" y="33"/>
                    <a:pt x="447" y="28"/>
                    <a:pt x="457" y="25"/>
                  </a:cubicBezTo>
                  <a:cubicBezTo>
                    <a:pt x="474" y="11"/>
                    <a:pt x="482" y="4"/>
                    <a:pt x="510" y="18"/>
                  </a:cubicBezTo>
                  <a:cubicBezTo>
                    <a:pt x="528" y="18"/>
                    <a:pt x="554" y="14"/>
                    <a:pt x="577" y="14"/>
                  </a:cubicBezTo>
                  <a:cubicBezTo>
                    <a:pt x="582" y="16"/>
                    <a:pt x="587" y="19"/>
                    <a:pt x="593" y="22"/>
                  </a:cubicBezTo>
                  <a:cubicBezTo>
                    <a:pt x="597" y="26"/>
                    <a:pt x="603" y="34"/>
                    <a:pt x="615" y="37"/>
                  </a:cubicBezTo>
                  <a:cubicBezTo>
                    <a:pt x="615" y="41"/>
                    <a:pt x="615" y="46"/>
                    <a:pt x="616" y="51"/>
                  </a:cubicBezTo>
                  <a:cubicBezTo>
                    <a:pt x="620" y="58"/>
                    <a:pt x="634" y="69"/>
                    <a:pt x="629" y="86"/>
                  </a:cubicBezTo>
                  <a:cubicBezTo>
                    <a:pt x="625" y="91"/>
                    <a:pt x="622" y="97"/>
                    <a:pt x="619" y="103"/>
                  </a:cubicBezTo>
                  <a:cubicBezTo>
                    <a:pt x="619" y="110"/>
                    <a:pt x="619" y="117"/>
                    <a:pt x="619" y="124"/>
                  </a:cubicBezTo>
                  <a:cubicBezTo>
                    <a:pt x="623" y="161"/>
                    <a:pt x="615" y="199"/>
                    <a:pt x="648" y="232"/>
                  </a:cubicBezTo>
                  <a:cubicBezTo>
                    <a:pt x="653" y="235"/>
                    <a:pt x="665" y="243"/>
                    <a:pt x="675" y="247"/>
                  </a:cubicBezTo>
                  <a:cubicBezTo>
                    <a:pt x="683" y="248"/>
                    <a:pt x="691" y="249"/>
                    <a:pt x="699" y="251"/>
                  </a:cubicBezTo>
                  <a:cubicBezTo>
                    <a:pt x="711" y="274"/>
                    <a:pt x="729" y="282"/>
                    <a:pt x="760" y="287"/>
                  </a:cubicBezTo>
                  <a:cubicBezTo>
                    <a:pt x="772" y="296"/>
                    <a:pt x="781" y="306"/>
                    <a:pt x="802" y="308"/>
                  </a:cubicBezTo>
                  <a:cubicBezTo>
                    <a:pt x="822" y="308"/>
                    <a:pt x="843" y="307"/>
                    <a:pt x="863" y="307"/>
                  </a:cubicBezTo>
                  <a:cubicBezTo>
                    <a:pt x="867" y="308"/>
                    <a:pt x="871" y="310"/>
                    <a:pt x="876" y="312"/>
                  </a:cubicBezTo>
                  <a:cubicBezTo>
                    <a:pt x="882" y="315"/>
                    <a:pt x="888" y="320"/>
                    <a:pt x="895" y="324"/>
                  </a:cubicBezTo>
                  <a:cubicBezTo>
                    <a:pt x="899" y="332"/>
                    <a:pt x="903" y="341"/>
                    <a:pt x="907" y="350"/>
                  </a:cubicBezTo>
                  <a:cubicBezTo>
                    <a:pt x="911" y="366"/>
                    <a:pt x="910" y="368"/>
                    <a:pt x="928" y="383"/>
                  </a:cubicBezTo>
                  <a:cubicBezTo>
                    <a:pt x="932" y="383"/>
                    <a:pt x="936" y="383"/>
                    <a:pt x="940" y="384"/>
                  </a:cubicBezTo>
                  <a:cubicBezTo>
                    <a:pt x="942" y="380"/>
                    <a:pt x="944" y="377"/>
                    <a:pt x="947" y="373"/>
                  </a:cubicBezTo>
                  <a:cubicBezTo>
                    <a:pt x="950" y="373"/>
                    <a:pt x="954" y="372"/>
                    <a:pt x="957" y="372"/>
                  </a:cubicBezTo>
                  <a:cubicBezTo>
                    <a:pt x="957" y="378"/>
                    <a:pt x="965" y="383"/>
                    <a:pt x="976" y="383"/>
                  </a:cubicBezTo>
                  <a:cubicBezTo>
                    <a:pt x="982" y="379"/>
                    <a:pt x="989" y="375"/>
                    <a:pt x="996" y="371"/>
                  </a:cubicBezTo>
                  <a:cubicBezTo>
                    <a:pt x="1003" y="361"/>
                    <a:pt x="1010" y="348"/>
                    <a:pt x="1018" y="340"/>
                  </a:cubicBezTo>
                  <a:cubicBezTo>
                    <a:pt x="1019" y="339"/>
                    <a:pt x="1019" y="339"/>
                    <a:pt x="1020" y="339"/>
                  </a:cubicBezTo>
                  <a:cubicBezTo>
                    <a:pt x="1023" y="343"/>
                    <a:pt x="1032" y="349"/>
                    <a:pt x="1042" y="355"/>
                  </a:cubicBezTo>
                  <a:cubicBezTo>
                    <a:pt x="1046" y="370"/>
                    <a:pt x="1059" y="388"/>
                    <a:pt x="1075" y="406"/>
                  </a:cubicBezTo>
                  <a:cubicBezTo>
                    <a:pt x="1079" y="418"/>
                    <a:pt x="1082" y="430"/>
                    <a:pt x="1086" y="443"/>
                  </a:cubicBezTo>
                  <a:cubicBezTo>
                    <a:pt x="1092" y="450"/>
                    <a:pt x="1100" y="461"/>
                    <a:pt x="1100" y="478"/>
                  </a:cubicBezTo>
                  <a:cubicBezTo>
                    <a:pt x="1087" y="493"/>
                    <a:pt x="1086" y="492"/>
                    <a:pt x="1087" y="515"/>
                  </a:cubicBezTo>
                  <a:cubicBezTo>
                    <a:pt x="1090" y="525"/>
                    <a:pt x="1099" y="539"/>
                    <a:pt x="1093" y="554"/>
                  </a:cubicBezTo>
                  <a:cubicBezTo>
                    <a:pt x="1093" y="558"/>
                    <a:pt x="1093" y="562"/>
                    <a:pt x="1093" y="566"/>
                  </a:cubicBezTo>
                  <a:cubicBezTo>
                    <a:pt x="1092" y="566"/>
                    <a:pt x="1091" y="566"/>
                    <a:pt x="1090" y="566"/>
                  </a:cubicBezTo>
                  <a:cubicBezTo>
                    <a:pt x="1090" y="561"/>
                    <a:pt x="1081" y="558"/>
                    <a:pt x="1079" y="555"/>
                  </a:cubicBezTo>
                  <a:cubicBezTo>
                    <a:pt x="1064" y="555"/>
                    <a:pt x="1062" y="560"/>
                    <a:pt x="1056" y="565"/>
                  </a:cubicBezTo>
                  <a:cubicBezTo>
                    <a:pt x="1056" y="574"/>
                    <a:pt x="1059" y="584"/>
                    <a:pt x="1062" y="599"/>
                  </a:cubicBezTo>
                  <a:cubicBezTo>
                    <a:pt x="1061" y="604"/>
                    <a:pt x="1061" y="608"/>
                    <a:pt x="1060" y="613"/>
                  </a:cubicBezTo>
                  <a:cubicBezTo>
                    <a:pt x="1058" y="614"/>
                    <a:pt x="1055" y="615"/>
                    <a:pt x="1053" y="616"/>
                  </a:cubicBezTo>
                  <a:cubicBezTo>
                    <a:pt x="1048" y="616"/>
                    <a:pt x="1043" y="616"/>
                    <a:pt x="1039" y="616"/>
                  </a:cubicBezTo>
                  <a:cubicBezTo>
                    <a:pt x="1033" y="608"/>
                    <a:pt x="1027" y="600"/>
                    <a:pt x="1021" y="592"/>
                  </a:cubicBezTo>
                  <a:cubicBezTo>
                    <a:pt x="998" y="581"/>
                    <a:pt x="985" y="599"/>
                    <a:pt x="989" y="622"/>
                  </a:cubicBezTo>
                  <a:cubicBezTo>
                    <a:pt x="987" y="625"/>
                    <a:pt x="986" y="628"/>
                    <a:pt x="985" y="631"/>
                  </a:cubicBezTo>
                  <a:cubicBezTo>
                    <a:pt x="975" y="631"/>
                    <a:pt x="962" y="625"/>
                    <a:pt x="960" y="622"/>
                  </a:cubicBezTo>
                  <a:cubicBezTo>
                    <a:pt x="959" y="618"/>
                    <a:pt x="957" y="614"/>
                    <a:pt x="957" y="609"/>
                  </a:cubicBezTo>
                  <a:cubicBezTo>
                    <a:pt x="943" y="602"/>
                    <a:pt x="930" y="599"/>
                    <a:pt x="921" y="595"/>
                  </a:cubicBezTo>
                  <a:cubicBezTo>
                    <a:pt x="919" y="592"/>
                    <a:pt x="917" y="589"/>
                    <a:pt x="915" y="587"/>
                  </a:cubicBezTo>
                  <a:cubicBezTo>
                    <a:pt x="896" y="587"/>
                    <a:pt x="897" y="591"/>
                    <a:pt x="884" y="601"/>
                  </a:cubicBezTo>
                  <a:cubicBezTo>
                    <a:pt x="876" y="605"/>
                    <a:pt x="867" y="610"/>
                    <a:pt x="860" y="615"/>
                  </a:cubicBezTo>
                  <a:cubicBezTo>
                    <a:pt x="841" y="618"/>
                    <a:pt x="844" y="621"/>
                    <a:pt x="833" y="635"/>
                  </a:cubicBezTo>
                  <a:cubicBezTo>
                    <a:pt x="808" y="638"/>
                    <a:pt x="811" y="638"/>
                    <a:pt x="797" y="657"/>
                  </a:cubicBezTo>
                  <a:cubicBezTo>
                    <a:pt x="795" y="658"/>
                    <a:pt x="793" y="660"/>
                    <a:pt x="791" y="662"/>
                  </a:cubicBezTo>
                  <a:cubicBezTo>
                    <a:pt x="776" y="664"/>
                    <a:pt x="769" y="667"/>
                    <a:pt x="758" y="671"/>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Freeform 58"/>
            <p:cNvSpPr/>
            <p:nvPr/>
          </p:nvSpPr>
          <p:spPr bwMode="auto">
            <a:xfrm rot="252837">
              <a:off x="4575518" y="3545225"/>
              <a:ext cx="390513" cy="385661"/>
            </a:xfrm>
            <a:custGeom>
              <a:avLst/>
              <a:gdLst>
                <a:gd name="T0" fmla="*/ 89 w 206"/>
                <a:gd name="T1" fmla="*/ 208 h 208"/>
                <a:gd name="T2" fmla="*/ 61 w 206"/>
                <a:gd name="T3" fmla="*/ 197 h 208"/>
                <a:gd name="T4" fmla="*/ 49 w 206"/>
                <a:gd name="T5" fmla="*/ 160 h 208"/>
                <a:gd name="T6" fmla="*/ 38 w 206"/>
                <a:gd name="T7" fmla="*/ 151 h 208"/>
                <a:gd name="T8" fmla="*/ 27 w 206"/>
                <a:gd name="T9" fmla="*/ 150 h 208"/>
                <a:gd name="T10" fmla="*/ 0 w 206"/>
                <a:gd name="T11" fmla="*/ 97 h 208"/>
                <a:gd name="T12" fmla="*/ 15 w 206"/>
                <a:gd name="T13" fmla="*/ 75 h 208"/>
                <a:gd name="T14" fmla="*/ 33 w 206"/>
                <a:gd name="T15" fmla="*/ 56 h 208"/>
                <a:gd name="T16" fmla="*/ 40 w 206"/>
                <a:gd name="T17" fmla="*/ 45 h 208"/>
                <a:gd name="T18" fmla="*/ 41 w 206"/>
                <a:gd name="T19" fmla="*/ 16 h 208"/>
                <a:gd name="T20" fmla="*/ 64 w 206"/>
                <a:gd name="T21" fmla="*/ 12 h 208"/>
                <a:gd name="T22" fmla="*/ 79 w 206"/>
                <a:gd name="T23" fmla="*/ 12 h 208"/>
                <a:gd name="T24" fmla="*/ 115 w 206"/>
                <a:gd name="T25" fmla="*/ 10 h 208"/>
                <a:gd name="T26" fmla="*/ 143 w 206"/>
                <a:gd name="T27" fmla="*/ 19 h 208"/>
                <a:gd name="T28" fmla="*/ 169 w 206"/>
                <a:gd name="T29" fmla="*/ 11 h 208"/>
                <a:gd name="T30" fmla="*/ 183 w 206"/>
                <a:gd name="T31" fmla="*/ 17 h 208"/>
                <a:gd name="T32" fmla="*/ 205 w 206"/>
                <a:gd name="T33" fmla="*/ 19 h 208"/>
                <a:gd name="T34" fmla="*/ 180 w 206"/>
                <a:gd name="T35" fmla="*/ 53 h 208"/>
                <a:gd name="T36" fmla="*/ 197 w 206"/>
                <a:gd name="T37" fmla="*/ 53 h 208"/>
                <a:gd name="T38" fmla="*/ 204 w 206"/>
                <a:gd name="T39" fmla="*/ 46 h 208"/>
                <a:gd name="T40" fmla="*/ 202 w 206"/>
                <a:gd name="T41" fmla="*/ 61 h 208"/>
                <a:gd name="T42" fmla="*/ 181 w 206"/>
                <a:gd name="T43" fmla="*/ 69 h 208"/>
                <a:gd name="T44" fmla="*/ 182 w 206"/>
                <a:gd name="T45" fmla="*/ 80 h 208"/>
                <a:gd name="T46" fmla="*/ 193 w 206"/>
                <a:gd name="T47" fmla="*/ 86 h 208"/>
                <a:gd name="T48" fmla="*/ 191 w 206"/>
                <a:gd name="T49" fmla="*/ 116 h 208"/>
                <a:gd name="T50" fmla="*/ 190 w 206"/>
                <a:gd name="T51" fmla="*/ 139 h 208"/>
                <a:gd name="T52" fmla="*/ 185 w 206"/>
                <a:gd name="T53" fmla="*/ 141 h 208"/>
                <a:gd name="T54" fmla="*/ 185 w 206"/>
                <a:gd name="T55" fmla="*/ 134 h 208"/>
                <a:gd name="T56" fmla="*/ 152 w 206"/>
                <a:gd name="T57" fmla="*/ 157 h 208"/>
                <a:gd name="T58" fmla="*/ 148 w 206"/>
                <a:gd name="T59" fmla="*/ 167 h 208"/>
                <a:gd name="T60" fmla="*/ 147 w 206"/>
                <a:gd name="T61" fmla="*/ 200 h 208"/>
                <a:gd name="T62" fmla="*/ 141 w 206"/>
                <a:gd name="T63" fmla="*/ 198 h 208"/>
                <a:gd name="T64" fmla="*/ 89 w 206"/>
                <a:gd name="T65" fmla="*/ 208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6"/>
                <a:gd name="T100" fmla="*/ 0 h 208"/>
                <a:gd name="T101" fmla="*/ 206 w 206"/>
                <a:gd name="T102" fmla="*/ 208 h 2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6" h="208">
                  <a:moveTo>
                    <a:pt x="89" y="208"/>
                  </a:moveTo>
                  <a:cubicBezTo>
                    <a:pt x="72" y="205"/>
                    <a:pt x="67" y="203"/>
                    <a:pt x="61" y="197"/>
                  </a:cubicBezTo>
                  <a:cubicBezTo>
                    <a:pt x="57" y="184"/>
                    <a:pt x="53" y="172"/>
                    <a:pt x="49" y="160"/>
                  </a:cubicBezTo>
                  <a:cubicBezTo>
                    <a:pt x="45" y="157"/>
                    <a:pt x="41" y="154"/>
                    <a:pt x="38" y="151"/>
                  </a:cubicBezTo>
                  <a:cubicBezTo>
                    <a:pt x="34" y="150"/>
                    <a:pt x="31" y="150"/>
                    <a:pt x="27" y="150"/>
                  </a:cubicBezTo>
                  <a:cubicBezTo>
                    <a:pt x="33" y="128"/>
                    <a:pt x="9" y="106"/>
                    <a:pt x="0" y="97"/>
                  </a:cubicBezTo>
                  <a:cubicBezTo>
                    <a:pt x="0" y="88"/>
                    <a:pt x="11" y="81"/>
                    <a:pt x="15" y="75"/>
                  </a:cubicBezTo>
                  <a:cubicBezTo>
                    <a:pt x="15" y="63"/>
                    <a:pt x="26" y="62"/>
                    <a:pt x="33" y="56"/>
                  </a:cubicBezTo>
                  <a:cubicBezTo>
                    <a:pt x="36" y="52"/>
                    <a:pt x="38" y="48"/>
                    <a:pt x="40" y="45"/>
                  </a:cubicBezTo>
                  <a:cubicBezTo>
                    <a:pt x="40" y="36"/>
                    <a:pt x="39" y="18"/>
                    <a:pt x="41" y="16"/>
                  </a:cubicBezTo>
                  <a:cubicBezTo>
                    <a:pt x="47" y="15"/>
                    <a:pt x="53" y="5"/>
                    <a:pt x="64" y="12"/>
                  </a:cubicBezTo>
                  <a:cubicBezTo>
                    <a:pt x="69" y="12"/>
                    <a:pt x="74" y="12"/>
                    <a:pt x="79" y="12"/>
                  </a:cubicBezTo>
                  <a:cubicBezTo>
                    <a:pt x="86" y="3"/>
                    <a:pt x="102" y="7"/>
                    <a:pt x="115" y="10"/>
                  </a:cubicBezTo>
                  <a:cubicBezTo>
                    <a:pt x="119" y="16"/>
                    <a:pt x="131" y="25"/>
                    <a:pt x="143" y="19"/>
                  </a:cubicBezTo>
                  <a:cubicBezTo>
                    <a:pt x="150" y="14"/>
                    <a:pt x="158" y="0"/>
                    <a:pt x="169" y="11"/>
                  </a:cubicBezTo>
                  <a:cubicBezTo>
                    <a:pt x="173" y="13"/>
                    <a:pt x="178" y="15"/>
                    <a:pt x="183" y="17"/>
                  </a:cubicBezTo>
                  <a:cubicBezTo>
                    <a:pt x="190" y="18"/>
                    <a:pt x="198" y="18"/>
                    <a:pt x="205" y="19"/>
                  </a:cubicBezTo>
                  <a:cubicBezTo>
                    <a:pt x="203" y="25"/>
                    <a:pt x="168" y="42"/>
                    <a:pt x="180" y="53"/>
                  </a:cubicBezTo>
                  <a:cubicBezTo>
                    <a:pt x="185" y="53"/>
                    <a:pt x="191" y="53"/>
                    <a:pt x="197" y="53"/>
                  </a:cubicBezTo>
                  <a:cubicBezTo>
                    <a:pt x="199" y="51"/>
                    <a:pt x="202" y="49"/>
                    <a:pt x="204" y="46"/>
                  </a:cubicBezTo>
                  <a:cubicBezTo>
                    <a:pt x="205" y="49"/>
                    <a:pt x="206" y="56"/>
                    <a:pt x="202" y="61"/>
                  </a:cubicBezTo>
                  <a:cubicBezTo>
                    <a:pt x="191" y="63"/>
                    <a:pt x="187" y="65"/>
                    <a:pt x="181" y="69"/>
                  </a:cubicBezTo>
                  <a:cubicBezTo>
                    <a:pt x="181" y="73"/>
                    <a:pt x="182" y="76"/>
                    <a:pt x="182" y="80"/>
                  </a:cubicBezTo>
                  <a:cubicBezTo>
                    <a:pt x="186" y="82"/>
                    <a:pt x="189" y="84"/>
                    <a:pt x="193" y="86"/>
                  </a:cubicBezTo>
                  <a:cubicBezTo>
                    <a:pt x="191" y="95"/>
                    <a:pt x="191" y="102"/>
                    <a:pt x="191" y="116"/>
                  </a:cubicBezTo>
                  <a:cubicBezTo>
                    <a:pt x="192" y="120"/>
                    <a:pt x="196" y="134"/>
                    <a:pt x="190" y="139"/>
                  </a:cubicBezTo>
                  <a:cubicBezTo>
                    <a:pt x="188" y="139"/>
                    <a:pt x="186" y="140"/>
                    <a:pt x="185" y="141"/>
                  </a:cubicBezTo>
                  <a:cubicBezTo>
                    <a:pt x="185" y="138"/>
                    <a:pt x="185" y="136"/>
                    <a:pt x="185" y="134"/>
                  </a:cubicBezTo>
                  <a:cubicBezTo>
                    <a:pt x="174" y="127"/>
                    <a:pt x="158" y="152"/>
                    <a:pt x="152" y="157"/>
                  </a:cubicBezTo>
                  <a:cubicBezTo>
                    <a:pt x="150" y="160"/>
                    <a:pt x="149" y="164"/>
                    <a:pt x="148" y="167"/>
                  </a:cubicBezTo>
                  <a:cubicBezTo>
                    <a:pt x="148" y="178"/>
                    <a:pt x="147" y="188"/>
                    <a:pt x="147" y="200"/>
                  </a:cubicBezTo>
                  <a:cubicBezTo>
                    <a:pt x="145" y="199"/>
                    <a:pt x="143" y="198"/>
                    <a:pt x="141" y="198"/>
                  </a:cubicBezTo>
                  <a:cubicBezTo>
                    <a:pt x="117" y="198"/>
                    <a:pt x="108" y="201"/>
                    <a:pt x="89" y="208"/>
                  </a:cubicBezTo>
                  <a:close/>
                </a:path>
              </a:pathLst>
            </a:custGeom>
            <a:grpFill/>
            <a:ln w="12700">
              <a:noFill/>
              <a:miter lim="800000"/>
            </a:ln>
          </p:spPr>
          <p:txBody>
            <a:bodyPr/>
            <a:lstStyle/>
            <a:p>
              <a:pPr fontAlgn="base">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5" name="Freeform 59"/>
            <p:cNvSpPr/>
            <p:nvPr/>
          </p:nvSpPr>
          <p:spPr bwMode="auto">
            <a:xfrm rot="252837">
              <a:off x="3251170" y="3316468"/>
              <a:ext cx="492386" cy="510303"/>
            </a:xfrm>
            <a:custGeom>
              <a:avLst/>
              <a:gdLst>
                <a:gd name="T0" fmla="*/ 211 w 260"/>
                <a:gd name="T1" fmla="*/ 274 h 274"/>
                <a:gd name="T2" fmla="*/ 169 w 260"/>
                <a:gd name="T3" fmla="*/ 235 h 274"/>
                <a:gd name="T4" fmla="*/ 122 w 260"/>
                <a:gd name="T5" fmla="*/ 198 h 274"/>
                <a:gd name="T6" fmla="*/ 112 w 260"/>
                <a:gd name="T7" fmla="*/ 215 h 274"/>
                <a:gd name="T8" fmla="*/ 86 w 260"/>
                <a:gd name="T9" fmla="*/ 242 h 274"/>
                <a:gd name="T10" fmla="*/ 86 w 260"/>
                <a:gd name="T11" fmla="*/ 244 h 274"/>
                <a:gd name="T12" fmla="*/ 80 w 260"/>
                <a:gd name="T13" fmla="*/ 247 h 274"/>
                <a:gd name="T14" fmla="*/ 67 w 260"/>
                <a:gd name="T15" fmla="*/ 252 h 274"/>
                <a:gd name="T16" fmla="*/ 23 w 260"/>
                <a:gd name="T17" fmla="*/ 238 h 274"/>
                <a:gd name="T18" fmla="*/ 24 w 260"/>
                <a:gd name="T19" fmla="*/ 207 h 274"/>
                <a:gd name="T20" fmla="*/ 3 w 260"/>
                <a:gd name="T21" fmla="*/ 179 h 274"/>
                <a:gd name="T22" fmla="*/ 7 w 260"/>
                <a:gd name="T23" fmla="*/ 132 h 274"/>
                <a:gd name="T24" fmla="*/ 1 w 260"/>
                <a:gd name="T25" fmla="*/ 99 h 274"/>
                <a:gd name="T26" fmla="*/ 3 w 260"/>
                <a:gd name="T27" fmla="*/ 98 h 274"/>
                <a:gd name="T28" fmla="*/ 23 w 260"/>
                <a:gd name="T29" fmla="*/ 110 h 274"/>
                <a:gd name="T30" fmla="*/ 37 w 260"/>
                <a:gd name="T31" fmla="*/ 124 h 274"/>
                <a:gd name="T32" fmla="*/ 100 w 260"/>
                <a:gd name="T33" fmla="*/ 70 h 274"/>
                <a:gd name="T34" fmla="*/ 119 w 260"/>
                <a:gd name="T35" fmla="*/ 39 h 274"/>
                <a:gd name="T36" fmla="*/ 119 w 260"/>
                <a:gd name="T37" fmla="*/ 13 h 274"/>
                <a:gd name="T38" fmla="*/ 131 w 260"/>
                <a:gd name="T39" fmla="*/ 6 h 274"/>
                <a:gd name="T40" fmla="*/ 179 w 260"/>
                <a:gd name="T41" fmla="*/ 14 h 274"/>
                <a:gd name="T42" fmla="*/ 199 w 260"/>
                <a:gd name="T43" fmla="*/ 32 h 274"/>
                <a:gd name="T44" fmla="*/ 222 w 260"/>
                <a:gd name="T45" fmla="*/ 38 h 274"/>
                <a:gd name="T46" fmla="*/ 260 w 260"/>
                <a:gd name="T47" fmla="*/ 79 h 274"/>
                <a:gd name="T48" fmla="*/ 226 w 260"/>
                <a:gd name="T49" fmla="*/ 106 h 274"/>
                <a:gd name="T50" fmla="*/ 159 w 260"/>
                <a:gd name="T51" fmla="*/ 115 h 274"/>
                <a:gd name="T52" fmla="*/ 160 w 260"/>
                <a:gd name="T53" fmla="*/ 127 h 274"/>
                <a:gd name="T54" fmla="*/ 172 w 260"/>
                <a:gd name="T55" fmla="*/ 171 h 274"/>
                <a:gd name="T56" fmla="*/ 188 w 260"/>
                <a:gd name="T57" fmla="*/ 187 h 274"/>
                <a:gd name="T58" fmla="*/ 204 w 260"/>
                <a:gd name="T59" fmla="*/ 208 h 274"/>
                <a:gd name="T60" fmla="*/ 210 w 260"/>
                <a:gd name="T61" fmla="*/ 229 h 274"/>
                <a:gd name="T62" fmla="*/ 211 w 260"/>
                <a:gd name="T63" fmla="*/ 274 h 2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0"/>
                <a:gd name="T97" fmla="*/ 0 h 274"/>
                <a:gd name="T98" fmla="*/ 260 w 260"/>
                <a:gd name="T99" fmla="*/ 274 h 2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0" h="274">
                  <a:moveTo>
                    <a:pt x="211" y="274"/>
                  </a:moveTo>
                  <a:cubicBezTo>
                    <a:pt x="189" y="264"/>
                    <a:pt x="179" y="248"/>
                    <a:pt x="169" y="235"/>
                  </a:cubicBezTo>
                  <a:cubicBezTo>
                    <a:pt x="166" y="207"/>
                    <a:pt x="146" y="184"/>
                    <a:pt x="122" y="198"/>
                  </a:cubicBezTo>
                  <a:cubicBezTo>
                    <a:pt x="115" y="205"/>
                    <a:pt x="113" y="204"/>
                    <a:pt x="112" y="215"/>
                  </a:cubicBezTo>
                  <a:cubicBezTo>
                    <a:pt x="106" y="225"/>
                    <a:pt x="96" y="234"/>
                    <a:pt x="86" y="242"/>
                  </a:cubicBezTo>
                  <a:cubicBezTo>
                    <a:pt x="86" y="243"/>
                    <a:pt x="86" y="243"/>
                    <a:pt x="86" y="244"/>
                  </a:cubicBezTo>
                  <a:cubicBezTo>
                    <a:pt x="82" y="244"/>
                    <a:pt x="81" y="246"/>
                    <a:pt x="80" y="247"/>
                  </a:cubicBezTo>
                  <a:cubicBezTo>
                    <a:pt x="76" y="248"/>
                    <a:pt x="71" y="250"/>
                    <a:pt x="67" y="252"/>
                  </a:cubicBezTo>
                  <a:cubicBezTo>
                    <a:pt x="49" y="252"/>
                    <a:pt x="32" y="247"/>
                    <a:pt x="23" y="238"/>
                  </a:cubicBezTo>
                  <a:cubicBezTo>
                    <a:pt x="30" y="225"/>
                    <a:pt x="28" y="216"/>
                    <a:pt x="24" y="207"/>
                  </a:cubicBezTo>
                  <a:cubicBezTo>
                    <a:pt x="15" y="197"/>
                    <a:pt x="4" y="188"/>
                    <a:pt x="3" y="179"/>
                  </a:cubicBezTo>
                  <a:cubicBezTo>
                    <a:pt x="4" y="164"/>
                    <a:pt x="5" y="148"/>
                    <a:pt x="7" y="132"/>
                  </a:cubicBezTo>
                  <a:cubicBezTo>
                    <a:pt x="3" y="117"/>
                    <a:pt x="0" y="109"/>
                    <a:pt x="1" y="99"/>
                  </a:cubicBezTo>
                  <a:cubicBezTo>
                    <a:pt x="2" y="98"/>
                    <a:pt x="3" y="98"/>
                    <a:pt x="3" y="98"/>
                  </a:cubicBezTo>
                  <a:cubicBezTo>
                    <a:pt x="10" y="102"/>
                    <a:pt x="16" y="106"/>
                    <a:pt x="23" y="110"/>
                  </a:cubicBezTo>
                  <a:cubicBezTo>
                    <a:pt x="27" y="114"/>
                    <a:pt x="32" y="119"/>
                    <a:pt x="37" y="124"/>
                  </a:cubicBezTo>
                  <a:cubicBezTo>
                    <a:pt x="67" y="136"/>
                    <a:pt x="91" y="94"/>
                    <a:pt x="100" y="70"/>
                  </a:cubicBezTo>
                  <a:cubicBezTo>
                    <a:pt x="106" y="59"/>
                    <a:pt x="113" y="49"/>
                    <a:pt x="119" y="39"/>
                  </a:cubicBezTo>
                  <a:cubicBezTo>
                    <a:pt x="119" y="30"/>
                    <a:pt x="119" y="22"/>
                    <a:pt x="119" y="13"/>
                  </a:cubicBezTo>
                  <a:cubicBezTo>
                    <a:pt x="123" y="11"/>
                    <a:pt x="127" y="9"/>
                    <a:pt x="131" y="6"/>
                  </a:cubicBezTo>
                  <a:cubicBezTo>
                    <a:pt x="148" y="5"/>
                    <a:pt x="160" y="0"/>
                    <a:pt x="179" y="14"/>
                  </a:cubicBezTo>
                  <a:cubicBezTo>
                    <a:pt x="186" y="20"/>
                    <a:pt x="192" y="26"/>
                    <a:pt x="199" y="32"/>
                  </a:cubicBezTo>
                  <a:cubicBezTo>
                    <a:pt x="206" y="34"/>
                    <a:pt x="214" y="36"/>
                    <a:pt x="222" y="38"/>
                  </a:cubicBezTo>
                  <a:cubicBezTo>
                    <a:pt x="232" y="43"/>
                    <a:pt x="260" y="60"/>
                    <a:pt x="260" y="79"/>
                  </a:cubicBezTo>
                  <a:cubicBezTo>
                    <a:pt x="247" y="87"/>
                    <a:pt x="237" y="99"/>
                    <a:pt x="226" y="106"/>
                  </a:cubicBezTo>
                  <a:cubicBezTo>
                    <a:pt x="202" y="115"/>
                    <a:pt x="176" y="102"/>
                    <a:pt x="159" y="115"/>
                  </a:cubicBezTo>
                  <a:cubicBezTo>
                    <a:pt x="159" y="119"/>
                    <a:pt x="160" y="123"/>
                    <a:pt x="160" y="127"/>
                  </a:cubicBezTo>
                  <a:cubicBezTo>
                    <a:pt x="169" y="140"/>
                    <a:pt x="147" y="154"/>
                    <a:pt x="172" y="171"/>
                  </a:cubicBezTo>
                  <a:cubicBezTo>
                    <a:pt x="177" y="176"/>
                    <a:pt x="182" y="181"/>
                    <a:pt x="188" y="187"/>
                  </a:cubicBezTo>
                  <a:cubicBezTo>
                    <a:pt x="193" y="194"/>
                    <a:pt x="199" y="201"/>
                    <a:pt x="204" y="208"/>
                  </a:cubicBezTo>
                  <a:cubicBezTo>
                    <a:pt x="206" y="215"/>
                    <a:pt x="208" y="222"/>
                    <a:pt x="210" y="229"/>
                  </a:cubicBezTo>
                  <a:cubicBezTo>
                    <a:pt x="210" y="244"/>
                    <a:pt x="210" y="258"/>
                    <a:pt x="211" y="274"/>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Freeform 60"/>
            <p:cNvSpPr/>
            <p:nvPr/>
          </p:nvSpPr>
          <p:spPr bwMode="auto">
            <a:xfrm rot="252837">
              <a:off x="3570938" y="3249014"/>
              <a:ext cx="803664" cy="483909"/>
            </a:xfrm>
            <a:custGeom>
              <a:avLst/>
              <a:gdLst>
                <a:gd name="T0" fmla="*/ 45 w 423"/>
                <a:gd name="T1" fmla="*/ 262 h 262"/>
                <a:gd name="T2" fmla="*/ 3 w 423"/>
                <a:gd name="T3" fmla="*/ 214 h 262"/>
                <a:gd name="T4" fmla="*/ 4 w 423"/>
                <a:gd name="T5" fmla="*/ 197 h 262"/>
                <a:gd name="T6" fmla="*/ 4 w 423"/>
                <a:gd name="T7" fmla="*/ 185 h 262"/>
                <a:gd name="T8" fmla="*/ 0 w 423"/>
                <a:gd name="T9" fmla="*/ 175 h 262"/>
                <a:gd name="T10" fmla="*/ 54 w 423"/>
                <a:gd name="T11" fmla="*/ 171 h 262"/>
                <a:gd name="T12" fmla="*/ 85 w 423"/>
                <a:gd name="T13" fmla="*/ 149 h 262"/>
                <a:gd name="T14" fmla="*/ 100 w 423"/>
                <a:gd name="T15" fmla="*/ 138 h 262"/>
                <a:gd name="T16" fmla="*/ 101 w 423"/>
                <a:gd name="T17" fmla="*/ 127 h 262"/>
                <a:gd name="T18" fmla="*/ 60 w 423"/>
                <a:gd name="T19" fmla="*/ 88 h 262"/>
                <a:gd name="T20" fmla="*/ 57 w 423"/>
                <a:gd name="T21" fmla="*/ 81 h 262"/>
                <a:gd name="T22" fmla="*/ 56 w 423"/>
                <a:gd name="T23" fmla="*/ 55 h 262"/>
                <a:gd name="T24" fmla="*/ 77 w 423"/>
                <a:gd name="T25" fmla="*/ 38 h 262"/>
                <a:gd name="T26" fmla="*/ 75 w 423"/>
                <a:gd name="T27" fmla="*/ 13 h 262"/>
                <a:gd name="T28" fmla="*/ 60 w 423"/>
                <a:gd name="T29" fmla="*/ 0 h 262"/>
                <a:gd name="T30" fmla="*/ 110 w 423"/>
                <a:gd name="T31" fmla="*/ 0 h 262"/>
                <a:gd name="T32" fmla="*/ 131 w 423"/>
                <a:gd name="T33" fmla="*/ 4 h 262"/>
                <a:gd name="T34" fmla="*/ 176 w 423"/>
                <a:gd name="T35" fmla="*/ 36 h 262"/>
                <a:gd name="T36" fmla="*/ 190 w 423"/>
                <a:gd name="T37" fmla="*/ 42 h 262"/>
                <a:gd name="T38" fmla="*/ 256 w 423"/>
                <a:gd name="T39" fmla="*/ 43 h 262"/>
                <a:gd name="T40" fmla="*/ 278 w 423"/>
                <a:gd name="T41" fmla="*/ 57 h 262"/>
                <a:gd name="T42" fmla="*/ 294 w 423"/>
                <a:gd name="T43" fmla="*/ 77 h 262"/>
                <a:gd name="T44" fmla="*/ 325 w 423"/>
                <a:gd name="T45" fmla="*/ 80 h 262"/>
                <a:gd name="T46" fmla="*/ 347 w 423"/>
                <a:gd name="T47" fmla="*/ 90 h 262"/>
                <a:gd name="T48" fmla="*/ 375 w 423"/>
                <a:gd name="T49" fmla="*/ 96 h 262"/>
                <a:gd name="T50" fmla="*/ 384 w 423"/>
                <a:gd name="T51" fmla="*/ 109 h 262"/>
                <a:gd name="T52" fmla="*/ 404 w 423"/>
                <a:gd name="T53" fmla="*/ 121 h 262"/>
                <a:gd name="T54" fmla="*/ 394 w 423"/>
                <a:gd name="T55" fmla="*/ 141 h 262"/>
                <a:gd name="T56" fmla="*/ 410 w 423"/>
                <a:gd name="T57" fmla="*/ 163 h 262"/>
                <a:gd name="T58" fmla="*/ 423 w 423"/>
                <a:gd name="T59" fmla="*/ 186 h 262"/>
                <a:gd name="T60" fmla="*/ 423 w 423"/>
                <a:gd name="T61" fmla="*/ 188 h 262"/>
                <a:gd name="T62" fmla="*/ 360 w 423"/>
                <a:gd name="T63" fmla="*/ 221 h 262"/>
                <a:gd name="T64" fmla="*/ 346 w 423"/>
                <a:gd name="T65" fmla="*/ 233 h 262"/>
                <a:gd name="T66" fmla="*/ 312 w 423"/>
                <a:gd name="T67" fmla="*/ 249 h 262"/>
                <a:gd name="T68" fmla="*/ 305 w 423"/>
                <a:gd name="T69" fmla="*/ 253 h 262"/>
                <a:gd name="T70" fmla="*/ 288 w 423"/>
                <a:gd name="T71" fmla="*/ 237 h 262"/>
                <a:gd name="T72" fmla="*/ 252 w 423"/>
                <a:gd name="T73" fmla="*/ 214 h 262"/>
                <a:gd name="T74" fmla="*/ 231 w 423"/>
                <a:gd name="T75" fmla="*/ 227 h 262"/>
                <a:gd name="T76" fmla="*/ 161 w 423"/>
                <a:gd name="T77" fmla="*/ 198 h 262"/>
                <a:gd name="T78" fmla="*/ 128 w 423"/>
                <a:gd name="T79" fmla="*/ 190 h 262"/>
                <a:gd name="T80" fmla="*/ 114 w 423"/>
                <a:gd name="T81" fmla="*/ 214 h 262"/>
                <a:gd name="T82" fmla="*/ 110 w 423"/>
                <a:gd name="T83" fmla="*/ 221 h 262"/>
                <a:gd name="T84" fmla="*/ 102 w 423"/>
                <a:gd name="T85" fmla="*/ 220 h 262"/>
                <a:gd name="T86" fmla="*/ 54 w 423"/>
                <a:gd name="T87" fmla="*/ 256 h 262"/>
                <a:gd name="T88" fmla="*/ 45 w 423"/>
                <a:gd name="T89" fmla="*/ 262 h 26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3"/>
                <a:gd name="T136" fmla="*/ 0 h 262"/>
                <a:gd name="T137" fmla="*/ 423 w 423"/>
                <a:gd name="T138" fmla="*/ 262 h 26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3" h="262">
                  <a:moveTo>
                    <a:pt x="45" y="262"/>
                  </a:moveTo>
                  <a:cubicBezTo>
                    <a:pt x="35" y="241"/>
                    <a:pt x="14" y="226"/>
                    <a:pt x="3" y="214"/>
                  </a:cubicBezTo>
                  <a:cubicBezTo>
                    <a:pt x="0" y="204"/>
                    <a:pt x="1" y="202"/>
                    <a:pt x="4" y="197"/>
                  </a:cubicBezTo>
                  <a:cubicBezTo>
                    <a:pt x="4" y="192"/>
                    <a:pt x="4" y="188"/>
                    <a:pt x="4" y="185"/>
                  </a:cubicBezTo>
                  <a:cubicBezTo>
                    <a:pt x="3" y="181"/>
                    <a:pt x="1" y="178"/>
                    <a:pt x="0" y="175"/>
                  </a:cubicBezTo>
                  <a:cubicBezTo>
                    <a:pt x="8" y="168"/>
                    <a:pt x="39" y="171"/>
                    <a:pt x="54" y="171"/>
                  </a:cubicBezTo>
                  <a:cubicBezTo>
                    <a:pt x="66" y="167"/>
                    <a:pt x="76" y="159"/>
                    <a:pt x="85" y="149"/>
                  </a:cubicBezTo>
                  <a:cubicBezTo>
                    <a:pt x="90" y="145"/>
                    <a:pt x="95" y="142"/>
                    <a:pt x="100" y="138"/>
                  </a:cubicBezTo>
                  <a:cubicBezTo>
                    <a:pt x="100" y="134"/>
                    <a:pt x="100" y="131"/>
                    <a:pt x="101" y="127"/>
                  </a:cubicBezTo>
                  <a:cubicBezTo>
                    <a:pt x="89" y="107"/>
                    <a:pt x="74" y="95"/>
                    <a:pt x="60" y="88"/>
                  </a:cubicBezTo>
                  <a:cubicBezTo>
                    <a:pt x="59" y="86"/>
                    <a:pt x="57" y="83"/>
                    <a:pt x="57" y="81"/>
                  </a:cubicBezTo>
                  <a:cubicBezTo>
                    <a:pt x="56" y="72"/>
                    <a:pt x="56" y="63"/>
                    <a:pt x="56" y="55"/>
                  </a:cubicBezTo>
                  <a:cubicBezTo>
                    <a:pt x="63" y="48"/>
                    <a:pt x="66" y="42"/>
                    <a:pt x="77" y="38"/>
                  </a:cubicBezTo>
                  <a:cubicBezTo>
                    <a:pt x="89" y="30"/>
                    <a:pt x="79" y="17"/>
                    <a:pt x="75" y="13"/>
                  </a:cubicBezTo>
                  <a:cubicBezTo>
                    <a:pt x="69" y="8"/>
                    <a:pt x="63" y="6"/>
                    <a:pt x="60" y="0"/>
                  </a:cubicBezTo>
                  <a:cubicBezTo>
                    <a:pt x="77" y="0"/>
                    <a:pt x="93" y="0"/>
                    <a:pt x="110" y="0"/>
                  </a:cubicBezTo>
                  <a:cubicBezTo>
                    <a:pt x="117" y="2"/>
                    <a:pt x="124" y="3"/>
                    <a:pt x="131" y="4"/>
                  </a:cubicBezTo>
                  <a:cubicBezTo>
                    <a:pt x="137" y="16"/>
                    <a:pt x="156" y="31"/>
                    <a:pt x="176" y="36"/>
                  </a:cubicBezTo>
                  <a:cubicBezTo>
                    <a:pt x="181" y="37"/>
                    <a:pt x="185" y="39"/>
                    <a:pt x="190" y="42"/>
                  </a:cubicBezTo>
                  <a:cubicBezTo>
                    <a:pt x="212" y="42"/>
                    <a:pt x="234" y="42"/>
                    <a:pt x="256" y="43"/>
                  </a:cubicBezTo>
                  <a:cubicBezTo>
                    <a:pt x="263" y="48"/>
                    <a:pt x="270" y="52"/>
                    <a:pt x="278" y="57"/>
                  </a:cubicBezTo>
                  <a:cubicBezTo>
                    <a:pt x="279" y="62"/>
                    <a:pt x="284" y="70"/>
                    <a:pt x="294" y="77"/>
                  </a:cubicBezTo>
                  <a:cubicBezTo>
                    <a:pt x="304" y="78"/>
                    <a:pt x="314" y="79"/>
                    <a:pt x="325" y="80"/>
                  </a:cubicBezTo>
                  <a:cubicBezTo>
                    <a:pt x="332" y="83"/>
                    <a:pt x="340" y="86"/>
                    <a:pt x="347" y="90"/>
                  </a:cubicBezTo>
                  <a:cubicBezTo>
                    <a:pt x="350" y="93"/>
                    <a:pt x="364" y="88"/>
                    <a:pt x="375" y="96"/>
                  </a:cubicBezTo>
                  <a:cubicBezTo>
                    <a:pt x="375" y="99"/>
                    <a:pt x="377" y="103"/>
                    <a:pt x="384" y="109"/>
                  </a:cubicBezTo>
                  <a:cubicBezTo>
                    <a:pt x="386" y="109"/>
                    <a:pt x="404" y="111"/>
                    <a:pt x="404" y="121"/>
                  </a:cubicBezTo>
                  <a:cubicBezTo>
                    <a:pt x="397" y="129"/>
                    <a:pt x="396" y="126"/>
                    <a:pt x="394" y="141"/>
                  </a:cubicBezTo>
                  <a:cubicBezTo>
                    <a:pt x="397" y="145"/>
                    <a:pt x="406" y="151"/>
                    <a:pt x="410" y="163"/>
                  </a:cubicBezTo>
                  <a:cubicBezTo>
                    <a:pt x="410" y="169"/>
                    <a:pt x="410" y="180"/>
                    <a:pt x="423" y="186"/>
                  </a:cubicBezTo>
                  <a:cubicBezTo>
                    <a:pt x="423" y="187"/>
                    <a:pt x="423" y="187"/>
                    <a:pt x="423" y="188"/>
                  </a:cubicBezTo>
                  <a:cubicBezTo>
                    <a:pt x="391" y="192"/>
                    <a:pt x="384" y="204"/>
                    <a:pt x="360" y="221"/>
                  </a:cubicBezTo>
                  <a:cubicBezTo>
                    <a:pt x="353" y="223"/>
                    <a:pt x="350" y="227"/>
                    <a:pt x="346" y="233"/>
                  </a:cubicBezTo>
                  <a:cubicBezTo>
                    <a:pt x="330" y="240"/>
                    <a:pt x="323" y="235"/>
                    <a:pt x="312" y="249"/>
                  </a:cubicBezTo>
                  <a:cubicBezTo>
                    <a:pt x="310" y="250"/>
                    <a:pt x="307" y="251"/>
                    <a:pt x="305" y="253"/>
                  </a:cubicBezTo>
                  <a:cubicBezTo>
                    <a:pt x="300" y="247"/>
                    <a:pt x="294" y="242"/>
                    <a:pt x="288" y="237"/>
                  </a:cubicBezTo>
                  <a:cubicBezTo>
                    <a:pt x="268" y="233"/>
                    <a:pt x="262" y="221"/>
                    <a:pt x="252" y="214"/>
                  </a:cubicBezTo>
                  <a:cubicBezTo>
                    <a:pt x="237" y="214"/>
                    <a:pt x="239" y="215"/>
                    <a:pt x="231" y="227"/>
                  </a:cubicBezTo>
                  <a:cubicBezTo>
                    <a:pt x="202" y="226"/>
                    <a:pt x="179" y="208"/>
                    <a:pt x="161" y="198"/>
                  </a:cubicBezTo>
                  <a:cubicBezTo>
                    <a:pt x="146" y="197"/>
                    <a:pt x="135" y="193"/>
                    <a:pt x="128" y="190"/>
                  </a:cubicBezTo>
                  <a:cubicBezTo>
                    <a:pt x="103" y="190"/>
                    <a:pt x="96" y="193"/>
                    <a:pt x="114" y="214"/>
                  </a:cubicBezTo>
                  <a:cubicBezTo>
                    <a:pt x="113" y="216"/>
                    <a:pt x="112" y="218"/>
                    <a:pt x="110" y="221"/>
                  </a:cubicBezTo>
                  <a:cubicBezTo>
                    <a:pt x="107" y="220"/>
                    <a:pt x="104" y="220"/>
                    <a:pt x="102" y="220"/>
                  </a:cubicBezTo>
                  <a:cubicBezTo>
                    <a:pt x="73" y="220"/>
                    <a:pt x="66" y="231"/>
                    <a:pt x="54" y="256"/>
                  </a:cubicBezTo>
                  <a:cubicBezTo>
                    <a:pt x="51" y="257"/>
                    <a:pt x="48" y="260"/>
                    <a:pt x="45" y="262"/>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Freeform 61"/>
            <p:cNvSpPr/>
            <p:nvPr/>
          </p:nvSpPr>
          <p:spPr bwMode="auto">
            <a:xfrm rot="252837">
              <a:off x="4241602" y="3061316"/>
              <a:ext cx="496631" cy="596821"/>
            </a:xfrm>
            <a:custGeom>
              <a:avLst/>
              <a:gdLst>
                <a:gd name="T0" fmla="*/ 121 w 261"/>
                <a:gd name="T1" fmla="*/ 321 h 322"/>
                <a:gd name="T2" fmla="*/ 118 w 261"/>
                <a:gd name="T3" fmla="*/ 319 h 322"/>
                <a:gd name="T4" fmla="*/ 119 w 261"/>
                <a:gd name="T5" fmla="*/ 294 h 322"/>
                <a:gd name="T6" fmla="*/ 114 w 261"/>
                <a:gd name="T7" fmla="*/ 289 h 322"/>
                <a:gd name="T8" fmla="*/ 86 w 261"/>
                <a:gd name="T9" fmla="*/ 304 h 322"/>
                <a:gd name="T10" fmla="*/ 81 w 261"/>
                <a:gd name="T11" fmla="*/ 307 h 322"/>
                <a:gd name="T12" fmla="*/ 72 w 261"/>
                <a:gd name="T13" fmla="*/ 298 h 322"/>
                <a:gd name="T14" fmla="*/ 69 w 261"/>
                <a:gd name="T15" fmla="*/ 292 h 322"/>
                <a:gd name="T16" fmla="*/ 57 w 261"/>
                <a:gd name="T17" fmla="*/ 263 h 322"/>
                <a:gd name="T18" fmla="*/ 52 w 261"/>
                <a:gd name="T19" fmla="*/ 259 h 322"/>
                <a:gd name="T20" fmla="*/ 62 w 261"/>
                <a:gd name="T21" fmla="*/ 244 h 322"/>
                <a:gd name="T22" fmla="*/ 34 w 261"/>
                <a:gd name="T23" fmla="*/ 220 h 322"/>
                <a:gd name="T24" fmla="*/ 33 w 261"/>
                <a:gd name="T25" fmla="*/ 213 h 322"/>
                <a:gd name="T26" fmla="*/ 30 w 261"/>
                <a:gd name="T27" fmla="*/ 211 h 322"/>
                <a:gd name="T28" fmla="*/ 48 w 261"/>
                <a:gd name="T29" fmla="*/ 193 h 322"/>
                <a:gd name="T30" fmla="*/ 57 w 261"/>
                <a:gd name="T31" fmla="*/ 182 h 322"/>
                <a:gd name="T32" fmla="*/ 44 w 261"/>
                <a:gd name="T33" fmla="*/ 141 h 322"/>
                <a:gd name="T34" fmla="*/ 31 w 261"/>
                <a:gd name="T35" fmla="*/ 141 h 322"/>
                <a:gd name="T36" fmla="*/ 26 w 261"/>
                <a:gd name="T37" fmla="*/ 147 h 322"/>
                <a:gd name="T38" fmla="*/ 22 w 261"/>
                <a:gd name="T39" fmla="*/ 147 h 322"/>
                <a:gd name="T40" fmla="*/ 11 w 261"/>
                <a:gd name="T41" fmla="*/ 120 h 322"/>
                <a:gd name="T42" fmla="*/ 0 w 261"/>
                <a:gd name="T43" fmla="*/ 113 h 322"/>
                <a:gd name="T44" fmla="*/ 24 w 261"/>
                <a:gd name="T45" fmla="*/ 83 h 322"/>
                <a:gd name="T46" fmla="*/ 25 w 261"/>
                <a:gd name="T47" fmla="*/ 40 h 322"/>
                <a:gd name="T48" fmla="*/ 26 w 261"/>
                <a:gd name="T49" fmla="*/ 39 h 322"/>
                <a:gd name="T50" fmla="*/ 32 w 261"/>
                <a:gd name="T51" fmla="*/ 41 h 322"/>
                <a:gd name="T52" fmla="*/ 51 w 261"/>
                <a:gd name="T53" fmla="*/ 67 h 322"/>
                <a:gd name="T54" fmla="*/ 62 w 261"/>
                <a:gd name="T55" fmla="*/ 67 h 322"/>
                <a:gd name="T56" fmla="*/ 74 w 261"/>
                <a:gd name="T57" fmla="*/ 37 h 322"/>
                <a:gd name="T58" fmla="*/ 75 w 261"/>
                <a:gd name="T59" fmla="*/ 29 h 322"/>
                <a:gd name="T60" fmla="*/ 53 w 261"/>
                <a:gd name="T61" fmla="*/ 9 h 322"/>
                <a:gd name="T62" fmla="*/ 63 w 261"/>
                <a:gd name="T63" fmla="*/ 0 h 322"/>
                <a:gd name="T64" fmla="*/ 66 w 261"/>
                <a:gd name="T65" fmla="*/ 0 h 322"/>
                <a:gd name="T66" fmla="*/ 89 w 261"/>
                <a:gd name="T67" fmla="*/ 33 h 322"/>
                <a:gd name="T68" fmla="*/ 99 w 261"/>
                <a:gd name="T69" fmla="*/ 44 h 322"/>
                <a:gd name="T70" fmla="*/ 140 w 261"/>
                <a:gd name="T71" fmla="*/ 52 h 322"/>
                <a:gd name="T72" fmla="*/ 148 w 261"/>
                <a:gd name="T73" fmla="*/ 59 h 322"/>
                <a:gd name="T74" fmla="*/ 176 w 261"/>
                <a:gd name="T75" fmla="*/ 108 h 322"/>
                <a:gd name="T76" fmla="*/ 178 w 261"/>
                <a:gd name="T77" fmla="*/ 113 h 322"/>
                <a:gd name="T78" fmla="*/ 201 w 261"/>
                <a:gd name="T79" fmla="*/ 108 h 322"/>
                <a:gd name="T80" fmla="*/ 213 w 261"/>
                <a:gd name="T81" fmla="*/ 100 h 322"/>
                <a:gd name="T82" fmla="*/ 221 w 261"/>
                <a:gd name="T83" fmla="*/ 123 h 322"/>
                <a:gd name="T84" fmla="*/ 195 w 261"/>
                <a:gd name="T85" fmla="*/ 126 h 322"/>
                <a:gd name="T86" fmla="*/ 189 w 261"/>
                <a:gd name="T87" fmla="*/ 140 h 322"/>
                <a:gd name="T88" fmla="*/ 188 w 261"/>
                <a:gd name="T89" fmla="*/ 154 h 322"/>
                <a:gd name="T90" fmla="*/ 183 w 261"/>
                <a:gd name="T91" fmla="*/ 169 h 322"/>
                <a:gd name="T92" fmla="*/ 206 w 261"/>
                <a:gd name="T93" fmla="*/ 191 h 322"/>
                <a:gd name="T94" fmla="*/ 220 w 261"/>
                <a:gd name="T95" fmla="*/ 202 h 322"/>
                <a:gd name="T96" fmla="*/ 229 w 261"/>
                <a:gd name="T97" fmla="*/ 209 h 322"/>
                <a:gd name="T98" fmla="*/ 256 w 261"/>
                <a:gd name="T99" fmla="*/ 212 h 322"/>
                <a:gd name="T100" fmla="*/ 261 w 261"/>
                <a:gd name="T101" fmla="*/ 216 h 322"/>
                <a:gd name="T102" fmla="*/ 261 w 261"/>
                <a:gd name="T103" fmla="*/ 224 h 322"/>
                <a:gd name="T104" fmla="*/ 234 w 261"/>
                <a:gd name="T105" fmla="*/ 247 h 322"/>
                <a:gd name="T106" fmla="*/ 235 w 261"/>
                <a:gd name="T107" fmla="*/ 258 h 322"/>
                <a:gd name="T108" fmla="*/ 224 w 261"/>
                <a:gd name="T109" fmla="*/ 264 h 322"/>
                <a:gd name="T110" fmla="*/ 224 w 261"/>
                <a:gd name="T111" fmla="*/ 292 h 322"/>
                <a:gd name="T112" fmla="*/ 185 w 261"/>
                <a:gd name="T113" fmla="*/ 314 h 322"/>
                <a:gd name="T114" fmla="*/ 155 w 261"/>
                <a:gd name="T115" fmla="*/ 318 h 322"/>
                <a:gd name="T116" fmla="*/ 140 w 261"/>
                <a:gd name="T117" fmla="*/ 296 h 322"/>
                <a:gd name="T118" fmla="*/ 131 w 261"/>
                <a:gd name="T119" fmla="*/ 304 h 322"/>
                <a:gd name="T120" fmla="*/ 127 w 261"/>
                <a:gd name="T121" fmla="*/ 321 h 322"/>
                <a:gd name="T122" fmla="*/ 121 w 261"/>
                <a:gd name="T123" fmla="*/ 321 h 3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1"/>
                <a:gd name="T187" fmla="*/ 0 h 322"/>
                <a:gd name="T188" fmla="*/ 261 w 261"/>
                <a:gd name="T189" fmla="*/ 322 h 3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1" h="322">
                  <a:moveTo>
                    <a:pt x="121" y="321"/>
                  </a:moveTo>
                  <a:cubicBezTo>
                    <a:pt x="120" y="320"/>
                    <a:pt x="119" y="319"/>
                    <a:pt x="118" y="319"/>
                  </a:cubicBezTo>
                  <a:cubicBezTo>
                    <a:pt x="118" y="311"/>
                    <a:pt x="118" y="302"/>
                    <a:pt x="119" y="294"/>
                  </a:cubicBezTo>
                  <a:cubicBezTo>
                    <a:pt x="117" y="292"/>
                    <a:pt x="115" y="290"/>
                    <a:pt x="114" y="289"/>
                  </a:cubicBezTo>
                  <a:cubicBezTo>
                    <a:pt x="94" y="289"/>
                    <a:pt x="94" y="289"/>
                    <a:pt x="86" y="304"/>
                  </a:cubicBezTo>
                  <a:cubicBezTo>
                    <a:pt x="84" y="305"/>
                    <a:pt x="82" y="306"/>
                    <a:pt x="81" y="307"/>
                  </a:cubicBezTo>
                  <a:cubicBezTo>
                    <a:pt x="81" y="302"/>
                    <a:pt x="76" y="301"/>
                    <a:pt x="72" y="298"/>
                  </a:cubicBezTo>
                  <a:cubicBezTo>
                    <a:pt x="71" y="295"/>
                    <a:pt x="70" y="293"/>
                    <a:pt x="69" y="292"/>
                  </a:cubicBezTo>
                  <a:cubicBezTo>
                    <a:pt x="69" y="273"/>
                    <a:pt x="61" y="273"/>
                    <a:pt x="57" y="263"/>
                  </a:cubicBezTo>
                  <a:cubicBezTo>
                    <a:pt x="55" y="262"/>
                    <a:pt x="53" y="260"/>
                    <a:pt x="52" y="259"/>
                  </a:cubicBezTo>
                  <a:cubicBezTo>
                    <a:pt x="52" y="249"/>
                    <a:pt x="58" y="249"/>
                    <a:pt x="62" y="244"/>
                  </a:cubicBezTo>
                  <a:cubicBezTo>
                    <a:pt x="62" y="223"/>
                    <a:pt x="42" y="227"/>
                    <a:pt x="34" y="220"/>
                  </a:cubicBezTo>
                  <a:cubicBezTo>
                    <a:pt x="33" y="217"/>
                    <a:pt x="33" y="215"/>
                    <a:pt x="33" y="213"/>
                  </a:cubicBezTo>
                  <a:cubicBezTo>
                    <a:pt x="32" y="212"/>
                    <a:pt x="31" y="212"/>
                    <a:pt x="30" y="211"/>
                  </a:cubicBezTo>
                  <a:cubicBezTo>
                    <a:pt x="30" y="202"/>
                    <a:pt x="40" y="196"/>
                    <a:pt x="48" y="193"/>
                  </a:cubicBezTo>
                  <a:cubicBezTo>
                    <a:pt x="51" y="189"/>
                    <a:pt x="54" y="186"/>
                    <a:pt x="57" y="182"/>
                  </a:cubicBezTo>
                  <a:cubicBezTo>
                    <a:pt x="57" y="166"/>
                    <a:pt x="53" y="150"/>
                    <a:pt x="44" y="141"/>
                  </a:cubicBezTo>
                  <a:cubicBezTo>
                    <a:pt x="39" y="141"/>
                    <a:pt x="35" y="141"/>
                    <a:pt x="31" y="141"/>
                  </a:cubicBezTo>
                  <a:cubicBezTo>
                    <a:pt x="29" y="143"/>
                    <a:pt x="28" y="145"/>
                    <a:pt x="26" y="147"/>
                  </a:cubicBezTo>
                  <a:cubicBezTo>
                    <a:pt x="25" y="147"/>
                    <a:pt x="23" y="147"/>
                    <a:pt x="22" y="147"/>
                  </a:cubicBezTo>
                  <a:cubicBezTo>
                    <a:pt x="13" y="140"/>
                    <a:pt x="13" y="127"/>
                    <a:pt x="11" y="120"/>
                  </a:cubicBezTo>
                  <a:cubicBezTo>
                    <a:pt x="8" y="117"/>
                    <a:pt x="4" y="115"/>
                    <a:pt x="0" y="113"/>
                  </a:cubicBezTo>
                  <a:cubicBezTo>
                    <a:pt x="0" y="100"/>
                    <a:pt x="16" y="92"/>
                    <a:pt x="24" y="83"/>
                  </a:cubicBezTo>
                  <a:cubicBezTo>
                    <a:pt x="28" y="67"/>
                    <a:pt x="25" y="54"/>
                    <a:pt x="25" y="40"/>
                  </a:cubicBezTo>
                  <a:cubicBezTo>
                    <a:pt x="25" y="39"/>
                    <a:pt x="26" y="39"/>
                    <a:pt x="26" y="39"/>
                  </a:cubicBezTo>
                  <a:cubicBezTo>
                    <a:pt x="28" y="39"/>
                    <a:pt x="30" y="40"/>
                    <a:pt x="32" y="41"/>
                  </a:cubicBezTo>
                  <a:cubicBezTo>
                    <a:pt x="34" y="45"/>
                    <a:pt x="38" y="62"/>
                    <a:pt x="51" y="67"/>
                  </a:cubicBezTo>
                  <a:cubicBezTo>
                    <a:pt x="54" y="67"/>
                    <a:pt x="58" y="67"/>
                    <a:pt x="62" y="67"/>
                  </a:cubicBezTo>
                  <a:cubicBezTo>
                    <a:pt x="70" y="54"/>
                    <a:pt x="68" y="47"/>
                    <a:pt x="74" y="37"/>
                  </a:cubicBezTo>
                  <a:cubicBezTo>
                    <a:pt x="74" y="34"/>
                    <a:pt x="74" y="32"/>
                    <a:pt x="75" y="29"/>
                  </a:cubicBezTo>
                  <a:cubicBezTo>
                    <a:pt x="68" y="22"/>
                    <a:pt x="61" y="16"/>
                    <a:pt x="53" y="9"/>
                  </a:cubicBezTo>
                  <a:cubicBezTo>
                    <a:pt x="53" y="2"/>
                    <a:pt x="59" y="3"/>
                    <a:pt x="63" y="0"/>
                  </a:cubicBezTo>
                  <a:cubicBezTo>
                    <a:pt x="64" y="0"/>
                    <a:pt x="65" y="0"/>
                    <a:pt x="66" y="0"/>
                  </a:cubicBezTo>
                  <a:cubicBezTo>
                    <a:pt x="74" y="8"/>
                    <a:pt x="84" y="17"/>
                    <a:pt x="89" y="33"/>
                  </a:cubicBezTo>
                  <a:cubicBezTo>
                    <a:pt x="92" y="37"/>
                    <a:pt x="95" y="40"/>
                    <a:pt x="99" y="44"/>
                  </a:cubicBezTo>
                  <a:cubicBezTo>
                    <a:pt x="112" y="47"/>
                    <a:pt x="126" y="49"/>
                    <a:pt x="140" y="52"/>
                  </a:cubicBezTo>
                  <a:cubicBezTo>
                    <a:pt x="142" y="54"/>
                    <a:pt x="145" y="57"/>
                    <a:pt x="148" y="59"/>
                  </a:cubicBezTo>
                  <a:cubicBezTo>
                    <a:pt x="154" y="71"/>
                    <a:pt x="158" y="96"/>
                    <a:pt x="176" y="108"/>
                  </a:cubicBezTo>
                  <a:cubicBezTo>
                    <a:pt x="177" y="110"/>
                    <a:pt x="177" y="111"/>
                    <a:pt x="178" y="113"/>
                  </a:cubicBezTo>
                  <a:cubicBezTo>
                    <a:pt x="184" y="113"/>
                    <a:pt x="194" y="113"/>
                    <a:pt x="201" y="108"/>
                  </a:cubicBezTo>
                  <a:cubicBezTo>
                    <a:pt x="202" y="96"/>
                    <a:pt x="200" y="102"/>
                    <a:pt x="213" y="100"/>
                  </a:cubicBezTo>
                  <a:cubicBezTo>
                    <a:pt x="214" y="102"/>
                    <a:pt x="221" y="113"/>
                    <a:pt x="221" y="123"/>
                  </a:cubicBezTo>
                  <a:cubicBezTo>
                    <a:pt x="213" y="127"/>
                    <a:pt x="201" y="126"/>
                    <a:pt x="195" y="126"/>
                  </a:cubicBezTo>
                  <a:cubicBezTo>
                    <a:pt x="193" y="131"/>
                    <a:pt x="191" y="136"/>
                    <a:pt x="189" y="140"/>
                  </a:cubicBezTo>
                  <a:cubicBezTo>
                    <a:pt x="188" y="144"/>
                    <a:pt x="188" y="149"/>
                    <a:pt x="188" y="154"/>
                  </a:cubicBezTo>
                  <a:cubicBezTo>
                    <a:pt x="182" y="158"/>
                    <a:pt x="183" y="158"/>
                    <a:pt x="183" y="169"/>
                  </a:cubicBezTo>
                  <a:cubicBezTo>
                    <a:pt x="190" y="176"/>
                    <a:pt x="198" y="184"/>
                    <a:pt x="206" y="191"/>
                  </a:cubicBezTo>
                  <a:cubicBezTo>
                    <a:pt x="208" y="192"/>
                    <a:pt x="217" y="192"/>
                    <a:pt x="220" y="202"/>
                  </a:cubicBezTo>
                  <a:cubicBezTo>
                    <a:pt x="223" y="204"/>
                    <a:pt x="226" y="206"/>
                    <a:pt x="229" y="209"/>
                  </a:cubicBezTo>
                  <a:cubicBezTo>
                    <a:pt x="238" y="210"/>
                    <a:pt x="247" y="211"/>
                    <a:pt x="256" y="212"/>
                  </a:cubicBezTo>
                  <a:cubicBezTo>
                    <a:pt x="257" y="213"/>
                    <a:pt x="259" y="214"/>
                    <a:pt x="261" y="216"/>
                  </a:cubicBezTo>
                  <a:cubicBezTo>
                    <a:pt x="261" y="219"/>
                    <a:pt x="261" y="222"/>
                    <a:pt x="261" y="224"/>
                  </a:cubicBezTo>
                  <a:cubicBezTo>
                    <a:pt x="249" y="237"/>
                    <a:pt x="234" y="228"/>
                    <a:pt x="234" y="247"/>
                  </a:cubicBezTo>
                  <a:cubicBezTo>
                    <a:pt x="236" y="250"/>
                    <a:pt x="237" y="253"/>
                    <a:pt x="235" y="258"/>
                  </a:cubicBezTo>
                  <a:cubicBezTo>
                    <a:pt x="230" y="259"/>
                    <a:pt x="227" y="262"/>
                    <a:pt x="224" y="264"/>
                  </a:cubicBezTo>
                  <a:cubicBezTo>
                    <a:pt x="224" y="273"/>
                    <a:pt x="224" y="283"/>
                    <a:pt x="224" y="292"/>
                  </a:cubicBezTo>
                  <a:cubicBezTo>
                    <a:pt x="213" y="309"/>
                    <a:pt x="202" y="311"/>
                    <a:pt x="185" y="314"/>
                  </a:cubicBezTo>
                  <a:cubicBezTo>
                    <a:pt x="173" y="318"/>
                    <a:pt x="164" y="322"/>
                    <a:pt x="155" y="318"/>
                  </a:cubicBezTo>
                  <a:cubicBezTo>
                    <a:pt x="147" y="309"/>
                    <a:pt x="145" y="301"/>
                    <a:pt x="140" y="296"/>
                  </a:cubicBezTo>
                  <a:cubicBezTo>
                    <a:pt x="132" y="297"/>
                    <a:pt x="134" y="297"/>
                    <a:pt x="131" y="304"/>
                  </a:cubicBezTo>
                  <a:cubicBezTo>
                    <a:pt x="130" y="309"/>
                    <a:pt x="128" y="315"/>
                    <a:pt x="127" y="321"/>
                  </a:cubicBezTo>
                  <a:cubicBezTo>
                    <a:pt x="125" y="321"/>
                    <a:pt x="123" y="321"/>
                    <a:pt x="121" y="321"/>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8" name="Freeform 63"/>
            <p:cNvSpPr/>
            <p:nvPr/>
          </p:nvSpPr>
          <p:spPr bwMode="auto">
            <a:xfrm rot="252837">
              <a:off x="3794493" y="2856021"/>
              <a:ext cx="594258" cy="561627"/>
            </a:xfrm>
            <a:custGeom>
              <a:avLst/>
              <a:gdLst>
                <a:gd name="T0" fmla="*/ 268 w 313"/>
                <a:gd name="T1" fmla="*/ 303 h 303"/>
                <a:gd name="T2" fmla="*/ 243 w 313"/>
                <a:gd name="T3" fmla="*/ 299 h 303"/>
                <a:gd name="T4" fmla="*/ 224 w 313"/>
                <a:gd name="T5" fmla="*/ 289 h 303"/>
                <a:gd name="T6" fmla="*/ 187 w 313"/>
                <a:gd name="T7" fmla="*/ 281 h 303"/>
                <a:gd name="T8" fmla="*/ 177 w 313"/>
                <a:gd name="T9" fmla="*/ 266 h 303"/>
                <a:gd name="T10" fmla="*/ 158 w 313"/>
                <a:gd name="T11" fmla="*/ 254 h 303"/>
                <a:gd name="T12" fmla="*/ 90 w 313"/>
                <a:gd name="T13" fmla="*/ 252 h 303"/>
                <a:gd name="T14" fmla="*/ 47 w 313"/>
                <a:gd name="T15" fmla="*/ 231 h 303"/>
                <a:gd name="T16" fmla="*/ 33 w 313"/>
                <a:gd name="T17" fmla="*/ 216 h 303"/>
                <a:gd name="T18" fmla="*/ 10 w 313"/>
                <a:gd name="T19" fmla="*/ 163 h 303"/>
                <a:gd name="T20" fmla="*/ 0 w 313"/>
                <a:gd name="T21" fmla="*/ 137 h 303"/>
                <a:gd name="T22" fmla="*/ 0 w 313"/>
                <a:gd name="T23" fmla="*/ 116 h 303"/>
                <a:gd name="T24" fmla="*/ 27 w 313"/>
                <a:gd name="T25" fmla="*/ 101 h 303"/>
                <a:gd name="T26" fmla="*/ 37 w 313"/>
                <a:gd name="T27" fmla="*/ 96 h 303"/>
                <a:gd name="T28" fmla="*/ 76 w 313"/>
                <a:gd name="T29" fmla="*/ 80 h 303"/>
                <a:gd name="T30" fmla="*/ 116 w 313"/>
                <a:gd name="T31" fmla="*/ 71 h 303"/>
                <a:gd name="T32" fmla="*/ 144 w 313"/>
                <a:gd name="T33" fmla="*/ 45 h 303"/>
                <a:gd name="T34" fmla="*/ 159 w 313"/>
                <a:gd name="T35" fmla="*/ 0 h 303"/>
                <a:gd name="T36" fmla="*/ 188 w 313"/>
                <a:gd name="T37" fmla="*/ 6 h 303"/>
                <a:gd name="T38" fmla="*/ 232 w 313"/>
                <a:gd name="T39" fmla="*/ 6 h 303"/>
                <a:gd name="T40" fmla="*/ 239 w 313"/>
                <a:gd name="T41" fmla="*/ 17 h 303"/>
                <a:gd name="T42" fmla="*/ 245 w 313"/>
                <a:gd name="T43" fmla="*/ 45 h 303"/>
                <a:gd name="T44" fmla="*/ 228 w 313"/>
                <a:gd name="T45" fmla="*/ 66 h 303"/>
                <a:gd name="T46" fmla="*/ 221 w 313"/>
                <a:gd name="T47" fmla="*/ 68 h 303"/>
                <a:gd name="T48" fmla="*/ 221 w 313"/>
                <a:gd name="T49" fmla="*/ 72 h 303"/>
                <a:gd name="T50" fmla="*/ 241 w 313"/>
                <a:gd name="T51" fmla="*/ 87 h 303"/>
                <a:gd name="T52" fmla="*/ 243 w 313"/>
                <a:gd name="T53" fmla="*/ 90 h 303"/>
                <a:gd name="T54" fmla="*/ 286 w 313"/>
                <a:gd name="T55" fmla="*/ 104 h 303"/>
                <a:gd name="T56" fmla="*/ 298 w 313"/>
                <a:gd name="T57" fmla="*/ 114 h 303"/>
                <a:gd name="T58" fmla="*/ 313 w 313"/>
                <a:gd name="T59" fmla="*/ 126 h 303"/>
                <a:gd name="T60" fmla="*/ 313 w 313"/>
                <a:gd name="T61" fmla="*/ 131 h 303"/>
                <a:gd name="T62" fmla="*/ 304 w 313"/>
                <a:gd name="T63" fmla="*/ 157 h 303"/>
                <a:gd name="T64" fmla="*/ 295 w 313"/>
                <a:gd name="T65" fmla="*/ 154 h 303"/>
                <a:gd name="T66" fmla="*/ 264 w 313"/>
                <a:gd name="T67" fmla="*/ 130 h 303"/>
                <a:gd name="T68" fmla="*/ 265 w 313"/>
                <a:gd name="T69" fmla="*/ 169 h 303"/>
                <a:gd name="T70" fmla="*/ 240 w 313"/>
                <a:gd name="T71" fmla="*/ 198 h 303"/>
                <a:gd name="T72" fmla="*/ 240 w 313"/>
                <a:gd name="T73" fmla="*/ 210 h 303"/>
                <a:gd name="T74" fmla="*/ 251 w 313"/>
                <a:gd name="T75" fmla="*/ 219 h 303"/>
                <a:gd name="T76" fmla="*/ 257 w 313"/>
                <a:gd name="T77" fmla="*/ 240 h 303"/>
                <a:gd name="T78" fmla="*/ 272 w 313"/>
                <a:gd name="T79" fmla="*/ 249 h 303"/>
                <a:gd name="T80" fmla="*/ 287 w 313"/>
                <a:gd name="T81" fmla="*/ 243 h 303"/>
                <a:gd name="T82" fmla="*/ 294 w 313"/>
                <a:gd name="T83" fmla="*/ 281 h 303"/>
                <a:gd name="T84" fmla="*/ 275 w 313"/>
                <a:gd name="T85" fmla="*/ 292 h 303"/>
                <a:gd name="T86" fmla="*/ 268 w 313"/>
                <a:gd name="T87" fmla="*/ 303 h 3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3"/>
                <a:gd name="T133" fmla="*/ 0 h 303"/>
                <a:gd name="T134" fmla="*/ 313 w 313"/>
                <a:gd name="T135" fmla="*/ 303 h 3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3" h="303">
                  <a:moveTo>
                    <a:pt x="268" y="303"/>
                  </a:moveTo>
                  <a:cubicBezTo>
                    <a:pt x="260" y="302"/>
                    <a:pt x="251" y="301"/>
                    <a:pt x="243" y="299"/>
                  </a:cubicBezTo>
                  <a:cubicBezTo>
                    <a:pt x="237" y="296"/>
                    <a:pt x="230" y="292"/>
                    <a:pt x="224" y="289"/>
                  </a:cubicBezTo>
                  <a:cubicBezTo>
                    <a:pt x="202" y="289"/>
                    <a:pt x="197" y="289"/>
                    <a:pt x="187" y="281"/>
                  </a:cubicBezTo>
                  <a:cubicBezTo>
                    <a:pt x="183" y="276"/>
                    <a:pt x="179" y="271"/>
                    <a:pt x="177" y="266"/>
                  </a:cubicBezTo>
                  <a:cubicBezTo>
                    <a:pt x="170" y="262"/>
                    <a:pt x="164" y="258"/>
                    <a:pt x="158" y="254"/>
                  </a:cubicBezTo>
                  <a:cubicBezTo>
                    <a:pt x="135" y="253"/>
                    <a:pt x="112" y="253"/>
                    <a:pt x="90" y="252"/>
                  </a:cubicBezTo>
                  <a:cubicBezTo>
                    <a:pt x="76" y="246"/>
                    <a:pt x="51" y="239"/>
                    <a:pt x="47" y="231"/>
                  </a:cubicBezTo>
                  <a:cubicBezTo>
                    <a:pt x="37" y="225"/>
                    <a:pt x="36" y="220"/>
                    <a:pt x="33" y="216"/>
                  </a:cubicBezTo>
                  <a:cubicBezTo>
                    <a:pt x="30" y="192"/>
                    <a:pt x="17" y="177"/>
                    <a:pt x="10" y="163"/>
                  </a:cubicBezTo>
                  <a:cubicBezTo>
                    <a:pt x="6" y="154"/>
                    <a:pt x="3" y="146"/>
                    <a:pt x="0" y="137"/>
                  </a:cubicBezTo>
                  <a:cubicBezTo>
                    <a:pt x="0" y="130"/>
                    <a:pt x="0" y="123"/>
                    <a:pt x="0" y="116"/>
                  </a:cubicBezTo>
                  <a:cubicBezTo>
                    <a:pt x="9" y="116"/>
                    <a:pt x="20" y="107"/>
                    <a:pt x="27" y="101"/>
                  </a:cubicBezTo>
                  <a:cubicBezTo>
                    <a:pt x="30" y="99"/>
                    <a:pt x="33" y="97"/>
                    <a:pt x="37" y="96"/>
                  </a:cubicBezTo>
                  <a:cubicBezTo>
                    <a:pt x="52" y="95"/>
                    <a:pt x="64" y="90"/>
                    <a:pt x="76" y="80"/>
                  </a:cubicBezTo>
                  <a:cubicBezTo>
                    <a:pt x="88" y="79"/>
                    <a:pt x="102" y="74"/>
                    <a:pt x="116" y="71"/>
                  </a:cubicBezTo>
                  <a:cubicBezTo>
                    <a:pt x="127" y="64"/>
                    <a:pt x="136" y="54"/>
                    <a:pt x="144" y="45"/>
                  </a:cubicBezTo>
                  <a:cubicBezTo>
                    <a:pt x="159" y="35"/>
                    <a:pt x="158" y="12"/>
                    <a:pt x="159" y="0"/>
                  </a:cubicBezTo>
                  <a:cubicBezTo>
                    <a:pt x="168" y="1"/>
                    <a:pt x="178" y="4"/>
                    <a:pt x="188" y="6"/>
                  </a:cubicBezTo>
                  <a:cubicBezTo>
                    <a:pt x="202" y="6"/>
                    <a:pt x="217" y="6"/>
                    <a:pt x="232" y="6"/>
                  </a:cubicBezTo>
                  <a:cubicBezTo>
                    <a:pt x="234" y="10"/>
                    <a:pt x="237" y="13"/>
                    <a:pt x="239" y="17"/>
                  </a:cubicBezTo>
                  <a:cubicBezTo>
                    <a:pt x="244" y="20"/>
                    <a:pt x="253" y="33"/>
                    <a:pt x="245" y="45"/>
                  </a:cubicBezTo>
                  <a:cubicBezTo>
                    <a:pt x="234" y="51"/>
                    <a:pt x="230" y="53"/>
                    <a:pt x="228" y="66"/>
                  </a:cubicBezTo>
                  <a:cubicBezTo>
                    <a:pt x="225" y="66"/>
                    <a:pt x="223" y="67"/>
                    <a:pt x="221" y="68"/>
                  </a:cubicBezTo>
                  <a:cubicBezTo>
                    <a:pt x="221" y="69"/>
                    <a:pt x="221" y="70"/>
                    <a:pt x="221" y="72"/>
                  </a:cubicBezTo>
                  <a:cubicBezTo>
                    <a:pt x="228" y="77"/>
                    <a:pt x="234" y="81"/>
                    <a:pt x="241" y="87"/>
                  </a:cubicBezTo>
                  <a:cubicBezTo>
                    <a:pt x="241" y="87"/>
                    <a:pt x="242" y="89"/>
                    <a:pt x="243" y="90"/>
                  </a:cubicBezTo>
                  <a:cubicBezTo>
                    <a:pt x="251" y="96"/>
                    <a:pt x="268" y="117"/>
                    <a:pt x="286" y="104"/>
                  </a:cubicBezTo>
                  <a:cubicBezTo>
                    <a:pt x="290" y="104"/>
                    <a:pt x="293" y="107"/>
                    <a:pt x="298" y="114"/>
                  </a:cubicBezTo>
                  <a:cubicBezTo>
                    <a:pt x="303" y="117"/>
                    <a:pt x="308" y="122"/>
                    <a:pt x="313" y="126"/>
                  </a:cubicBezTo>
                  <a:cubicBezTo>
                    <a:pt x="313" y="127"/>
                    <a:pt x="313" y="129"/>
                    <a:pt x="313" y="131"/>
                  </a:cubicBezTo>
                  <a:cubicBezTo>
                    <a:pt x="307" y="136"/>
                    <a:pt x="307" y="149"/>
                    <a:pt x="304" y="157"/>
                  </a:cubicBezTo>
                  <a:cubicBezTo>
                    <a:pt x="301" y="156"/>
                    <a:pt x="298" y="155"/>
                    <a:pt x="295" y="154"/>
                  </a:cubicBezTo>
                  <a:cubicBezTo>
                    <a:pt x="283" y="139"/>
                    <a:pt x="283" y="124"/>
                    <a:pt x="264" y="130"/>
                  </a:cubicBezTo>
                  <a:cubicBezTo>
                    <a:pt x="264" y="143"/>
                    <a:pt x="265" y="156"/>
                    <a:pt x="265" y="169"/>
                  </a:cubicBezTo>
                  <a:cubicBezTo>
                    <a:pt x="261" y="179"/>
                    <a:pt x="248" y="191"/>
                    <a:pt x="240" y="198"/>
                  </a:cubicBezTo>
                  <a:cubicBezTo>
                    <a:pt x="240" y="202"/>
                    <a:pt x="240" y="206"/>
                    <a:pt x="240" y="210"/>
                  </a:cubicBezTo>
                  <a:cubicBezTo>
                    <a:pt x="243" y="213"/>
                    <a:pt x="244" y="216"/>
                    <a:pt x="251" y="219"/>
                  </a:cubicBezTo>
                  <a:cubicBezTo>
                    <a:pt x="253" y="226"/>
                    <a:pt x="255" y="233"/>
                    <a:pt x="257" y="240"/>
                  </a:cubicBezTo>
                  <a:cubicBezTo>
                    <a:pt x="258" y="242"/>
                    <a:pt x="261" y="249"/>
                    <a:pt x="272" y="249"/>
                  </a:cubicBezTo>
                  <a:cubicBezTo>
                    <a:pt x="278" y="243"/>
                    <a:pt x="277" y="242"/>
                    <a:pt x="287" y="243"/>
                  </a:cubicBezTo>
                  <a:cubicBezTo>
                    <a:pt x="290" y="250"/>
                    <a:pt x="301" y="268"/>
                    <a:pt x="294" y="281"/>
                  </a:cubicBezTo>
                  <a:cubicBezTo>
                    <a:pt x="288" y="281"/>
                    <a:pt x="277" y="289"/>
                    <a:pt x="275" y="292"/>
                  </a:cubicBezTo>
                  <a:cubicBezTo>
                    <a:pt x="273" y="295"/>
                    <a:pt x="270" y="299"/>
                    <a:pt x="268" y="303"/>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9" name="Freeform 64"/>
            <p:cNvSpPr/>
            <p:nvPr/>
          </p:nvSpPr>
          <p:spPr bwMode="auto">
            <a:xfrm rot="252837">
              <a:off x="3334650" y="2455698"/>
              <a:ext cx="524928" cy="920892"/>
            </a:xfrm>
            <a:custGeom>
              <a:avLst/>
              <a:gdLst>
                <a:gd name="T0" fmla="*/ 194 w 276"/>
                <a:gd name="T1" fmla="*/ 498 h 498"/>
                <a:gd name="T2" fmla="*/ 157 w 276"/>
                <a:gd name="T3" fmla="*/ 472 h 498"/>
                <a:gd name="T4" fmla="*/ 143 w 276"/>
                <a:gd name="T5" fmla="*/ 468 h 498"/>
                <a:gd name="T6" fmla="*/ 102 w 276"/>
                <a:gd name="T7" fmla="*/ 473 h 498"/>
                <a:gd name="T8" fmla="*/ 84 w 276"/>
                <a:gd name="T9" fmla="*/ 463 h 498"/>
                <a:gd name="T10" fmla="*/ 56 w 276"/>
                <a:gd name="T11" fmla="*/ 448 h 498"/>
                <a:gd name="T12" fmla="*/ 32 w 276"/>
                <a:gd name="T13" fmla="*/ 448 h 498"/>
                <a:gd name="T14" fmla="*/ 8 w 276"/>
                <a:gd name="T15" fmla="*/ 440 h 498"/>
                <a:gd name="T16" fmla="*/ 12 w 276"/>
                <a:gd name="T17" fmla="*/ 425 h 498"/>
                <a:gd name="T18" fmla="*/ 6 w 276"/>
                <a:gd name="T19" fmla="*/ 407 h 498"/>
                <a:gd name="T20" fmla="*/ 2 w 276"/>
                <a:gd name="T21" fmla="*/ 396 h 498"/>
                <a:gd name="T22" fmla="*/ 33 w 276"/>
                <a:gd name="T23" fmla="*/ 395 h 498"/>
                <a:gd name="T24" fmla="*/ 38 w 276"/>
                <a:gd name="T25" fmla="*/ 354 h 498"/>
                <a:gd name="T26" fmla="*/ 30 w 276"/>
                <a:gd name="T27" fmla="*/ 338 h 498"/>
                <a:gd name="T28" fmla="*/ 60 w 276"/>
                <a:gd name="T29" fmla="*/ 297 h 498"/>
                <a:gd name="T30" fmla="*/ 86 w 276"/>
                <a:gd name="T31" fmla="*/ 310 h 498"/>
                <a:gd name="T32" fmla="*/ 98 w 276"/>
                <a:gd name="T33" fmla="*/ 306 h 498"/>
                <a:gd name="T34" fmla="*/ 98 w 276"/>
                <a:gd name="T35" fmla="*/ 283 h 498"/>
                <a:gd name="T36" fmla="*/ 122 w 276"/>
                <a:gd name="T37" fmla="*/ 280 h 498"/>
                <a:gd name="T38" fmla="*/ 137 w 276"/>
                <a:gd name="T39" fmla="*/ 280 h 498"/>
                <a:gd name="T40" fmla="*/ 139 w 276"/>
                <a:gd name="T41" fmla="*/ 233 h 498"/>
                <a:gd name="T42" fmla="*/ 145 w 276"/>
                <a:gd name="T43" fmla="*/ 215 h 498"/>
                <a:gd name="T44" fmla="*/ 145 w 276"/>
                <a:gd name="T45" fmla="*/ 204 h 498"/>
                <a:gd name="T46" fmla="*/ 135 w 276"/>
                <a:gd name="T47" fmla="*/ 203 h 498"/>
                <a:gd name="T48" fmla="*/ 107 w 276"/>
                <a:gd name="T49" fmla="*/ 184 h 498"/>
                <a:gd name="T50" fmla="*/ 72 w 276"/>
                <a:gd name="T51" fmla="*/ 171 h 498"/>
                <a:gd name="T52" fmla="*/ 77 w 276"/>
                <a:gd name="T53" fmla="*/ 157 h 498"/>
                <a:gd name="T54" fmla="*/ 74 w 276"/>
                <a:gd name="T55" fmla="*/ 137 h 498"/>
                <a:gd name="T56" fmla="*/ 85 w 276"/>
                <a:gd name="T57" fmla="*/ 124 h 498"/>
                <a:gd name="T58" fmla="*/ 104 w 276"/>
                <a:gd name="T59" fmla="*/ 127 h 498"/>
                <a:gd name="T60" fmla="*/ 149 w 276"/>
                <a:gd name="T61" fmla="*/ 129 h 498"/>
                <a:gd name="T62" fmla="*/ 157 w 276"/>
                <a:gd name="T63" fmla="*/ 80 h 498"/>
                <a:gd name="T64" fmla="*/ 171 w 276"/>
                <a:gd name="T65" fmla="*/ 59 h 498"/>
                <a:gd name="T66" fmla="*/ 189 w 276"/>
                <a:gd name="T67" fmla="*/ 34 h 498"/>
                <a:gd name="T68" fmla="*/ 206 w 276"/>
                <a:gd name="T69" fmla="*/ 22 h 498"/>
                <a:gd name="T70" fmla="*/ 216 w 276"/>
                <a:gd name="T71" fmla="*/ 6 h 498"/>
                <a:gd name="T72" fmla="*/ 228 w 276"/>
                <a:gd name="T73" fmla="*/ 15 h 498"/>
                <a:gd name="T74" fmla="*/ 231 w 276"/>
                <a:gd name="T75" fmla="*/ 15 h 498"/>
                <a:gd name="T76" fmla="*/ 243 w 276"/>
                <a:gd name="T77" fmla="*/ 0 h 498"/>
                <a:gd name="T78" fmla="*/ 262 w 276"/>
                <a:gd name="T79" fmla="*/ 16 h 498"/>
                <a:gd name="T80" fmla="*/ 254 w 276"/>
                <a:gd name="T81" fmla="*/ 29 h 498"/>
                <a:gd name="T82" fmla="*/ 239 w 276"/>
                <a:gd name="T83" fmla="*/ 71 h 498"/>
                <a:gd name="T84" fmla="*/ 243 w 276"/>
                <a:gd name="T85" fmla="*/ 128 h 498"/>
                <a:gd name="T86" fmla="*/ 225 w 276"/>
                <a:gd name="T87" fmla="*/ 168 h 498"/>
                <a:gd name="T88" fmla="*/ 225 w 276"/>
                <a:gd name="T89" fmla="*/ 215 h 498"/>
                <a:gd name="T90" fmla="*/ 236 w 276"/>
                <a:gd name="T91" fmla="*/ 254 h 498"/>
                <a:gd name="T92" fmla="*/ 234 w 276"/>
                <a:gd name="T93" fmla="*/ 301 h 498"/>
                <a:gd name="T94" fmla="*/ 245 w 276"/>
                <a:gd name="T95" fmla="*/ 318 h 498"/>
                <a:gd name="T96" fmla="*/ 244 w 276"/>
                <a:gd name="T97" fmla="*/ 337 h 498"/>
                <a:gd name="T98" fmla="*/ 257 w 276"/>
                <a:gd name="T99" fmla="*/ 370 h 498"/>
                <a:gd name="T100" fmla="*/ 276 w 276"/>
                <a:gd name="T101" fmla="*/ 410 h 498"/>
                <a:gd name="T102" fmla="*/ 260 w 276"/>
                <a:gd name="T103" fmla="*/ 407 h 498"/>
                <a:gd name="T104" fmla="*/ 201 w 276"/>
                <a:gd name="T105" fmla="*/ 410 h 498"/>
                <a:gd name="T106" fmla="*/ 200 w 276"/>
                <a:gd name="T107" fmla="*/ 417 h 498"/>
                <a:gd name="T108" fmla="*/ 222 w 276"/>
                <a:gd name="T109" fmla="*/ 435 h 498"/>
                <a:gd name="T110" fmla="*/ 224 w 276"/>
                <a:gd name="T111" fmla="*/ 444 h 498"/>
                <a:gd name="T112" fmla="*/ 197 w 276"/>
                <a:gd name="T113" fmla="*/ 464 h 498"/>
                <a:gd name="T114" fmla="*/ 198 w 276"/>
                <a:gd name="T115" fmla="*/ 498 h 498"/>
                <a:gd name="T116" fmla="*/ 194 w 276"/>
                <a:gd name="T117" fmla="*/ 498 h 49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6"/>
                <a:gd name="T178" fmla="*/ 0 h 498"/>
                <a:gd name="T179" fmla="*/ 276 w 276"/>
                <a:gd name="T180" fmla="*/ 498 h 49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6" h="498">
                  <a:moveTo>
                    <a:pt x="194" y="498"/>
                  </a:moveTo>
                  <a:cubicBezTo>
                    <a:pt x="173" y="491"/>
                    <a:pt x="168" y="482"/>
                    <a:pt x="157" y="472"/>
                  </a:cubicBezTo>
                  <a:cubicBezTo>
                    <a:pt x="152" y="471"/>
                    <a:pt x="148" y="469"/>
                    <a:pt x="143" y="468"/>
                  </a:cubicBezTo>
                  <a:cubicBezTo>
                    <a:pt x="128" y="468"/>
                    <a:pt x="113" y="467"/>
                    <a:pt x="102" y="473"/>
                  </a:cubicBezTo>
                  <a:cubicBezTo>
                    <a:pt x="96" y="473"/>
                    <a:pt x="86" y="465"/>
                    <a:pt x="84" y="463"/>
                  </a:cubicBezTo>
                  <a:cubicBezTo>
                    <a:pt x="66" y="463"/>
                    <a:pt x="62" y="450"/>
                    <a:pt x="56" y="448"/>
                  </a:cubicBezTo>
                  <a:cubicBezTo>
                    <a:pt x="48" y="448"/>
                    <a:pt x="40" y="448"/>
                    <a:pt x="32" y="448"/>
                  </a:cubicBezTo>
                  <a:cubicBezTo>
                    <a:pt x="24" y="445"/>
                    <a:pt x="16" y="442"/>
                    <a:pt x="8" y="440"/>
                  </a:cubicBezTo>
                  <a:cubicBezTo>
                    <a:pt x="8" y="432"/>
                    <a:pt x="10" y="430"/>
                    <a:pt x="12" y="425"/>
                  </a:cubicBezTo>
                  <a:cubicBezTo>
                    <a:pt x="12" y="411"/>
                    <a:pt x="11" y="409"/>
                    <a:pt x="6" y="407"/>
                  </a:cubicBezTo>
                  <a:cubicBezTo>
                    <a:pt x="0" y="402"/>
                    <a:pt x="0" y="397"/>
                    <a:pt x="2" y="396"/>
                  </a:cubicBezTo>
                  <a:cubicBezTo>
                    <a:pt x="12" y="395"/>
                    <a:pt x="23" y="395"/>
                    <a:pt x="33" y="395"/>
                  </a:cubicBezTo>
                  <a:cubicBezTo>
                    <a:pt x="42" y="382"/>
                    <a:pt x="38" y="366"/>
                    <a:pt x="38" y="354"/>
                  </a:cubicBezTo>
                  <a:cubicBezTo>
                    <a:pt x="35" y="349"/>
                    <a:pt x="32" y="343"/>
                    <a:pt x="30" y="338"/>
                  </a:cubicBezTo>
                  <a:cubicBezTo>
                    <a:pt x="24" y="301"/>
                    <a:pt x="23" y="297"/>
                    <a:pt x="60" y="297"/>
                  </a:cubicBezTo>
                  <a:cubicBezTo>
                    <a:pt x="68" y="301"/>
                    <a:pt x="77" y="305"/>
                    <a:pt x="86" y="310"/>
                  </a:cubicBezTo>
                  <a:cubicBezTo>
                    <a:pt x="88" y="310"/>
                    <a:pt x="95" y="308"/>
                    <a:pt x="98" y="306"/>
                  </a:cubicBezTo>
                  <a:cubicBezTo>
                    <a:pt x="98" y="298"/>
                    <a:pt x="98" y="290"/>
                    <a:pt x="98" y="283"/>
                  </a:cubicBezTo>
                  <a:cubicBezTo>
                    <a:pt x="98" y="276"/>
                    <a:pt x="116" y="274"/>
                    <a:pt x="122" y="280"/>
                  </a:cubicBezTo>
                  <a:cubicBezTo>
                    <a:pt x="127" y="280"/>
                    <a:pt x="131" y="280"/>
                    <a:pt x="137" y="280"/>
                  </a:cubicBezTo>
                  <a:cubicBezTo>
                    <a:pt x="143" y="265"/>
                    <a:pt x="144" y="242"/>
                    <a:pt x="139" y="233"/>
                  </a:cubicBezTo>
                  <a:cubicBezTo>
                    <a:pt x="140" y="222"/>
                    <a:pt x="142" y="221"/>
                    <a:pt x="145" y="215"/>
                  </a:cubicBezTo>
                  <a:cubicBezTo>
                    <a:pt x="145" y="211"/>
                    <a:pt x="145" y="208"/>
                    <a:pt x="145" y="204"/>
                  </a:cubicBezTo>
                  <a:cubicBezTo>
                    <a:pt x="142" y="204"/>
                    <a:pt x="138" y="203"/>
                    <a:pt x="135" y="203"/>
                  </a:cubicBezTo>
                  <a:cubicBezTo>
                    <a:pt x="125" y="194"/>
                    <a:pt x="111" y="188"/>
                    <a:pt x="107" y="184"/>
                  </a:cubicBezTo>
                  <a:cubicBezTo>
                    <a:pt x="94" y="181"/>
                    <a:pt x="77" y="176"/>
                    <a:pt x="72" y="171"/>
                  </a:cubicBezTo>
                  <a:cubicBezTo>
                    <a:pt x="72" y="164"/>
                    <a:pt x="74" y="162"/>
                    <a:pt x="77" y="157"/>
                  </a:cubicBezTo>
                  <a:cubicBezTo>
                    <a:pt x="76" y="150"/>
                    <a:pt x="75" y="143"/>
                    <a:pt x="74" y="137"/>
                  </a:cubicBezTo>
                  <a:cubicBezTo>
                    <a:pt x="77" y="137"/>
                    <a:pt x="83" y="128"/>
                    <a:pt x="85" y="124"/>
                  </a:cubicBezTo>
                  <a:cubicBezTo>
                    <a:pt x="89" y="124"/>
                    <a:pt x="95" y="123"/>
                    <a:pt x="104" y="127"/>
                  </a:cubicBezTo>
                  <a:cubicBezTo>
                    <a:pt x="119" y="128"/>
                    <a:pt x="134" y="128"/>
                    <a:pt x="149" y="129"/>
                  </a:cubicBezTo>
                  <a:cubicBezTo>
                    <a:pt x="162" y="116"/>
                    <a:pt x="157" y="92"/>
                    <a:pt x="157" y="80"/>
                  </a:cubicBezTo>
                  <a:cubicBezTo>
                    <a:pt x="157" y="67"/>
                    <a:pt x="164" y="66"/>
                    <a:pt x="171" y="59"/>
                  </a:cubicBezTo>
                  <a:cubicBezTo>
                    <a:pt x="177" y="50"/>
                    <a:pt x="183" y="42"/>
                    <a:pt x="189" y="34"/>
                  </a:cubicBezTo>
                  <a:cubicBezTo>
                    <a:pt x="194" y="30"/>
                    <a:pt x="200" y="26"/>
                    <a:pt x="206" y="22"/>
                  </a:cubicBezTo>
                  <a:cubicBezTo>
                    <a:pt x="209" y="16"/>
                    <a:pt x="213" y="11"/>
                    <a:pt x="216" y="6"/>
                  </a:cubicBezTo>
                  <a:cubicBezTo>
                    <a:pt x="220" y="9"/>
                    <a:pt x="224" y="12"/>
                    <a:pt x="228" y="15"/>
                  </a:cubicBezTo>
                  <a:cubicBezTo>
                    <a:pt x="229" y="15"/>
                    <a:pt x="230" y="15"/>
                    <a:pt x="231" y="15"/>
                  </a:cubicBezTo>
                  <a:cubicBezTo>
                    <a:pt x="236" y="12"/>
                    <a:pt x="240" y="5"/>
                    <a:pt x="243" y="0"/>
                  </a:cubicBezTo>
                  <a:cubicBezTo>
                    <a:pt x="247" y="0"/>
                    <a:pt x="262" y="1"/>
                    <a:pt x="262" y="16"/>
                  </a:cubicBezTo>
                  <a:cubicBezTo>
                    <a:pt x="259" y="20"/>
                    <a:pt x="257" y="24"/>
                    <a:pt x="254" y="29"/>
                  </a:cubicBezTo>
                  <a:cubicBezTo>
                    <a:pt x="254" y="44"/>
                    <a:pt x="253" y="57"/>
                    <a:pt x="239" y="71"/>
                  </a:cubicBezTo>
                  <a:cubicBezTo>
                    <a:pt x="234" y="88"/>
                    <a:pt x="240" y="108"/>
                    <a:pt x="243" y="128"/>
                  </a:cubicBezTo>
                  <a:cubicBezTo>
                    <a:pt x="243" y="142"/>
                    <a:pt x="232" y="157"/>
                    <a:pt x="225" y="168"/>
                  </a:cubicBezTo>
                  <a:cubicBezTo>
                    <a:pt x="225" y="184"/>
                    <a:pt x="225" y="199"/>
                    <a:pt x="225" y="215"/>
                  </a:cubicBezTo>
                  <a:cubicBezTo>
                    <a:pt x="229" y="224"/>
                    <a:pt x="236" y="240"/>
                    <a:pt x="236" y="254"/>
                  </a:cubicBezTo>
                  <a:cubicBezTo>
                    <a:pt x="231" y="268"/>
                    <a:pt x="228" y="283"/>
                    <a:pt x="234" y="301"/>
                  </a:cubicBezTo>
                  <a:cubicBezTo>
                    <a:pt x="237" y="306"/>
                    <a:pt x="240" y="307"/>
                    <a:pt x="245" y="318"/>
                  </a:cubicBezTo>
                  <a:cubicBezTo>
                    <a:pt x="244" y="324"/>
                    <a:pt x="244" y="330"/>
                    <a:pt x="244" y="337"/>
                  </a:cubicBezTo>
                  <a:cubicBezTo>
                    <a:pt x="248" y="347"/>
                    <a:pt x="253" y="359"/>
                    <a:pt x="257" y="370"/>
                  </a:cubicBezTo>
                  <a:cubicBezTo>
                    <a:pt x="265" y="380"/>
                    <a:pt x="272" y="392"/>
                    <a:pt x="276" y="410"/>
                  </a:cubicBezTo>
                  <a:cubicBezTo>
                    <a:pt x="271" y="409"/>
                    <a:pt x="266" y="408"/>
                    <a:pt x="260" y="407"/>
                  </a:cubicBezTo>
                  <a:cubicBezTo>
                    <a:pt x="247" y="407"/>
                    <a:pt x="206" y="405"/>
                    <a:pt x="201" y="410"/>
                  </a:cubicBezTo>
                  <a:cubicBezTo>
                    <a:pt x="200" y="412"/>
                    <a:pt x="200" y="415"/>
                    <a:pt x="200" y="417"/>
                  </a:cubicBezTo>
                  <a:cubicBezTo>
                    <a:pt x="207" y="423"/>
                    <a:pt x="214" y="429"/>
                    <a:pt x="222" y="435"/>
                  </a:cubicBezTo>
                  <a:cubicBezTo>
                    <a:pt x="223" y="438"/>
                    <a:pt x="223" y="441"/>
                    <a:pt x="224" y="444"/>
                  </a:cubicBezTo>
                  <a:cubicBezTo>
                    <a:pt x="210" y="449"/>
                    <a:pt x="206" y="453"/>
                    <a:pt x="197" y="464"/>
                  </a:cubicBezTo>
                  <a:cubicBezTo>
                    <a:pt x="197" y="475"/>
                    <a:pt x="197" y="486"/>
                    <a:pt x="198" y="498"/>
                  </a:cubicBezTo>
                  <a:cubicBezTo>
                    <a:pt x="196" y="498"/>
                    <a:pt x="195" y="498"/>
                    <a:pt x="194" y="498"/>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0" name="Freeform 65"/>
            <p:cNvSpPr/>
            <p:nvPr/>
          </p:nvSpPr>
          <p:spPr bwMode="auto">
            <a:xfrm rot="252837">
              <a:off x="1728736" y="2354516"/>
              <a:ext cx="1325764" cy="934091"/>
            </a:xfrm>
            <a:custGeom>
              <a:avLst/>
              <a:gdLst>
                <a:gd name="T0" fmla="*/ 293 w 699"/>
                <a:gd name="T1" fmla="*/ 490 h 505"/>
                <a:gd name="T2" fmla="*/ 241 w 699"/>
                <a:gd name="T3" fmla="*/ 427 h 505"/>
                <a:gd name="T4" fmla="*/ 139 w 699"/>
                <a:gd name="T5" fmla="*/ 407 h 505"/>
                <a:gd name="T6" fmla="*/ 83 w 699"/>
                <a:gd name="T7" fmla="*/ 376 h 505"/>
                <a:gd name="T8" fmla="*/ 39 w 699"/>
                <a:gd name="T9" fmla="*/ 359 h 505"/>
                <a:gd name="T10" fmla="*/ 0 w 699"/>
                <a:gd name="T11" fmla="*/ 232 h 505"/>
                <a:gd name="T12" fmla="*/ 6 w 699"/>
                <a:gd name="T13" fmla="*/ 184 h 505"/>
                <a:gd name="T14" fmla="*/ 24 w 699"/>
                <a:gd name="T15" fmla="*/ 185 h 505"/>
                <a:gd name="T16" fmla="*/ 61 w 699"/>
                <a:gd name="T17" fmla="*/ 192 h 505"/>
                <a:gd name="T18" fmla="*/ 89 w 699"/>
                <a:gd name="T19" fmla="*/ 183 h 505"/>
                <a:gd name="T20" fmla="*/ 78 w 699"/>
                <a:gd name="T21" fmla="*/ 141 h 505"/>
                <a:gd name="T22" fmla="*/ 101 w 699"/>
                <a:gd name="T23" fmla="*/ 126 h 505"/>
                <a:gd name="T24" fmla="*/ 68 w 699"/>
                <a:gd name="T25" fmla="*/ 70 h 505"/>
                <a:gd name="T26" fmla="*/ 59 w 699"/>
                <a:gd name="T27" fmla="*/ 37 h 505"/>
                <a:gd name="T28" fmla="*/ 141 w 699"/>
                <a:gd name="T29" fmla="*/ 22 h 505"/>
                <a:gd name="T30" fmla="*/ 224 w 699"/>
                <a:gd name="T31" fmla="*/ 5 h 505"/>
                <a:gd name="T32" fmla="*/ 339 w 699"/>
                <a:gd name="T33" fmla="*/ 41 h 505"/>
                <a:gd name="T34" fmla="*/ 379 w 699"/>
                <a:gd name="T35" fmla="*/ 69 h 505"/>
                <a:gd name="T36" fmla="*/ 404 w 699"/>
                <a:gd name="T37" fmla="*/ 61 h 505"/>
                <a:gd name="T38" fmla="*/ 427 w 699"/>
                <a:gd name="T39" fmla="*/ 30 h 505"/>
                <a:gd name="T40" fmla="*/ 481 w 699"/>
                <a:gd name="T41" fmla="*/ 47 h 505"/>
                <a:gd name="T42" fmla="*/ 521 w 699"/>
                <a:gd name="T43" fmla="*/ 72 h 505"/>
                <a:gd name="T44" fmla="*/ 527 w 699"/>
                <a:gd name="T45" fmla="*/ 78 h 505"/>
                <a:gd name="T46" fmla="*/ 579 w 699"/>
                <a:gd name="T47" fmla="*/ 103 h 505"/>
                <a:gd name="T48" fmla="*/ 626 w 699"/>
                <a:gd name="T49" fmla="*/ 134 h 505"/>
                <a:gd name="T50" fmla="*/ 669 w 699"/>
                <a:gd name="T51" fmla="*/ 177 h 505"/>
                <a:gd name="T52" fmla="*/ 685 w 699"/>
                <a:gd name="T53" fmla="*/ 232 h 505"/>
                <a:gd name="T54" fmla="*/ 648 w 699"/>
                <a:gd name="T55" fmla="*/ 304 h 505"/>
                <a:gd name="T56" fmla="*/ 628 w 699"/>
                <a:gd name="T57" fmla="*/ 328 h 505"/>
                <a:gd name="T58" fmla="*/ 629 w 699"/>
                <a:gd name="T59" fmla="*/ 352 h 505"/>
                <a:gd name="T60" fmla="*/ 577 w 699"/>
                <a:gd name="T61" fmla="*/ 341 h 505"/>
                <a:gd name="T62" fmla="*/ 597 w 699"/>
                <a:gd name="T63" fmla="*/ 410 h 505"/>
                <a:gd name="T64" fmla="*/ 586 w 699"/>
                <a:gd name="T65" fmla="*/ 449 h 505"/>
                <a:gd name="T66" fmla="*/ 563 w 699"/>
                <a:gd name="T67" fmla="*/ 459 h 505"/>
                <a:gd name="T68" fmla="*/ 543 w 699"/>
                <a:gd name="T69" fmla="*/ 451 h 505"/>
                <a:gd name="T70" fmla="*/ 526 w 699"/>
                <a:gd name="T71" fmla="*/ 441 h 505"/>
                <a:gd name="T72" fmla="*/ 509 w 699"/>
                <a:gd name="T73" fmla="*/ 441 h 505"/>
                <a:gd name="T74" fmla="*/ 469 w 699"/>
                <a:gd name="T75" fmla="*/ 411 h 505"/>
                <a:gd name="T76" fmla="*/ 447 w 699"/>
                <a:gd name="T77" fmla="*/ 369 h 505"/>
                <a:gd name="T78" fmla="*/ 392 w 699"/>
                <a:gd name="T79" fmla="*/ 390 h 505"/>
                <a:gd name="T80" fmla="*/ 405 w 699"/>
                <a:gd name="T81" fmla="*/ 418 h 505"/>
                <a:gd name="T82" fmla="*/ 372 w 699"/>
                <a:gd name="T83" fmla="*/ 483 h 505"/>
                <a:gd name="T84" fmla="*/ 350 w 699"/>
                <a:gd name="T85" fmla="*/ 503 h 505"/>
                <a:gd name="T86" fmla="*/ 319 w 699"/>
                <a:gd name="T87" fmla="*/ 494 h 5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99"/>
                <a:gd name="T133" fmla="*/ 0 h 505"/>
                <a:gd name="T134" fmla="*/ 699 w 699"/>
                <a:gd name="T135" fmla="*/ 505 h 5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99" h="505">
                  <a:moveTo>
                    <a:pt x="309" y="505"/>
                  </a:moveTo>
                  <a:cubicBezTo>
                    <a:pt x="304" y="500"/>
                    <a:pt x="299" y="495"/>
                    <a:pt x="293" y="490"/>
                  </a:cubicBezTo>
                  <a:cubicBezTo>
                    <a:pt x="289" y="474"/>
                    <a:pt x="283" y="460"/>
                    <a:pt x="277" y="448"/>
                  </a:cubicBezTo>
                  <a:cubicBezTo>
                    <a:pt x="264" y="433"/>
                    <a:pt x="252" y="431"/>
                    <a:pt x="241" y="427"/>
                  </a:cubicBezTo>
                  <a:cubicBezTo>
                    <a:pt x="221" y="427"/>
                    <a:pt x="201" y="428"/>
                    <a:pt x="181" y="428"/>
                  </a:cubicBezTo>
                  <a:cubicBezTo>
                    <a:pt x="160" y="425"/>
                    <a:pt x="150" y="414"/>
                    <a:pt x="139" y="407"/>
                  </a:cubicBezTo>
                  <a:cubicBezTo>
                    <a:pt x="117" y="404"/>
                    <a:pt x="102" y="398"/>
                    <a:pt x="89" y="388"/>
                  </a:cubicBezTo>
                  <a:cubicBezTo>
                    <a:pt x="89" y="385"/>
                    <a:pt x="83" y="377"/>
                    <a:pt x="83" y="376"/>
                  </a:cubicBezTo>
                  <a:cubicBezTo>
                    <a:pt x="81" y="374"/>
                    <a:pt x="79" y="372"/>
                    <a:pt x="78" y="371"/>
                  </a:cubicBezTo>
                  <a:cubicBezTo>
                    <a:pt x="61" y="369"/>
                    <a:pt x="49" y="366"/>
                    <a:pt x="39" y="359"/>
                  </a:cubicBezTo>
                  <a:cubicBezTo>
                    <a:pt x="16" y="353"/>
                    <a:pt x="7" y="318"/>
                    <a:pt x="3" y="304"/>
                  </a:cubicBezTo>
                  <a:cubicBezTo>
                    <a:pt x="2" y="279"/>
                    <a:pt x="1" y="255"/>
                    <a:pt x="0" y="232"/>
                  </a:cubicBezTo>
                  <a:cubicBezTo>
                    <a:pt x="5" y="223"/>
                    <a:pt x="11" y="212"/>
                    <a:pt x="12" y="205"/>
                  </a:cubicBezTo>
                  <a:cubicBezTo>
                    <a:pt x="12" y="193"/>
                    <a:pt x="6" y="187"/>
                    <a:pt x="6" y="184"/>
                  </a:cubicBezTo>
                  <a:cubicBezTo>
                    <a:pt x="8" y="183"/>
                    <a:pt x="10" y="183"/>
                    <a:pt x="12" y="183"/>
                  </a:cubicBezTo>
                  <a:cubicBezTo>
                    <a:pt x="15" y="186"/>
                    <a:pt x="20" y="185"/>
                    <a:pt x="24" y="185"/>
                  </a:cubicBezTo>
                  <a:cubicBezTo>
                    <a:pt x="28" y="181"/>
                    <a:pt x="29" y="179"/>
                    <a:pt x="29" y="176"/>
                  </a:cubicBezTo>
                  <a:cubicBezTo>
                    <a:pt x="41" y="171"/>
                    <a:pt x="45" y="184"/>
                    <a:pt x="61" y="192"/>
                  </a:cubicBezTo>
                  <a:cubicBezTo>
                    <a:pt x="64" y="192"/>
                    <a:pt x="79" y="192"/>
                    <a:pt x="84" y="189"/>
                  </a:cubicBezTo>
                  <a:cubicBezTo>
                    <a:pt x="85" y="187"/>
                    <a:pt x="87" y="185"/>
                    <a:pt x="89" y="183"/>
                  </a:cubicBezTo>
                  <a:cubicBezTo>
                    <a:pt x="89" y="178"/>
                    <a:pt x="89" y="173"/>
                    <a:pt x="89" y="169"/>
                  </a:cubicBezTo>
                  <a:cubicBezTo>
                    <a:pt x="80" y="157"/>
                    <a:pt x="72" y="151"/>
                    <a:pt x="78" y="141"/>
                  </a:cubicBezTo>
                  <a:cubicBezTo>
                    <a:pt x="84" y="138"/>
                    <a:pt x="89" y="135"/>
                    <a:pt x="95" y="132"/>
                  </a:cubicBezTo>
                  <a:cubicBezTo>
                    <a:pt x="97" y="130"/>
                    <a:pt x="98" y="128"/>
                    <a:pt x="101" y="126"/>
                  </a:cubicBezTo>
                  <a:cubicBezTo>
                    <a:pt x="112" y="104"/>
                    <a:pt x="99" y="99"/>
                    <a:pt x="89" y="92"/>
                  </a:cubicBezTo>
                  <a:cubicBezTo>
                    <a:pt x="84" y="81"/>
                    <a:pt x="75" y="70"/>
                    <a:pt x="68" y="70"/>
                  </a:cubicBezTo>
                  <a:cubicBezTo>
                    <a:pt x="67" y="65"/>
                    <a:pt x="64" y="63"/>
                    <a:pt x="64" y="58"/>
                  </a:cubicBezTo>
                  <a:cubicBezTo>
                    <a:pt x="72" y="50"/>
                    <a:pt x="60" y="38"/>
                    <a:pt x="59" y="37"/>
                  </a:cubicBezTo>
                  <a:cubicBezTo>
                    <a:pt x="59" y="35"/>
                    <a:pt x="59" y="34"/>
                    <a:pt x="59" y="33"/>
                  </a:cubicBezTo>
                  <a:cubicBezTo>
                    <a:pt x="82" y="27"/>
                    <a:pt x="115" y="29"/>
                    <a:pt x="141" y="22"/>
                  </a:cubicBezTo>
                  <a:cubicBezTo>
                    <a:pt x="164" y="10"/>
                    <a:pt x="181" y="0"/>
                    <a:pt x="212" y="0"/>
                  </a:cubicBezTo>
                  <a:cubicBezTo>
                    <a:pt x="216" y="2"/>
                    <a:pt x="220" y="4"/>
                    <a:pt x="224" y="5"/>
                  </a:cubicBezTo>
                  <a:cubicBezTo>
                    <a:pt x="247" y="5"/>
                    <a:pt x="271" y="2"/>
                    <a:pt x="295" y="12"/>
                  </a:cubicBezTo>
                  <a:cubicBezTo>
                    <a:pt x="309" y="21"/>
                    <a:pt x="324" y="31"/>
                    <a:pt x="339" y="41"/>
                  </a:cubicBezTo>
                  <a:cubicBezTo>
                    <a:pt x="340" y="42"/>
                    <a:pt x="341" y="45"/>
                    <a:pt x="343" y="47"/>
                  </a:cubicBezTo>
                  <a:cubicBezTo>
                    <a:pt x="351" y="53"/>
                    <a:pt x="362" y="63"/>
                    <a:pt x="379" y="69"/>
                  </a:cubicBezTo>
                  <a:cubicBezTo>
                    <a:pt x="384" y="69"/>
                    <a:pt x="390" y="69"/>
                    <a:pt x="396" y="69"/>
                  </a:cubicBezTo>
                  <a:cubicBezTo>
                    <a:pt x="398" y="66"/>
                    <a:pt x="401" y="64"/>
                    <a:pt x="404" y="61"/>
                  </a:cubicBezTo>
                  <a:cubicBezTo>
                    <a:pt x="406" y="50"/>
                    <a:pt x="404" y="40"/>
                    <a:pt x="401" y="33"/>
                  </a:cubicBezTo>
                  <a:cubicBezTo>
                    <a:pt x="407" y="27"/>
                    <a:pt x="417" y="29"/>
                    <a:pt x="427" y="30"/>
                  </a:cubicBezTo>
                  <a:cubicBezTo>
                    <a:pt x="432" y="33"/>
                    <a:pt x="438" y="37"/>
                    <a:pt x="444" y="41"/>
                  </a:cubicBezTo>
                  <a:cubicBezTo>
                    <a:pt x="454" y="43"/>
                    <a:pt x="467" y="46"/>
                    <a:pt x="481" y="47"/>
                  </a:cubicBezTo>
                  <a:cubicBezTo>
                    <a:pt x="488" y="51"/>
                    <a:pt x="496" y="54"/>
                    <a:pt x="504" y="58"/>
                  </a:cubicBezTo>
                  <a:cubicBezTo>
                    <a:pt x="510" y="63"/>
                    <a:pt x="516" y="67"/>
                    <a:pt x="521" y="72"/>
                  </a:cubicBezTo>
                  <a:cubicBezTo>
                    <a:pt x="521" y="73"/>
                    <a:pt x="521" y="73"/>
                    <a:pt x="521" y="74"/>
                  </a:cubicBezTo>
                  <a:cubicBezTo>
                    <a:pt x="523" y="75"/>
                    <a:pt x="525" y="77"/>
                    <a:pt x="527" y="78"/>
                  </a:cubicBezTo>
                  <a:cubicBezTo>
                    <a:pt x="536" y="80"/>
                    <a:pt x="545" y="78"/>
                    <a:pt x="556" y="76"/>
                  </a:cubicBezTo>
                  <a:cubicBezTo>
                    <a:pt x="563" y="85"/>
                    <a:pt x="571" y="94"/>
                    <a:pt x="579" y="103"/>
                  </a:cubicBezTo>
                  <a:cubicBezTo>
                    <a:pt x="589" y="111"/>
                    <a:pt x="600" y="118"/>
                    <a:pt x="610" y="126"/>
                  </a:cubicBezTo>
                  <a:cubicBezTo>
                    <a:pt x="615" y="129"/>
                    <a:pt x="620" y="131"/>
                    <a:pt x="626" y="134"/>
                  </a:cubicBezTo>
                  <a:cubicBezTo>
                    <a:pt x="635" y="134"/>
                    <a:pt x="645" y="134"/>
                    <a:pt x="654" y="134"/>
                  </a:cubicBezTo>
                  <a:cubicBezTo>
                    <a:pt x="659" y="139"/>
                    <a:pt x="668" y="163"/>
                    <a:pt x="669" y="177"/>
                  </a:cubicBezTo>
                  <a:cubicBezTo>
                    <a:pt x="673" y="187"/>
                    <a:pt x="678" y="197"/>
                    <a:pt x="682" y="207"/>
                  </a:cubicBezTo>
                  <a:cubicBezTo>
                    <a:pt x="683" y="215"/>
                    <a:pt x="683" y="223"/>
                    <a:pt x="685" y="232"/>
                  </a:cubicBezTo>
                  <a:cubicBezTo>
                    <a:pt x="689" y="238"/>
                    <a:pt x="699" y="250"/>
                    <a:pt x="688" y="262"/>
                  </a:cubicBezTo>
                  <a:cubicBezTo>
                    <a:pt x="662" y="275"/>
                    <a:pt x="664" y="278"/>
                    <a:pt x="648" y="304"/>
                  </a:cubicBezTo>
                  <a:cubicBezTo>
                    <a:pt x="642" y="308"/>
                    <a:pt x="635" y="314"/>
                    <a:pt x="629" y="319"/>
                  </a:cubicBezTo>
                  <a:cubicBezTo>
                    <a:pt x="628" y="322"/>
                    <a:pt x="628" y="325"/>
                    <a:pt x="628" y="328"/>
                  </a:cubicBezTo>
                  <a:cubicBezTo>
                    <a:pt x="634" y="333"/>
                    <a:pt x="640" y="339"/>
                    <a:pt x="647" y="345"/>
                  </a:cubicBezTo>
                  <a:cubicBezTo>
                    <a:pt x="647" y="355"/>
                    <a:pt x="632" y="352"/>
                    <a:pt x="629" y="352"/>
                  </a:cubicBezTo>
                  <a:cubicBezTo>
                    <a:pt x="622" y="348"/>
                    <a:pt x="616" y="344"/>
                    <a:pt x="609" y="339"/>
                  </a:cubicBezTo>
                  <a:cubicBezTo>
                    <a:pt x="599" y="339"/>
                    <a:pt x="580" y="338"/>
                    <a:pt x="577" y="341"/>
                  </a:cubicBezTo>
                  <a:cubicBezTo>
                    <a:pt x="577" y="360"/>
                    <a:pt x="575" y="372"/>
                    <a:pt x="597" y="389"/>
                  </a:cubicBezTo>
                  <a:cubicBezTo>
                    <a:pt x="597" y="395"/>
                    <a:pt x="597" y="403"/>
                    <a:pt x="597" y="410"/>
                  </a:cubicBezTo>
                  <a:cubicBezTo>
                    <a:pt x="600" y="419"/>
                    <a:pt x="603" y="428"/>
                    <a:pt x="606" y="438"/>
                  </a:cubicBezTo>
                  <a:cubicBezTo>
                    <a:pt x="606" y="449"/>
                    <a:pt x="596" y="448"/>
                    <a:pt x="586" y="449"/>
                  </a:cubicBezTo>
                  <a:cubicBezTo>
                    <a:pt x="577" y="451"/>
                    <a:pt x="575" y="454"/>
                    <a:pt x="569" y="459"/>
                  </a:cubicBezTo>
                  <a:cubicBezTo>
                    <a:pt x="567" y="459"/>
                    <a:pt x="564" y="459"/>
                    <a:pt x="563" y="459"/>
                  </a:cubicBezTo>
                  <a:cubicBezTo>
                    <a:pt x="561" y="457"/>
                    <a:pt x="560" y="454"/>
                    <a:pt x="559" y="452"/>
                  </a:cubicBezTo>
                  <a:cubicBezTo>
                    <a:pt x="554" y="451"/>
                    <a:pt x="549" y="451"/>
                    <a:pt x="543" y="451"/>
                  </a:cubicBezTo>
                  <a:cubicBezTo>
                    <a:pt x="543" y="446"/>
                    <a:pt x="539" y="444"/>
                    <a:pt x="536" y="442"/>
                  </a:cubicBezTo>
                  <a:cubicBezTo>
                    <a:pt x="533" y="441"/>
                    <a:pt x="529" y="441"/>
                    <a:pt x="526" y="441"/>
                  </a:cubicBezTo>
                  <a:cubicBezTo>
                    <a:pt x="524" y="444"/>
                    <a:pt x="516" y="450"/>
                    <a:pt x="513" y="449"/>
                  </a:cubicBezTo>
                  <a:cubicBezTo>
                    <a:pt x="511" y="446"/>
                    <a:pt x="510" y="444"/>
                    <a:pt x="509" y="441"/>
                  </a:cubicBezTo>
                  <a:cubicBezTo>
                    <a:pt x="503" y="440"/>
                    <a:pt x="498" y="439"/>
                    <a:pt x="493" y="438"/>
                  </a:cubicBezTo>
                  <a:cubicBezTo>
                    <a:pt x="484" y="428"/>
                    <a:pt x="477" y="420"/>
                    <a:pt x="469" y="411"/>
                  </a:cubicBezTo>
                  <a:cubicBezTo>
                    <a:pt x="468" y="408"/>
                    <a:pt x="467" y="407"/>
                    <a:pt x="466" y="405"/>
                  </a:cubicBezTo>
                  <a:cubicBezTo>
                    <a:pt x="466" y="384"/>
                    <a:pt x="455" y="379"/>
                    <a:pt x="447" y="369"/>
                  </a:cubicBezTo>
                  <a:cubicBezTo>
                    <a:pt x="433" y="365"/>
                    <a:pt x="417" y="367"/>
                    <a:pt x="407" y="367"/>
                  </a:cubicBezTo>
                  <a:cubicBezTo>
                    <a:pt x="387" y="370"/>
                    <a:pt x="394" y="369"/>
                    <a:pt x="392" y="390"/>
                  </a:cubicBezTo>
                  <a:cubicBezTo>
                    <a:pt x="396" y="395"/>
                    <a:pt x="401" y="401"/>
                    <a:pt x="405" y="407"/>
                  </a:cubicBezTo>
                  <a:cubicBezTo>
                    <a:pt x="405" y="411"/>
                    <a:pt x="405" y="414"/>
                    <a:pt x="405" y="418"/>
                  </a:cubicBezTo>
                  <a:cubicBezTo>
                    <a:pt x="399" y="427"/>
                    <a:pt x="382" y="436"/>
                    <a:pt x="392" y="451"/>
                  </a:cubicBezTo>
                  <a:cubicBezTo>
                    <a:pt x="392" y="458"/>
                    <a:pt x="378" y="477"/>
                    <a:pt x="372" y="483"/>
                  </a:cubicBezTo>
                  <a:cubicBezTo>
                    <a:pt x="369" y="491"/>
                    <a:pt x="362" y="494"/>
                    <a:pt x="356" y="497"/>
                  </a:cubicBezTo>
                  <a:cubicBezTo>
                    <a:pt x="353" y="499"/>
                    <a:pt x="352" y="501"/>
                    <a:pt x="350" y="503"/>
                  </a:cubicBezTo>
                  <a:cubicBezTo>
                    <a:pt x="339" y="503"/>
                    <a:pt x="339" y="496"/>
                    <a:pt x="339" y="494"/>
                  </a:cubicBezTo>
                  <a:cubicBezTo>
                    <a:pt x="331" y="489"/>
                    <a:pt x="322" y="493"/>
                    <a:pt x="319" y="494"/>
                  </a:cubicBezTo>
                  <a:cubicBezTo>
                    <a:pt x="315" y="499"/>
                    <a:pt x="314" y="503"/>
                    <a:pt x="309" y="505"/>
                  </a:cubicBezTo>
                  <a:close/>
                </a:path>
              </a:pathLst>
            </a:custGeom>
            <a:grp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1" name="Freeform 66"/>
            <p:cNvSpPr/>
            <p:nvPr/>
          </p:nvSpPr>
          <p:spPr bwMode="auto">
            <a:xfrm rot="252837">
              <a:off x="3790248" y="2341320"/>
              <a:ext cx="360800" cy="708265"/>
            </a:xfrm>
            <a:custGeom>
              <a:avLst/>
              <a:gdLst>
                <a:gd name="T0" fmla="*/ 19 w 191"/>
                <a:gd name="T1" fmla="*/ 383 h 383"/>
                <a:gd name="T2" fmla="*/ 6 w 191"/>
                <a:gd name="T3" fmla="*/ 350 h 383"/>
                <a:gd name="T4" fmla="*/ 11 w 191"/>
                <a:gd name="T5" fmla="*/ 333 h 383"/>
                <a:gd name="T6" fmla="*/ 10 w 191"/>
                <a:gd name="T7" fmla="*/ 313 h 383"/>
                <a:gd name="T8" fmla="*/ 0 w 191"/>
                <a:gd name="T9" fmla="*/ 288 h 383"/>
                <a:gd name="T10" fmla="*/ 0 w 191"/>
                <a:gd name="T11" fmla="*/ 247 h 383"/>
                <a:gd name="T12" fmla="*/ 17 w 191"/>
                <a:gd name="T13" fmla="*/ 216 h 383"/>
                <a:gd name="T14" fmla="*/ 18 w 191"/>
                <a:gd name="T15" fmla="*/ 201 h 383"/>
                <a:gd name="T16" fmla="*/ 25 w 191"/>
                <a:gd name="T17" fmla="*/ 139 h 383"/>
                <a:gd name="T18" fmla="*/ 29 w 191"/>
                <a:gd name="T19" fmla="*/ 107 h 383"/>
                <a:gd name="T20" fmla="*/ 36 w 191"/>
                <a:gd name="T21" fmla="*/ 95 h 383"/>
                <a:gd name="T22" fmla="*/ 62 w 191"/>
                <a:gd name="T23" fmla="*/ 62 h 383"/>
                <a:gd name="T24" fmla="*/ 85 w 191"/>
                <a:gd name="T25" fmla="*/ 32 h 383"/>
                <a:gd name="T26" fmla="*/ 96 w 191"/>
                <a:gd name="T27" fmla="*/ 22 h 383"/>
                <a:gd name="T28" fmla="*/ 134 w 191"/>
                <a:gd name="T29" fmla="*/ 18 h 383"/>
                <a:gd name="T30" fmla="*/ 158 w 191"/>
                <a:gd name="T31" fmla="*/ 6 h 383"/>
                <a:gd name="T32" fmla="*/ 163 w 191"/>
                <a:gd name="T33" fmla="*/ 0 h 383"/>
                <a:gd name="T34" fmla="*/ 173 w 191"/>
                <a:gd name="T35" fmla="*/ 7 h 383"/>
                <a:gd name="T36" fmla="*/ 156 w 191"/>
                <a:gd name="T37" fmla="*/ 34 h 383"/>
                <a:gd name="T38" fmla="*/ 191 w 191"/>
                <a:gd name="T39" fmla="*/ 69 h 383"/>
                <a:gd name="T40" fmla="*/ 191 w 191"/>
                <a:gd name="T41" fmla="*/ 79 h 383"/>
                <a:gd name="T42" fmla="*/ 163 w 191"/>
                <a:gd name="T43" fmla="*/ 103 h 383"/>
                <a:gd name="T44" fmla="*/ 154 w 191"/>
                <a:gd name="T45" fmla="*/ 143 h 383"/>
                <a:gd name="T46" fmla="*/ 168 w 191"/>
                <a:gd name="T47" fmla="*/ 155 h 383"/>
                <a:gd name="T48" fmla="*/ 184 w 191"/>
                <a:gd name="T49" fmla="*/ 193 h 383"/>
                <a:gd name="T50" fmla="*/ 178 w 191"/>
                <a:gd name="T51" fmla="*/ 215 h 383"/>
                <a:gd name="T52" fmla="*/ 155 w 191"/>
                <a:gd name="T53" fmla="*/ 244 h 383"/>
                <a:gd name="T54" fmla="*/ 154 w 191"/>
                <a:gd name="T55" fmla="*/ 251 h 383"/>
                <a:gd name="T56" fmla="*/ 168 w 191"/>
                <a:gd name="T57" fmla="*/ 265 h 383"/>
                <a:gd name="T58" fmla="*/ 167 w 191"/>
                <a:gd name="T59" fmla="*/ 304 h 383"/>
                <a:gd name="T60" fmla="*/ 132 w 191"/>
                <a:gd name="T61" fmla="*/ 337 h 383"/>
                <a:gd name="T62" fmla="*/ 92 w 191"/>
                <a:gd name="T63" fmla="*/ 347 h 383"/>
                <a:gd name="T64" fmla="*/ 52 w 191"/>
                <a:gd name="T65" fmla="*/ 363 h 383"/>
                <a:gd name="T66" fmla="*/ 37 w 191"/>
                <a:gd name="T67" fmla="*/ 372 h 383"/>
                <a:gd name="T68" fmla="*/ 19 w 191"/>
                <a:gd name="T69" fmla="*/ 383 h 3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1"/>
                <a:gd name="T106" fmla="*/ 0 h 383"/>
                <a:gd name="T107" fmla="*/ 191 w 191"/>
                <a:gd name="T108" fmla="*/ 383 h 3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1" h="383">
                  <a:moveTo>
                    <a:pt x="19" y="383"/>
                  </a:moveTo>
                  <a:cubicBezTo>
                    <a:pt x="2" y="373"/>
                    <a:pt x="6" y="360"/>
                    <a:pt x="6" y="350"/>
                  </a:cubicBezTo>
                  <a:cubicBezTo>
                    <a:pt x="8" y="344"/>
                    <a:pt x="9" y="339"/>
                    <a:pt x="11" y="333"/>
                  </a:cubicBezTo>
                  <a:cubicBezTo>
                    <a:pt x="10" y="326"/>
                    <a:pt x="10" y="320"/>
                    <a:pt x="10" y="313"/>
                  </a:cubicBezTo>
                  <a:cubicBezTo>
                    <a:pt x="6" y="305"/>
                    <a:pt x="3" y="297"/>
                    <a:pt x="0" y="288"/>
                  </a:cubicBezTo>
                  <a:cubicBezTo>
                    <a:pt x="0" y="274"/>
                    <a:pt x="0" y="260"/>
                    <a:pt x="0" y="247"/>
                  </a:cubicBezTo>
                  <a:cubicBezTo>
                    <a:pt x="8" y="235"/>
                    <a:pt x="11" y="226"/>
                    <a:pt x="17" y="216"/>
                  </a:cubicBezTo>
                  <a:cubicBezTo>
                    <a:pt x="17" y="211"/>
                    <a:pt x="17" y="205"/>
                    <a:pt x="18" y="201"/>
                  </a:cubicBezTo>
                  <a:cubicBezTo>
                    <a:pt x="14" y="175"/>
                    <a:pt x="3" y="153"/>
                    <a:pt x="25" y="139"/>
                  </a:cubicBezTo>
                  <a:cubicBezTo>
                    <a:pt x="29" y="125"/>
                    <a:pt x="29" y="117"/>
                    <a:pt x="29" y="107"/>
                  </a:cubicBezTo>
                  <a:cubicBezTo>
                    <a:pt x="31" y="103"/>
                    <a:pt x="33" y="99"/>
                    <a:pt x="36" y="95"/>
                  </a:cubicBezTo>
                  <a:cubicBezTo>
                    <a:pt x="39" y="77"/>
                    <a:pt x="49" y="70"/>
                    <a:pt x="62" y="62"/>
                  </a:cubicBezTo>
                  <a:cubicBezTo>
                    <a:pt x="68" y="52"/>
                    <a:pt x="75" y="37"/>
                    <a:pt x="85" y="32"/>
                  </a:cubicBezTo>
                  <a:cubicBezTo>
                    <a:pt x="89" y="29"/>
                    <a:pt x="92" y="25"/>
                    <a:pt x="96" y="22"/>
                  </a:cubicBezTo>
                  <a:cubicBezTo>
                    <a:pt x="102" y="22"/>
                    <a:pt x="126" y="26"/>
                    <a:pt x="134" y="18"/>
                  </a:cubicBezTo>
                  <a:cubicBezTo>
                    <a:pt x="142" y="16"/>
                    <a:pt x="150" y="14"/>
                    <a:pt x="158" y="6"/>
                  </a:cubicBezTo>
                  <a:cubicBezTo>
                    <a:pt x="160" y="3"/>
                    <a:pt x="161" y="1"/>
                    <a:pt x="163" y="0"/>
                  </a:cubicBezTo>
                  <a:cubicBezTo>
                    <a:pt x="166" y="2"/>
                    <a:pt x="170" y="4"/>
                    <a:pt x="173" y="7"/>
                  </a:cubicBezTo>
                  <a:cubicBezTo>
                    <a:pt x="173" y="16"/>
                    <a:pt x="152" y="21"/>
                    <a:pt x="156" y="34"/>
                  </a:cubicBezTo>
                  <a:cubicBezTo>
                    <a:pt x="171" y="37"/>
                    <a:pt x="178" y="50"/>
                    <a:pt x="191" y="69"/>
                  </a:cubicBezTo>
                  <a:cubicBezTo>
                    <a:pt x="191" y="72"/>
                    <a:pt x="191" y="76"/>
                    <a:pt x="191" y="79"/>
                  </a:cubicBezTo>
                  <a:cubicBezTo>
                    <a:pt x="182" y="95"/>
                    <a:pt x="176" y="95"/>
                    <a:pt x="163" y="103"/>
                  </a:cubicBezTo>
                  <a:cubicBezTo>
                    <a:pt x="157" y="115"/>
                    <a:pt x="144" y="129"/>
                    <a:pt x="154" y="143"/>
                  </a:cubicBezTo>
                  <a:cubicBezTo>
                    <a:pt x="158" y="147"/>
                    <a:pt x="163" y="151"/>
                    <a:pt x="168" y="155"/>
                  </a:cubicBezTo>
                  <a:cubicBezTo>
                    <a:pt x="173" y="164"/>
                    <a:pt x="184" y="172"/>
                    <a:pt x="184" y="193"/>
                  </a:cubicBezTo>
                  <a:cubicBezTo>
                    <a:pt x="181" y="200"/>
                    <a:pt x="180" y="208"/>
                    <a:pt x="178" y="215"/>
                  </a:cubicBezTo>
                  <a:cubicBezTo>
                    <a:pt x="174" y="223"/>
                    <a:pt x="162" y="239"/>
                    <a:pt x="155" y="244"/>
                  </a:cubicBezTo>
                  <a:cubicBezTo>
                    <a:pt x="154" y="247"/>
                    <a:pt x="154" y="249"/>
                    <a:pt x="154" y="251"/>
                  </a:cubicBezTo>
                  <a:cubicBezTo>
                    <a:pt x="158" y="256"/>
                    <a:pt x="163" y="261"/>
                    <a:pt x="168" y="265"/>
                  </a:cubicBezTo>
                  <a:cubicBezTo>
                    <a:pt x="171" y="274"/>
                    <a:pt x="171" y="291"/>
                    <a:pt x="167" y="304"/>
                  </a:cubicBezTo>
                  <a:cubicBezTo>
                    <a:pt x="157" y="317"/>
                    <a:pt x="145" y="327"/>
                    <a:pt x="132" y="337"/>
                  </a:cubicBezTo>
                  <a:cubicBezTo>
                    <a:pt x="119" y="340"/>
                    <a:pt x="105" y="344"/>
                    <a:pt x="92" y="347"/>
                  </a:cubicBezTo>
                  <a:cubicBezTo>
                    <a:pt x="78" y="359"/>
                    <a:pt x="67" y="360"/>
                    <a:pt x="52" y="363"/>
                  </a:cubicBezTo>
                  <a:cubicBezTo>
                    <a:pt x="47" y="366"/>
                    <a:pt x="42" y="369"/>
                    <a:pt x="37" y="372"/>
                  </a:cubicBezTo>
                  <a:cubicBezTo>
                    <a:pt x="30" y="379"/>
                    <a:pt x="23" y="382"/>
                    <a:pt x="19" y="383"/>
                  </a:cubicBezTo>
                  <a:close/>
                </a:path>
              </a:pathLst>
            </a:custGeom>
            <a:grp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2" name="Freeform 67"/>
            <p:cNvSpPr/>
            <p:nvPr/>
          </p:nvSpPr>
          <p:spPr bwMode="auto">
            <a:xfrm rot="252837">
              <a:off x="4254336" y="2638996"/>
              <a:ext cx="681982" cy="442849"/>
            </a:xfrm>
            <a:custGeom>
              <a:avLst/>
              <a:gdLst>
                <a:gd name="T0" fmla="*/ 40 w 359"/>
                <a:gd name="T1" fmla="*/ 240 h 240"/>
                <a:gd name="T2" fmla="*/ 24 w 359"/>
                <a:gd name="T3" fmla="*/ 229 h 240"/>
                <a:gd name="T4" fmla="*/ 0 w 359"/>
                <a:gd name="T5" fmla="*/ 208 h 240"/>
                <a:gd name="T6" fmla="*/ 6 w 359"/>
                <a:gd name="T7" fmla="*/ 197 h 240"/>
                <a:gd name="T8" fmla="*/ 22 w 359"/>
                <a:gd name="T9" fmla="*/ 180 h 240"/>
                <a:gd name="T10" fmla="*/ 22 w 359"/>
                <a:gd name="T11" fmla="*/ 161 h 240"/>
                <a:gd name="T12" fmla="*/ 7 w 359"/>
                <a:gd name="T13" fmla="*/ 116 h 240"/>
                <a:gd name="T14" fmla="*/ 12 w 359"/>
                <a:gd name="T15" fmla="*/ 96 h 240"/>
                <a:gd name="T16" fmla="*/ 39 w 359"/>
                <a:gd name="T17" fmla="*/ 66 h 240"/>
                <a:gd name="T18" fmla="*/ 85 w 359"/>
                <a:gd name="T19" fmla="*/ 29 h 240"/>
                <a:gd name="T20" fmla="*/ 113 w 359"/>
                <a:gd name="T21" fmla="*/ 0 h 240"/>
                <a:gd name="T22" fmla="*/ 119 w 359"/>
                <a:gd name="T23" fmla="*/ 20 h 240"/>
                <a:gd name="T24" fmla="*/ 133 w 359"/>
                <a:gd name="T25" fmla="*/ 20 h 240"/>
                <a:gd name="T26" fmla="*/ 140 w 359"/>
                <a:gd name="T27" fmla="*/ 9 h 240"/>
                <a:gd name="T28" fmla="*/ 165 w 359"/>
                <a:gd name="T29" fmla="*/ 6 h 240"/>
                <a:gd name="T30" fmla="*/ 174 w 359"/>
                <a:gd name="T31" fmla="*/ 19 h 240"/>
                <a:gd name="T32" fmla="*/ 173 w 359"/>
                <a:gd name="T33" fmla="*/ 44 h 240"/>
                <a:gd name="T34" fmla="*/ 216 w 359"/>
                <a:gd name="T35" fmla="*/ 61 h 240"/>
                <a:gd name="T36" fmla="*/ 238 w 359"/>
                <a:gd name="T37" fmla="*/ 26 h 240"/>
                <a:gd name="T38" fmla="*/ 248 w 359"/>
                <a:gd name="T39" fmla="*/ 16 h 240"/>
                <a:gd name="T40" fmla="*/ 277 w 359"/>
                <a:gd name="T41" fmla="*/ 9 h 240"/>
                <a:gd name="T42" fmla="*/ 301 w 359"/>
                <a:gd name="T43" fmla="*/ 19 h 240"/>
                <a:gd name="T44" fmla="*/ 355 w 359"/>
                <a:gd name="T45" fmla="*/ 17 h 240"/>
                <a:gd name="T46" fmla="*/ 359 w 359"/>
                <a:gd name="T47" fmla="*/ 20 h 240"/>
                <a:gd name="T48" fmla="*/ 357 w 359"/>
                <a:gd name="T49" fmla="*/ 25 h 240"/>
                <a:gd name="T50" fmla="*/ 355 w 359"/>
                <a:gd name="T51" fmla="*/ 42 h 240"/>
                <a:gd name="T52" fmla="*/ 336 w 359"/>
                <a:gd name="T53" fmla="*/ 44 h 240"/>
                <a:gd name="T54" fmla="*/ 281 w 359"/>
                <a:gd name="T55" fmla="*/ 89 h 240"/>
                <a:gd name="T56" fmla="*/ 269 w 359"/>
                <a:gd name="T57" fmla="*/ 95 h 240"/>
                <a:gd name="T58" fmla="*/ 251 w 359"/>
                <a:gd name="T59" fmla="*/ 105 h 240"/>
                <a:gd name="T60" fmla="*/ 248 w 359"/>
                <a:gd name="T61" fmla="*/ 108 h 240"/>
                <a:gd name="T62" fmla="*/ 246 w 359"/>
                <a:gd name="T63" fmla="*/ 128 h 240"/>
                <a:gd name="T64" fmla="*/ 225 w 359"/>
                <a:gd name="T65" fmla="*/ 154 h 240"/>
                <a:gd name="T66" fmla="*/ 220 w 359"/>
                <a:gd name="T67" fmla="*/ 181 h 240"/>
                <a:gd name="T68" fmla="*/ 192 w 359"/>
                <a:gd name="T69" fmla="*/ 197 h 240"/>
                <a:gd name="T70" fmla="*/ 177 w 359"/>
                <a:gd name="T71" fmla="*/ 226 h 240"/>
                <a:gd name="T72" fmla="*/ 177 w 359"/>
                <a:gd name="T73" fmla="*/ 224 h 240"/>
                <a:gd name="T74" fmla="*/ 171 w 359"/>
                <a:gd name="T75" fmla="*/ 219 h 240"/>
                <a:gd name="T76" fmla="*/ 161 w 359"/>
                <a:gd name="T77" fmla="*/ 218 h 240"/>
                <a:gd name="T78" fmla="*/ 148 w 359"/>
                <a:gd name="T79" fmla="*/ 235 h 240"/>
                <a:gd name="T80" fmla="*/ 121 w 359"/>
                <a:gd name="T81" fmla="*/ 233 h 240"/>
                <a:gd name="T82" fmla="*/ 118 w 359"/>
                <a:gd name="T83" fmla="*/ 226 h 240"/>
                <a:gd name="T84" fmla="*/ 95 w 359"/>
                <a:gd name="T85" fmla="*/ 203 h 240"/>
                <a:gd name="T86" fmla="*/ 80 w 359"/>
                <a:gd name="T87" fmla="*/ 203 h 240"/>
                <a:gd name="T88" fmla="*/ 77 w 359"/>
                <a:gd name="T89" fmla="*/ 226 h 240"/>
                <a:gd name="T90" fmla="*/ 62 w 359"/>
                <a:gd name="T91" fmla="*/ 234 h 240"/>
                <a:gd name="T92" fmla="*/ 40 w 359"/>
                <a:gd name="T93" fmla="*/ 240 h 24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59"/>
                <a:gd name="T142" fmla="*/ 0 h 240"/>
                <a:gd name="T143" fmla="*/ 359 w 359"/>
                <a:gd name="T144" fmla="*/ 240 h 24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59" h="240">
                  <a:moveTo>
                    <a:pt x="40" y="240"/>
                  </a:moveTo>
                  <a:cubicBezTo>
                    <a:pt x="34" y="236"/>
                    <a:pt x="29" y="233"/>
                    <a:pt x="24" y="229"/>
                  </a:cubicBezTo>
                  <a:cubicBezTo>
                    <a:pt x="16" y="222"/>
                    <a:pt x="8" y="215"/>
                    <a:pt x="0" y="208"/>
                  </a:cubicBezTo>
                  <a:cubicBezTo>
                    <a:pt x="2" y="204"/>
                    <a:pt x="4" y="200"/>
                    <a:pt x="6" y="197"/>
                  </a:cubicBezTo>
                  <a:cubicBezTo>
                    <a:pt x="12" y="192"/>
                    <a:pt x="19" y="186"/>
                    <a:pt x="22" y="180"/>
                  </a:cubicBezTo>
                  <a:cubicBezTo>
                    <a:pt x="22" y="174"/>
                    <a:pt x="22" y="167"/>
                    <a:pt x="22" y="161"/>
                  </a:cubicBezTo>
                  <a:cubicBezTo>
                    <a:pt x="20" y="151"/>
                    <a:pt x="11" y="119"/>
                    <a:pt x="7" y="116"/>
                  </a:cubicBezTo>
                  <a:cubicBezTo>
                    <a:pt x="7" y="104"/>
                    <a:pt x="6" y="102"/>
                    <a:pt x="12" y="96"/>
                  </a:cubicBezTo>
                  <a:cubicBezTo>
                    <a:pt x="18" y="83"/>
                    <a:pt x="28" y="76"/>
                    <a:pt x="39" y="66"/>
                  </a:cubicBezTo>
                  <a:cubicBezTo>
                    <a:pt x="49" y="46"/>
                    <a:pt x="66" y="40"/>
                    <a:pt x="85" y="29"/>
                  </a:cubicBezTo>
                  <a:cubicBezTo>
                    <a:pt x="94" y="19"/>
                    <a:pt x="103" y="9"/>
                    <a:pt x="113" y="0"/>
                  </a:cubicBezTo>
                  <a:cubicBezTo>
                    <a:pt x="115" y="6"/>
                    <a:pt x="117" y="13"/>
                    <a:pt x="119" y="20"/>
                  </a:cubicBezTo>
                  <a:cubicBezTo>
                    <a:pt x="123" y="20"/>
                    <a:pt x="128" y="20"/>
                    <a:pt x="133" y="20"/>
                  </a:cubicBezTo>
                  <a:cubicBezTo>
                    <a:pt x="135" y="16"/>
                    <a:pt x="138" y="12"/>
                    <a:pt x="140" y="9"/>
                  </a:cubicBezTo>
                  <a:cubicBezTo>
                    <a:pt x="145" y="9"/>
                    <a:pt x="157" y="10"/>
                    <a:pt x="165" y="6"/>
                  </a:cubicBezTo>
                  <a:cubicBezTo>
                    <a:pt x="165" y="8"/>
                    <a:pt x="169" y="13"/>
                    <a:pt x="174" y="19"/>
                  </a:cubicBezTo>
                  <a:cubicBezTo>
                    <a:pt x="173" y="28"/>
                    <a:pt x="173" y="36"/>
                    <a:pt x="173" y="44"/>
                  </a:cubicBezTo>
                  <a:cubicBezTo>
                    <a:pt x="181" y="52"/>
                    <a:pt x="198" y="61"/>
                    <a:pt x="216" y="61"/>
                  </a:cubicBezTo>
                  <a:cubicBezTo>
                    <a:pt x="223" y="49"/>
                    <a:pt x="231" y="38"/>
                    <a:pt x="238" y="26"/>
                  </a:cubicBezTo>
                  <a:cubicBezTo>
                    <a:pt x="241" y="22"/>
                    <a:pt x="244" y="19"/>
                    <a:pt x="248" y="16"/>
                  </a:cubicBezTo>
                  <a:cubicBezTo>
                    <a:pt x="255" y="11"/>
                    <a:pt x="264" y="7"/>
                    <a:pt x="277" y="9"/>
                  </a:cubicBezTo>
                  <a:cubicBezTo>
                    <a:pt x="284" y="12"/>
                    <a:pt x="293" y="15"/>
                    <a:pt x="301" y="19"/>
                  </a:cubicBezTo>
                  <a:cubicBezTo>
                    <a:pt x="319" y="18"/>
                    <a:pt x="337" y="17"/>
                    <a:pt x="355" y="17"/>
                  </a:cubicBezTo>
                  <a:cubicBezTo>
                    <a:pt x="356" y="18"/>
                    <a:pt x="357" y="19"/>
                    <a:pt x="359" y="20"/>
                  </a:cubicBezTo>
                  <a:cubicBezTo>
                    <a:pt x="358" y="21"/>
                    <a:pt x="357" y="23"/>
                    <a:pt x="357" y="25"/>
                  </a:cubicBezTo>
                  <a:cubicBezTo>
                    <a:pt x="356" y="30"/>
                    <a:pt x="356" y="36"/>
                    <a:pt x="355" y="42"/>
                  </a:cubicBezTo>
                  <a:cubicBezTo>
                    <a:pt x="349" y="43"/>
                    <a:pt x="342" y="43"/>
                    <a:pt x="336" y="44"/>
                  </a:cubicBezTo>
                  <a:cubicBezTo>
                    <a:pt x="317" y="56"/>
                    <a:pt x="286" y="69"/>
                    <a:pt x="281" y="89"/>
                  </a:cubicBezTo>
                  <a:cubicBezTo>
                    <a:pt x="277" y="91"/>
                    <a:pt x="273" y="93"/>
                    <a:pt x="269" y="95"/>
                  </a:cubicBezTo>
                  <a:cubicBezTo>
                    <a:pt x="264" y="102"/>
                    <a:pt x="257" y="103"/>
                    <a:pt x="251" y="105"/>
                  </a:cubicBezTo>
                  <a:cubicBezTo>
                    <a:pt x="250" y="106"/>
                    <a:pt x="248" y="107"/>
                    <a:pt x="248" y="108"/>
                  </a:cubicBezTo>
                  <a:cubicBezTo>
                    <a:pt x="247" y="115"/>
                    <a:pt x="247" y="121"/>
                    <a:pt x="246" y="128"/>
                  </a:cubicBezTo>
                  <a:cubicBezTo>
                    <a:pt x="241" y="137"/>
                    <a:pt x="230" y="146"/>
                    <a:pt x="225" y="154"/>
                  </a:cubicBezTo>
                  <a:cubicBezTo>
                    <a:pt x="225" y="161"/>
                    <a:pt x="225" y="172"/>
                    <a:pt x="220" y="181"/>
                  </a:cubicBezTo>
                  <a:cubicBezTo>
                    <a:pt x="205" y="181"/>
                    <a:pt x="199" y="188"/>
                    <a:pt x="192" y="197"/>
                  </a:cubicBezTo>
                  <a:cubicBezTo>
                    <a:pt x="191" y="207"/>
                    <a:pt x="188" y="219"/>
                    <a:pt x="177" y="226"/>
                  </a:cubicBezTo>
                  <a:cubicBezTo>
                    <a:pt x="177" y="225"/>
                    <a:pt x="177" y="224"/>
                    <a:pt x="177" y="224"/>
                  </a:cubicBezTo>
                  <a:cubicBezTo>
                    <a:pt x="174" y="222"/>
                    <a:pt x="172" y="220"/>
                    <a:pt x="171" y="219"/>
                  </a:cubicBezTo>
                  <a:cubicBezTo>
                    <a:pt x="167" y="218"/>
                    <a:pt x="164" y="218"/>
                    <a:pt x="161" y="218"/>
                  </a:cubicBezTo>
                  <a:cubicBezTo>
                    <a:pt x="156" y="224"/>
                    <a:pt x="152" y="229"/>
                    <a:pt x="148" y="235"/>
                  </a:cubicBezTo>
                  <a:cubicBezTo>
                    <a:pt x="139" y="238"/>
                    <a:pt x="125" y="235"/>
                    <a:pt x="121" y="233"/>
                  </a:cubicBezTo>
                  <a:cubicBezTo>
                    <a:pt x="119" y="230"/>
                    <a:pt x="118" y="228"/>
                    <a:pt x="118" y="226"/>
                  </a:cubicBezTo>
                  <a:cubicBezTo>
                    <a:pt x="110" y="218"/>
                    <a:pt x="102" y="210"/>
                    <a:pt x="95" y="203"/>
                  </a:cubicBezTo>
                  <a:cubicBezTo>
                    <a:pt x="90" y="203"/>
                    <a:pt x="85" y="203"/>
                    <a:pt x="80" y="203"/>
                  </a:cubicBezTo>
                  <a:cubicBezTo>
                    <a:pt x="78" y="208"/>
                    <a:pt x="78" y="215"/>
                    <a:pt x="77" y="226"/>
                  </a:cubicBezTo>
                  <a:cubicBezTo>
                    <a:pt x="69" y="226"/>
                    <a:pt x="63" y="231"/>
                    <a:pt x="62" y="234"/>
                  </a:cubicBezTo>
                  <a:cubicBezTo>
                    <a:pt x="52" y="234"/>
                    <a:pt x="44" y="239"/>
                    <a:pt x="40" y="240"/>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3" name="Freeform 68"/>
            <p:cNvSpPr/>
            <p:nvPr/>
          </p:nvSpPr>
          <p:spPr bwMode="auto">
            <a:xfrm rot="252837">
              <a:off x="3203063" y="2470361"/>
              <a:ext cx="295715" cy="470710"/>
            </a:xfrm>
            <a:custGeom>
              <a:avLst/>
              <a:gdLst>
                <a:gd name="T0" fmla="*/ 59 w 155"/>
                <a:gd name="T1" fmla="*/ 229 h 253"/>
                <a:gd name="T2" fmla="*/ 55 w 155"/>
                <a:gd name="T3" fmla="*/ 210 h 253"/>
                <a:gd name="T4" fmla="*/ 48 w 155"/>
                <a:gd name="T5" fmla="*/ 162 h 253"/>
                <a:gd name="T6" fmla="*/ 15 w 155"/>
                <a:gd name="T7" fmla="*/ 125 h 253"/>
                <a:gd name="T8" fmla="*/ 0 w 155"/>
                <a:gd name="T9" fmla="*/ 117 h 253"/>
                <a:gd name="T10" fmla="*/ 38 w 155"/>
                <a:gd name="T11" fmla="*/ 106 h 253"/>
                <a:gd name="T12" fmla="*/ 62 w 155"/>
                <a:gd name="T13" fmla="*/ 95 h 253"/>
                <a:gd name="T14" fmla="*/ 72 w 155"/>
                <a:gd name="T15" fmla="*/ 82 h 253"/>
                <a:gd name="T16" fmla="*/ 71 w 155"/>
                <a:gd name="T17" fmla="*/ 60 h 253"/>
                <a:gd name="T18" fmla="*/ 88 w 155"/>
                <a:gd name="T19" fmla="*/ 29 h 253"/>
                <a:gd name="T20" fmla="*/ 91 w 155"/>
                <a:gd name="T21" fmla="*/ 12 h 253"/>
                <a:gd name="T22" fmla="*/ 124 w 155"/>
                <a:gd name="T23" fmla="*/ 9 h 253"/>
                <a:gd name="T24" fmla="*/ 127 w 155"/>
                <a:gd name="T25" fmla="*/ 18 h 253"/>
                <a:gd name="T26" fmla="*/ 118 w 155"/>
                <a:gd name="T27" fmla="*/ 38 h 253"/>
                <a:gd name="T28" fmla="*/ 109 w 155"/>
                <a:gd name="T29" fmla="*/ 80 h 253"/>
                <a:gd name="T30" fmla="*/ 130 w 155"/>
                <a:gd name="T31" fmla="*/ 82 h 253"/>
                <a:gd name="T32" fmla="*/ 155 w 155"/>
                <a:gd name="T33" fmla="*/ 101 h 253"/>
                <a:gd name="T34" fmla="*/ 144 w 155"/>
                <a:gd name="T35" fmla="*/ 116 h 253"/>
                <a:gd name="T36" fmla="*/ 128 w 155"/>
                <a:gd name="T37" fmla="*/ 133 h 253"/>
                <a:gd name="T38" fmla="*/ 111 w 155"/>
                <a:gd name="T39" fmla="*/ 157 h 253"/>
                <a:gd name="T40" fmla="*/ 100 w 155"/>
                <a:gd name="T41" fmla="*/ 191 h 253"/>
                <a:gd name="T42" fmla="*/ 108 w 155"/>
                <a:gd name="T43" fmla="*/ 199 h 253"/>
                <a:gd name="T44" fmla="*/ 125 w 155"/>
                <a:gd name="T45" fmla="*/ 219 h 253"/>
                <a:gd name="T46" fmla="*/ 121 w 155"/>
                <a:gd name="T47" fmla="*/ 227 h 253"/>
                <a:gd name="T48" fmla="*/ 103 w 155"/>
                <a:gd name="T49" fmla="*/ 233 h 253"/>
                <a:gd name="T50" fmla="*/ 59 w 155"/>
                <a:gd name="T51" fmla="*/ 229 h 2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5"/>
                <a:gd name="T79" fmla="*/ 0 h 253"/>
                <a:gd name="T80" fmla="*/ 155 w 155"/>
                <a:gd name="T81" fmla="*/ 253 h 2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5" h="253">
                  <a:moveTo>
                    <a:pt x="59" y="229"/>
                  </a:moveTo>
                  <a:cubicBezTo>
                    <a:pt x="58" y="222"/>
                    <a:pt x="56" y="216"/>
                    <a:pt x="55" y="210"/>
                  </a:cubicBezTo>
                  <a:cubicBezTo>
                    <a:pt x="53" y="190"/>
                    <a:pt x="49" y="174"/>
                    <a:pt x="48" y="162"/>
                  </a:cubicBezTo>
                  <a:cubicBezTo>
                    <a:pt x="36" y="145"/>
                    <a:pt x="20" y="134"/>
                    <a:pt x="15" y="125"/>
                  </a:cubicBezTo>
                  <a:cubicBezTo>
                    <a:pt x="9" y="122"/>
                    <a:pt x="5" y="120"/>
                    <a:pt x="0" y="117"/>
                  </a:cubicBezTo>
                  <a:cubicBezTo>
                    <a:pt x="3" y="111"/>
                    <a:pt x="27" y="108"/>
                    <a:pt x="38" y="106"/>
                  </a:cubicBezTo>
                  <a:cubicBezTo>
                    <a:pt x="48" y="98"/>
                    <a:pt x="45" y="97"/>
                    <a:pt x="62" y="95"/>
                  </a:cubicBezTo>
                  <a:cubicBezTo>
                    <a:pt x="65" y="91"/>
                    <a:pt x="69" y="87"/>
                    <a:pt x="72" y="82"/>
                  </a:cubicBezTo>
                  <a:cubicBezTo>
                    <a:pt x="72" y="75"/>
                    <a:pt x="71" y="67"/>
                    <a:pt x="71" y="60"/>
                  </a:cubicBezTo>
                  <a:cubicBezTo>
                    <a:pt x="76" y="49"/>
                    <a:pt x="82" y="39"/>
                    <a:pt x="88" y="29"/>
                  </a:cubicBezTo>
                  <a:cubicBezTo>
                    <a:pt x="89" y="23"/>
                    <a:pt x="90" y="17"/>
                    <a:pt x="91" y="12"/>
                  </a:cubicBezTo>
                  <a:cubicBezTo>
                    <a:pt x="102" y="12"/>
                    <a:pt x="111" y="0"/>
                    <a:pt x="124" y="9"/>
                  </a:cubicBezTo>
                  <a:cubicBezTo>
                    <a:pt x="124" y="12"/>
                    <a:pt x="125" y="15"/>
                    <a:pt x="127" y="18"/>
                  </a:cubicBezTo>
                  <a:cubicBezTo>
                    <a:pt x="124" y="25"/>
                    <a:pt x="121" y="31"/>
                    <a:pt x="118" y="38"/>
                  </a:cubicBezTo>
                  <a:cubicBezTo>
                    <a:pt x="107" y="52"/>
                    <a:pt x="106" y="57"/>
                    <a:pt x="109" y="80"/>
                  </a:cubicBezTo>
                  <a:cubicBezTo>
                    <a:pt x="116" y="80"/>
                    <a:pt x="123" y="81"/>
                    <a:pt x="130" y="82"/>
                  </a:cubicBezTo>
                  <a:cubicBezTo>
                    <a:pt x="134" y="87"/>
                    <a:pt x="141" y="97"/>
                    <a:pt x="155" y="101"/>
                  </a:cubicBezTo>
                  <a:cubicBezTo>
                    <a:pt x="154" y="105"/>
                    <a:pt x="150" y="112"/>
                    <a:pt x="144" y="116"/>
                  </a:cubicBezTo>
                  <a:cubicBezTo>
                    <a:pt x="141" y="123"/>
                    <a:pt x="134" y="128"/>
                    <a:pt x="128" y="133"/>
                  </a:cubicBezTo>
                  <a:cubicBezTo>
                    <a:pt x="103" y="133"/>
                    <a:pt x="117" y="138"/>
                    <a:pt x="111" y="157"/>
                  </a:cubicBezTo>
                  <a:cubicBezTo>
                    <a:pt x="101" y="171"/>
                    <a:pt x="100" y="169"/>
                    <a:pt x="100" y="191"/>
                  </a:cubicBezTo>
                  <a:cubicBezTo>
                    <a:pt x="102" y="194"/>
                    <a:pt x="105" y="196"/>
                    <a:pt x="108" y="199"/>
                  </a:cubicBezTo>
                  <a:cubicBezTo>
                    <a:pt x="113" y="200"/>
                    <a:pt x="128" y="203"/>
                    <a:pt x="125" y="219"/>
                  </a:cubicBezTo>
                  <a:cubicBezTo>
                    <a:pt x="124" y="222"/>
                    <a:pt x="122" y="224"/>
                    <a:pt x="121" y="227"/>
                  </a:cubicBezTo>
                  <a:cubicBezTo>
                    <a:pt x="114" y="229"/>
                    <a:pt x="108" y="230"/>
                    <a:pt x="103" y="233"/>
                  </a:cubicBezTo>
                  <a:cubicBezTo>
                    <a:pt x="79" y="253"/>
                    <a:pt x="89" y="251"/>
                    <a:pt x="59" y="229"/>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4" name="Freeform 69"/>
            <p:cNvSpPr/>
            <p:nvPr/>
          </p:nvSpPr>
          <p:spPr bwMode="auto">
            <a:xfrm rot="252837">
              <a:off x="4098696" y="2078835"/>
              <a:ext cx="568790" cy="810913"/>
            </a:xfrm>
            <a:custGeom>
              <a:avLst/>
              <a:gdLst>
                <a:gd name="T0" fmla="*/ 100 w 300"/>
                <a:gd name="T1" fmla="*/ 431 h 439"/>
                <a:gd name="T2" fmla="*/ 24 w 300"/>
                <a:gd name="T3" fmla="*/ 423 h 439"/>
                <a:gd name="T4" fmla="*/ 29 w 300"/>
                <a:gd name="T5" fmla="*/ 381 h 439"/>
                <a:gd name="T6" fmla="*/ 3 w 300"/>
                <a:gd name="T7" fmla="*/ 294 h 439"/>
                <a:gd name="T8" fmla="*/ 44 w 300"/>
                <a:gd name="T9" fmla="*/ 240 h 439"/>
                <a:gd name="T10" fmla="*/ 15 w 300"/>
                <a:gd name="T11" fmla="*/ 189 h 439"/>
                <a:gd name="T12" fmla="*/ 10 w 300"/>
                <a:gd name="T13" fmla="*/ 186 h 439"/>
                <a:gd name="T14" fmla="*/ 27 w 300"/>
                <a:gd name="T15" fmla="*/ 164 h 439"/>
                <a:gd name="T16" fmla="*/ 13 w 300"/>
                <a:gd name="T17" fmla="*/ 141 h 439"/>
                <a:gd name="T18" fmla="*/ 0 w 300"/>
                <a:gd name="T19" fmla="*/ 101 h 439"/>
                <a:gd name="T20" fmla="*/ 19 w 300"/>
                <a:gd name="T21" fmla="*/ 86 h 439"/>
                <a:gd name="T22" fmla="*/ 32 w 300"/>
                <a:gd name="T23" fmla="*/ 52 h 439"/>
                <a:gd name="T24" fmla="*/ 55 w 300"/>
                <a:gd name="T25" fmla="*/ 100 h 439"/>
                <a:gd name="T26" fmla="*/ 69 w 300"/>
                <a:gd name="T27" fmla="*/ 95 h 439"/>
                <a:gd name="T28" fmla="*/ 141 w 300"/>
                <a:gd name="T29" fmla="*/ 60 h 439"/>
                <a:gd name="T30" fmla="*/ 162 w 300"/>
                <a:gd name="T31" fmla="*/ 13 h 439"/>
                <a:gd name="T32" fmla="*/ 208 w 300"/>
                <a:gd name="T33" fmla="*/ 65 h 439"/>
                <a:gd name="T34" fmla="*/ 257 w 300"/>
                <a:gd name="T35" fmla="*/ 86 h 439"/>
                <a:gd name="T36" fmla="*/ 252 w 300"/>
                <a:gd name="T37" fmla="*/ 126 h 439"/>
                <a:gd name="T38" fmla="*/ 300 w 300"/>
                <a:gd name="T39" fmla="*/ 157 h 439"/>
                <a:gd name="T40" fmla="*/ 244 w 300"/>
                <a:gd name="T41" fmla="*/ 220 h 439"/>
                <a:gd name="T42" fmla="*/ 196 w 300"/>
                <a:gd name="T43" fmla="*/ 199 h 439"/>
                <a:gd name="T44" fmla="*/ 174 w 300"/>
                <a:gd name="T45" fmla="*/ 161 h 439"/>
                <a:gd name="T46" fmla="*/ 144 w 300"/>
                <a:gd name="T47" fmla="*/ 111 h 439"/>
                <a:gd name="T48" fmla="*/ 97 w 300"/>
                <a:gd name="T49" fmla="*/ 145 h 439"/>
                <a:gd name="T50" fmla="*/ 80 w 300"/>
                <a:gd name="T51" fmla="*/ 185 h 439"/>
                <a:gd name="T52" fmla="*/ 115 w 300"/>
                <a:gd name="T53" fmla="*/ 211 h 439"/>
                <a:gd name="T54" fmla="*/ 153 w 300"/>
                <a:gd name="T55" fmla="*/ 211 h 439"/>
                <a:gd name="T56" fmla="*/ 162 w 300"/>
                <a:gd name="T57" fmla="*/ 245 h 439"/>
                <a:gd name="T58" fmla="*/ 209 w 300"/>
                <a:gd name="T59" fmla="*/ 290 h 439"/>
                <a:gd name="T60" fmla="*/ 157 w 300"/>
                <a:gd name="T61" fmla="*/ 329 h 439"/>
                <a:gd name="T62" fmla="*/ 106 w 300"/>
                <a:gd name="T63" fmla="*/ 432 h 4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0"/>
                <a:gd name="T97" fmla="*/ 0 h 439"/>
                <a:gd name="T98" fmla="*/ 300 w 300"/>
                <a:gd name="T99" fmla="*/ 439 h 4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0" h="439">
                  <a:moveTo>
                    <a:pt x="107" y="439"/>
                  </a:moveTo>
                  <a:cubicBezTo>
                    <a:pt x="105" y="436"/>
                    <a:pt x="103" y="433"/>
                    <a:pt x="100" y="431"/>
                  </a:cubicBezTo>
                  <a:cubicBezTo>
                    <a:pt x="87" y="431"/>
                    <a:pt x="74" y="431"/>
                    <a:pt x="61" y="432"/>
                  </a:cubicBezTo>
                  <a:cubicBezTo>
                    <a:pt x="48" y="429"/>
                    <a:pt x="36" y="426"/>
                    <a:pt x="24" y="423"/>
                  </a:cubicBezTo>
                  <a:cubicBezTo>
                    <a:pt x="14" y="417"/>
                    <a:pt x="8" y="408"/>
                    <a:pt x="8" y="405"/>
                  </a:cubicBezTo>
                  <a:cubicBezTo>
                    <a:pt x="15" y="397"/>
                    <a:pt x="22" y="389"/>
                    <a:pt x="29" y="381"/>
                  </a:cubicBezTo>
                  <a:cubicBezTo>
                    <a:pt x="31" y="375"/>
                    <a:pt x="32" y="368"/>
                    <a:pt x="35" y="362"/>
                  </a:cubicBezTo>
                  <a:cubicBezTo>
                    <a:pt x="43" y="326"/>
                    <a:pt x="21" y="311"/>
                    <a:pt x="3" y="294"/>
                  </a:cubicBezTo>
                  <a:cubicBezTo>
                    <a:pt x="3" y="271"/>
                    <a:pt x="18" y="264"/>
                    <a:pt x="35" y="254"/>
                  </a:cubicBezTo>
                  <a:cubicBezTo>
                    <a:pt x="38" y="249"/>
                    <a:pt x="41" y="244"/>
                    <a:pt x="44" y="240"/>
                  </a:cubicBezTo>
                  <a:cubicBezTo>
                    <a:pt x="43" y="234"/>
                    <a:pt x="43" y="228"/>
                    <a:pt x="43" y="223"/>
                  </a:cubicBezTo>
                  <a:cubicBezTo>
                    <a:pt x="33" y="207"/>
                    <a:pt x="25" y="197"/>
                    <a:pt x="15" y="189"/>
                  </a:cubicBezTo>
                  <a:cubicBezTo>
                    <a:pt x="13" y="188"/>
                    <a:pt x="11" y="188"/>
                    <a:pt x="10" y="188"/>
                  </a:cubicBezTo>
                  <a:cubicBezTo>
                    <a:pt x="10" y="187"/>
                    <a:pt x="10" y="187"/>
                    <a:pt x="10" y="186"/>
                  </a:cubicBezTo>
                  <a:cubicBezTo>
                    <a:pt x="14" y="183"/>
                    <a:pt x="17" y="180"/>
                    <a:pt x="21" y="177"/>
                  </a:cubicBezTo>
                  <a:cubicBezTo>
                    <a:pt x="23" y="173"/>
                    <a:pt x="27" y="168"/>
                    <a:pt x="27" y="164"/>
                  </a:cubicBezTo>
                  <a:cubicBezTo>
                    <a:pt x="22" y="159"/>
                    <a:pt x="17" y="156"/>
                    <a:pt x="13" y="152"/>
                  </a:cubicBezTo>
                  <a:cubicBezTo>
                    <a:pt x="13" y="148"/>
                    <a:pt x="13" y="144"/>
                    <a:pt x="13" y="141"/>
                  </a:cubicBezTo>
                  <a:cubicBezTo>
                    <a:pt x="7" y="134"/>
                    <a:pt x="2" y="130"/>
                    <a:pt x="0" y="125"/>
                  </a:cubicBezTo>
                  <a:cubicBezTo>
                    <a:pt x="0" y="117"/>
                    <a:pt x="0" y="109"/>
                    <a:pt x="0" y="101"/>
                  </a:cubicBezTo>
                  <a:cubicBezTo>
                    <a:pt x="2" y="97"/>
                    <a:pt x="5" y="93"/>
                    <a:pt x="8" y="91"/>
                  </a:cubicBezTo>
                  <a:cubicBezTo>
                    <a:pt x="8" y="91"/>
                    <a:pt x="16" y="89"/>
                    <a:pt x="19" y="86"/>
                  </a:cubicBezTo>
                  <a:cubicBezTo>
                    <a:pt x="19" y="78"/>
                    <a:pt x="19" y="69"/>
                    <a:pt x="19" y="61"/>
                  </a:cubicBezTo>
                  <a:cubicBezTo>
                    <a:pt x="24" y="56"/>
                    <a:pt x="24" y="54"/>
                    <a:pt x="32" y="52"/>
                  </a:cubicBezTo>
                  <a:cubicBezTo>
                    <a:pt x="36" y="55"/>
                    <a:pt x="44" y="59"/>
                    <a:pt x="44" y="71"/>
                  </a:cubicBezTo>
                  <a:cubicBezTo>
                    <a:pt x="31" y="79"/>
                    <a:pt x="42" y="90"/>
                    <a:pt x="55" y="100"/>
                  </a:cubicBezTo>
                  <a:cubicBezTo>
                    <a:pt x="57" y="100"/>
                    <a:pt x="58" y="100"/>
                    <a:pt x="61" y="101"/>
                  </a:cubicBezTo>
                  <a:cubicBezTo>
                    <a:pt x="63" y="99"/>
                    <a:pt x="66" y="97"/>
                    <a:pt x="69" y="95"/>
                  </a:cubicBezTo>
                  <a:cubicBezTo>
                    <a:pt x="69" y="83"/>
                    <a:pt x="82" y="82"/>
                    <a:pt x="90" y="75"/>
                  </a:cubicBezTo>
                  <a:cubicBezTo>
                    <a:pt x="102" y="59"/>
                    <a:pt x="124" y="71"/>
                    <a:pt x="141" y="60"/>
                  </a:cubicBezTo>
                  <a:cubicBezTo>
                    <a:pt x="140" y="50"/>
                    <a:pt x="140" y="40"/>
                    <a:pt x="140" y="30"/>
                  </a:cubicBezTo>
                  <a:cubicBezTo>
                    <a:pt x="146" y="22"/>
                    <a:pt x="150" y="20"/>
                    <a:pt x="162" y="13"/>
                  </a:cubicBezTo>
                  <a:cubicBezTo>
                    <a:pt x="175" y="0"/>
                    <a:pt x="179" y="13"/>
                    <a:pt x="186" y="30"/>
                  </a:cubicBezTo>
                  <a:cubicBezTo>
                    <a:pt x="193" y="42"/>
                    <a:pt x="200" y="53"/>
                    <a:pt x="208" y="65"/>
                  </a:cubicBezTo>
                  <a:cubicBezTo>
                    <a:pt x="209" y="75"/>
                    <a:pt x="207" y="80"/>
                    <a:pt x="223" y="87"/>
                  </a:cubicBezTo>
                  <a:cubicBezTo>
                    <a:pt x="230" y="87"/>
                    <a:pt x="245" y="85"/>
                    <a:pt x="257" y="86"/>
                  </a:cubicBezTo>
                  <a:cubicBezTo>
                    <a:pt x="252" y="94"/>
                    <a:pt x="245" y="93"/>
                    <a:pt x="241" y="102"/>
                  </a:cubicBezTo>
                  <a:cubicBezTo>
                    <a:pt x="241" y="111"/>
                    <a:pt x="238" y="116"/>
                    <a:pt x="252" y="126"/>
                  </a:cubicBezTo>
                  <a:cubicBezTo>
                    <a:pt x="265" y="128"/>
                    <a:pt x="276" y="141"/>
                    <a:pt x="292" y="149"/>
                  </a:cubicBezTo>
                  <a:cubicBezTo>
                    <a:pt x="294" y="151"/>
                    <a:pt x="297" y="154"/>
                    <a:pt x="300" y="157"/>
                  </a:cubicBezTo>
                  <a:cubicBezTo>
                    <a:pt x="291" y="168"/>
                    <a:pt x="282" y="181"/>
                    <a:pt x="274" y="193"/>
                  </a:cubicBezTo>
                  <a:cubicBezTo>
                    <a:pt x="274" y="204"/>
                    <a:pt x="252" y="216"/>
                    <a:pt x="244" y="220"/>
                  </a:cubicBezTo>
                  <a:cubicBezTo>
                    <a:pt x="237" y="221"/>
                    <a:pt x="230" y="222"/>
                    <a:pt x="223" y="224"/>
                  </a:cubicBezTo>
                  <a:cubicBezTo>
                    <a:pt x="209" y="215"/>
                    <a:pt x="204" y="203"/>
                    <a:pt x="196" y="199"/>
                  </a:cubicBezTo>
                  <a:cubicBezTo>
                    <a:pt x="191" y="187"/>
                    <a:pt x="196" y="174"/>
                    <a:pt x="192" y="168"/>
                  </a:cubicBezTo>
                  <a:cubicBezTo>
                    <a:pt x="186" y="165"/>
                    <a:pt x="180" y="163"/>
                    <a:pt x="174" y="161"/>
                  </a:cubicBezTo>
                  <a:cubicBezTo>
                    <a:pt x="173" y="147"/>
                    <a:pt x="176" y="129"/>
                    <a:pt x="176" y="121"/>
                  </a:cubicBezTo>
                  <a:cubicBezTo>
                    <a:pt x="161" y="120"/>
                    <a:pt x="147" y="120"/>
                    <a:pt x="144" y="111"/>
                  </a:cubicBezTo>
                  <a:cubicBezTo>
                    <a:pt x="126" y="111"/>
                    <a:pt x="127" y="111"/>
                    <a:pt x="123" y="128"/>
                  </a:cubicBezTo>
                  <a:cubicBezTo>
                    <a:pt x="113" y="132"/>
                    <a:pt x="104" y="140"/>
                    <a:pt x="97" y="145"/>
                  </a:cubicBezTo>
                  <a:cubicBezTo>
                    <a:pt x="97" y="150"/>
                    <a:pt x="97" y="154"/>
                    <a:pt x="103" y="164"/>
                  </a:cubicBezTo>
                  <a:cubicBezTo>
                    <a:pt x="101" y="179"/>
                    <a:pt x="84" y="176"/>
                    <a:pt x="80" y="185"/>
                  </a:cubicBezTo>
                  <a:cubicBezTo>
                    <a:pt x="80" y="192"/>
                    <a:pt x="75" y="204"/>
                    <a:pt x="80" y="211"/>
                  </a:cubicBezTo>
                  <a:cubicBezTo>
                    <a:pt x="91" y="211"/>
                    <a:pt x="103" y="211"/>
                    <a:pt x="115" y="211"/>
                  </a:cubicBezTo>
                  <a:cubicBezTo>
                    <a:pt x="123" y="204"/>
                    <a:pt x="124" y="198"/>
                    <a:pt x="141" y="200"/>
                  </a:cubicBezTo>
                  <a:cubicBezTo>
                    <a:pt x="144" y="205"/>
                    <a:pt x="148" y="205"/>
                    <a:pt x="153" y="211"/>
                  </a:cubicBezTo>
                  <a:cubicBezTo>
                    <a:pt x="155" y="214"/>
                    <a:pt x="157" y="217"/>
                    <a:pt x="159" y="221"/>
                  </a:cubicBezTo>
                  <a:cubicBezTo>
                    <a:pt x="160" y="229"/>
                    <a:pt x="161" y="237"/>
                    <a:pt x="162" y="245"/>
                  </a:cubicBezTo>
                  <a:cubicBezTo>
                    <a:pt x="169" y="254"/>
                    <a:pt x="179" y="266"/>
                    <a:pt x="197" y="271"/>
                  </a:cubicBezTo>
                  <a:cubicBezTo>
                    <a:pt x="201" y="277"/>
                    <a:pt x="205" y="283"/>
                    <a:pt x="209" y="290"/>
                  </a:cubicBezTo>
                  <a:cubicBezTo>
                    <a:pt x="200" y="290"/>
                    <a:pt x="196" y="300"/>
                    <a:pt x="190" y="303"/>
                  </a:cubicBezTo>
                  <a:cubicBezTo>
                    <a:pt x="185" y="314"/>
                    <a:pt x="167" y="326"/>
                    <a:pt x="157" y="329"/>
                  </a:cubicBezTo>
                  <a:cubicBezTo>
                    <a:pt x="146" y="336"/>
                    <a:pt x="137" y="344"/>
                    <a:pt x="131" y="356"/>
                  </a:cubicBezTo>
                  <a:cubicBezTo>
                    <a:pt x="104" y="383"/>
                    <a:pt x="88" y="388"/>
                    <a:pt x="106" y="432"/>
                  </a:cubicBezTo>
                  <a:cubicBezTo>
                    <a:pt x="106" y="435"/>
                    <a:pt x="107" y="437"/>
                    <a:pt x="107" y="439"/>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5" name="Freeform 71"/>
            <p:cNvSpPr/>
            <p:nvPr/>
          </p:nvSpPr>
          <p:spPr bwMode="auto">
            <a:xfrm rot="252837">
              <a:off x="2656911" y="791346"/>
              <a:ext cx="2324683" cy="1935633"/>
            </a:xfrm>
            <a:custGeom>
              <a:avLst/>
              <a:gdLst>
                <a:gd name="T0" fmla="*/ 303 w 1225"/>
                <a:gd name="T1" fmla="*/ 960 h 1047"/>
                <a:gd name="T2" fmla="*/ 284 w 1225"/>
                <a:gd name="T3" fmla="*/ 918 h 1047"/>
                <a:gd name="T4" fmla="*/ 196 w 1225"/>
                <a:gd name="T5" fmla="*/ 965 h 1047"/>
                <a:gd name="T6" fmla="*/ 107 w 1225"/>
                <a:gd name="T7" fmla="*/ 886 h 1047"/>
                <a:gd name="T8" fmla="*/ 121 w 1225"/>
                <a:gd name="T9" fmla="*/ 820 h 1047"/>
                <a:gd name="T10" fmla="*/ 28 w 1225"/>
                <a:gd name="T11" fmla="*/ 800 h 1047"/>
                <a:gd name="T12" fmla="*/ 0 w 1225"/>
                <a:gd name="T13" fmla="*/ 716 h 1047"/>
                <a:gd name="T14" fmla="*/ 193 w 1225"/>
                <a:gd name="T15" fmla="*/ 723 h 1047"/>
                <a:gd name="T16" fmla="*/ 275 w 1225"/>
                <a:gd name="T17" fmla="*/ 766 h 1047"/>
                <a:gd name="T18" fmla="*/ 419 w 1225"/>
                <a:gd name="T19" fmla="*/ 756 h 1047"/>
                <a:gd name="T20" fmla="*/ 567 w 1225"/>
                <a:gd name="T21" fmla="*/ 726 h 1047"/>
                <a:gd name="T22" fmla="*/ 683 w 1225"/>
                <a:gd name="T23" fmla="*/ 638 h 1047"/>
                <a:gd name="T24" fmla="*/ 680 w 1225"/>
                <a:gd name="T25" fmla="*/ 549 h 1047"/>
                <a:gd name="T26" fmla="*/ 785 w 1225"/>
                <a:gd name="T27" fmla="*/ 522 h 1047"/>
                <a:gd name="T28" fmla="*/ 861 w 1225"/>
                <a:gd name="T29" fmla="*/ 475 h 1047"/>
                <a:gd name="T30" fmla="*/ 1005 w 1225"/>
                <a:gd name="T31" fmla="*/ 419 h 1047"/>
                <a:gd name="T32" fmla="*/ 947 w 1225"/>
                <a:gd name="T33" fmla="*/ 330 h 1047"/>
                <a:gd name="T34" fmla="*/ 900 w 1225"/>
                <a:gd name="T35" fmla="*/ 361 h 1047"/>
                <a:gd name="T36" fmla="*/ 808 w 1225"/>
                <a:gd name="T37" fmla="*/ 344 h 1047"/>
                <a:gd name="T38" fmla="*/ 843 w 1225"/>
                <a:gd name="T39" fmla="*/ 238 h 1047"/>
                <a:gd name="T40" fmla="*/ 958 w 1225"/>
                <a:gd name="T41" fmla="*/ 135 h 1047"/>
                <a:gd name="T42" fmla="*/ 963 w 1225"/>
                <a:gd name="T43" fmla="*/ 46 h 1047"/>
                <a:gd name="T44" fmla="*/ 1012 w 1225"/>
                <a:gd name="T45" fmla="*/ 8 h 1047"/>
                <a:gd name="T46" fmla="*/ 1033 w 1225"/>
                <a:gd name="T47" fmla="*/ 64 h 1047"/>
                <a:gd name="T48" fmla="*/ 1081 w 1225"/>
                <a:gd name="T49" fmla="*/ 99 h 1047"/>
                <a:gd name="T50" fmla="*/ 1192 w 1225"/>
                <a:gd name="T51" fmla="*/ 81 h 1047"/>
                <a:gd name="T52" fmla="*/ 1202 w 1225"/>
                <a:gd name="T53" fmla="*/ 205 h 1047"/>
                <a:gd name="T54" fmla="*/ 1189 w 1225"/>
                <a:gd name="T55" fmla="*/ 266 h 1047"/>
                <a:gd name="T56" fmla="*/ 1124 w 1225"/>
                <a:gd name="T57" fmla="*/ 339 h 1047"/>
                <a:gd name="T58" fmla="*/ 1167 w 1225"/>
                <a:gd name="T59" fmla="*/ 387 h 1047"/>
                <a:gd name="T60" fmla="*/ 1170 w 1225"/>
                <a:gd name="T61" fmla="*/ 420 h 1047"/>
                <a:gd name="T62" fmla="*/ 1104 w 1225"/>
                <a:gd name="T63" fmla="*/ 431 h 1047"/>
                <a:gd name="T64" fmla="*/ 1131 w 1225"/>
                <a:gd name="T65" fmla="*/ 508 h 1047"/>
                <a:gd name="T66" fmla="*/ 1170 w 1225"/>
                <a:gd name="T67" fmla="*/ 537 h 1047"/>
                <a:gd name="T68" fmla="*/ 1225 w 1225"/>
                <a:gd name="T69" fmla="*/ 595 h 1047"/>
                <a:gd name="T70" fmla="*/ 1157 w 1225"/>
                <a:gd name="T71" fmla="*/ 651 h 1047"/>
                <a:gd name="T72" fmla="*/ 1087 w 1225"/>
                <a:gd name="T73" fmla="*/ 711 h 1047"/>
                <a:gd name="T74" fmla="*/ 1049 w 1225"/>
                <a:gd name="T75" fmla="*/ 730 h 1047"/>
                <a:gd name="T76" fmla="*/ 972 w 1225"/>
                <a:gd name="T77" fmla="*/ 684 h 1047"/>
                <a:gd name="T78" fmla="*/ 887 w 1225"/>
                <a:gd name="T79" fmla="*/ 735 h 1047"/>
                <a:gd name="T80" fmla="*/ 838 w 1225"/>
                <a:gd name="T81" fmla="*/ 747 h 1047"/>
                <a:gd name="T82" fmla="*/ 786 w 1225"/>
                <a:gd name="T83" fmla="*/ 767 h 1047"/>
                <a:gd name="T84" fmla="*/ 793 w 1225"/>
                <a:gd name="T85" fmla="*/ 825 h 1047"/>
                <a:gd name="T86" fmla="*/ 705 w 1225"/>
                <a:gd name="T87" fmla="*/ 866 h 1047"/>
                <a:gd name="T88" fmla="*/ 633 w 1225"/>
                <a:gd name="T89" fmla="*/ 917 h 1047"/>
                <a:gd name="T90" fmla="*/ 554 w 1225"/>
                <a:gd name="T91" fmla="*/ 1003 h 1047"/>
                <a:gd name="T92" fmla="*/ 470 w 1225"/>
                <a:gd name="T93" fmla="*/ 1014 h 1047"/>
                <a:gd name="T94" fmla="*/ 459 w 1225"/>
                <a:gd name="T95" fmla="*/ 940 h 1047"/>
                <a:gd name="T96" fmla="*/ 403 w 1225"/>
                <a:gd name="T97" fmla="*/ 964 h 1047"/>
                <a:gd name="T98" fmla="*/ 362 w 1225"/>
                <a:gd name="T99" fmla="*/ 1026 h 10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25"/>
                <a:gd name="T151" fmla="*/ 0 h 1047"/>
                <a:gd name="T152" fmla="*/ 1225 w 1225"/>
                <a:gd name="T153" fmla="*/ 1047 h 10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25" h="1047">
                  <a:moveTo>
                    <a:pt x="313" y="1047"/>
                  </a:moveTo>
                  <a:cubicBezTo>
                    <a:pt x="306" y="1040"/>
                    <a:pt x="299" y="1033"/>
                    <a:pt x="291" y="1027"/>
                  </a:cubicBezTo>
                  <a:cubicBezTo>
                    <a:pt x="287" y="1019"/>
                    <a:pt x="284" y="1011"/>
                    <a:pt x="280" y="1004"/>
                  </a:cubicBezTo>
                  <a:cubicBezTo>
                    <a:pt x="280" y="981"/>
                    <a:pt x="283" y="971"/>
                    <a:pt x="303" y="960"/>
                  </a:cubicBezTo>
                  <a:cubicBezTo>
                    <a:pt x="306" y="957"/>
                    <a:pt x="309" y="954"/>
                    <a:pt x="313" y="951"/>
                  </a:cubicBezTo>
                  <a:cubicBezTo>
                    <a:pt x="315" y="947"/>
                    <a:pt x="318" y="942"/>
                    <a:pt x="321" y="938"/>
                  </a:cubicBezTo>
                  <a:cubicBezTo>
                    <a:pt x="320" y="935"/>
                    <a:pt x="320" y="932"/>
                    <a:pt x="320" y="929"/>
                  </a:cubicBezTo>
                  <a:cubicBezTo>
                    <a:pt x="309" y="909"/>
                    <a:pt x="301" y="912"/>
                    <a:pt x="284" y="918"/>
                  </a:cubicBezTo>
                  <a:cubicBezTo>
                    <a:pt x="279" y="922"/>
                    <a:pt x="275" y="925"/>
                    <a:pt x="271" y="929"/>
                  </a:cubicBezTo>
                  <a:cubicBezTo>
                    <a:pt x="264" y="932"/>
                    <a:pt x="258" y="935"/>
                    <a:pt x="251" y="938"/>
                  </a:cubicBezTo>
                  <a:cubicBezTo>
                    <a:pt x="247" y="932"/>
                    <a:pt x="243" y="932"/>
                    <a:pt x="240" y="930"/>
                  </a:cubicBezTo>
                  <a:cubicBezTo>
                    <a:pt x="198" y="930"/>
                    <a:pt x="199" y="927"/>
                    <a:pt x="196" y="965"/>
                  </a:cubicBezTo>
                  <a:cubicBezTo>
                    <a:pt x="188" y="973"/>
                    <a:pt x="175" y="961"/>
                    <a:pt x="172" y="961"/>
                  </a:cubicBezTo>
                  <a:cubicBezTo>
                    <a:pt x="165" y="951"/>
                    <a:pt x="157" y="942"/>
                    <a:pt x="152" y="938"/>
                  </a:cubicBezTo>
                  <a:cubicBezTo>
                    <a:pt x="146" y="922"/>
                    <a:pt x="140" y="911"/>
                    <a:pt x="128" y="908"/>
                  </a:cubicBezTo>
                  <a:cubicBezTo>
                    <a:pt x="121" y="901"/>
                    <a:pt x="114" y="894"/>
                    <a:pt x="107" y="886"/>
                  </a:cubicBezTo>
                  <a:cubicBezTo>
                    <a:pt x="103" y="885"/>
                    <a:pt x="99" y="884"/>
                    <a:pt x="95" y="884"/>
                  </a:cubicBezTo>
                  <a:cubicBezTo>
                    <a:pt x="95" y="868"/>
                    <a:pt x="111" y="866"/>
                    <a:pt x="119" y="855"/>
                  </a:cubicBezTo>
                  <a:cubicBezTo>
                    <a:pt x="122" y="849"/>
                    <a:pt x="124" y="843"/>
                    <a:pt x="127" y="838"/>
                  </a:cubicBezTo>
                  <a:cubicBezTo>
                    <a:pt x="127" y="828"/>
                    <a:pt x="126" y="823"/>
                    <a:pt x="121" y="820"/>
                  </a:cubicBezTo>
                  <a:cubicBezTo>
                    <a:pt x="97" y="820"/>
                    <a:pt x="72" y="823"/>
                    <a:pt x="52" y="831"/>
                  </a:cubicBezTo>
                  <a:cubicBezTo>
                    <a:pt x="44" y="837"/>
                    <a:pt x="42" y="836"/>
                    <a:pt x="36" y="836"/>
                  </a:cubicBezTo>
                  <a:cubicBezTo>
                    <a:pt x="36" y="828"/>
                    <a:pt x="36" y="820"/>
                    <a:pt x="37" y="812"/>
                  </a:cubicBezTo>
                  <a:cubicBezTo>
                    <a:pt x="34" y="808"/>
                    <a:pt x="31" y="804"/>
                    <a:pt x="28" y="800"/>
                  </a:cubicBezTo>
                  <a:cubicBezTo>
                    <a:pt x="21" y="795"/>
                    <a:pt x="15" y="789"/>
                    <a:pt x="8" y="783"/>
                  </a:cubicBezTo>
                  <a:cubicBezTo>
                    <a:pt x="8" y="772"/>
                    <a:pt x="12" y="770"/>
                    <a:pt x="15" y="760"/>
                  </a:cubicBezTo>
                  <a:cubicBezTo>
                    <a:pt x="15" y="748"/>
                    <a:pt x="15" y="739"/>
                    <a:pt x="12" y="731"/>
                  </a:cubicBezTo>
                  <a:cubicBezTo>
                    <a:pt x="8" y="726"/>
                    <a:pt x="4" y="720"/>
                    <a:pt x="0" y="716"/>
                  </a:cubicBezTo>
                  <a:cubicBezTo>
                    <a:pt x="0" y="709"/>
                    <a:pt x="0" y="703"/>
                    <a:pt x="0" y="697"/>
                  </a:cubicBezTo>
                  <a:cubicBezTo>
                    <a:pt x="19" y="701"/>
                    <a:pt x="38" y="706"/>
                    <a:pt x="56" y="711"/>
                  </a:cubicBezTo>
                  <a:cubicBezTo>
                    <a:pt x="89" y="711"/>
                    <a:pt x="121" y="711"/>
                    <a:pt x="154" y="711"/>
                  </a:cubicBezTo>
                  <a:cubicBezTo>
                    <a:pt x="162" y="714"/>
                    <a:pt x="181" y="717"/>
                    <a:pt x="193" y="723"/>
                  </a:cubicBezTo>
                  <a:cubicBezTo>
                    <a:pt x="203" y="731"/>
                    <a:pt x="214" y="739"/>
                    <a:pt x="224" y="748"/>
                  </a:cubicBezTo>
                  <a:cubicBezTo>
                    <a:pt x="227" y="749"/>
                    <a:pt x="230" y="750"/>
                    <a:pt x="233" y="752"/>
                  </a:cubicBezTo>
                  <a:cubicBezTo>
                    <a:pt x="242" y="753"/>
                    <a:pt x="252" y="755"/>
                    <a:pt x="262" y="757"/>
                  </a:cubicBezTo>
                  <a:cubicBezTo>
                    <a:pt x="266" y="760"/>
                    <a:pt x="270" y="763"/>
                    <a:pt x="275" y="766"/>
                  </a:cubicBezTo>
                  <a:cubicBezTo>
                    <a:pt x="287" y="769"/>
                    <a:pt x="300" y="773"/>
                    <a:pt x="312" y="777"/>
                  </a:cubicBezTo>
                  <a:cubicBezTo>
                    <a:pt x="322" y="782"/>
                    <a:pt x="332" y="806"/>
                    <a:pt x="352" y="791"/>
                  </a:cubicBezTo>
                  <a:cubicBezTo>
                    <a:pt x="359" y="781"/>
                    <a:pt x="370" y="777"/>
                    <a:pt x="382" y="773"/>
                  </a:cubicBezTo>
                  <a:cubicBezTo>
                    <a:pt x="395" y="762"/>
                    <a:pt x="399" y="760"/>
                    <a:pt x="419" y="756"/>
                  </a:cubicBezTo>
                  <a:cubicBezTo>
                    <a:pt x="419" y="750"/>
                    <a:pt x="432" y="750"/>
                    <a:pt x="436" y="747"/>
                  </a:cubicBezTo>
                  <a:cubicBezTo>
                    <a:pt x="448" y="745"/>
                    <a:pt x="458" y="733"/>
                    <a:pt x="469" y="732"/>
                  </a:cubicBezTo>
                  <a:cubicBezTo>
                    <a:pt x="479" y="725"/>
                    <a:pt x="487" y="725"/>
                    <a:pt x="502" y="726"/>
                  </a:cubicBezTo>
                  <a:cubicBezTo>
                    <a:pt x="514" y="729"/>
                    <a:pt x="555" y="739"/>
                    <a:pt x="567" y="726"/>
                  </a:cubicBezTo>
                  <a:cubicBezTo>
                    <a:pt x="594" y="724"/>
                    <a:pt x="613" y="699"/>
                    <a:pt x="630" y="678"/>
                  </a:cubicBezTo>
                  <a:cubicBezTo>
                    <a:pt x="636" y="673"/>
                    <a:pt x="643" y="668"/>
                    <a:pt x="649" y="663"/>
                  </a:cubicBezTo>
                  <a:cubicBezTo>
                    <a:pt x="654" y="658"/>
                    <a:pt x="660" y="653"/>
                    <a:pt x="666" y="649"/>
                  </a:cubicBezTo>
                  <a:cubicBezTo>
                    <a:pt x="670" y="647"/>
                    <a:pt x="678" y="643"/>
                    <a:pt x="683" y="638"/>
                  </a:cubicBezTo>
                  <a:cubicBezTo>
                    <a:pt x="683" y="633"/>
                    <a:pt x="683" y="628"/>
                    <a:pt x="683" y="623"/>
                  </a:cubicBezTo>
                  <a:cubicBezTo>
                    <a:pt x="676" y="617"/>
                    <a:pt x="670" y="611"/>
                    <a:pt x="663" y="605"/>
                  </a:cubicBezTo>
                  <a:cubicBezTo>
                    <a:pt x="662" y="601"/>
                    <a:pt x="661" y="597"/>
                    <a:pt x="660" y="593"/>
                  </a:cubicBezTo>
                  <a:cubicBezTo>
                    <a:pt x="662" y="571"/>
                    <a:pt x="661" y="557"/>
                    <a:pt x="680" y="549"/>
                  </a:cubicBezTo>
                  <a:cubicBezTo>
                    <a:pt x="680" y="542"/>
                    <a:pt x="693" y="553"/>
                    <a:pt x="707" y="564"/>
                  </a:cubicBezTo>
                  <a:cubicBezTo>
                    <a:pt x="712" y="565"/>
                    <a:pt x="716" y="567"/>
                    <a:pt x="722" y="568"/>
                  </a:cubicBezTo>
                  <a:cubicBezTo>
                    <a:pt x="726" y="568"/>
                    <a:pt x="732" y="568"/>
                    <a:pt x="737" y="568"/>
                  </a:cubicBezTo>
                  <a:cubicBezTo>
                    <a:pt x="755" y="563"/>
                    <a:pt x="771" y="538"/>
                    <a:pt x="785" y="522"/>
                  </a:cubicBezTo>
                  <a:cubicBezTo>
                    <a:pt x="794" y="513"/>
                    <a:pt x="802" y="518"/>
                    <a:pt x="817" y="518"/>
                  </a:cubicBezTo>
                  <a:cubicBezTo>
                    <a:pt x="822" y="512"/>
                    <a:pt x="829" y="511"/>
                    <a:pt x="837" y="508"/>
                  </a:cubicBezTo>
                  <a:cubicBezTo>
                    <a:pt x="842" y="503"/>
                    <a:pt x="847" y="498"/>
                    <a:pt x="852" y="493"/>
                  </a:cubicBezTo>
                  <a:cubicBezTo>
                    <a:pt x="857" y="493"/>
                    <a:pt x="861" y="476"/>
                    <a:pt x="861" y="475"/>
                  </a:cubicBezTo>
                  <a:cubicBezTo>
                    <a:pt x="871" y="447"/>
                    <a:pt x="878" y="457"/>
                    <a:pt x="903" y="446"/>
                  </a:cubicBezTo>
                  <a:cubicBezTo>
                    <a:pt x="911" y="436"/>
                    <a:pt x="920" y="431"/>
                    <a:pt x="932" y="425"/>
                  </a:cubicBezTo>
                  <a:cubicBezTo>
                    <a:pt x="941" y="416"/>
                    <a:pt x="977" y="422"/>
                    <a:pt x="997" y="423"/>
                  </a:cubicBezTo>
                  <a:cubicBezTo>
                    <a:pt x="999" y="422"/>
                    <a:pt x="1002" y="420"/>
                    <a:pt x="1005" y="419"/>
                  </a:cubicBezTo>
                  <a:cubicBezTo>
                    <a:pt x="1018" y="406"/>
                    <a:pt x="1011" y="389"/>
                    <a:pt x="1005" y="380"/>
                  </a:cubicBezTo>
                  <a:cubicBezTo>
                    <a:pt x="1000" y="376"/>
                    <a:pt x="995" y="371"/>
                    <a:pt x="990" y="367"/>
                  </a:cubicBezTo>
                  <a:cubicBezTo>
                    <a:pt x="982" y="361"/>
                    <a:pt x="973" y="356"/>
                    <a:pt x="964" y="351"/>
                  </a:cubicBezTo>
                  <a:cubicBezTo>
                    <a:pt x="962" y="341"/>
                    <a:pt x="949" y="331"/>
                    <a:pt x="947" y="330"/>
                  </a:cubicBezTo>
                  <a:cubicBezTo>
                    <a:pt x="941" y="330"/>
                    <a:pt x="935" y="330"/>
                    <a:pt x="929" y="330"/>
                  </a:cubicBezTo>
                  <a:cubicBezTo>
                    <a:pt x="926" y="333"/>
                    <a:pt x="923" y="337"/>
                    <a:pt x="921" y="340"/>
                  </a:cubicBezTo>
                  <a:cubicBezTo>
                    <a:pt x="915" y="340"/>
                    <a:pt x="909" y="340"/>
                    <a:pt x="904" y="340"/>
                  </a:cubicBezTo>
                  <a:cubicBezTo>
                    <a:pt x="903" y="347"/>
                    <a:pt x="901" y="354"/>
                    <a:pt x="900" y="361"/>
                  </a:cubicBezTo>
                  <a:cubicBezTo>
                    <a:pt x="887" y="366"/>
                    <a:pt x="872" y="354"/>
                    <a:pt x="867" y="352"/>
                  </a:cubicBezTo>
                  <a:cubicBezTo>
                    <a:pt x="861" y="352"/>
                    <a:pt x="856" y="352"/>
                    <a:pt x="851" y="352"/>
                  </a:cubicBezTo>
                  <a:cubicBezTo>
                    <a:pt x="840" y="356"/>
                    <a:pt x="835" y="361"/>
                    <a:pt x="828" y="366"/>
                  </a:cubicBezTo>
                  <a:cubicBezTo>
                    <a:pt x="811" y="366"/>
                    <a:pt x="808" y="353"/>
                    <a:pt x="808" y="344"/>
                  </a:cubicBezTo>
                  <a:cubicBezTo>
                    <a:pt x="813" y="339"/>
                    <a:pt x="819" y="334"/>
                    <a:pt x="825" y="328"/>
                  </a:cubicBezTo>
                  <a:cubicBezTo>
                    <a:pt x="825" y="314"/>
                    <a:pt x="824" y="307"/>
                    <a:pt x="825" y="298"/>
                  </a:cubicBezTo>
                  <a:cubicBezTo>
                    <a:pt x="828" y="290"/>
                    <a:pt x="832" y="283"/>
                    <a:pt x="835" y="276"/>
                  </a:cubicBezTo>
                  <a:cubicBezTo>
                    <a:pt x="835" y="258"/>
                    <a:pt x="834" y="249"/>
                    <a:pt x="843" y="238"/>
                  </a:cubicBezTo>
                  <a:cubicBezTo>
                    <a:pt x="847" y="238"/>
                    <a:pt x="850" y="238"/>
                    <a:pt x="854" y="238"/>
                  </a:cubicBezTo>
                  <a:cubicBezTo>
                    <a:pt x="870" y="240"/>
                    <a:pt x="897" y="246"/>
                    <a:pt x="914" y="233"/>
                  </a:cubicBezTo>
                  <a:cubicBezTo>
                    <a:pt x="924" y="222"/>
                    <a:pt x="937" y="214"/>
                    <a:pt x="946" y="202"/>
                  </a:cubicBezTo>
                  <a:cubicBezTo>
                    <a:pt x="946" y="185"/>
                    <a:pt x="944" y="142"/>
                    <a:pt x="958" y="135"/>
                  </a:cubicBezTo>
                  <a:cubicBezTo>
                    <a:pt x="971" y="118"/>
                    <a:pt x="965" y="100"/>
                    <a:pt x="978" y="87"/>
                  </a:cubicBezTo>
                  <a:cubicBezTo>
                    <a:pt x="977" y="80"/>
                    <a:pt x="977" y="72"/>
                    <a:pt x="977" y="64"/>
                  </a:cubicBezTo>
                  <a:cubicBezTo>
                    <a:pt x="976" y="63"/>
                    <a:pt x="976" y="61"/>
                    <a:pt x="975" y="59"/>
                  </a:cubicBezTo>
                  <a:cubicBezTo>
                    <a:pt x="971" y="54"/>
                    <a:pt x="967" y="50"/>
                    <a:pt x="963" y="46"/>
                  </a:cubicBezTo>
                  <a:cubicBezTo>
                    <a:pt x="959" y="43"/>
                    <a:pt x="955" y="41"/>
                    <a:pt x="951" y="40"/>
                  </a:cubicBezTo>
                  <a:cubicBezTo>
                    <a:pt x="951" y="23"/>
                    <a:pt x="960" y="17"/>
                    <a:pt x="974" y="10"/>
                  </a:cubicBezTo>
                  <a:cubicBezTo>
                    <a:pt x="986" y="10"/>
                    <a:pt x="993" y="0"/>
                    <a:pt x="1006" y="0"/>
                  </a:cubicBezTo>
                  <a:cubicBezTo>
                    <a:pt x="1006" y="3"/>
                    <a:pt x="1009" y="5"/>
                    <a:pt x="1012" y="8"/>
                  </a:cubicBezTo>
                  <a:cubicBezTo>
                    <a:pt x="1012" y="13"/>
                    <a:pt x="1011" y="18"/>
                    <a:pt x="1010" y="23"/>
                  </a:cubicBezTo>
                  <a:cubicBezTo>
                    <a:pt x="1003" y="31"/>
                    <a:pt x="999" y="31"/>
                    <a:pt x="999" y="43"/>
                  </a:cubicBezTo>
                  <a:cubicBezTo>
                    <a:pt x="1003" y="46"/>
                    <a:pt x="1007" y="50"/>
                    <a:pt x="1012" y="53"/>
                  </a:cubicBezTo>
                  <a:cubicBezTo>
                    <a:pt x="1017" y="60"/>
                    <a:pt x="1019" y="62"/>
                    <a:pt x="1033" y="64"/>
                  </a:cubicBezTo>
                  <a:cubicBezTo>
                    <a:pt x="1035" y="57"/>
                    <a:pt x="1036" y="51"/>
                    <a:pt x="1037" y="44"/>
                  </a:cubicBezTo>
                  <a:cubicBezTo>
                    <a:pt x="1043" y="44"/>
                    <a:pt x="1050" y="43"/>
                    <a:pt x="1062" y="50"/>
                  </a:cubicBezTo>
                  <a:cubicBezTo>
                    <a:pt x="1063" y="53"/>
                    <a:pt x="1065" y="55"/>
                    <a:pt x="1066" y="57"/>
                  </a:cubicBezTo>
                  <a:cubicBezTo>
                    <a:pt x="1068" y="70"/>
                    <a:pt x="1071" y="86"/>
                    <a:pt x="1081" y="99"/>
                  </a:cubicBezTo>
                  <a:cubicBezTo>
                    <a:pt x="1082" y="100"/>
                    <a:pt x="1085" y="101"/>
                    <a:pt x="1087" y="103"/>
                  </a:cubicBezTo>
                  <a:cubicBezTo>
                    <a:pt x="1092" y="102"/>
                    <a:pt x="1098" y="102"/>
                    <a:pt x="1104" y="101"/>
                  </a:cubicBezTo>
                  <a:cubicBezTo>
                    <a:pt x="1119" y="93"/>
                    <a:pt x="1137" y="99"/>
                    <a:pt x="1152" y="84"/>
                  </a:cubicBezTo>
                  <a:cubicBezTo>
                    <a:pt x="1161" y="62"/>
                    <a:pt x="1177" y="58"/>
                    <a:pt x="1192" y="81"/>
                  </a:cubicBezTo>
                  <a:cubicBezTo>
                    <a:pt x="1196" y="91"/>
                    <a:pt x="1200" y="101"/>
                    <a:pt x="1204" y="111"/>
                  </a:cubicBezTo>
                  <a:cubicBezTo>
                    <a:pt x="1204" y="121"/>
                    <a:pt x="1195" y="154"/>
                    <a:pt x="1189" y="165"/>
                  </a:cubicBezTo>
                  <a:cubicBezTo>
                    <a:pt x="1189" y="169"/>
                    <a:pt x="1189" y="174"/>
                    <a:pt x="1189" y="179"/>
                  </a:cubicBezTo>
                  <a:cubicBezTo>
                    <a:pt x="1193" y="187"/>
                    <a:pt x="1197" y="196"/>
                    <a:pt x="1202" y="205"/>
                  </a:cubicBezTo>
                  <a:cubicBezTo>
                    <a:pt x="1202" y="215"/>
                    <a:pt x="1184" y="237"/>
                    <a:pt x="1205" y="251"/>
                  </a:cubicBezTo>
                  <a:cubicBezTo>
                    <a:pt x="1207" y="258"/>
                    <a:pt x="1206" y="272"/>
                    <a:pt x="1205" y="285"/>
                  </a:cubicBezTo>
                  <a:cubicBezTo>
                    <a:pt x="1201" y="286"/>
                    <a:pt x="1197" y="287"/>
                    <a:pt x="1193" y="287"/>
                  </a:cubicBezTo>
                  <a:cubicBezTo>
                    <a:pt x="1185" y="279"/>
                    <a:pt x="1189" y="271"/>
                    <a:pt x="1189" y="266"/>
                  </a:cubicBezTo>
                  <a:cubicBezTo>
                    <a:pt x="1187" y="260"/>
                    <a:pt x="1187" y="260"/>
                    <a:pt x="1182" y="256"/>
                  </a:cubicBezTo>
                  <a:cubicBezTo>
                    <a:pt x="1158" y="257"/>
                    <a:pt x="1175" y="265"/>
                    <a:pt x="1166" y="280"/>
                  </a:cubicBezTo>
                  <a:cubicBezTo>
                    <a:pt x="1154" y="291"/>
                    <a:pt x="1149" y="298"/>
                    <a:pt x="1145" y="315"/>
                  </a:cubicBezTo>
                  <a:cubicBezTo>
                    <a:pt x="1142" y="323"/>
                    <a:pt x="1131" y="334"/>
                    <a:pt x="1124" y="339"/>
                  </a:cubicBezTo>
                  <a:cubicBezTo>
                    <a:pt x="1123" y="346"/>
                    <a:pt x="1122" y="353"/>
                    <a:pt x="1122" y="360"/>
                  </a:cubicBezTo>
                  <a:cubicBezTo>
                    <a:pt x="1126" y="364"/>
                    <a:pt x="1128" y="367"/>
                    <a:pt x="1134" y="377"/>
                  </a:cubicBezTo>
                  <a:cubicBezTo>
                    <a:pt x="1139" y="380"/>
                    <a:pt x="1146" y="384"/>
                    <a:pt x="1152" y="389"/>
                  </a:cubicBezTo>
                  <a:cubicBezTo>
                    <a:pt x="1157" y="388"/>
                    <a:pt x="1162" y="387"/>
                    <a:pt x="1167" y="387"/>
                  </a:cubicBezTo>
                  <a:cubicBezTo>
                    <a:pt x="1169" y="383"/>
                    <a:pt x="1172" y="378"/>
                    <a:pt x="1175" y="374"/>
                  </a:cubicBezTo>
                  <a:cubicBezTo>
                    <a:pt x="1176" y="376"/>
                    <a:pt x="1181" y="383"/>
                    <a:pt x="1181" y="393"/>
                  </a:cubicBezTo>
                  <a:cubicBezTo>
                    <a:pt x="1174" y="395"/>
                    <a:pt x="1167" y="397"/>
                    <a:pt x="1161" y="400"/>
                  </a:cubicBezTo>
                  <a:cubicBezTo>
                    <a:pt x="1161" y="405"/>
                    <a:pt x="1159" y="415"/>
                    <a:pt x="1170" y="420"/>
                  </a:cubicBezTo>
                  <a:cubicBezTo>
                    <a:pt x="1163" y="430"/>
                    <a:pt x="1154" y="442"/>
                    <a:pt x="1145" y="447"/>
                  </a:cubicBezTo>
                  <a:cubicBezTo>
                    <a:pt x="1142" y="447"/>
                    <a:pt x="1139" y="446"/>
                    <a:pt x="1137" y="446"/>
                  </a:cubicBezTo>
                  <a:cubicBezTo>
                    <a:pt x="1129" y="440"/>
                    <a:pt x="1122" y="436"/>
                    <a:pt x="1114" y="431"/>
                  </a:cubicBezTo>
                  <a:cubicBezTo>
                    <a:pt x="1111" y="431"/>
                    <a:pt x="1107" y="431"/>
                    <a:pt x="1104" y="431"/>
                  </a:cubicBezTo>
                  <a:cubicBezTo>
                    <a:pt x="1102" y="434"/>
                    <a:pt x="1098" y="439"/>
                    <a:pt x="1098" y="443"/>
                  </a:cubicBezTo>
                  <a:cubicBezTo>
                    <a:pt x="1098" y="448"/>
                    <a:pt x="1098" y="453"/>
                    <a:pt x="1098" y="458"/>
                  </a:cubicBezTo>
                  <a:cubicBezTo>
                    <a:pt x="1103" y="466"/>
                    <a:pt x="1121" y="470"/>
                    <a:pt x="1131" y="488"/>
                  </a:cubicBezTo>
                  <a:cubicBezTo>
                    <a:pt x="1131" y="494"/>
                    <a:pt x="1131" y="501"/>
                    <a:pt x="1131" y="508"/>
                  </a:cubicBezTo>
                  <a:cubicBezTo>
                    <a:pt x="1137" y="516"/>
                    <a:pt x="1143" y="532"/>
                    <a:pt x="1148" y="546"/>
                  </a:cubicBezTo>
                  <a:cubicBezTo>
                    <a:pt x="1149" y="548"/>
                    <a:pt x="1151" y="550"/>
                    <a:pt x="1153" y="552"/>
                  </a:cubicBezTo>
                  <a:cubicBezTo>
                    <a:pt x="1155" y="552"/>
                    <a:pt x="1158" y="552"/>
                    <a:pt x="1161" y="552"/>
                  </a:cubicBezTo>
                  <a:cubicBezTo>
                    <a:pt x="1164" y="547"/>
                    <a:pt x="1167" y="542"/>
                    <a:pt x="1170" y="537"/>
                  </a:cubicBezTo>
                  <a:cubicBezTo>
                    <a:pt x="1174" y="533"/>
                    <a:pt x="1179" y="529"/>
                    <a:pt x="1184" y="526"/>
                  </a:cubicBezTo>
                  <a:cubicBezTo>
                    <a:pt x="1188" y="533"/>
                    <a:pt x="1195" y="542"/>
                    <a:pt x="1202" y="557"/>
                  </a:cubicBezTo>
                  <a:cubicBezTo>
                    <a:pt x="1204" y="569"/>
                    <a:pt x="1204" y="581"/>
                    <a:pt x="1223" y="590"/>
                  </a:cubicBezTo>
                  <a:cubicBezTo>
                    <a:pt x="1223" y="592"/>
                    <a:pt x="1224" y="594"/>
                    <a:pt x="1225" y="595"/>
                  </a:cubicBezTo>
                  <a:cubicBezTo>
                    <a:pt x="1222" y="601"/>
                    <a:pt x="1223" y="616"/>
                    <a:pt x="1223" y="627"/>
                  </a:cubicBezTo>
                  <a:cubicBezTo>
                    <a:pt x="1221" y="629"/>
                    <a:pt x="1218" y="631"/>
                    <a:pt x="1217" y="634"/>
                  </a:cubicBezTo>
                  <a:cubicBezTo>
                    <a:pt x="1206" y="634"/>
                    <a:pt x="1204" y="629"/>
                    <a:pt x="1200" y="627"/>
                  </a:cubicBezTo>
                  <a:cubicBezTo>
                    <a:pt x="1171" y="627"/>
                    <a:pt x="1167" y="631"/>
                    <a:pt x="1157" y="651"/>
                  </a:cubicBezTo>
                  <a:cubicBezTo>
                    <a:pt x="1155" y="653"/>
                    <a:pt x="1154" y="654"/>
                    <a:pt x="1152" y="655"/>
                  </a:cubicBezTo>
                  <a:cubicBezTo>
                    <a:pt x="1152" y="661"/>
                    <a:pt x="1124" y="680"/>
                    <a:pt x="1119" y="683"/>
                  </a:cubicBezTo>
                  <a:cubicBezTo>
                    <a:pt x="1116" y="688"/>
                    <a:pt x="1100" y="700"/>
                    <a:pt x="1093" y="704"/>
                  </a:cubicBezTo>
                  <a:cubicBezTo>
                    <a:pt x="1091" y="706"/>
                    <a:pt x="1089" y="709"/>
                    <a:pt x="1087" y="711"/>
                  </a:cubicBezTo>
                  <a:cubicBezTo>
                    <a:pt x="1083" y="711"/>
                    <a:pt x="1081" y="712"/>
                    <a:pt x="1078" y="713"/>
                  </a:cubicBezTo>
                  <a:cubicBezTo>
                    <a:pt x="1074" y="709"/>
                    <a:pt x="1071" y="706"/>
                    <a:pt x="1067" y="703"/>
                  </a:cubicBezTo>
                  <a:cubicBezTo>
                    <a:pt x="1061" y="684"/>
                    <a:pt x="1056" y="684"/>
                    <a:pt x="1044" y="684"/>
                  </a:cubicBezTo>
                  <a:cubicBezTo>
                    <a:pt x="1038" y="695"/>
                    <a:pt x="1034" y="715"/>
                    <a:pt x="1049" y="730"/>
                  </a:cubicBezTo>
                  <a:cubicBezTo>
                    <a:pt x="1049" y="737"/>
                    <a:pt x="1050" y="745"/>
                    <a:pt x="1050" y="753"/>
                  </a:cubicBezTo>
                  <a:cubicBezTo>
                    <a:pt x="1031" y="754"/>
                    <a:pt x="1013" y="757"/>
                    <a:pt x="1002" y="749"/>
                  </a:cubicBezTo>
                  <a:cubicBezTo>
                    <a:pt x="1000" y="731"/>
                    <a:pt x="994" y="726"/>
                    <a:pt x="987" y="717"/>
                  </a:cubicBezTo>
                  <a:cubicBezTo>
                    <a:pt x="982" y="706"/>
                    <a:pt x="976" y="695"/>
                    <a:pt x="972" y="684"/>
                  </a:cubicBezTo>
                  <a:cubicBezTo>
                    <a:pt x="960" y="673"/>
                    <a:pt x="962" y="677"/>
                    <a:pt x="952" y="676"/>
                  </a:cubicBezTo>
                  <a:cubicBezTo>
                    <a:pt x="944" y="684"/>
                    <a:pt x="931" y="690"/>
                    <a:pt x="923" y="697"/>
                  </a:cubicBezTo>
                  <a:cubicBezTo>
                    <a:pt x="920" y="704"/>
                    <a:pt x="919" y="717"/>
                    <a:pt x="923" y="732"/>
                  </a:cubicBezTo>
                  <a:cubicBezTo>
                    <a:pt x="911" y="733"/>
                    <a:pt x="899" y="734"/>
                    <a:pt x="887" y="735"/>
                  </a:cubicBezTo>
                  <a:cubicBezTo>
                    <a:pt x="877" y="742"/>
                    <a:pt x="866" y="748"/>
                    <a:pt x="855" y="754"/>
                  </a:cubicBezTo>
                  <a:cubicBezTo>
                    <a:pt x="852" y="759"/>
                    <a:pt x="850" y="767"/>
                    <a:pt x="844" y="767"/>
                  </a:cubicBezTo>
                  <a:cubicBezTo>
                    <a:pt x="834" y="762"/>
                    <a:pt x="832" y="757"/>
                    <a:pt x="832" y="752"/>
                  </a:cubicBezTo>
                  <a:cubicBezTo>
                    <a:pt x="834" y="750"/>
                    <a:pt x="836" y="749"/>
                    <a:pt x="838" y="747"/>
                  </a:cubicBezTo>
                  <a:cubicBezTo>
                    <a:pt x="838" y="729"/>
                    <a:pt x="826" y="720"/>
                    <a:pt x="814" y="720"/>
                  </a:cubicBezTo>
                  <a:cubicBezTo>
                    <a:pt x="798" y="728"/>
                    <a:pt x="797" y="737"/>
                    <a:pt x="801" y="758"/>
                  </a:cubicBezTo>
                  <a:cubicBezTo>
                    <a:pt x="798" y="758"/>
                    <a:pt x="794" y="759"/>
                    <a:pt x="791" y="759"/>
                  </a:cubicBezTo>
                  <a:cubicBezTo>
                    <a:pt x="789" y="762"/>
                    <a:pt x="788" y="765"/>
                    <a:pt x="786" y="767"/>
                  </a:cubicBezTo>
                  <a:cubicBezTo>
                    <a:pt x="785" y="768"/>
                    <a:pt x="783" y="769"/>
                    <a:pt x="781" y="770"/>
                  </a:cubicBezTo>
                  <a:cubicBezTo>
                    <a:pt x="781" y="780"/>
                    <a:pt x="781" y="791"/>
                    <a:pt x="781" y="802"/>
                  </a:cubicBezTo>
                  <a:cubicBezTo>
                    <a:pt x="785" y="806"/>
                    <a:pt x="788" y="810"/>
                    <a:pt x="792" y="815"/>
                  </a:cubicBezTo>
                  <a:cubicBezTo>
                    <a:pt x="792" y="818"/>
                    <a:pt x="792" y="821"/>
                    <a:pt x="793" y="825"/>
                  </a:cubicBezTo>
                  <a:cubicBezTo>
                    <a:pt x="791" y="828"/>
                    <a:pt x="788" y="832"/>
                    <a:pt x="786" y="835"/>
                  </a:cubicBezTo>
                  <a:cubicBezTo>
                    <a:pt x="770" y="846"/>
                    <a:pt x="753" y="850"/>
                    <a:pt x="738" y="848"/>
                  </a:cubicBezTo>
                  <a:cubicBezTo>
                    <a:pt x="723" y="848"/>
                    <a:pt x="721" y="855"/>
                    <a:pt x="713" y="859"/>
                  </a:cubicBezTo>
                  <a:cubicBezTo>
                    <a:pt x="710" y="862"/>
                    <a:pt x="708" y="864"/>
                    <a:pt x="705" y="866"/>
                  </a:cubicBezTo>
                  <a:cubicBezTo>
                    <a:pt x="698" y="882"/>
                    <a:pt x="682" y="897"/>
                    <a:pt x="669" y="911"/>
                  </a:cubicBezTo>
                  <a:cubicBezTo>
                    <a:pt x="664" y="908"/>
                    <a:pt x="659" y="905"/>
                    <a:pt x="655" y="902"/>
                  </a:cubicBezTo>
                  <a:cubicBezTo>
                    <a:pt x="650" y="902"/>
                    <a:pt x="644" y="902"/>
                    <a:pt x="640" y="903"/>
                  </a:cubicBezTo>
                  <a:cubicBezTo>
                    <a:pt x="639" y="908"/>
                    <a:pt x="637" y="915"/>
                    <a:pt x="633" y="917"/>
                  </a:cubicBezTo>
                  <a:cubicBezTo>
                    <a:pt x="626" y="907"/>
                    <a:pt x="618" y="908"/>
                    <a:pt x="613" y="909"/>
                  </a:cubicBezTo>
                  <a:cubicBezTo>
                    <a:pt x="610" y="916"/>
                    <a:pt x="606" y="924"/>
                    <a:pt x="599" y="929"/>
                  </a:cubicBezTo>
                  <a:cubicBezTo>
                    <a:pt x="581" y="937"/>
                    <a:pt x="574" y="963"/>
                    <a:pt x="558" y="973"/>
                  </a:cubicBezTo>
                  <a:cubicBezTo>
                    <a:pt x="554" y="982"/>
                    <a:pt x="554" y="990"/>
                    <a:pt x="554" y="1003"/>
                  </a:cubicBezTo>
                  <a:cubicBezTo>
                    <a:pt x="555" y="1008"/>
                    <a:pt x="554" y="1021"/>
                    <a:pt x="551" y="1029"/>
                  </a:cubicBezTo>
                  <a:cubicBezTo>
                    <a:pt x="550" y="1030"/>
                    <a:pt x="549" y="1030"/>
                    <a:pt x="548" y="1031"/>
                  </a:cubicBezTo>
                  <a:cubicBezTo>
                    <a:pt x="524" y="1031"/>
                    <a:pt x="507" y="1027"/>
                    <a:pt x="489" y="1024"/>
                  </a:cubicBezTo>
                  <a:cubicBezTo>
                    <a:pt x="482" y="1020"/>
                    <a:pt x="476" y="1017"/>
                    <a:pt x="470" y="1014"/>
                  </a:cubicBezTo>
                  <a:cubicBezTo>
                    <a:pt x="467" y="1010"/>
                    <a:pt x="463" y="1007"/>
                    <a:pt x="460" y="1003"/>
                  </a:cubicBezTo>
                  <a:cubicBezTo>
                    <a:pt x="454" y="1001"/>
                    <a:pt x="447" y="1000"/>
                    <a:pt x="441" y="999"/>
                  </a:cubicBezTo>
                  <a:cubicBezTo>
                    <a:pt x="441" y="993"/>
                    <a:pt x="441" y="987"/>
                    <a:pt x="441" y="981"/>
                  </a:cubicBezTo>
                  <a:cubicBezTo>
                    <a:pt x="449" y="970"/>
                    <a:pt x="459" y="954"/>
                    <a:pt x="459" y="940"/>
                  </a:cubicBezTo>
                  <a:cubicBezTo>
                    <a:pt x="455" y="922"/>
                    <a:pt x="442" y="926"/>
                    <a:pt x="434" y="926"/>
                  </a:cubicBezTo>
                  <a:cubicBezTo>
                    <a:pt x="431" y="927"/>
                    <a:pt x="428" y="929"/>
                    <a:pt x="426" y="931"/>
                  </a:cubicBezTo>
                  <a:cubicBezTo>
                    <a:pt x="405" y="932"/>
                    <a:pt x="413" y="931"/>
                    <a:pt x="409" y="952"/>
                  </a:cubicBezTo>
                  <a:cubicBezTo>
                    <a:pt x="405" y="957"/>
                    <a:pt x="405" y="958"/>
                    <a:pt x="403" y="964"/>
                  </a:cubicBezTo>
                  <a:cubicBezTo>
                    <a:pt x="399" y="970"/>
                    <a:pt x="396" y="977"/>
                    <a:pt x="392" y="984"/>
                  </a:cubicBezTo>
                  <a:cubicBezTo>
                    <a:pt x="392" y="991"/>
                    <a:pt x="393" y="998"/>
                    <a:pt x="393" y="1006"/>
                  </a:cubicBezTo>
                  <a:cubicBezTo>
                    <a:pt x="391" y="1009"/>
                    <a:pt x="389" y="1012"/>
                    <a:pt x="386" y="1015"/>
                  </a:cubicBezTo>
                  <a:cubicBezTo>
                    <a:pt x="371" y="1017"/>
                    <a:pt x="370" y="1018"/>
                    <a:pt x="362" y="1026"/>
                  </a:cubicBezTo>
                  <a:cubicBezTo>
                    <a:pt x="352" y="1028"/>
                    <a:pt x="342" y="1030"/>
                    <a:pt x="332" y="1033"/>
                  </a:cubicBezTo>
                  <a:cubicBezTo>
                    <a:pt x="322" y="1037"/>
                    <a:pt x="320" y="1044"/>
                    <a:pt x="313" y="1047"/>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6" name="Freeform 72"/>
            <p:cNvSpPr/>
            <p:nvPr/>
          </p:nvSpPr>
          <p:spPr bwMode="auto">
            <a:xfrm rot="252837">
              <a:off x="4257166" y="2292928"/>
              <a:ext cx="250437" cy="272748"/>
            </a:xfrm>
            <a:custGeom>
              <a:avLst/>
              <a:gdLst>
                <a:gd name="T0" fmla="*/ 112 w 132"/>
                <a:gd name="T1" fmla="*/ 148 h 148"/>
                <a:gd name="T2" fmla="*/ 90 w 132"/>
                <a:gd name="T3" fmla="*/ 133 h 148"/>
                <a:gd name="T4" fmla="*/ 80 w 132"/>
                <a:gd name="T5" fmla="*/ 99 h 148"/>
                <a:gd name="T6" fmla="*/ 78 w 132"/>
                <a:gd name="T7" fmla="*/ 93 h 148"/>
                <a:gd name="T8" fmla="*/ 37 w 132"/>
                <a:gd name="T9" fmla="*/ 81 h 148"/>
                <a:gd name="T10" fmla="*/ 30 w 132"/>
                <a:gd name="T11" fmla="*/ 89 h 148"/>
                <a:gd name="T12" fmla="*/ 2 w 132"/>
                <a:gd name="T13" fmla="*/ 89 h 148"/>
                <a:gd name="T14" fmla="*/ 12 w 132"/>
                <a:gd name="T15" fmla="*/ 68 h 148"/>
                <a:gd name="T16" fmla="*/ 24 w 132"/>
                <a:gd name="T17" fmla="*/ 59 h 148"/>
                <a:gd name="T18" fmla="*/ 21 w 132"/>
                <a:gd name="T19" fmla="*/ 32 h 148"/>
                <a:gd name="T20" fmla="*/ 48 w 132"/>
                <a:gd name="T21" fmla="*/ 13 h 148"/>
                <a:gd name="T22" fmla="*/ 58 w 132"/>
                <a:gd name="T23" fmla="*/ 0 h 148"/>
                <a:gd name="T24" fmla="*/ 68 w 132"/>
                <a:gd name="T25" fmla="*/ 9 h 148"/>
                <a:gd name="T26" fmla="*/ 88 w 132"/>
                <a:gd name="T27" fmla="*/ 11 h 148"/>
                <a:gd name="T28" fmla="*/ 90 w 132"/>
                <a:gd name="T29" fmla="*/ 52 h 148"/>
                <a:gd name="T30" fmla="*/ 100 w 132"/>
                <a:gd name="T31" fmla="*/ 54 h 148"/>
                <a:gd name="T32" fmla="*/ 106 w 132"/>
                <a:gd name="T33" fmla="*/ 59 h 148"/>
                <a:gd name="T34" fmla="*/ 121 w 132"/>
                <a:gd name="T35" fmla="*/ 96 h 148"/>
                <a:gd name="T36" fmla="*/ 132 w 132"/>
                <a:gd name="T37" fmla="*/ 110 h 148"/>
                <a:gd name="T38" fmla="*/ 111 w 132"/>
                <a:gd name="T39" fmla="*/ 126 h 148"/>
                <a:gd name="T40" fmla="*/ 112 w 132"/>
                <a:gd name="T41" fmla="*/ 148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2"/>
                <a:gd name="T64" fmla="*/ 0 h 148"/>
                <a:gd name="T65" fmla="*/ 132 w 132"/>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2" h="148">
                  <a:moveTo>
                    <a:pt x="112" y="148"/>
                  </a:moveTo>
                  <a:cubicBezTo>
                    <a:pt x="102" y="144"/>
                    <a:pt x="91" y="133"/>
                    <a:pt x="90" y="133"/>
                  </a:cubicBezTo>
                  <a:cubicBezTo>
                    <a:pt x="81" y="119"/>
                    <a:pt x="85" y="104"/>
                    <a:pt x="80" y="99"/>
                  </a:cubicBezTo>
                  <a:cubicBezTo>
                    <a:pt x="80" y="97"/>
                    <a:pt x="79" y="95"/>
                    <a:pt x="78" y="93"/>
                  </a:cubicBezTo>
                  <a:cubicBezTo>
                    <a:pt x="61" y="76"/>
                    <a:pt x="55" y="75"/>
                    <a:pt x="37" y="81"/>
                  </a:cubicBezTo>
                  <a:cubicBezTo>
                    <a:pt x="34" y="84"/>
                    <a:pt x="32" y="86"/>
                    <a:pt x="30" y="89"/>
                  </a:cubicBezTo>
                  <a:cubicBezTo>
                    <a:pt x="21" y="89"/>
                    <a:pt x="11" y="89"/>
                    <a:pt x="2" y="89"/>
                  </a:cubicBezTo>
                  <a:cubicBezTo>
                    <a:pt x="2" y="78"/>
                    <a:pt x="0" y="70"/>
                    <a:pt x="12" y="68"/>
                  </a:cubicBezTo>
                  <a:cubicBezTo>
                    <a:pt x="16" y="65"/>
                    <a:pt x="20" y="62"/>
                    <a:pt x="24" y="59"/>
                  </a:cubicBezTo>
                  <a:cubicBezTo>
                    <a:pt x="31" y="45"/>
                    <a:pt x="21" y="38"/>
                    <a:pt x="21" y="32"/>
                  </a:cubicBezTo>
                  <a:cubicBezTo>
                    <a:pt x="29" y="27"/>
                    <a:pt x="41" y="20"/>
                    <a:pt x="48" y="13"/>
                  </a:cubicBezTo>
                  <a:cubicBezTo>
                    <a:pt x="49" y="3"/>
                    <a:pt x="48" y="0"/>
                    <a:pt x="58" y="0"/>
                  </a:cubicBezTo>
                  <a:cubicBezTo>
                    <a:pt x="61" y="3"/>
                    <a:pt x="64" y="6"/>
                    <a:pt x="68" y="9"/>
                  </a:cubicBezTo>
                  <a:cubicBezTo>
                    <a:pt x="74" y="10"/>
                    <a:pt x="81" y="10"/>
                    <a:pt x="88" y="11"/>
                  </a:cubicBezTo>
                  <a:cubicBezTo>
                    <a:pt x="85" y="17"/>
                    <a:pt x="82" y="41"/>
                    <a:pt x="90" y="52"/>
                  </a:cubicBezTo>
                  <a:cubicBezTo>
                    <a:pt x="93" y="53"/>
                    <a:pt x="97" y="53"/>
                    <a:pt x="100" y="54"/>
                  </a:cubicBezTo>
                  <a:cubicBezTo>
                    <a:pt x="102" y="55"/>
                    <a:pt x="104" y="57"/>
                    <a:pt x="106" y="59"/>
                  </a:cubicBezTo>
                  <a:cubicBezTo>
                    <a:pt x="106" y="74"/>
                    <a:pt x="101" y="83"/>
                    <a:pt x="121" y="96"/>
                  </a:cubicBezTo>
                  <a:cubicBezTo>
                    <a:pt x="124" y="101"/>
                    <a:pt x="128" y="105"/>
                    <a:pt x="132" y="110"/>
                  </a:cubicBezTo>
                  <a:cubicBezTo>
                    <a:pt x="117" y="117"/>
                    <a:pt x="117" y="115"/>
                    <a:pt x="111" y="126"/>
                  </a:cubicBezTo>
                  <a:cubicBezTo>
                    <a:pt x="111" y="133"/>
                    <a:pt x="111" y="141"/>
                    <a:pt x="112" y="148"/>
                  </a:cubicBezTo>
                  <a:close/>
                </a:path>
              </a:pathLst>
            </a:custGeom>
            <a:grp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7" name="Freeform 73"/>
            <p:cNvSpPr/>
            <p:nvPr/>
          </p:nvSpPr>
          <p:spPr bwMode="auto">
            <a:xfrm rot="252837">
              <a:off x="4584007" y="1965924"/>
              <a:ext cx="625386" cy="571892"/>
            </a:xfrm>
            <a:custGeom>
              <a:avLst/>
              <a:gdLst>
                <a:gd name="T0" fmla="*/ 275064 w 331"/>
                <a:gd name="T1" fmla="*/ 635000 h 310"/>
                <a:gd name="T2" fmla="*/ 270959 w 331"/>
                <a:gd name="T3" fmla="*/ 630903 h 310"/>
                <a:gd name="T4" fmla="*/ 303802 w 331"/>
                <a:gd name="T5" fmla="*/ 591984 h 310"/>
                <a:gd name="T6" fmla="*/ 316119 w 331"/>
                <a:gd name="T7" fmla="*/ 569452 h 310"/>
                <a:gd name="T8" fmla="*/ 316119 w 331"/>
                <a:gd name="T9" fmla="*/ 551016 h 310"/>
                <a:gd name="T10" fmla="*/ 291486 w 331"/>
                <a:gd name="T11" fmla="*/ 536677 h 310"/>
                <a:gd name="T12" fmla="*/ 324330 w 331"/>
                <a:gd name="T13" fmla="*/ 462935 h 310"/>
                <a:gd name="T14" fmla="*/ 336646 w 331"/>
                <a:gd name="T15" fmla="*/ 391242 h 310"/>
                <a:gd name="T16" fmla="*/ 291486 w 331"/>
                <a:gd name="T17" fmla="*/ 344129 h 310"/>
                <a:gd name="T18" fmla="*/ 270959 w 331"/>
                <a:gd name="T19" fmla="*/ 342081 h 310"/>
                <a:gd name="T20" fmla="*/ 231957 w 331"/>
                <a:gd name="T21" fmla="*/ 348226 h 310"/>
                <a:gd name="T22" fmla="*/ 172428 w 331"/>
                <a:gd name="T23" fmla="*/ 413774 h 310"/>
                <a:gd name="T24" fmla="*/ 127269 w 331"/>
                <a:gd name="T25" fmla="*/ 477274 h 310"/>
                <a:gd name="T26" fmla="*/ 43107 w 331"/>
                <a:gd name="T27" fmla="*/ 417871 h 310"/>
                <a:gd name="T28" fmla="*/ 2053 w 331"/>
                <a:gd name="T29" fmla="*/ 397387 h 310"/>
                <a:gd name="T30" fmla="*/ 20527 w 331"/>
                <a:gd name="T31" fmla="*/ 366661 h 310"/>
                <a:gd name="T32" fmla="*/ 47213 w 331"/>
                <a:gd name="T33" fmla="*/ 333887 h 310"/>
                <a:gd name="T34" fmla="*/ 45160 w 331"/>
                <a:gd name="T35" fmla="*/ 274484 h 310"/>
                <a:gd name="T36" fmla="*/ 39002 w 331"/>
                <a:gd name="T37" fmla="*/ 272436 h 310"/>
                <a:gd name="T38" fmla="*/ 32844 w 331"/>
                <a:gd name="T39" fmla="*/ 260145 h 310"/>
                <a:gd name="T40" fmla="*/ 24633 w 331"/>
                <a:gd name="T41" fmla="*/ 237613 h 310"/>
                <a:gd name="T42" fmla="*/ 32844 w 331"/>
                <a:gd name="T43" fmla="*/ 196645 h 310"/>
                <a:gd name="T44" fmla="*/ 57476 w 331"/>
                <a:gd name="T45" fmla="*/ 231468 h 310"/>
                <a:gd name="T46" fmla="*/ 114952 w 331"/>
                <a:gd name="T47" fmla="*/ 254000 h 310"/>
                <a:gd name="T48" fmla="*/ 135479 w 331"/>
                <a:gd name="T49" fmla="*/ 233516 h 310"/>
                <a:gd name="T50" fmla="*/ 250432 w 331"/>
                <a:gd name="T51" fmla="*/ 145435 h 310"/>
                <a:gd name="T52" fmla="*/ 283275 w 331"/>
                <a:gd name="T53" fmla="*/ 94226 h 310"/>
                <a:gd name="T54" fmla="*/ 359226 w 331"/>
                <a:gd name="T55" fmla="*/ 96274 h 310"/>
                <a:gd name="T56" fmla="*/ 383858 w 331"/>
                <a:gd name="T57" fmla="*/ 96274 h 310"/>
                <a:gd name="T58" fmla="*/ 402333 w 331"/>
                <a:gd name="T59" fmla="*/ 75790 h 310"/>
                <a:gd name="T60" fmla="*/ 402333 w 331"/>
                <a:gd name="T61" fmla="*/ 18435 h 310"/>
                <a:gd name="T62" fmla="*/ 408491 w 331"/>
                <a:gd name="T63" fmla="*/ 0 h 310"/>
                <a:gd name="T64" fmla="*/ 457756 w 331"/>
                <a:gd name="T65" fmla="*/ 34823 h 310"/>
                <a:gd name="T66" fmla="*/ 498811 w 331"/>
                <a:gd name="T67" fmla="*/ 55306 h 310"/>
                <a:gd name="T68" fmla="*/ 507022 w 331"/>
                <a:gd name="T69" fmla="*/ 30726 h 310"/>
                <a:gd name="T70" fmla="*/ 519338 w 331"/>
                <a:gd name="T71" fmla="*/ 18435 h 310"/>
                <a:gd name="T72" fmla="*/ 527549 w 331"/>
                <a:gd name="T73" fmla="*/ 26629 h 310"/>
                <a:gd name="T74" fmla="*/ 529602 w 331"/>
                <a:gd name="T75" fmla="*/ 71694 h 310"/>
                <a:gd name="T76" fmla="*/ 595289 w 331"/>
                <a:gd name="T77" fmla="*/ 145435 h 310"/>
                <a:gd name="T78" fmla="*/ 595289 w 331"/>
                <a:gd name="T79" fmla="*/ 204839 h 310"/>
                <a:gd name="T80" fmla="*/ 611710 w 331"/>
                <a:gd name="T81" fmla="*/ 223274 h 310"/>
                <a:gd name="T82" fmla="*/ 650712 w 331"/>
                <a:gd name="T83" fmla="*/ 251952 h 310"/>
                <a:gd name="T84" fmla="*/ 679450 w 331"/>
                <a:gd name="T85" fmla="*/ 270387 h 310"/>
                <a:gd name="T86" fmla="*/ 601447 w 331"/>
                <a:gd name="T87" fmla="*/ 333887 h 310"/>
                <a:gd name="T88" fmla="*/ 578867 w 331"/>
                <a:gd name="T89" fmla="*/ 354371 h 310"/>
                <a:gd name="T90" fmla="*/ 543971 w 331"/>
                <a:gd name="T91" fmla="*/ 395339 h 310"/>
                <a:gd name="T92" fmla="*/ 533707 w 331"/>
                <a:gd name="T93" fmla="*/ 440403 h 310"/>
                <a:gd name="T94" fmla="*/ 498811 w 331"/>
                <a:gd name="T95" fmla="*/ 456790 h 310"/>
                <a:gd name="T96" fmla="*/ 359226 w 331"/>
                <a:gd name="T97" fmla="*/ 546919 h 310"/>
                <a:gd name="T98" fmla="*/ 351015 w 331"/>
                <a:gd name="T99" fmla="*/ 565355 h 310"/>
                <a:gd name="T100" fmla="*/ 334593 w 331"/>
                <a:gd name="T101" fmla="*/ 622710 h 310"/>
                <a:gd name="T102" fmla="*/ 275064 w 331"/>
                <a:gd name="T103" fmla="*/ 635000 h 3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1"/>
                <a:gd name="T157" fmla="*/ 0 h 310"/>
                <a:gd name="T158" fmla="*/ 331 w 331"/>
                <a:gd name="T159" fmla="*/ 310 h 3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1" h="310">
                  <a:moveTo>
                    <a:pt x="134" y="310"/>
                  </a:moveTo>
                  <a:cubicBezTo>
                    <a:pt x="133" y="309"/>
                    <a:pt x="132" y="308"/>
                    <a:pt x="132" y="308"/>
                  </a:cubicBezTo>
                  <a:cubicBezTo>
                    <a:pt x="137" y="296"/>
                    <a:pt x="141" y="296"/>
                    <a:pt x="148" y="289"/>
                  </a:cubicBezTo>
                  <a:cubicBezTo>
                    <a:pt x="150" y="285"/>
                    <a:pt x="152" y="282"/>
                    <a:pt x="154" y="278"/>
                  </a:cubicBezTo>
                  <a:cubicBezTo>
                    <a:pt x="154" y="275"/>
                    <a:pt x="154" y="272"/>
                    <a:pt x="154" y="269"/>
                  </a:cubicBezTo>
                  <a:cubicBezTo>
                    <a:pt x="150" y="267"/>
                    <a:pt x="146" y="265"/>
                    <a:pt x="142" y="262"/>
                  </a:cubicBezTo>
                  <a:cubicBezTo>
                    <a:pt x="137" y="243"/>
                    <a:pt x="148" y="237"/>
                    <a:pt x="158" y="226"/>
                  </a:cubicBezTo>
                  <a:cubicBezTo>
                    <a:pt x="165" y="214"/>
                    <a:pt x="164" y="201"/>
                    <a:pt x="164" y="191"/>
                  </a:cubicBezTo>
                  <a:cubicBezTo>
                    <a:pt x="156" y="183"/>
                    <a:pt x="149" y="176"/>
                    <a:pt x="142" y="168"/>
                  </a:cubicBezTo>
                  <a:cubicBezTo>
                    <a:pt x="138" y="167"/>
                    <a:pt x="135" y="167"/>
                    <a:pt x="132" y="167"/>
                  </a:cubicBezTo>
                  <a:cubicBezTo>
                    <a:pt x="126" y="168"/>
                    <a:pt x="119" y="169"/>
                    <a:pt x="113" y="170"/>
                  </a:cubicBezTo>
                  <a:cubicBezTo>
                    <a:pt x="102" y="179"/>
                    <a:pt x="94" y="190"/>
                    <a:pt x="84" y="202"/>
                  </a:cubicBezTo>
                  <a:cubicBezTo>
                    <a:pt x="77" y="213"/>
                    <a:pt x="71" y="225"/>
                    <a:pt x="62" y="233"/>
                  </a:cubicBezTo>
                  <a:cubicBezTo>
                    <a:pt x="47" y="223"/>
                    <a:pt x="31" y="213"/>
                    <a:pt x="21" y="204"/>
                  </a:cubicBezTo>
                  <a:cubicBezTo>
                    <a:pt x="9" y="203"/>
                    <a:pt x="4" y="197"/>
                    <a:pt x="1" y="194"/>
                  </a:cubicBezTo>
                  <a:cubicBezTo>
                    <a:pt x="1" y="182"/>
                    <a:pt x="0" y="181"/>
                    <a:pt x="10" y="179"/>
                  </a:cubicBezTo>
                  <a:cubicBezTo>
                    <a:pt x="15" y="173"/>
                    <a:pt x="19" y="168"/>
                    <a:pt x="23" y="163"/>
                  </a:cubicBezTo>
                  <a:cubicBezTo>
                    <a:pt x="23" y="153"/>
                    <a:pt x="22" y="143"/>
                    <a:pt x="22" y="134"/>
                  </a:cubicBezTo>
                  <a:cubicBezTo>
                    <a:pt x="20" y="133"/>
                    <a:pt x="20" y="133"/>
                    <a:pt x="19" y="133"/>
                  </a:cubicBezTo>
                  <a:cubicBezTo>
                    <a:pt x="18" y="131"/>
                    <a:pt x="17" y="129"/>
                    <a:pt x="16" y="127"/>
                  </a:cubicBezTo>
                  <a:cubicBezTo>
                    <a:pt x="15" y="123"/>
                    <a:pt x="13" y="119"/>
                    <a:pt x="12" y="116"/>
                  </a:cubicBezTo>
                  <a:cubicBezTo>
                    <a:pt x="12" y="107"/>
                    <a:pt x="11" y="101"/>
                    <a:pt x="16" y="96"/>
                  </a:cubicBezTo>
                  <a:cubicBezTo>
                    <a:pt x="22" y="98"/>
                    <a:pt x="25" y="102"/>
                    <a:pt x="28" y="113"/>
                  </a:cubicBezTo>
                  <a:cubicBezTo>
                    <a:pt x="36" y="120"/>
                    <a:pt x="39" y="128"/>
                    <a:pt x="56" y="124"/>
                  </a:cubicBezTo>
                  <a:cubicBezTo>
                    <a:pt x="59" y="120"/>
                    <a:pt x="63" y="117"/>
                    <a:pt x="66" y="114"/>
                  </a:cubicBezTo>
                  <a:cubicBezTo>
                    <a:pt x="84" y="103"/>
                    <a:pt x="105" y="83"/>
                    <a:pt x="122" y="71"/>
                  </a:cubicBezTo>
                  <a:cubicBezTo>
                    <a:pt x="129" y="64"/>
                    <a:pt x="135" y="52"/>
                    <a:pt x="138" y="46"/>
                  </a:cubicBezTo>
                  <a:cubicBezTo>
                    <a:pt x="153" y="41"/>
                    <a:pt x="159" y="35"/>
                    <a:pt x="175" y="47"/>
                  </a:cubicBezTo>
                  <a:cubicBezTo>
                    <a:pt x="179" y="47"/>
                    <a:pt x="183" y="47"/>
                    <a:pt x="187" y="47"/>
                  </a:cubicBezTo>
                  <a:cubicBezTo>
                    <a:pt x="190" y="44"/>
                    <a:pt x="193" y="40"/>
                    <a:pt x="196" y="37"/>
                  </a:cubicBezTo>
                  <a:cubicBezTo>
                    <a:pt x="196" y="27"/>
                    <a:pt x="196" y="18"/>
                    <a:pt x="196" y="9"/>
                  </a:cubicBezTo>
                  <a:cubicBezTo>
                    <a:pt x="197" y="6"/>
                    <a:pt x="198" y="3"/>
                    <a:pt x="199" y="0"/>
                  </a:cubicBezTo>
                  <a:cubicBezTo>
                    <a:pt x="205" y="0"/>
                    <a:pt x="214" y="5"/>
                    <a:pt x="223" y="17"/>
                  </a:cubicBezTo>
                  <a:cubicBezTo>
                    <a:pt x="228" y="21"/>
                    <a:pt x="230" y="27"/>
                    <a:pt x="243" y="27"/>
                  </a:cubicBezTo>
                  <a:cubicBezTo>
                    <a:pt x="246" y="24"/>
                    <a:pt x="247" y="17"/>
                    <a:pt x="247" y="15"/>
                  </a:cubicBezTo>
                  <a:cubicBezTo>
                    <a:pt x="249" y="12"/>
                    <a:pt x="251" y="11"/>
                    <a:pt x="253" y="9"/>
                  </a:cubicBezTo>
                  <a:cubicBezTo>
                    <a:pt x="254" y="10"/>
                    <a:pt x="256" y="11"/>
                    <a:pt x="257" y="13"/>
                  </a:cubicBezTo>
                  <a:cubicBezTo>
                    <a:pt x="257" y="20"/>
                    <a:pt x="258" y="27"/>
                    <a:pt x="258" y="35"/>
                  </a:cubicBezTo>
                  <a:cubicBezTo>
                    <a:pt x="268" y="44"/>
                    <a:pt x="276" y="57"/>
                    <a:pt x="290" y="71"/>
                  </a:cubicBezTo>
                  <a:cubicBezTo>
                    <a:pt x="290" y="81"/>
                    <a:pt x="290" y="90"/>
                    <a:pt x="290" y="100"/>
                  </a:cubicBezTo>
                  <a:cubicBezTo>
                    <a:pt x="293" y="103"/>
                    <a:pt x="295" y="106"/>
                    <a:pt x="298" y="109"/>
                  </a:cubicBezTo>
                  <a:cubicBezTo>
                    <a:pt x="304" y="114"/>
                    <a:pt x="310" y="118"/>
                    <a:pt x="317" y="123"/>
                  </a:cubicBezTo>
                  <a:cubicBezTo>
                    <a:pt x="322" y="126"/>
                    <a:pt x="326" y="129"/>
                    <a:pt x="331" y="132"/>
                  </a:cubicBezTo>
                  <a:cubicBezTo>
                    <a:pt x="331" y="139"/>
                    <a:pt x="297" y="161"/>
                    <a:pt x="293" y="163"/>
                  </a:cubicBezTo>
                  <a:cubicBezTo>
                    <a:pt x="289" y="166"/>
                    <a:pt x="286" y="170"/>
                    <a:pt x="282" y="173"/>
                  </a:cubicBezTo>
                  <a:cubicBezTo>
                    <a:pt x="276" y="180"/>
                    <a:pt x="270" y="186"/>
                    <a:pt x="265" y="193"/>
                  </a:cubicBezTo>
                  <a:cubicBezTo>
                    <a:pt x="263" y="200"/>
                    <a:pt x="264" y="206"/>
                    <a:pt x="260" y="215"/>
                  </a:cubicBezTo>
                  <a:cubicBezTo>
                    <a:pt x="254" y="217"/>
                    <a:pt x="248" y="220"/>
                    <a:pt x="243" y="223"/>
                  </a:cubicBezTo>
                  <a:cubicBezTo>
                    <a:pt x="211" y="229"/>
                    <a:pt x="194" y="242"/>
                    <a:pt x="175" y="267"/>
                  </a:cubicBezTo>
                  <a:cubicBezTo>
                    <a:pt x="173" y="270"/>
                    <a:pt x="172" y="273"/>
                    <a:pt x="171" y="276"/>
                  </a:cubicBezTo>
                  <a:cubicBezTo>
                    <a:pt x="168" y="285"/>
                    <a:pt x="165" y="295"/>
                    <a:pt x="163" y="304"/>
                  </a:cubicBezTo>
                  <a:cubicBezTo>
                    <a:pt x="151" y="308"/>
                    <a:pt x="142" y="309"/>
                    <a:pt x="134" y="310"/>
                  </a:cubicBezTo>
                  <a:close/>
                </a:path>
              </a:pathLst>
            </a:custGeom>
            <a:grp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8" name="Freeform 74"/>
            <p:cNvSpPr/>
            <p:nvPr/>
          </p:nvSpPr>
          <p:spPr bwMode="auto">
            <a:xfrm rot="252837">
              <a:off x="4732572" y="1649184"/>
              <a:ext cx="908367" cy="567492"/>
            </a:xfrm>
            <a:custGeom>
              <a:avLst/>
              <a:gdLst>
                <a:gd name="T0" fmla="*/ 481321 w 479"/>
                <a:gd name="T1" fmla="*/ 583021 h 307"/>
                <a:gd name="T2" fmla="*/ 469032 w 479"/>
                <a:gd name="T3" fmla="*/ 505011 h 307"/>
                <a:gd name="T4" fmla="*/ 411683 w 479"/>
                <a:gd name="T5" fmla="*/ 439318 h 307"/>
                <a:gd name="T6" fmla="*/ 405538 w 479"/>
                <a:gd name="T7" fmla="*/ 392102 h 307"/>
                <a:gd name="T8" fmla="*/ 356382 w 479"/>
                <a:gd name="T9" fmla="*/ 414684 h 307"/>
                <a:gd name="T10" fmla="*/ 292889 w 479"/>
                <a:gd name="T11" fmla="*/ 361308 h 307"/>
                <a:gd name="T12" fmla="*/ 190480 w 479"/>
                <a:gd name="T13" fmla="*/ 234029 h 307"/>
                <a:gd name="T14" fmla="*/ 176143 w 479"/>
                <a:gd name="T15" fmla="*/ 213500 h 307"/>
                <a:gd name="T16" fmla="*/ 122890 w 479"/>
                <a:gd name="T17" fmla="*/ 277140 h 307"/>
                <a:gd name="T18" fmla="*/ 79879 w 479"/>
                <a:gd name="T19" fmla="*/ 190919 h 307"/>
                <a:gd name="T20" fmla="*/ 24578 w 479"/>
                <a:gd name="T21" fmla="*/ 94433 h 307"/>
                <a:gd name="T22" fmla="*/ 26626 w 479"/>
                <a:gd name="T23" fmla="*/ 51322 h 307"/>
                <a:gd name="T24" fmla="*/ 145420 w 479"/>
                <a:gd name="T25" fmla="*/ 43111 h 307"/>
                <a:gd name="T26" fmla="*/ 284696 w 479"/>
                <a:gd name="T27" fmla="*/ 110856 h 307"/>
                <a:gd name="T28" fmla="*/ 401442 w 479"/>
                <a:gd name="T29" fmla="*/ 45164 h 307"/>
                <a:gd name="T30" fmla="*/ 446502 w 479"/>
                <a:gd name="T31" fmla="*/ 114962 h 307"/>
                <a:gd name="T32" fmla="*/ 522284 w 479"/>
                <a:gd name="T33" fmla="*/ 133438 h 307"/>
                <a:gd name="T34" fmla="*/ 606259 w 479"/>
                <a:gd name="T35" fmla="*/ 207342 h 307"/>
                <a:gd name="T36" fmla="*/ 643126 w 479"/>
                <a:gd name="T37" fmla="*/ 158072 h 307"/>
                <a:gd name="T38" fmla="*/ 708668 w 479"/>
                <a:gd name="T39" fmla="*/ 223765 h 307"/>
                <a:gd name="T40" fmla="*/ 737342 w 479"/>
                <a:gd name="T41" fmla="*/ 254558 h 307"/>
                <a:gd name="T42" fmla="*/ 788547 w 479"/>
                <a:gd name="T43" fmla="*/ 234029 h 307"/>
                <a:gd name="T44" fmla="*/ 804932 w 479"/>
                <a:gd name="T45" fmla="*/ 213500 h 307"/>
                <a:gd name="T46" fmla="*/ 843847 w 479"/>
                <a:gd name="T47" fmla="*/ 184760 h 307"/>
                <a:gd name="T48" fmla="*/ 864329 w 479"/>
                <a:gd name="T49" fmla="*/ 166284 h 307"/>
                <a:gd name="T50" fmla="*/ 936015 w 479"/>
                <a:gd name="T51" fmla="*/ 231976 h 307"/>
                <a:gd name="T52" fmla="*/ 962641 w 479"/>
                <a:gd name="T53" fmla="*/ 299722 h 307"/>
                <a:gd name="T54" fmla="*/ 942160 w 479"/>
                <a:gd name="T55" fmla="*/ 369520 h 307"/>
                <a:gd name="T56" fmla="*/ 901196 w 479"/>
                <a:gd name="T57" fmla="*/ 363361 h 307"/>
                <a:gd name="T58" fmla="*/ 895052 w 479"/>
                <a:gd name="T59" fmla="*/ 312039 h 307"/>
                <a:gd name="T60" fmla="*/ 804932 w 479"/>
                <a:gd name="T61" fmla="*/ 406472 h 307"/>
                <a:gd name="T62" fmla="*/ 720957 w 479"/>
                <a:gd name="T63" fmla="*/ 488588 h 307"/>
                <a:gd name="T64" fmla="*/ 733246 w 479"/>
                <a:gd name="T65" fmla="*/ 537857 h 307"/>
                <a:gd name="T66" fmla="*/ 587826 w 479"/>
                <a:gd name="T67" fmla="*/ 541963 h 307"/>
                <a:gd name="T68" fmla="*/ 557103 w 479"/>
                <a:gd name="T69" fmla="*/ 626131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9"/>
                <a:gd name="T106" fmla="*/ 0 h 307"/>
                <a:gd name="T107" fmla="*/ 479 w 479"/>
                <a:gd name="T108" fmla="*/ 307 h 3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9" h="307">
                  <a:moveTo>
                    <a:pt x="266" y="307"/>
                  </a:moveTo>
                  <a:cubicBezTo>
                    <a:pt x="258" y="297"/>
                    <a:pt x="241" y="288"/>
                    <a:pt x="235" y="284"/>
                  </a:cubicBezTo>
                  <a:cubicBezTo>
                    <a:pt x="234" y="282"/>
                    <a:pt x="232" y="280"/>
                    <a:pt x="231" y="278"/>
                  </a:cubicBezTo>
                  <a:cubicBezTo>
                    <a:pt x="231" y="264"/>
                    <a:pt x="234" y="256"/>
                    <a:pt x="229" y="246"/>
                  </a:cubicBezTo>
                  <a:cubicBezTo>
                    <a:pt x="218" y="239"/>
                    <a:pt x="218" y="236"/>
                    <a:pt x="216" y="231"/>
                  </a:cubicBezTo>
                  <a:cubicBezTo>
                    <a:pt x="211" y="225"/>
                    <a:pt x="205" y="219"/>
                    <a:pt x="201" y="214"/>
                  </a:cubicBezTo>
                  <a:cubicBezTo>
                    <a:pt x="200" y="213"/>
                    <a:pt x="199" y="213"/>
                    <a:pt x="199" y="213"/>
                  </a:cubicBezTo>
                  <a:cubicBezTo>
                    <a:pt x="198" y="206"/>
                    <a:pt x="198" y="198"/>
                    <a:pt x="198" y="191"/>
                  </a:cubicBezTo>
                  <a:cubicBezTo>
                    <a:pt x="192" y="183"/>
                    <a:pt x="188" y="184"/>
                    <a:pt x="184" y="184"/>
                  </a:cubicBezTo>
                  <a:cubicBezTo>
                    <a:pt x="178" y="190"/>
                    <a:pt x="177" y="193"/>
                    <a:pt x="174" y="202"/>
                  </a:cubicBezTo>
                  <a:cubicBezTo>
                    <a:pt x="173" y="202"/>
                    <a:pt x="172" y="202"/>
                    <a:pt x="171" y="202"/>
                  </a:cubicBezTo>
                  <a:cubicBezTo>
                    <a:pt x="162" y="193"/>
                    <a:pt x="150" y="180"/>
                    <a:pt x="143" y="176"/>
                  </a:cubicBezTo>
                  <a:cubicBezTo>
                    <a:pt x="114" y="172"/>
                    <a:pt x="113" y="163"/>
                    <a:pt x="110" y="143"/>
                  </a:cubicBezTo>
                  <a:cubicBezTo>
                    <a:pt x="105" y="129"/>
                    <a:pt x="97" y="121"/>
                    <a:pt x="93" y="114"/>
                  </a:cubicBezTo>
                  <a:cubicBezTo>
                    <a:pt x="92" y="111"/>
                    <a:pt x="92" y="108"/>
                    <a:pt x="91" y="105"/>
                  </a:cubicBezTo>
                  <a:cubicBezTo>
                    <a:pt x="89" y="104"/>
                    <a:pt x="87" y="104"/>
                    <a:pt x="86" y="104"/>
                  </a:cubicBezTo>
                  <a:cubicBezTo>
                    <a:pt x="80" y="109"/>
                    <a:pt x="74" y="114"/>
                    <a:pt x="69" y="120"/>
                  </a:cubicBezTo>
                  <a:cubicBezTo>
                    <a:pt x="66" y="124"/>
                    <a:pt x="63" y="130"/>
                    <a:pt x="60" y="135"/>
                  </a:cubicBezTo>
                  <a:cubicBezTo>
                    <a:pt x="48" y="126"/>
                    <a:pt x="50" y="112"/>
                    <a:pt x="46" y="107"/>
                  </a:cubicBezTo>
                  <a:cubicBezTo>
                    <a:pt x="43" y="102"/>
                    <a:pt x="41" y="97"/>
                    <a:pt x="39" y="93"/>
                  </a:cubicBezTo>
                  <a:cubicBezTo>
                    <a:pt x="39" y="86"/>
                    <a:pt x="39" y="79"/>
                    <a:pt x="39" y="73"/>
                  </a:cubicBezTo>
                  <a:cubicBezTo>
                    <a:pt x="30" y="60"/>
                    <a:pt x="20" y="53"/>
                    <a:pt x="12" y="46"/>
                  </a:cubicBezTo>
                  <a:cubicBezTo>
                    <a:pt x="0" y="46"/>
                    <a:pt x="8" y="28"/>
                    <a:pt x="10" y="25"/>
                  </a:cubicBezTo>
                  <a:cubicBezTo>
                    <a:pt x="11" y="25"/>
                    <a:pt x="12" y="25"/>
                    <a:pt x="13" y="25"/>
                  </a:cubicBezTo>
                  <a:cubicBezTo>
                    <a:pt x="23" y="31"/>
                    <a:pt x="33" y="41"/>
                    <a:pt x="49" y="41"/>
                  </a:cubicBezTo>
                  <a:cubicBezTo>
                    <a:pt x="57" y="36"/>
                    <a:pt x="63" y="27"/>
                    <a:pt x="71" y="21"/>
                  </a:cubicBezTo>
                  <a:cubicBezTo>
                    <a:pt x="79" y="8"/>
                    <a:pt x="87" y="0"/>
                    <a:pt x="98" y="20"/>
                  </a:cubicBezTo>
                  <a:cubicBezTo>
                    <a:pt x="100" y="37"/>
                    <a:pt x="116" y="49"/>
                    <a:pt x="139" y="54"/>
                  </a:cubicBezTo>
                  <a:cubicBezTo>
                    <a:pt x="149" y="51"/>
                    <a:pt x="159" y="47"/>
                    <a:pt x="170" y="44"/>
                  </a:cubicBezTo>
                  <a:cubicBezTo>
                    <a:pt x="179" y="37"/>
                    <a:pt x="188" y="29"/>
                    <a:pt x="196" y="22"/>
                  </a:cubicBezTo>
                  <a:cubicBezTo>
                    <a:pt x="198" y="23"/>
                    <a:pt x="199" y="23"/>
                    <a:pt x="201" y="24"/>
                  </a:cubicBezTo>
                  <a:cubicBezTo>
                    <a:pt x="201" y="34"/>
                    <a:pt x="195" y="56"/>
                    <a:pt x="218" y="56"/>
                  </a:cubicBezTo>
                  <a:cubicBezTo>
                    <a:pt x="221" y="54"/>
                    <a:pt x="225" y="53"/>
                    <a:pt x="228" y="52"/>
                  </a:cubicBezTo>
                  <a:cubicBezTo>
                    <a:pt x="238" y="42"/>
                    <a:pt x="247" y="54"/>
                    <a:pt x="255" y="65"/>
                  </a:cubicBezTo>
                  <a:cubicBezTo>
                    <a:pt x="259" y="66"/>
                    <a:pt x="264" y="67"/>
                    <a:pt x="269" y="69"/>
                  </a:cubicBezTo>
                  <a:cubicBezTo>
                    <a:pt x="273" y="77"/>
                    <a:pt x="281" y="91"/>
                    <a:pt x="296" y="101"/>
                  </a:cubicBezTo>
                  <a:cubicBezTo>
                    <a:pt x="297" y="101"/>
                    <a:pt x="299" y="101"/>
                    <a:pt x="301" y="101"/>
                  </a:cubicBezTo>
                  <a:cubicBezTo>
                    <a:pt x="309" y="93"/>
                    <a:pt x="311" y="85"/>
                    <a:pt x="314" y="77"/>
                  </a:cubicBezTo>
                  <a:cubicBezTo>
                    <a:pt x="317" y="77"/>
                    <a:pt x="320" y="78"/>
                    <a:pt x="324" y="80"/>
                  </a:cubicBezTo>
                  <a:cubicBezTo>
                    <a:pt x="326" y="89"/>
                    <a:pt x="333" y="99"/>
                    <a:pt x="346" y="109"/>
                  </a:cubicBezTo>
                  <a:cubicBezTo>
                    <a:pt x="346" y="110"/>
                    <a:pt x="346" y="110"/>
                    <a:pt x="346" y="111"/>
                  </a:cubicBezTo>
                  <a:cubicBezTo>
                    <a:pt x="350" y="115"/>
                    <a:pt x="355" y="119"/>
                    <a:pt x="360" y="124"/>
                  </a:cubicBezTo>
                  <a:cubicBezTo>
                    <a:pt x="366" y="123"/>
                    <a:pt x="371" y="123"/>
                    <a:pt x="377" y="122"/>
                  </a:cubicBezTo>
                  <a:cubicBezTo>
                    <a:pt x="380" y="119"/>
                    <a:pt x="382" y="116"/>
                    <a:pt x="385" y="114"/>
                  </a:cubicBezTo>
                  <a:cubicBezTo>
                    <a:pt x="387" y="114"/>
                    <a:pt x="391" y="110"/>
                    <a:pt x="393" y="109"/>
                  </a:cubicBezTo>
                  <a:cubicBezTo>
                    <a:pt x="393" y="107"/>
                    <a:pt x="393" y="105"/>
                    <a:pt x="393" y="104"/>
                  </a:cubicBezTo>
                  <a:cubicBezTo>
                    <a:pt x="391" y="103"/>
                    <a:pt x="390" y="103"/>
                    <a:pt x="389" y="102"/>
                  </a:cubicBezTo>
                  <a:cubicBezTo>
                    <a:pt x="389" y="94"/>
                    <a:pt x="404" y="92"/>
                    <a:pt x="412" y="90"/>
                  </a:cubicBezTo>
                  <a:cubicBezTo>
                    <a:pt x="413" y="89"/>
                    <a:pt x="415" y="87"/>
                    <a:pt x="417" y="87"/>
                  </a:cubicBezTo>
                  <a:cubicBezTo>
                    <a:pt x="419" y="85"/>
                    <a:pt x="420" y="83"/>
                    <a:pt x="422" y="81"/>
                  </a:cubicBezTo>
                  <a:cubicBezTo>
                    <a:pt x="426" y="83"/>
                    <a:pt x="424" y="93"/>
                    <a:pt x="437" y="99"/>
                  </a:cubicBezTo>
                  <a:cubicBezTo>
                    <a:pt x="443" y="104"/>
                    <a:pt x="450" y="109"/>
                    <a:pt x="457" y="113"/>
                  </a:cubicBezTo>
                  <a:cubicBezTo>
                    <a:pt x="463" y="114"/>
                    <a:pt x="469" y="115"/>
                    <a:pt x="475" y="116"/>
                  </a:cubicBezTo>
                  <a:cubicBezTo>
                    <a:pt x="475" y="122"/>
                    <a:pt x="479" y="140"/>
                    <a:pt x="470" y="146"/>
                  </a:cubicBezTo>
                  <a:cubicBezTo>
                    <a:pt x="468" y="151"/>
                    <a:pt x="466" y="156"/>
                    <a:pt x="464" y="160"/>
                  </a:cubicBezTo>
                  <a:cubicBezTo>
                    <a:pt x="463" y="167"/>
                    <a:pt x="462" y="173"/>
                    <a:pt x="460" y="180"/>
                  </a:cubicBezTo>
                  <a:cubicBezTo>
                    <a:pt x="459" y="180"/>
                    <a:pt x="457" y="180"/>
                    <a:pt x="455" y="181"/>
                  </a:cubicBezTo>
                  <a:cubicBezTo>
                    <a:pt x="453" y="170"/>
                    <a:pt x="440" y="177"/>
                    <a:pt x="440" y="177"/>
                  </a:cubicBezTo>
                  <a:cubicBezTo>
                    <a:pt x="439" y="177"/>
                    <a:pt x="437" y="176"/>
                    <a:pt x="437" y="176"/>
                  </a:cubicBezTo>
                  <a:cubicBezTo>
                    <a:pt x="437" y="167"/>
                    <a:pt x="437" y="160"/>
                    <a:pt x="437" y="152"/>
                  </a:cubicBezTo>
                  <a:cubicBezTo>
                    <a:pt x="426" y="136"/>
                    <a:pt x="418" y="143"/>
                    <a:pt x="410" y="156"/>
                  </a:cubicBezTo>
                  <a:cubicBezTo>
                    <a:pt x="407" y="170"/>
                    <a:pt x="397" y="183"/>
                    <a:pt x="393" y="198"/>
                  </a:cubicBezTo>
                  <a:cubicBezTo>
                    <a:pt x="390" y="200"/>
                    <a:pt x="389" y="203"/>
                    <a:pt x="387" y="206"/>
                  </a:cubicBezTo>
                  <a:cubicBezTo>
                    <a:pt x="363" y="223"/>
                    <a:pt x="348" y="201"/>
                    <a:pt x="352" y="238"/>
                  </a:cubicBezTo>
                  <a:cubicBezTo>
                    <a:pt x="357" y="242"/>
                    <a:pt x="361" y="246"/>
                    <a:pt x="366" y="250"/>
                  </a:cubicBezTo>
                  <a:cubicBezTo>
                    <a:pt x="366" y="254"/>
                    <a:pt x="361" y="259"/>
                    <a:pt x="358" y="262"/>
                  </a:cubicBezTo>
                  <a:cubicBezTo>
                    <a:pt x="346" y="266"/>
                    <a:pt x="324" y="262"/>
                    <a:pt x="317" y="259"/>
                  </a:cubicBezTo>
                  <a:cubicBezTo>
                    <a:pt x="304" y="246"/>
                    <a:pt x="295" y="255"/>
                    <a:pt x="287" y="264"/>
                  </a:cubicBezTo>
                  <a:cubicBezTo>
                    <a:pt x="283" y="276"/>
                    <a:pt x="279" y="288"/>
                    <a:pt x="275" y="299"/>
                  </a:cubicBezTo>
                  <a:cubicBezTo>
                    <a:pt x="274" y="301"/>
                    <a:pt x="272" y="303"/>
                    <a:pt x="272" y="305"/>
                  </a:cubicBezTo>
                  <a:cubicBezTo>
                    <a:pt x="270" y="305"/>
                    <a:pt x="268" y="306"/>
                    <a:pt x="266" y="307"/>
                  </a:cubicBezTo>
                  <a:close/>
                </a:path>
              </a:pathLst>
            </a:custGeom>
            <a:grp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9" name="Freeform 75"/>
            <p:cNvSpPr/>
            <p:nvPr/>
          </p:nvSpPr>
          <p:spPr bwMode="auto">
            <a:xfrm rot="252837">
              <a:off x="4598157" y="832404"/>
              <a:ext cx="1189932" cy="1035270"/>
            </a:xfrm>
            <a:custGeom>
              <a:avLst/>
              <a:gdLst>
                <a:gd name="T0" fmla="*/ 434 w 626"/>
                <a:gd name="T1" fmla="*/ 539 h 561"/>
                <a:gd name="T2" fmla="*/ 392 w 626"/>
                <a:gd name="T3" fmla="*/ 536 h 561"/>
                <a:gd name="T4" fmla="*/ 365 w 626"/>
                <a:gd name="T5" fmla="*/ 505 h 561"/>
                <a:gd name="T6" fmla="*/ 321 w 626"/>
                <a:gd name="T7" fmla="*/ 485 h 561"/>
                <a:gd name="T8" fmla="*/ 301 w 626"/>
                <a:gd name="T9" fmla="*/ 465 h 561"/>
                <a:gd name="T10" fmla="*/ 274 w 626"/>
                <a:gd name="T11" fmla="*/ 470 h 561"/>
                <a:gd name="T12" fmla="*/ 228 w 626"/>
                <a:gd name="T13" fmla="*/ 489 h 561"/>
                <a:gd name="T14" fmla="*/ 172 w 626"/>
                <a:gd name="T15" fmla="*/ 444 h 561"/>
                <a:gd name="T16" fmla="*/ 162 w 626"/>
                <a:gd name="T17" fmla="*/ 434 h 561"/>
                <a:gd name="T18" fmla="*/ 179 w 626"/>
                <a:gd name="T19" fmla="*/ 407 h 561"/>
                <a:gd name="T20" fmla="*/ 156 w 626"/>
                <a:gd name="T21" fmla="*/ 413 h 561"/>
                <a:gd name="T22" fmla="*/ 124 w 626"/>
                <a:gd name="T23" fmla="*/ 387 h 561"/>
                <a:gd name="T24" fmla="*/ 147 w 626"/>
                <a:gd name="T25" fmla="*/ 347 h 561"/>
                <a:gd name="T26" fmla="*/ 171 w 626"/>
                <a:gd name="T27" fmla="*/ 292 h 561"/>
                <a:gd name="T28" fmla="*/ 186 w 626"/>
                <a:gd name="T29" fmla="*/ 323 h 561"/>
                <a:gd name="T30" fmla="*/ 206 w 626"/>
                <a:gd name="T31" fmla="*/ 279 h 561"/>
                <a:gd name="T32" fmla="*/ 192 w 626"/>
                <a:gd name="T33" fmla="*/ 211 h 561"/>
                <a:gd name="T34" fmla="*/ 197 w 626"/>
                <a:gd name="T35" fmla="*/ 182 h 561"/>
                <a:gd name="T36" fmla="*/ 177 w 626"/>
                <a:gd name="T37" fmla="*/ 90 h 561"/>
                <a:gd name="T38" fmla="*/ 122 w 626"/>
                <a:gd name="T39" fmla="*/ 119 h 561"/>
                <a:gd name="T40" fmla="*/ 72 w 626"/>
                <a:gd name="T41" fmla="*/ 105 h 561"/>
                <a:gd name="T42" fmla="*/ 25 w 626"/>
                <a:gd name="T43" fmla="*/ 90 h 561"/>
                <a:gd name="T44" fmla="*/ 0 w 626"/>
                <a:gd name="T45" fmla="*/ 68 h 561"/>
                <a:gd name="T46" fmla="*/ 14 w 626"/>
                <a:gd name="T47" fmla="*/ 35 h 561"/>
                <a:gd name="T48" fmla="*/ 41 w 626"/>
                <a:gd name="T49" fmla="*/ 8 h 561"/>
                <a:gd name="T50" fmla="*/ 115 w 626"/>
                <a:gd name="T51" fmla="*/ 14 h 561"/>
                <a:gd name="T52" fmla="*/ 210 w 626"/>
                <a:gd name="T53" fmla="*/ 79 h 561"/>
                <a:gd name="T54" fmla="*/ 245 w 626"/>
                <a:gd name="T55" fmla="*/ 127 h 561"/>
                <a:gd name="T56" fmla="*/ 276 w 626"/>
                <a:gd name="T57" fmla="*/ 173 h 561"/>
                <a:gd name="T58" fmla="*/ 284 w 626"/>
                <a:gd name="T59" fmla="*/ 201 h 561"/>
                <a:gd name="T60" fmla="*/ 345 w 626"/>
                <a:gd name="T61" fmla="*/ 208 h 561"/>
                <a:gd name="T62" fmla="*/ 373 w 626"/>
                <a:gd name="T63" fmla="*/ 203 h 561"/>
                <a:gd name="T64" fmla="*/ 423 w 626"/>
                <a:gd name="T65" fmla="*/ 232 h 561"/>
                <a:gd name="T66" fmla="*/ 475 w 626"/>
                <a:gd name="T67" fmla="*/ 286 h 561"/>
                <a:gd name="T68" fmla="*/ 521 w 626"/>
                <a:gd name="T69" fmla="*/ 269 h 561"/>
                <a:gd name="T70" fmla="*/ 571 w 626"/>
                <a:gd name="T71" fmla="*/ 213 h 561"/>
                <a:gd name="T72" fmla="*/ 608 w 626"/>
                <a:gd name="T73" fmla="*/ 209 h 561"/>
                <a:gd name="T74" fmla="*/ 626 w 626"/>
                <a:gd name="T75" fmla="*/ 258 h 561"/>
                <a:gd name="T76" fmla="*/ 618 w 626"/>
                <a:gd name="T77" fmla="*/ 297 h 561"/>
                <a:gd name="T78" fmla="*/ 615 w 626"/>
                <a:gd name="T79" fmla="*/ 367 h 561"/>
                <a:gd name="T80" fmla="*/ 611 w 626"/>
                <a:gd name="T81" fmla="*/ 413 h 561"/>
                <a:gd name="T82" fmla="*/ 587 w 626"/>
                <a:gd name="T83" fmla="*/ 424 h 561"/>
                <a:gd name="T84" fmla="*/ 547 w 626"/>
                <a:gd name="T85" fmla="*/ 435 h 561"/>
                <a:gd name="T86" fmla="*/ 539 w 626"/>
                <a:gd name="T87" fmla="*/ 476 h 561"/>
                <a:gd name="T88" fmla="*/ 565 w 626"/>
                <a:gd name="T89" fmla="*/ 550 h 561"/>
                <a:gd name="T90" fmla="*/ 509 w 626"/>
                <a:gd name="T91" fmla="*/ 519 h 561"/>
                <a:gd name="T92" fmla="*/ 476 w 626"/>
                <a:gd name="T93" fmla="*/ 537 h 561"/>
                <a:gd name="T94" fmla="*/ 478 w 626"/>
                <a:gd name="T95" fmla="*/ 549 h 561"/>
                <a:gd name="T96" fmla="*/ 456 w 626"/>
                <a:gd name="T97" fmla="*/ 561 h 5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26"/>
                <a:gd name="T148" fmla="*/ 0 h 561"/>
                <a:gd name="T149" fmla="*/ 626 w 626"/>
                <a:gd name="T150" fmla="*/ 561 h 5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26" h="561">
                  <a:moveTo>
                    <a:pt x="456" y="561"/>
                  </a:moveTo>
                  <a:cubicBezTo>
                    <a:pt x="449" y="553"/>
                    <a:pt x="441" y="546"/>
                    <a:pt x="434" y="539"/>
                  </a:cubicBezTo>
                  <a:cubicBezTo>
                    <a:pt x="424" y="520"/>
                    <a:pt x="419" y="511"/>
                    <a:pt x="403" y="513"/>
                  </a:cubicBezTo>
                  <a:cubicBezTo>
                    <a:pt x="399" y="521"/>
                    <a:pt x="396" y="529"/>
                    <a:pt x="392" y="536"/>
                  </a:cubicBezTo>
                  <a:cubicBezTo>
                    <a:pt x="383" y="536"/>
                    <a:pt x="371" y="515"/>
                    <a:pt x="371" y="512"/>
                  </a:cubicBezTo>
                  <a:cubicBezTo>
                    <a:pt x="367" y="512"/>
                    <a:pt x="367" y="507"/>
                    <a:pt x="365" y="505"/>
                  </a:cubicBezTo>
                  <a:cubicBezTo>
                    <a:pt x="361" y="504"/>
                    <a:pt x="357" y="503"/>
                    <a:pt x="353" y="502"/>
                  </a:cubicBezTo>
                  <a:cubicBezTo>
                    <a:pt x="341" y="483"/>
                    <a:pt x="335" y="486"/>
                    <a:pt x="321" y="485"/>
                  </a:cubicBezTo>
                  <a:cubicBezTo>
                    <a:pt x="321" y="485"/>
                    <a:pt x="320" y="486"/>
                    <a:pt x="319" y="487"/>
                  </a:cubicBezTo>
                  <a:cubicBezTo>
                    <a:pt x="295" y="499"/>
                    <a:pt x="300" y="476"/>
                    <a:pt x="301" y="465"/>
                  </a:cubicBezTo>
                  <a:cubicBezTo>
                    <a:pt x="293" y="457"/>
                    <a:pt x="291" y="458"/>
                    <a:pt x="285" y="458"/>
                  </a:cubicBezTo>
                  <a:cubicBezTo>
                    <a:pt x="281" y="462"/>
                    <a:pt x="278" y="466"/>
                    <a:pt x="274" y="470"/>
                  </a:cubicBezTo>
                  <a:cubicBezTo>
                    <a:pt x="272" y="471"/>
                    <a:pt x="269" y="472"/>
                    <a:pt x="267" y="474"/>
                  </a:cubicBezTo>
                  <a:cubicBezTo>
                    <a:pt x="259" y="485"/>
                    <a:pt x="238" y="488"/>
                    <a:pt x="228" y="489"/>
                  </a:cubicBezTo>
                  <a:cubicBezTo>
                    <a:pt x="206" y="480"/>
                    <a:pt x="200" y="475"/>
                    <a:pt x="196" y="459"/>
                  </a:cubicBezTo>
                  <a:cubicBezTo>
                    <a:pt x="185" y="441"/>
                    <a:pt x="187" y="446"/>
                    <a:pt x="172" y="444"/>
                  </a:cubicBezTo>
                  <a:cubicBezTo>
                    <a:pt x="171" y="444"/>
                    <a:pt x="170" y="445"/>
                    <a:pt x="170" y="446"/>
                  </a:cubicBezTo>
                  <a:cubicBezTo>
                    <a:pt x="163" y="443"/>
                    <a:pt x="162" y="439"/>
                    <a:pt x="162" y="434"/>
                  </a:cubicBezTo>
                  <a:cubicBezTo>
                    <a:pt x="167" y="432"/>
                    <a:pt x="175" y="432"/>
                    <a:pt x="182" y="426"/>
                  </a:cubicBezTo>
                  <a:cubicBezTo>
                    <a:pt x="182" y="417"/>
                    <a:pt x="180" y="411"/>
                    <a:pt x="179" y="407"/>
                  </a:cubicBezTo>
                  <a:cubicBezTo>
                    <a:pt x="177" y="404"/>
                    <a:pt x="176" y="401"/>
                    <a:pt x="175" y="399"/>
                  </a:cubicBezTo>
                  <a:cubicBezTo>
                    <a:pt x="161" y="399"/>
                    <a:pt x="162" y="401"/>
                    <a:pt x="156" y="413"/>
                  </a:cubicBezTo>
                  <a:cubicBezTo>
                    <a:pt x="145" y="413"/>
                    <a:pt x="139" y="404"/>
                    <a:pt x="132" y="401"/>
                  </a:cubicBezTo>
                  <a:cubicBezTo>
                    <a:pt x="130" y="392"/>
                    <a:pt x="129" y="393"/>
                    <a:pt x="124" y="387"/>
                  </a:cubicBezTo>
                  <a:cubicBezTo>
                    <a:pt x="124" y="383"/>
                    <a:pt x="124" y="378"/>
                    <a:pt x="124" y="373"/>
                  </a:cubicBezTo>
                  <a:cubicBezTo>
                    <a:pt x="135" y="365"/>
                    <a:pt x="140" y="357"/>
                    <a:pt x="147" y="347"/>
                  </a:cubicBezTo>
                  <a:cubicBezTo>
                    <a:pt x="149" y="327"/>
                    <a:pt x="165" y="318"/>
                    <a:pt x="170" y="303"/>
                  </a:cubicBezTo>
                  <a:cubicBezTo>
                    <a:pt x="170" y="299"/>
                    <a:pt x="170" y="295"/>
                    <a:pt x="171" y="292"/>
                  </a:cubicBezTo>
                  <a:cubicBezTo>
                    <a:pt x="175" y="292"/>
                    <a:pt x="177" y="295"/>
                    <a:pt x="178" y="298"/>
                  </a:cubicBezTo>
                  <a:cubicBezTo>
                    <a:pt x="178" y="305"/>
                    <a:pt x="173" y="317"/>
                    <a:pt x="186" y="323"/>
                  </a:cubicBezTo>
                  <a:cubicBezTo>
                    <a:pt x="192" y="323"/>
                    <a:pt x="200" y="324"/>
                    <a:pt x="206" y="318"/>
                  </a:cubicBezTo>
                  <a:cubicBezTo>
                    <a:pt x="206" y="305"/>
                    <a:pt x="208" y="287"/>
                    <a:pt x="206" y="279"/>
                  </a:cubicBezTo>
                  <a:cubicBezTo>
                    <a:pt x="190" y="264"/>
                    <a:pt x="196" y="255"/>
                    <a:pt x="203" y="242"/>
                  </a:cubicBezTo>
                  <a:cubicBezTo>
                    <a:pt x="203" y="229"/>
                    <a:pt x="195" y="213"/>
                    <a:pt x="192" y="211"/>
                  </a:cubicBezTo>
                  <a:cubicBezTo>
                    <a:pt x="191" y="206"/>
                    <a:pt x="190" y="202"/>
                    <a:pt x="190" y="197"/>
                  </a:cubicBezTo>
                  <a:cubicBezTo>
                    <a:pt x="192" y="192"/>
                    <a:pt x="195" y="186"/>
                    <a:pt x="197" y="182"/>
                  </a:cubicBezTo>
                  <a:cubicBezTo>
                    <a:pt x="197" y="171"/>
                    <a:pt x="202" y="163"/>
                    <a:pt x="205" y="153"/>
                  </a:cubicBezTo>
                  <a:cubicBezTo>
                    <a:pt x="205" y="130"/>
                    <a:pt x="192" y="98"/>
                    <a:pt x="177" y="90"/>
                  </a:cubicBezTo>
                  <a:cubicBezTo>
                    <a:pt x="162" y="90"/>
                    <a:pt x="155" y="91"/>
                    <a:pt x="147" y="99"/>
                  </a:cubicBezTo>
                  <a:cubicBezTo>
                    <a:pt x="139" y="114"/>
                    <a:pt x="138" y="116"/>
                    <a:pt x="122" y="119"/>
                  </a:cubicBezTo>
                  <a:cubicBezTo>
                    <a:pt x="107" y="119"/>
                    <a:pt x="97" y="125"/>
                    <a:pt x="86" y="127"/>
                  </a:cubicBezTo>
                  <a:cubicBezTo>
                    <a:pt x="73" y="120"/>
                    <a:pt x="74" y="112"/>
                    <a:pt x="72" y="105"/>
                  </a:cubicBezTo>
                  <a:cubicBezTo>
                    <a:pt x="70" y="89"/>
                    <a:pt x="64" y="80"/>
                    <a:pt x="58" y="73"/>
                  </a:cubicBezTo>
                  <a:cubicBezTo>
                    <a:pt x="30" y="61"/>
                    <a:pt x="25" y="64"/>
                    <a:pt x="25" y="90"/>
                  </a:cubicBezTo>
                  <a:cubicBezTo>
                    <a:pt x="17" y="83"/>
                    <a:pt x="8" y="77"/>
                    <a:pt x="1" y="71"/>
                  </a:cubicBezTo>
                  <a:cubicBezTo>
                    <a:pt x="0" y="70"/>
                    <a:pt x="0" y="69"/>
                    <a:pt x="0" y="68"/>
                  </a:cubicBezTo>
                  <a:cubicBezTo>
                    <a:pt x="4" y="64"/>
                    <a:pt x="7" y="60"/>
                    <a:pt x="11" y="56"/>
                  </a:cubicBezTo>
                  <a:cubicBezTo>
                    <a:pt x="12" y="48"/>
                    <a:pt x="13" y="41"/>
                    <a:pt x="14" y="35"/>
                  </a:cubicBezTo>
                  <a:cubicBezTo>
                    <a:pt x="11" y="33"/>
                    <a:pt x="8" y="30"/>
                    <a:pt x="6" y="28"/>
                  </a:cubicBezTo>
                  <a:cubicBezTo>
                    <a:pt x="18" y="21"/>
                    <a:pt x="30" y="14"/>
                    <a:pt x="41" y="8"/>
                  </a:cubicBezTo>
                  <a:cubicBezTo>
                    <a:pt x="54" y="3"/>
                    <a:pt x="63" y="0"/>
                    <a:pt x="81" y="4"/>
                  </a:cubicBezTo>
                  <a:cubicBezTo>
                    <a:pt x="90" y="11"/>
                    <a:pt x="99" y="13"/>
                    <a:pt x="115" y="14"/>
                  </a:cubicBezTo>
                  <a:cubicBezTo>
                    <a:pt x="132" y="9"/>
                    <a:pt x="139" y="8"/>
                    <a:pt x="159" y="17"/>
                  </a:cubicBezTo>
                  <a:cubicBezTo>
                    <a:pt x="173" y="34"/>
                    <a:pt x="190" y="57"/>
                    <a:pt x="210" y="79"/>
                  </a:cubicBezTo>
                  <a:cubicBezTo>
                    <a:pt x="213" y="87"/>
                    <a:pt x="217" y="96"/>
                    <a:pt x="221" y="106"/>
                  </a:cubicBezTo>
                  <a:cubicBezTo>
                    <a:pt x="229" y="113"/>
                    <a:pt x="236" y="120"/>
                    <a:pt x="245" y="127"/>
                  </a:cubicBezTo>
                  <a:cubicBezTo>
                    <a:pt x="254" y="139"/>
                    <a:pt x="256" y="139"/>
                    <a:pt x="258" y="159"/>
                  </a:cubicBezTo>
                  <a:cubicBezTo>
                    <a:pt x="260" y="162"/>
                    <a:pt x="268" y="167"/>
                    <a:pt x="276" y="173"/>
                  </a:cubicBezTo>
                  <a:cubicBezTo>
                    <a:pt x="277" y="175"/>
                    <a:pt x="278" y="176"/>
                    <a:pt x="279" y="178"/>
                  </a:cubicBezTo>
                  <a:cubicBezTo>
                    <a:pt x="279" y="185"/>
                    <a:pt x="279" y="189"/>
                    <a:pt x="284" y="201"/>
                  </a:cubicBezTo>
                  <a:cubicBezTo>
                    <a:pt x="287" y="203"/>
                    <a:pt x="309" y="204"/>
                    <a:pt x="320" y="201"/>
                  </a:cubicBezTo>
                  <a:cubicBezTo>
                    <a:pt x="330" y="201"/>
                    <a:pt x="331" y="199"/>
                    <a:pt x="345" y="208"/>
                  </a:cubicBezTo>
                  <a:cubicBezTo>
                    <a:pt x="350" y="208"/>
                    <a:pt x="354" y="208"/>
                    <a:pt x="358" y="208"/>
                  </a:cubicBezTo>
                  <a:cubicBezTo>
                    <a:pt x="363" y="203"/>
                    <a:pt x="362" y="203"/>
                    <a:pt x="373" y="203"/>
                  </a:cubicBezTo>
                  <a:cubicBezTo>
                    <a:pt x="380" y="210"/>
                    <a:pt x="388" y="217"/>
                    <a:pt x="396" y="224"/>
                  </a:cubicBezTo>
                  <a:cubicBezTo>
                    <a:pt x="403" y="224"/>
                    <a:pt x="414" y="223"/>
                    <a:pt x="423" y="232"/>
                  </a:cubicBezTo>
                  <a:cubicBezTo>
                    <a:pt x="426" y="239"/>
                    <a:pt x="429" y="246"/>
                    <a:pt x="433" y="253"/>
                  </a:cubicBezTo>
                  <a:cubicBezTo>
                    <a:pt x="436" y="267"/>
                    <a:pt x="449" y="302"/>
                    <a:pt x="475" y="286"/>
                  </a:cubicBezTo>
                  <a:cubicBezTo>
                    <a:pt x="486" y="284"/>
                    <a:pt x="499" y="280"/>
                    <a:pt x="513" y="275"/>
                  </a:cubicBezTo>
                  <a:cubicBezTo>
                    <a:pt x="515" y="273"/>
                    <a:pt x="518" y="271"/>
                    <a:pt x="521" y="269"/>
                  </a:cubicBezTo>
                  <a:cubicBezTo>
                    <a:pt x="532" y="250"/>
                    <a:pt x="540" y="242"/>
                    <a:pt x="556" y="229"/>
                  </a:cubicBezTo>
                  <a:cubicBezTo>
                    <a:pt x="561" y="223"/>
                    <a:pt x="566" y="218"/>
                    <a:pt x="571" y="213"/>
                  </a:cubicBezTo>
                  <a:cubicBezTo>
                    <a:pt x="579" y="206"/>
                    <a:pt x="588" y="198"/>
                    <a:pt x="598" y="191"/>
                  </a:cubicBezTo>
                  <a:cubicBezTo>
                    <a:pt x="612" y="193"/>
                    <a:pt x="612" y="191"/>
                    <a:pt x="608" y="209"/>
                  </a:cubicBezTo>
                  <a:cubicBezTo>
                    <a:pt x="608" y="217"/>
                    <a:pt x="608" y="225"/>
                    <a:pt x="608" y="234"/>
                  </a:cubicBezTo>
                  <a:cubicBezTo>
                    <a:pt x="612" y="238"/>
                    <a:pt x="623" y="245"/>
                    <a:pt x="626" y="258"/>
                  </a:cubicBezTo>
                  <a:cubicBezTo>
                    <a:pt x="625" y="266"/>
                    <a:pt x="625" y="274"/>
                    <a:pt x="624" y="282"/>
                  </a:cubicBezTo>
                  <a:cubicBezTo>
                    <a:pt x="622" y="287"/>
                    <a:pt x="620" y="291"/>
                    <a:pt x="618" y="297"/>
                  </a:cubicBezTo>
                  <a:cubicBezTo>
                    <a:pt x="612" y="303"/>
                    <a:pt x="613" y="316"/>
                    <a:pt x="616" y="330"/>
                  </a:cubicBezTo>
                  <a:cubicBezTo>
                    <a:pt x="615" y="342"/>
                    <a:pt x="615" y="354"/>
                    <a:pt x="615" y="367"/>
                  </a:cubicBezTo>
                  <a:cubicBezTo>
                    <a:pt x="614" y="374"/>
                    <a:pt x="612" y="381"/>
                    <a:pt x="610" y="389"/>
                  </a:cubicBezTo>
                  <a:cubicBezTo>
                    <a:pt x="610" y="397"/>
                    <a:pt x="611" y="405"/>
                    <a:pt x="611" y="413"/>
                  </a:cubicBezTo>
                  <a:cubicBezTo>
                    <a:pt x="608" y="417"/>
                    <a:pt x="605" y="421"/>
                    <a:pt x="600" y="423"/>
                  </a:cubicBezTo>
                  <a:cubicBezTo>
                    <a:pt x="595" y="423"/>
                    <a:pt x="591" y="424"/>
                    <a:pt x="587" y="424"/>
                  </a:cubicBezTo>
                  <a:cubicBezTo>
                    <a:pt x="572" y="420"/>
                    <a:pt x="566" y="420"/>
                    <a:pt x="556" y="420"/>
                  </a:cubicBezTo>
                  <a:cubicBezTo>
                    <a:pt x="551" y="425"/>
                    <a:pt x="551" y="430"/>
                    <a:pt x="547" y="435"/>
                  </a:cubicBezTo>
                  <a:cubicBezTo>
                    <a:pt x="530" y="439"/>
                    <a:pt x="528" y="445"/>
                    <a:pt x="530" y="462"/>
                  </a:cubicBezTo>
                  <a:cubicBezTo>
                    <a:pt x="533" y="467"/>
                    <a:pt x="536" y="472"/>
                    <a:pt x="539" y="476"/>
                  </a:cubicBezTo>
                  <a:cubicBezTo>
                    <a:pt x="542" y="490"/>
                    <a:pt x="549" y="508"/>
                    <a:pt x="559" y="527"/>
                  </a:cubicBezTo>
                  <a:cubicBezTo>
                    <a:pt x="561" y="535"/>
                    <a:pt x="563" y="542"/>
                    <a:pt x="565" y="550"/>
                  </a:cubicBezTo>
                  <a:cubicBezTo>
                    <a:pt x="545" y="550"/>
                    <a:pt x="533" y="535"/>
                    <a:pt x="525" y="531"/>
                  </a:cubicBezTo>
                  <a:cubicBezTo>
                    <a:pt x="525" y="518"/>
                    <a:pt x="513" y="515"/>
                    <a:pt x="509" y="519"/>
                  </a:cubicBezTo>
                  <a:cubicBezTo>
                    <a:pt x="508" y="520"/>
                    <a:pt x="508" y="522"/>
                    <a:pt x="508" y="523"/>
                  </a:cubicBezTo>
                  <a:cubicBezTo>
                    <a:pt x="495" y="525"/>
                    <a:pt x="486" y="532"/>
                    <a:pt x="476" y="537"/>
                  </a:cubicBezTo>
                  <a:cubicBezTo>
                    <a:pt x="476" y="541"/>
                    <a:pt x="476" y="544"/>
                    <a:pt x="476" y="548"/>
                  </a:cubicBezTo>
                  <a:cubicBezTo>
                    <a:pt x="477" y="548"/>
                    <a:pt x="477" y="549"/>
                    <a:pt x="478" y="549"/>
                  </a:cubicBezTo>
                  <a:cubicBezTo>
                    <a:pt x="472" y="552"/>
                    <a:pt x="470" y="555"/>
                    <a:pt x="467" y="558"/>
                  </a:cubicBezTo>
                  <a:cubicBezTo>
                    <a:pt x="463" y="559"/>
                    <a:pt x="460" y="560"/>
                    <a:pt x="456" y="561"/>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0" name="Freeform 76"/>
            <p:cNvSpPr/>
            <p:nvPr/>
          </p:nvSpPr>
          <p:spPr bwMode="auto">
            <a:xfrm rot="252837">
              <a:off x="2110759" y="1977655"/>
              <a:ext cx="1511115" cy="1258162"/>
            </a:xfrm>
            <a:custGeom>
              <a:avLst/>
              <a:gdLst>
                <a:gd name="T0" fmla="*/ 695 w 797"/>
                <a:gd name="T1" fmla="*/ 522 h 681"/>
                <a:gd name="T2" fmla="*/ 688 w 797"/>
                <a:gd name="T3" fmla="*/ 588 h 681"/>
                <a:gd name="T4" fmla="*/ 658 w 797"/>
                <a:gd name="T5" fmla="*/ 620 h 681"/>
                <a:gd name="T6" fmla="*/ 662 w 797"/>
                <a:gd name="T7" fmla="*/ 644 h 681"/>
                <a:gd name="T8" fmla="*/ 656 w 797"/>
                <a:gd name="T9" fmla="*/ 670 h 681"/>
                <a:gd name="T10" fmla="*/ 598 w 797"/>
                <a:gd name="T11" fmla="*/ 681 h 681"/>
                <a:gd name="T12" fmla="*/ 580 w 797"/>
                <a:gd name="T13" fmla="*/ 667 h 681"/>
                <a:gd name="T14" fmla="*/ 565 w 797"/>
                <a:gd name="T15" fmla="*/ 633 h 681"/>
                <a:gd name="T16" fmla="*/ 526 w 797"/>
                <a:gd name="T17" fmla="*/ 605 h 681"/>
                <a:gd name="T18" fmla="*/ 473 w 797"/>
                <a:gd name="T19" fmla="*/ 585 h 681"/>
                <a:gd name="T20" fmla="*/ 471 w 797"/>
                <a:gd name="T21" fmla="*/ 627 h 681"/>
                <a:gd name="T22" fmla="*/ 448 w 797"/>
                <a:gd name="T23" fmla="*/ 636 h 681"/>
                <a:gd name="T24" fmla="*/ 391 w 797"/>
                <a:gd name="T25" fmla="*/ 568 h 681"/>
                <a:gd name="T26" fmla="*/ 434 w 797"/>
                <a:gd name="T27" fmla="*/ 581 h 681"/>
                <a:gd name="T28" fmla="*/ 461 w 797"/>
                <a:gd name="T29" fmla="*/ 565 h 681"/>
                <a:gd name="T30" fmla="*/ 480 w 797"/>
                <a:gd name="T31" fmla="*/ 500 h 681"/>
                <a:gd name="T32" fmla="*/ 506 w 797"/>
                <a:gd name="T33" fmla="*/ 482 h 681"/>
                <a:gd name="T34" fmla="*/ 495 w 797"/>
                <a:gd name="T35" fmla="*/ 426 h 681"/>
                <a:gd name="T36" fmla="*/ 480 w 797"/>
                <a:gd name="T37" fmla="*/ 379 h 681"/>
                <a:gd name="T38" fmla="*/ 438 w 797"/>
                <a:gd name="T39" fmla="*/ 351 h 681"/>
                <a:gd name="T40" fmla="*/ 369 w 797"/>
                <a:gd name="T41" fmla="*/ 293 h 681"/>
                <a:gd name="T42" fmla="*/ 338 w 797"/>
                <a:gd name="T43" fmla="*/ 296 h 681"/>
                <a:gd name="T44" fmla="*/ 289 w 797"/>
                <a:gd name="T45" fmla="*/ 264 h 681"/>
                <a:gd name="T46" fmla="*/ 213 w 797"/>
                <a:gd name="T47" fmla="*/ 246 h 681"/>
                <a:gd name="T48" fmla="*/ 206 w 797"/>
                <a:gd name="T49" fmla="*/ 282 h 681"/>
                <a:gd name="T50" fmla="*/ 130 w 797"/>
                <a:gd name="T51" fmla="*/ 244 h 681"/>
                <a:gd name="T52" fmla="*/ 22 w 797"/>
                <a:gd name="T53" fmla="*/ 217 h 681"/>
                <a:gd name="T54" fmla="*/ 10 w 797"/>
                <a:gd name="T55" fmla="*/ 190 h 681"/>
                <a:gd name="T56" fmla="*/ 21 w 797"/>
                <a:gd name="T57" fmla="*/ 146 h 681"/>
                <a:gd name="T58" fmla="*/ 72 w 797"/>
                <a:gd name="T59" fmla="*/ 119 h 681"/>
                <a:gd name="T60" fmla="*/ 139 w 797"/>
                <a:gd name="T61" fmla="*/ 75 h 681"/>
                <a:gd name="T62" fmla="*/ 178 w 797"/>
                <a:gd name="T63" fmla="*/ 43 h 681"/>
                <a:gd name="T64" fmla="*/ 249 w 797"/>
                <a:gd name="T65" fmla="*/ 17 h 681"/>
                <a:gd name="T66" fmla="*/ 262 w 797"/>
                <a:gd name="T67" fmla="*/ 67 h 681"/>
                <a:gd name="T68" fmla="*/ 255 w 797"/>
                <a:gd name="T69" fmla="*/ 109 h 681"/>
                <a:gd name="T70" fmla="*/ 284 w 797"/>
                <a:gd name="T71" fmla="*/ 139 h 681"/>
                <a:gd name="T72" fmla="*/ 301 w 797"/>
                <a:gd name="T73" fmla="*/ 165 h 681"/>
                <a:gd name="T74" fmla="*/ 374 w 797"/>
                <a:gd name="T75" fmla="*/ 158 h 681"/>
                <a:gd name="T76" fmla="*/ 342 w 797"/>
                <a:gd name="T77" fmla="*/ 210 h 681"/>
                <a:gd name="T78" fmla="*/ 387 w 797"/>
                <a:gd name="T79" fmla="*/ 241 h 681"/>
                <a:gd name="T80" fmla="*/ 423 w 797"/>
                <a:gd name="T81" fmla="*/ 290 h 681"/>
                <a:gd name="T82" fmla="*/ 473 w 797"/>
                <a:gd name="T83" fmla="*/ 258 h 681"/>
                <a:gd name="T84" fmla="*/ 510 w 797"/>
                <a:gd name="T85" fmla="*/ 267 h 681"/>
                <a:gd name="T86" fmla="*/ 559 w 797"/>
                <a:gd name="T87" fmla="*/ 243 h 681"/>
                <a:gd name="T88" fmla="*/ 540 w 797"/>
                <a:gd name="T89" fmla="*/ 286 h 681"/>
                <a:gd name="T90" fmla="*/ 540 w 797"/>
                <a:gd name="T91" fmla="*/ 354 h 681"/>
                <a:gd name="T92" fmla="*/ 573 w 797"/>
                <a:gd name="T93" fmla="*/ 373 h 681"/>
                <a:gd name="T94" fmla="*/ 622 w 797"/>
                <a:gd name="T95" fmla="*/ 415 h 681"/>
                <a:gd name="T96" fmla="*/ 633 w 797"/>
                <a:gd name="T97" fmla="*/ 479 h 681"/>
                <a:gd name="T98" fmla="*/ 686 w 797"/>
                <a:gd name="T99" fmla="*/ 493 h 681"/>
                <a:gd name="T100" fmla="*/ 701 w 797"/>
                <a:gd name="T101" fmla="*/ 445 h 681"/>
                <a:gd name="T102" fmla="*/ 698 w 797"/>
                <a:gd name="T103" fmla="*/ 407 h 681"/>
                <a:gd name="T104" fmla="*/ 711 w 797"/>
                <a:gd name="T105" fmla="*/ 387 h 681"/>
                <a:gd name="T106" fmla="*/ 722 w 797"/>
                <a:gd name="T107" fmla="*/ 393 h 681"/>
                <a:gd name="T108" fmla="*/ 760 w 797"/>
                <a:gd name="T109" fmla="*/ 420 h 681"/>
                <a:gd name="T110" fmla="*/ 797 w 797"/>
                <a:gd name="T111" fmla="*/ 439 h 681"/>
                <a:gd name="T112" fmla="*/ 793 w 797"/>
                <a:gd name="T113" fmla="*/ 490 h 681"/>
                <a:gd name="T114" fmla="*/ 778 w 797"/>
                <a:gd name="T115" fmla="*/ 503 h 681"/>
                <a:gd name="T116" fmla="*/ 748 w 797"/>
                <a:gd name="T117" fmla="*/ 534 h 6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97"/>
                <a:gd name="T178" fmla="*/ 0 h 681"/>
                <a:gd name="T179" fmla="*/ 797 w 797"/>
                <a:gd name="T180" fmla="*/ 681 h 68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97" h="681">
                  <a:moveTo>
                    <a:pt x="742" y="535"/>
                  </a:moveTo>
                  <a:cubicBezTo>
                    <a:pt x="724" y="520"/>
                    <a:pt x="711" y="521"/>
                    <a:pt x="695" y="522"/>
                  </a:cubicBezTo>
                  <a:cubicBezTo>
                    <a:pt x="692" y="524"/>
                    <a:pt x="688" y="525"/>
                    <a:pt x="683" y="526"/>
                  </a:cubicBezTo>
                  <a:cubicBezTo>
                    <a:pt x="671" y="544"/>
                    <a:pt x="677" y="565"/>
                    <a:pt x="688" y="588"/>
                  </a:cubicBezTo>
                  <a:cubicBezTo>
                    <a:pt x="688" y="598"/>
                    <a:pt x="690" y="607"/>
                    <a:pt x="687" y="620"/>
                  </a:cubicBezTo>
                  <a:cubicBezTo>
                    <a:pt x="677" y="620"/>
                    <a:pt x="668" y="620"/>
                    <a:pt x="658" y="620"/>
                  </a:cubicBezTo>
                  <a:cubicBezTo>
                    <a:pt x="649" y="625"/>
                    <a:pt x="652" y="624"/>
                    <a:pt x="651" y="636"/>
                  </a:cubicBezTo>
                  <a:cubicBezTo>
                    <a:pt x="654" y="638"/>
                    <a:pt x="658" y="641"/>
                    <a:pt x="662" y="644"/>
                  </a:cubicBezTo>
                  <a:cubicBezTo>
                    <a:pt x="662" y="647"/>
                    <a:pt x="662" y="650"/>
                    <a:pt x="662" y="653"/>
                  </a:cubicBezTo>
                  <a:cubicBezTo>
                    <a:pt x="660" y="659"/>
                    <a:pt x="658" y="664"/>
                    <a:pt x="656" y="670"/>
                  </a:cubicBezTo>
                  <a:cubicBezTo>
                    <a:pt x="642" y="670"/>
                    <a:pt x="639" y="677"/>
                    <a:pt x="629" y="680"/>
                  </a:cubicBezTo>
                  <a:cubicBezTo>
                    <a:pt x="619" y="680"/>
                    <a:pt x="608" y="680"/>
                    <a:pt x="598" y="681"/>
                  </a:cubicBezTo>
                  <a:cubicBezTo>
                    <a:pt x="596" y="680"/>
                    <a:pt x="595" y="680"/>
                    <a:pt x="595" y="680"/>
                  </a:cubicBezTo>
                  <a:cubicBezTo>
                    <a:pt x="589" y="671"/>
                    <a:pt x="583" y="667"/>
                    <a:pt x="580" y="667"/>
                  </a:cubicBezTo>
                  <a:cubicBezTo>
                    <a:pt x="579" y="664"/>
                    <a:pt x="578" y="661"/>
                    <a:pt x="577" y="659"/>
                  </a:cubicBezTo>
                  <a:cubicBezTo>
                    <a:pt x="573" y="650"/>
                    <a:pt x="569" y="641"/>
                    <a:pt x="565" y="633"/>
                  </a:cubicBezTo>
                  <a:cubicBezTo>
                    <a:pt x="560" y="630"/>
                    <a:pt x="555" y="626"/>
                    <a:pt x="551" y="623"/>
                  </a:cubicBezTo>
                  <a:cubicBezTo>
                    <a:pt x="544" y="611"/>
                    <a:pt x="532" y="607"/>
                    <a:pt x="526" y="605"/>
                  </a:cubicBezTo>
                  <a:cubicBezTo>
                    <a:pt x="522" y="603"/>
                    <a:pt x="519" y="601"/>
                    <a:pt x="515" y="598"/>
                  </a:cubicBezTo>
                  <a:cubicBezTo>
                    <a:pt x="501" y="570"/>
                    <a:pt x="495" y="572"/>
                    <a:pt x="473" y="585"/>
                  </a:cubicBezTo>
                  <a:cubicBezTo>
                    <a:pt x="465" y="594"/>
                    <a:pt x="464" y="591"/>
                    <a:pt x="464" y="606"/>
                  </a:cubicBezTo>
                  <a:cubicBezTo>
                    <a:pt x="467" y="610"/>
                    <a:pt x="471" y="616"/>
                    <a:pt x="471" y="627"/>
                  </a:cubicBezTo>
                  <a:cubicBezTo>
                    <a:pt x="466" y="630"/>
                    <a:pt x="464" y="633"/>
                    <a:pt x="457" y="635"/>
                  </a:cubicBezTo>
                  <a:cubicBezTo>
                    <a:pt x="454" y="635"/>
                    <a:pt x="451" y="635"/>
                    <a:pt x="448" y="636"/>
                  </a:cubicBezTo>
                  <a:cubicBezTo>
                    <a:pt x="429" y="625"/>
                    <a:pt x="412" y="613"/>
                    <a:pt x="403" y="601"/>
                  </a:cubicBezTo>
                  <a:cubicBezTo>
                    <a:pt x="391" y="595"/>
                    <a:pt x="391" y="572"/>
                    <a:pt x="391" y="568"/>
                  </a:cubicBezTo>
                  <a:cubicBezTo>
                    <a:pt x="399" y="568"/>
                    <a:pt x="407" y="568"/>
                    <a:pt x="415" y="568"/>
                  </a:cubicBezTo>
                  <a:cubicBezTo>
                    <a:pt x="421" y="572"/>
                    <a:pt x="427" y="577"/>
                    <a:pt x="434" y="581"/>
                  </a:cubicBezTo>
                  <a:cubicBezTo>
                    <a:pt x="443" y="581"/>
                    <a:pt x="453" y="584"/>
                    <a:pt x="461" y="574"/>
                  </a:cubicBezTo>
                  <a:cubicBezTo>
                    <a:pt x="461" y="571"/>
                    <a:pt x="461" y="568"/>
                    <a:pt x="461" y="565"/>
                  </a:cubicBezTo>
                  <a:cubicBezTo>
                    <a:pt x="453" y="557"/>
                    <a:pt x="444" y="549"/>
                    <a:pt x="442" y="545"/>
                  </a:cubicBezTo>
                  <a:cubicBezTo>
                    <a:pt x="454" y="538"/>
                    <a:pt x="477" y="514"/>
                    <a:pt x="480" y="500"/>
                  </a:cubicBezTo>
                  <a:cubicBezTo>
                    <a:pt x="486" y="498"/>
                    <a:pt x="492" y="495"/>
                    <a:pt x="496" y="491"/>
                  </a:cubicBezTo>
                  <a:cubicBezTo>
                    <a:pt x="499" y="491"/>
                    <a:pt x="503" y="485"/>
                    <a:pt x="506" y="482"/>
                  </a:cubicBezTo>
                  <a:cubicBezTo>
                    <a:pt x="506" y="474"/>
                    <a:pt x="505" y="466"/>
                    <a:pt x="505" y="459"/>
                  </a:cubicBezTo>
                  <a:cubicBezTo>
                    <a:pt x="492" y="446"/>
                    <a:pt x="497" y="428"/>
                    <a:pt x="495" y="426"/>
                  </a:cubicBezTo>
                  <a:cubicBezTo>
                    <a:pt x="491" y="416"/>
                    <a:pt x="487" y="407"/>
                    <a:pt x="483" y="398"/>
                  </a:cubicBezTo>
                  <a:cubicBezTo>
                    <a:pt x="482" y="392"/>
                    <a:pt x="481" y="385"/>
                    <a:pt x="480" y="379"/>
                  </a:cubicBezTo>
                  <a:cubicBezTo>
                    <a:pt x="475" y="369"/>
                    <a:pt x="467" y="352"/>
                    <a:pt x="464" y="351"/>
                  </a:cubicBezTo>
                  <a:cubicBezTo>
                    <a:pt x="456" y="351"/>
                    <a:pt x="447" y="351"/>
                    <a:pt x="438" y="351"/>
                  </a:cubicBezTo>
                  <a:cubicBezTo>
                    <a:pt x="421" y="346"/>
                    <a:pt x="404" y="330"/>
                    <a:pt x="395" y="326"/>
                  </a:cubicBezTo>
                  <a:cubicBezTo>
                    <a:pt x="387" y="314"/>
                    <a:pt x="378" y="304"/>
                    <a:pt x="369" y="293"/>
                  </a:cubicBezTo>
                  <a:cubicBezTo>
                    <a:pt x="359" y="293"/>
                    <a:pt x="358" y="295"/>
                    <a:pt x="352" y="297"/>
                  </a:cubicBezTo>
                  <a:cubicBezTo>
                    <a:pt x="348" y="296"/>
                    <a:pt x="343" y="296"/>
                    <a:pt x="338" y="296"/>
                  </a:cubicBezTo>
                  <a:cubicBezTo>
                    <a:pt x="329" y="288"/>
                    <a:pt x="321" y="281"/>
                    <a:pt x="312" y="274"/>
                  </a:cubicBezTo>
                  <a:cubicBezTo>
                    <a:pt x="304" y="271"/>
                    <a:pt x="296" y="267"/>
                    <a:pt x="289" y="264"/>
                  </a:cubicBezTo>
                  <a:cubicBezTo>
                    <a:pt x="274" y="263"/>
                    <a:pt x="262" y="260"/>
                    <a:pt x="253" y="257"/>
                  </a:cubicBezTo>
                  <a:cubicBezTo>
                    <a:pt x="235" y="243"/>
                    <a:pt x="230" y="247"/>
                    <a:pt x="213" y="246"/>
                  </a:cubicBezTo>
                  <a:cubicBezTo>
                    <a:pt x="210" y="248"/>
                    <a:pt x="206" y="250"/>
                    <a:pt x="203" y="253"/>
                  </a:cubicBezTo>
                  <a:cubicBezTo>
                    <a:pt x="203" y="261"/>
                    <a:pt x="209" y="268"/>
                    <a:pt x="206" y="282"/>
                  </a:cubicBezTo>
                  <a:cubicBezTo>
                    <a:pt x="190" y="298"/>
                    <a:pt x="160" y="270"/>
                    <a:pt x="153" y="261"/>
                  </a:cubicBezTo>
                  <a:cubicBezTo>
                    <a:pt x="145" y="255"/>
                    <a:pt x="137" y="250"/>
                    <a:pt x="130" y="244"/>
                  </a:cubicBezTo>
                  <a:cubicBezTo>
                    <a:pt x="114" y="235"/>
                    <a:pt x="100" y="227"/>
                    <a:pt x="88" y="223"/>
                  </a:cubicBezTo>
                  <a:cubicBezTo>
                    <a:pt x="65" y="223"/>
                    <a:pt x="40" y="226"/>
                    <a:pt x="22" y="217"/>
                  </a:cubicBezTo>
                  <a:cubicBezTo>
                    <a:pt x="20" y="217"/>
                    <a:pt x="18" y="217"/>
                    <a:pt x="17" y="217"/>
                  </a:cubicBezTo>
                  <a:cubicBezTo>
                    <a:pt x="16" y="208"/>
                    <a:pt x="12" y="192"/>
                    <a:pt x="10" y="190"/>
                  </a:cubicBezTo>
                  <a:cubicBezTo>
                    <a:pt x="8" y="177"/>
                    <a:pt x="0" y="167"/>
                    <a:pt x="12" y="164"/>
                  </a:cubicBezTo>
                  <a:cubicBezTo>
                    <a:pt x="15" y="158"/>
                    <a:pt x="19" y="152"/>
                    <a:pt x="21" y="146"/>
                  </a:cubicBezTo>
                  <a:cubicBezTo>
                    <a:pt x="34" y="146"/>
                    <a:pt x="55" y="146"/>
                    <a:pt x="67" y="134"/>
                  </a:cubicBezTo>
                  <a:cubicBezTo>
                    <a:pt x="68" y="129"/>
                    <a:pt x="70" y="124"/>
                    <a:pt x="72" y="119"/>
                  </a:cubicBezTo>
                  <a:cubicBezTo>
                    <a:pt x="77" y="115"/>
                    <a:pt x="81" y="110"/>
                    <a:pt x="85" y="106"/>
                  </a:cubicBezTo>
                  <a:cubicBezTo>
                    <a:pt x="96" y="77"/>
                    <a:pt x="107" y="79"/>
                    <a:pt x="139" y="75"/>
                  </a:cubicBezTo>
                  <a:cubicBezTo>
                    <a:pt x="143" y="75"/>
                    <a:pt x="174" y="77"/>
                    <a:pt x="183" y="69"/>
                  </a:cubicBezTo>
                  <a:cubicBezTo>
                    <a:pt x="181" y="60"/>
                    <a:pt x="179" y="51"/>
                    <a:pt x="178" y="43"/>
                  </a:cubicBezTo>
                  <a:cubicBezTo>
                    <a:pt x="178" y="27"/>
                    <a:pt x="179" y="0"/>
                    <a:pt x="200" y="10"/>
                  </a:cubicBezTo>
                  <a:cubicBezTo>
                    <a:pt x="216" y="12"/>
                    <a:pt x="232" y="14"/>
                    <a:pt x="249" y="17"/>
                  </a:cubicBezTo>
                  <a:cubicBezTo>
                    <a:pt x="246" y="22"/>
                    <a:pt x="247" y="32"/>
                    <a:pt x="248" y="41"/>
                  </a:cubicBezTo>
                  <a:cubicBezTo>
                    <a:pt x="253" y="49"/>
                    <a:pt x="258" y="54"/>
                    <a:pt x="262" y="67"/>
                  </a:cubicBezTo>
                  <a:cubicBezTo>
                    <a:pt x="262" y="72"/>
                    <a:pt x="262" y="76"/>
                    <a:pt x="262" y="81"/>
                  </a:cubicBezTo>
                  <a:cubicBezTo>
                    <a:pt x="259" y="89"/>
                    <a:pt x="253" y="97"/>
                    <a:pt x="255" y="109"/>
                  </a:cubicBezTo>
                  <a:cubicBezTo>
                    <a:pt x="263" y="116"/>
                    <a:pt x="272" y="124"/>
                    <a:pt x="280" y="132"/>
                  </a:cubicBezTo>
                  <a:cubicBezTo>
                    <a:pt x="281" y="135"/>
                    <a:pt x="282" y="137"/>
                    <a:pt x="284" y="139"/>
                  </a:cubicBezTo>
                  <a:cubicBezTo>
                    <a:pt x="283" y="147"/>
                    <a:pt x="283" y="155"/>
                    <a:pt x="283" y="163"/>
                  </a:cubicBezTo>
                  <a:cubicBezTo>
                    <a:pt x="285" y="165"/>
                    <a:pt x="292" y="165"/>
                    <a:pt x="301" y="165"/>
                  </a:cubicBezTo>
                  <a:cubicBezTo>
                    <a:pt x="317" y="152"/>
                    <a:pt x="345" y="149"/>
                    <a:pt x="371" y="149"/>
                  </a:cubicBezTo>
                  <a:cubicBezTo>
                    <a:pt x="372" y="152"/>
                    <a:pt x="373" y="155"/>
                    <a:pt x="374" y="158"/>
                  </a:cubicBezTo>
                  <a:cubicBezTo>
                    <a:pt x="371" y="164"/>
                    <a:pt x="369" y="169"/>
                    <a:pt x="367" y="175"/>
                  </a:cubicBezTo>
                  <a:cubicBezTo>
                    <a:pt x="354" y="189"/>
                    <a:pt x="339" y="188"/>
                    <a:pt x="342" y="210"/>
                  </a:cubicBezTo>
                  <a:cubicBezTo>
                    <a:pt x="348" y="212"/>
                    <a:pt x="354" y="214"/>
                    <a:pt x="359" y="217"/>
                  </a:cubicBezTo>
                  <a:cubicBezTo>
                    <a:pt x="367" y="227"/>
                    <a:pt x="372" y="232"/>
                    <a:pt x="387" y="241"/>
                  </a:cubicBezTo>
                  <a:cubicBezTo>
                    <a:pt x="392" y="247"/>
                    <a:pt x="394" y="264"/>
                    <a:pt x="406" y="268"/>
                  </a:cubicBezTo>
                  <a:cubicBezTo>
                    <a:pt x="411" y="275"/>
                    <a:pt x="417" y="283"/>
                    <a:pt x="423" y="290"/>
                  </a:cubicBezTo>
                  <a:cubicBezTo>
                    <a:pt x="427" y="292"/>
                    <a:pt x="448" y="303"/>
                    <a:pt x="455" y="290"/>
                  </a:cubicBezTo>
                  <a:cubicBezTo>
                    <a:pt x="457" y="265"/>
                    <a:pt x="451" y="261"/>
                    <a:pt x="473" y="258"/>
                  </a:cubicBezTo>
                  <a:cubicBezTo>
                    <a:pt x="483" y="258"/>
                    <a:pt x="489" y="255"/>
                    <a:pt x="500" y="266"/>
                  </a:cubicBezTo>
                  <a:cubicBezTo>
                    <a:pt x="503" y="266"/>
                    <a:pt x="506" y="266"/>
                    <a:pt x="510" y="267"/>
                  </a:cubicBezTo>
                  <a:cubicBezTo>
                    <a:pt x="520" y="262"/>
                    <a:pt x="530" y="253"/>
                    <a:pt x="538" y="249"/>
                  </a:cubicBezTo>
                  <a:cubicBezTo>
                    <a:pt x="543" y="244"/>
                    <a:pt x="549" y="244"/>
                    <a:pt x="559" y="243"/>
                  </a:cubicBezTo>
                  <a:cubicBezTo>
                    <a:pt x="562" y="247"/>
                    <a:pt x="565" y="250"/>
                    <a:pt x="567" y="254"/>
                  </a:cubicBezTo>
                  <a:cubicBezTo>
                    <a:pt x="567" y="266"/>
                    <a:pt x="549" y="279"/>
                    <a:pt x="540" y="286"/>
                  </a:cubicBezTo>
                  <a:cubicBezTo>
                    <a:pt x="529" y="300"/>
                    <a:pt x="527" y="308"/>
                    <a:pt x="527" y="330"/>
                  </a:cubicBezTo>
                  <a:cubicBezTo>
                    <a:pt x="532" y="338"/>
                    <a:pt x="536" y="346"/>
                    <a:pt x="540" y="354"/>
                  </a:cubicBezTo>
                  <a:cubicBezTo>
                    <a:pt x="546" y="362"/>
                    <a:pt x="556" y="376"/>
                    <a:pt x="572" y="376"/>
                  </a:cubicBezTo>
                  <a:cubicBezTo>
                    <a:pt x="572" y="374"/>
                    <a:pt x="573" y="374"/>
                    <a:pt x="573" y="373"/>
                  </a:cubicBezTo>
                  <a:cubicBezTo>
                    <a:pt x="576" y="373"/>
                    <a:pt x="578" y="373"/>
                    <a:pt x="580" y="373"/>
                  </a:cubicBezTo>
                  <a:cubicBezTo>
                    <a:pt x="589" y="376"/>
                    <a:pt x="612" y="400"/>
                    <a:pt x="622" y="415"/>
                  </a:cubicBezTo>
                  <a:cubicBezTo>
                    <a:pt x="624" y="427"/>
                    <a:pt x="628" y="442"/>
                    <a:pt x="629" y="462"/>
                  </a:cubicBezTo>
                  <a:cubicBezTo>
                    <a:pt x="630" y="467"/>
                    <a:pt x="631" y="473"/>
                    <a:pt x="633" y="479"/>
                  </a:cubicBezTo>
                  <a:cubicBezTo>
                    <a:pt x="643" y="492"/>
                    <a:pt x="644" y="488"/>
                    <a:pt x="663" y="503"/>
                  </a:cubicBezTo>
                  <a:cubicBezTo>
                    <a:pt x="665" y="503"/>
                    <a:pt x="678" y="496"/>
                    <a:pt x="686" y="493"/>
                  </a:cubicBezTo>
                  <a:cubicBezTo>
                    <a:pt x="687" y="486"/>
                    <a:pt x="689" y="485"/>
                    <a:pt x="704" y="482"/>
                  </a:cubicBezTo>
                  <a:cubicBezTo>
                    <a:pt x="718" y="468"/>
                    <a:pt x="709" y="453"/>
                    <a:pt x="701" y="445"/>
                  </a:cubicBezTo>
                  <a:cubicBezTo>
                    <a:pt x="682" y="440"/>
                    <a:pt x="685" y="437"/>
                    <a:pt x="687" y="423"/>
                  </a:cubicBezTo>
                  <a:cubicBezTo>
                    <a:pt x="690" y="418"/>
                    <a:pt x="694" y="413"/>
                    <a:pt x="698" y="407"/>
                  </a:cubicBezTo>
                  <a:cubicBezTo>
                    <a:pt x="698" y="402"/>
                    <a:pt x="698" y="396"/>
                    <a:pt x="698" y="390"/>
                  </a:cubicBezTo>
                  <a:cubicBezTo>
                    <a:pt x="701" y="386"/>
                    <a:pt x="706" y="388"/>
                    <a:pt x="711" y="387"/>
                  </a:cubicBezTo>
                  <a:cubicBezTo>
                    <a:pt x="717" y="382"/>
                    <a:pt x="720" y="379"/>
                    <a:pt x="726" y="376"/>
                  </a:cubicBezTo>
                  <a:cubicBezTo>
                    <a:pt x="726" y="379"/>
                    <a:pt x="728" y="387"/>
                    <a:pt x="722" y="393"/>
                  </a:cubicBezTo>
                  <a:cubicBezTo>
                    <a:pt x="721" y="397"/>
                    <a:pt x="721" y="401"/>
                    <a:pt x="721" y="405"/>
                  </a:cubicBezTo>
                  <a:cubicBezTo>
                    <a:pt x="727" y="413"/>
                    <a:pt x="746" y="416"/>
                    <a:pt x="760" y="420"/>
                  </a:cubicBezTo>
                  <a:cubicBezTo>
                    <a:pt x="769" y="426"/>
                    <a:pt x="778" y="433"/>
                    <a:pt x="788" y="439"/>
                  </a:cubicBezTo>
                  <a:cubicBezTo>
                    <a:pt x="791" y="439"/>
                    <a:pt x="794" y="439"/>
                    <a:pt x="797" y="439"/>
                  </a:cubicBezTo>
                  <a:cubicBezTo>
                    <a:pt x="794" y="445"/>
                    <a:pt x="791" y="451"/>
                    <a:pt x="789" y="456"/>
                  </a:cubicBezTo>
                  <a:cubicBezTo>
                    <a:pt x="790" y="468"/>
                    <a:pt x="791" y="479"/>
                    <a:pt x="793" y="490"/>
                  </a:cubicBezTo>
                  <a:cubicBezTo>
                    <a:pt x="791" y="495"/>
                    <a:pt x="789" y="501"/>
                    <a:pt x="788" y="506"/>
                  </a:cubicBezTo>
                  <a:cubicBezTo>
                    <a:pt x="784" y="506"/>
                    <a:pt x="781" y="506"/>
                    <a:pt x="778" y="503"/>
                  </a:cubicBezTo>
                  <a:cubicBezTo>
                    <a:pt x="764" y="501"/>
                    <a:pt x="755" y="501"/>
                    <a:pt x="748" y="511"/>
                  </a:cubicBezTo>
                  <a:cubicBezTo>
                    <a:pt x="748" y="518"/>
                    <a:pt x="748" y="526"/>
                    <a:pt x="748" y="534"/>
                  </a:cubicBezTo>
                  <a:cubicBezTo>
                    <a:pt x="746" y="534"/>
                    <a:pt x="744" y="534"/>
                    <a:pt x="742" y="535"/>
                  </a:cubicBezTo>
                  <a:close/>
                </a:path>
              </a:pathLst>
            </a:custGeom>
            <a:grp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1" name="Freeform 244"/>
            <p:cNvSpPr>
              <a:spLocks noChangeAspect="1"/>
            </p:cNvSpPr>
            <p:nvPr/>
          </p:nvSpPr>
          <p:spPr bwMode="auto">
            <a:xfrm>
              <a:off x="4755211" y="3347262"/>
              <a:ext cx="246193" cy="200895"/>
            </a:xfrm>
            <a:custGeom>
              <a:avLst/>
              <a:gdLst>
                <a:gd name="T0" fmla="*/ 6585 w 81"/>
                <a:gd name="T1" fmla="*/ 113411 h 75"/>
                <a:gd name="T2" fmla="*/ 39511 w 81"/>
                <a:gd name="T3" fmla="*/ 104458 h 75"/>
                <a:gd name="T4" fmla="*/ 46096 w 81"/>
                <a:gd name="T5" fmla="*/ 101473 h 75"/>
                <a:gd name="T6" fmla="*/ 46096 w 81"/>
                <a:gd name="T7" fmla="*/ 74613 h 75"/>
                <a:gd name="T8" fmla="*/ 75730 w 81"/>
                <a:gd name="T9" fmla="*/ 65659 h 75"/>
                <a:gd name="T10" fmla="*/ 69144 w 81"/>
                <a:gd name="T11" fmla="*/ 62675 h 75"/>
                <a:gd name="T12" fmla="*/ 59267 w 81"/>
                <a:gd name="T13" fmla="*/ 41783 h 75"/>
                <a:gd name="T14" fmla="*/ 72437 w 81"/>
                <a:gd name="T15" fmla="*/ 26861 h 75"/>
                <a:gd name="T16" fmla="*/ 88900 w 81"/>
                <a:gd name="T17" fmla="*/ 2985 h 75"/>
                <a:gd name="T18" fmla="*/ 102070 w 81"/>
                <a:gd name="T19" fmla="*/ 2985 h 75"/>
                <a:gd name="T20" fmla="*/ 111948 w 81"/>
                <a:gd name="T21" fmla="*/ 2985 h 75"/>
                <a:gd name="T22" fmla="*/ 118533 w 81"/>
                <a:gd name="T23" fmla="*/ 8954 h 75"/>
                <a:gd name="T24" fmla="*/ 131704 w 81"/>
                <a:gd name="T25" fmla="*/ 11938 h 75"/>
                <a:gd name="T26" fmla="*/ 138289 w 81"/>
                <a:gd name="T27" fmla="*/ 14923 h 75"/>
                <a:gd name="T28" fmla="*/ 148167 w 81"/>
                <a:gd name="T29" fmla="*/ 23876 h 75"/>
                <a:gd name="T30" fmla="*/ 154752 w 81"/>
                <a:gd name="T31" fmla="*/ 26861 h 75"/>
                <a:gd name="T32" fmla="*/ 158044 w 81"/>
                <a:gd name="T33" fmla="*/ 29845 h 75"/>
                <a:gd name="T34" fmla="*/ 167922 w 81"/>
                <a:gd name="T35" fmla="*/ 29845 h 75"/>
                <a:gd name="T36" fmla="*/ 174507 w 81"/>
                <a:gd name="T37" fmla="*/ 32830 h 75"/>
                <a:gd name="T38" fmla="*/ 184385 w 81"/>
                <a:gd name="T39" fmla="*/ 35814 h 75"/>
                <a:gd name="T40" fmla="*/ 190970 w 81"/>
                <a:gd name="T41" fmla="*/ 41783 h 75"/>
                <a:gd name="T42" fmla="*/ 204141 w 81"/>
                <a:gd name="T43" fmla="*/ 47752 h 75"/>
                <a:gd name="T44" fmla="*/ 210726 w 81"/>
                <a:gd name="T45" fmla="*/ 50737 h 75"/>
                <a:gd name="T46" fmla="*/ 214019 w 81"/>
                <a:gd name="T47" fmla="*/ 59690 h 75"/>
                <a:gd name="T48" fmla="*/ 223896 w 81"/>
                <a:gd name="T49" fmla="*/ 65659 h 75"/>
                <a:gd name="T50" fmla="*/ 230481 w 81"/>
                <a:gd name="T51" fmla="*/ 80582 h 75"/>
                <a:gd name="T52" fmla="*/ 250237 w 81"/>
                <a:gd name="T53" fmla="*/ 104458 h 75"/>
                <a:gd name="T54" fmla="*/ 256822 w 81"/>
                <a:gd name="T55" fmla="*/ 116396 h 75"/>
                <a:gd name="T56" fmla="*/ 266700 w 81"/>
                <a:gd name="T57" fmla="*/ 134303 h 75"/>
                <a:gd name="T58" fmla="*/ 266700 w 81"/>
                <a:gd name="T59" fmla="*/ 146241 h 75"/>
                <a:gd name="T60" fmla="*/ 266700 w 81"/>
                <a:gd name="T61" fmla="*/ 161163 h 75"/>
                <a:gd name="T62" fmla="*/ 263407 w 81"/>
                <a:gd name="T63" fmla="*/ 167132 h 75"/>
                <a:gd name="T64" fmla="*/ 256822 w 81"/>
                <a:gd name="T65" fmla="*/ 167132 h 75"/>
                <a:gd name="T66" fmla="*/ 246944 w 81"/>
                <a:gd name="T67" fmla="*/ 167132 h 75"/>
                <a:gd name="T68" fmla="*/ 243652 w 81"/>
                <a:gd name="T69" fmla="*/ 170117 h 75"/>
                <a:gd name="T70" fmla="*/ 240359 w 81"/>
                <a:gd name="T71" fmla="*/ 167132 h 75"/>
                <a:gd name="T72" fmla="*/ 230481 w 81"/>
                <a:gd name="T73" fmla="*/ 167132 h 75"/>
                <a:gd name="T74" fmla="*/ 220604 w 81"/>
                <a:gd name="T75" fmla="*/ 167132 h 75"/>
                <a:gd name="T76" fmla="*/ 207433 w 81"/>
                <a:gd name="T77" fmla="*/ 170117 h 75"/>
                <a:gd name="T78" fmla="*/ 184385 w 81"/>
                <a:gd name="T79" fmla="*/ 179070 h 75"/>
                <a:gd name="T80" fmla="*/ 167922 w 81"/>
                <a:gd name="T81" fmla="*/ 185039 h 75"/>
                <a:gd name="T82" fmla="*/ 154752 w 81"/>
                <a:gd name="T83" fmla="*/ 193993 h 75"/>
                <a:gd name="T84" fmla="*/ 151459 w 81"/>
                <a:gd name="T85" fmla="*/ 202946 h 75"/>
                <a:gd name="T86" fmla="*/ 148167 w 81"/>
                <a:gd name="T87" fmla="*/ 211900 h 75"/>
                <a:gd name="T88" fmla="*/ 138289 w 81"/>
                <a:gd name="T89" fmla="*/ 214884 h 75"/>
                <a:gd name="T90" fmla="*/ 134996 w 81"/>
                <a:gd name="T91" fmla="*/ 217869 h 75"/>
                <a:gd name="T92" fmla="*/ 128411 w 81"/>
                <a:gd name="T93" fmla="*/ 220853 h 75"/>
                <a:gd name="T94" fmla="*/ 115241 w 81"/>
                <a:gd name="T95" fmla="*/ 223838 h 75"/>
                <a:gd name="T96" fmla="*/ 98778 w 81"/>
                <a:gd name="T97" fmla="*/ 202946 h 75"/>
                <a:gd name="T98" fmla="*/ 79022 w 81"/>
                <a:gd name="T99" fmla="*/ 193993 h 75"/>
                <a:gd name="T100" fmla="*/ 55974 w 81"/>
                <a:gd name="T101" fmla="*/ 188024 h 75"/>
                <a:gd name="T102" fmla="*/ 52681 w 81"/>
                <a:gd name="T103" fmla="*/ 193993 h 75"/>
                <a:gd name="T104" fmla="*/ 46096 w 81"/>
                <a:gd name="T105" fmla="*/ 182055 h 75"/>
                <a:gd name="T106" fmla="*/ 36219 w 81"/>
                <a:gd name="T107" fmla="*/ 146241 h 75"/>
                <a:gd name="T108" fmla="*/ 16463 w 81"/>
                <a:gd name="T109" fmla="*/ 146241 h 75"/>
                <a:gd name="T110" fmla="*/ 13170 w 81"/>
                <a:gd name="T111" fmla="*/ 128334 h 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1"/>
                <a:gd name="T169" fmla="*/ 0 h 75"/>
                <a:gd name="T170" fmla="*/ 81 w 81"/>
                <a:gd name="T171" fmla="*/ 75 h 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1" h="75">
                  <a:moveTo>
                    <a:pt x="0" y="40"/>
                  </a:moveTo>
                  <a:lnTo>
                    <a:pt x="2" y="38"/>
                  </a:lnTo>
                  <a:lnTo>
                    <a:pt x="10" y="37"/>
                  </a:lnTo>
                  <a:lnTo>
                    <a:pt x="12" y="35"/>
                  </a:lnTo>
                  <a:lnTo>
                    <a:pt x="14" y="35"/>
                  </a:lnTo>
                  <a:lnTo>
                    <a:pt x="14" y="34"/>
                  </a:lnTo>
                  <a:lnTo>
                    <a:pt x="17" y="34"/>
                  </a:lnTo>
                  <a:lnTo>
                    <a:pt x="14" y="25"/>
                  </a:lnTo>
                  <a:lnTo>
                    <a:pt x="17" y="22"/>
                  </a:lnTo>
                  <a:lnTo>
                    <a:pt x="23" y="22"/>
                  </a:lnTo>
                  <a:lnTo>
                    <a:pt x="22" y="21"/>
                  </a:lnTo>
                  <a:lnTo>
                    <a:pt x="21" y="21"/>
                  </a:lnTo>
                  <a:lnTo>
                    <a:pt x="19" y="18"/>
                  </a:lnTo>
                  <a:lnTo>
                    <a:pt x="18" y="14"/>
                  </a:lnTo>
                  <a:lnTo>
                    <a:pt x="21" y="14"/>
                  </a:lnTo>
                  <a:lnTo>
                    <a:pt x="22" y="9"/>
                  </a:lnTo>
                  <a:lnTo>
                    <a:pt x="19" y="8"/>
                  </a:lnTo>
                  <a:lnTo>
                    <a:pt x="27" y="1"/>
                  </a:lnTo>
                  <a:lnTo>
                    <a:pt x="28" y="4"/>
                  </a:lnTo>
                  <a:lnTo>
                    <a:pt x="31" y="1"/>
                  </a:lnTo>
                  <a:lnTo>
                    <a:pt x="31" y="0"/>
                  </a:lnTo>
                  <a:lnTo>
                    <a:pt x="34" y="1"/>
                  </a:lnTo>
                  <a:lnTo>
                    <a:pt x="35" y="1"/>
                  </a:lnTo>
                  <a:lnTo>
                    <a:pt x="36" y="3"/>
                  </a:lnTo>
                  <a:lnTo>
                    <a:pt x="38" y="3"/>
                  </a:lnTo>
                  <a:lnTo>
                    <a:pt x="40" y="4"/>
                  </a:lnTo>
                  <a:lnTo>
                    <a:pt x="42" y="4"/>
                  </a:lnTo>
                  <a:lnTo>
                    <a:pt x="42" y="5"/>
                  </a:lnTo>
                  <a:lnTo>
                    <a:pt x="44" y="8"/>
                  </a:lnTo>
                  <a:lnTo>
                    <a:pt x="45" y="8"/>
                  </a:lnTo>
                  <a:lnTo>
                    <a:pt x="46" y="8"/>
                  </a:lnTo>
                  <a:lnTo>
                    <a:pt x="47" y="9"/>
                  </a:lnTo>
                  <a:lnTo>
                    <a:pt x="47" y="10"/>
                  </a:lnTo>
                  <a:lnTo>
                    <a:pt x="48" y="10"/>
                  </a:lnTo>
                  <a:lnTo>
                    <a:pt x="50" y="10"/>
                  </a:lnTo>
                  <a:lnTo>
                    <a:pt x="51" y="10"/>
                  </a:lnTo>
                  <a:lnTo>
                    <a:pt x="52" y="10"/>
                  </a:lnTo>
                  <a:lnTo>
                    <a:pt x="53" y="11"/>
                  </a:lnTo>
                  <a:lnTo>
                    <a:pt x="54" y="11"/>
                  </a:lnTo>
                  <a:lnTo>
                    <a:pt x="56" y="12"/>
                  </a:lnTo>
                  <a:lnTo>
                    <a:pt x="57" y="12"/>
                  </a:lnTo>
                  <a:lnTo>
                    <a:pt x="58" y="14"/>
                  </a:lnTo>
                  <a:lnTo>
                    <a:pt x="62" y="15"/>
                  </a:lnTo>
                  <a:lnTo>
                    <a:pt x="62" y="16"/>
                  </a:lnTo>
                  <a:lnTo>
                    <a:pt x="63" y="16"/>
                  </a:lnTo>
                  <a:lnTo>
                    <a:pt x="64" y="17"/>
                  </a:lnTo>
                  <a:lnTo>
                    <a:pt x="64" y="18"/>
                  </a:lnTo>
                  <a:lnTo>
                    <a:pt x="65" y="20"/>
                  </a:lnTo>
                  <a:lnTo>
                    <a:pt x="67" y="21"/>
                  </a:lnTo>
                  <a:lnTo>
                    <a:pt x="68" y="22"/>
                  </a:lnTo>
                  <a:lnTo>
                    <a:pt x="69" y="26"/>
                  </a:lnTo>
                  <a:lnTo>
                    <a:pt x="70" y="27"/>
                  </a:lnTo>
                  <a:lnTo>
                    <a:pt x="73" y="31"/>
                  </a:lnTo>
                  <a:lnTo>
                    <a:pt x="76" y="35"/>
                  </a:lnTo>
                  <a:lnTo>
                    <a:pt x="78" y="38"/>
                  </a:lnTo>
                  <a:lnTo>
                    <a:pt x="78" y="39"/>
                  </a:lnTo>
                  <a:lnTo>
                    <a:pt x="80" y="44"/>
                  </a:lnTo>
                  <a:lnTo>
                    <a:pt x="81" y="45"/>
                  </a:lnTo>
                  <a:lnTo>
                    <a:pt x="81" y="46"/>
                  </a:lnTo>
                  <a:lnTo>
                    <a:pt x="81" y="49"/>
                  </a:lnTo>
                  <a:lnTo>
                    <a:pt x="81" y="52"/>
                  </a:lnTo>
                  <a:lnTo>
                    <a:pt x="81" y="54"/>
                  </a:lnTo>
                  <a:lnTo>
                    <a:pt x="80" y="55"/>
                  </a:lnTo>
                  <a:lnTo>
                    <a:pt x="80" y="56"/>
                  </a:lnTo>
                  <a:lnTo>
                    <a:pt x="79" y="56"/>
                  </a:lnTo>
                  <a:lnTo>
                    <a:pt x="78" y="56"/>
                  </a:lnTo>
                  <a:lnTo>
                    <a:pt x="76" y="56"/>
                  </a:lnTo>
                  <a:lnTo>
                    <a:pt x="75" y="56"/>
                  </a:lnTo>
                  <a:lnTo>
                    <a:pt x="75" y="57"/>
                  </a:lnTo>
                  <a:lnTo>
                    <a:pt x="74" y="57"/>
                  </a:lnTo>
                  <a:lnTo>
                    <a:pt x="73" y="57"/>
                  </a:lnTo>
                  <a:lnTo>
                    <a:pt x="73" y="56"/>
                  </a:lnTo>
                  <a:lnTo>
                    <a:pt x="71" y="56"/>
                  </a:lnTo>
                  <a:lnTo>
                    <a:pt x="70" y="56"/>
                  </a:lnTo>
                  <a:lnTo>
                    <a:pt x="68" y="56"/>
                  </a:lnTo>
                  <a:lnTo>
                    <a:pt x="67" y="56"/>
                  </a:lnTo>
                  <a:lnTo>
                    <a:pt x="64" y="57"/>
                  </a:lnTo>
                  <a:lnTo>
                    <a:pt x="63" y="57"/>
                  </a:lnTo>
                  <a:lnTo>
                    <a:pt x="61" y="57"/>
                  </a:lnTo>
                  <a:lnTo>
                    <a:pt x="56" y="60"/>
                  </a:lnTo>
                  <a:lnTo>
                    <a:pt x="54" y="61"/>
                  </a:lnTo>
                  <a:lnTo>
                    <a:pt x="51" y="62"/>
                  </a:lnTo>
                  <a:lnTo>
                    <a:pt x="48" y="63"/>
                  </a:lnTo>
                  <a:lnTo>
                    <a:pt x="47" y="65"/>
                  </a:lnTo>
                  <a:lnTo>
                    <a:pt x="47" y="66"/>
                  </a:lnTo>
                  <a:lnTo>
                    <a:pt x="46" y="68"/>
                  </a:lnTo>
                  <a:lnTo>
                    <a:pt x="45" y="68"/>
                  </a:lnTo>
                  <a:lnTo>
                    <a:pt x="45" y="71"/>
                  </a:lnTo>
                  <a:lnTo>
                    <a:pt x="44" y="71"/>
                  </a:lnTo>
                  <a:lnTo>
                    <a:pt x="42" y="72"/>
                  </a:lnTo>
                  <a:lnTo>
                    <a:pt x="42" y="73"/>
                  </a:lnTo>
                  <a:lnTo>
                    <a:pt x="41" y="73"/>
                  </a:lnTo>
                  <a:lnTo>
                    <a:pt x="40" y="73"/>
                  </a:lnTo>
                  <a:lnTo>
                    <a:pt x="39" y="74"/>
                  </a:lnTo>
                  <a:lnTo>
                    <a:pt x="38" y="74"/>
                  </a:lnTo>
                  <a:lnTo>
                    <a:pt x="35" y="75"/>
                  </a:lnTo>
                  <a:lnTo>
                    <a:pt x="35" y="72"/>
                  </a:lnTo>
                  <a:lnTo>
                    <a:pt x="30" y="68"/>
                  </a:lnTo>
                  <a:lnTo>
                    <a:pt x="24" y="68"/>
                  </a:lnTo>
                  <a:lnTo>
                    <a:pt x="24" y="65"/>
                  </a:lnTo>
                  <a:lnTo>
                    <a:pt x="22" y="62"/>
                  </a:lnTo>
                  <a:lnTo>
                    <a:pt x="17" y="63"/>
                  </a:lnTo>
                  <a:lnTo>
                    <a:pt x="17" y="66"/>
                  </a:lnTo>
                  <a:lnTo>
                    <a:pt x="16" y="65"/>
                  </a:lnTo>
                  <a:lnTo>
                    <a:pt x="13" y="65"/>
                  </a:lnTo>
                  <a:lnTo>
                    <a:pt x="14" y="61"/>
                  </a:lnTo>
                  <a:lnTo>
                    <a:pt x="13" y="60"/>
                  </a:lnTo>
                  <a:lnTo>
                    <a:pt x="11" y="49"/>
                  </a:lnTo>
                  <a:lnTo>
                    <a:pt x="8" y="48"/>
                  </a:lnTo>
                  <a:lnTo>
                    <a:pt x="5" y="49"/>
                  </a:lnTo>
                  <a:lnTo>
                    <a:pt x="4" y="46"/>
                  </a:lnTo>
                  <a:lnTo>
                    <a:pt x="4" y="43"/>
                  </a:lnTo>
                  <a:lnTo>
                    <a:pt x="0" y="40"/>
                  </a:lnTo>
                  <a:close/>
                </a:path>
              </a:pathLst>
            </a:custGeom>
            <a:grpFill/>
            <a:ln w="12700">
              <a:noFill/>
              <a:miter lim="800000"/>
            </a:ln>
          </p:spPr>
          <p:txBody>
            <a:bodyPr/>
            <a:lstStyle/>
            <a:p>
              <a:endParaRPr lang="zh-CN" altLang="zh-CN" ker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62" name="Picture 7" descr="distribu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4365" y="3996409"/>
            <a:ext cx="371962" cy="2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7" descr="distribu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0492" y="3443045"/>
            <a:ext cx="371962" cy="2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7" descr="distribu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843" y="4340073"/>
            <a:ext cx="371962" cy="2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7" descr="distribu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8413" y="4787800"/>
            <a:ext cx="371962" cy="2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7" descr="distribu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84256" y="5290708"/>
            <a:ext cx="371962" cy="2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7" descr="distribu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0444" y="5497727"/>
            <a:ext cx="371962" cy="2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任意多边形 70"/>
          <p:cNvSpPr/>
          <p:nvPr/>
        </p:nvSpPr>
        <p:spPr>
          <a:xfrm>
            <a:off x="2407805" y="4038656"/>
            <a:ext cx="1750048" cy="405378"/>
          </a:xfrm>
          <a:custGeom>
            <a:avLst/>
            <a:gdLst>
              <a:gd name="connsiteX0" fmla="*/ 3699934 w 3699934"/>
              <a:gd name="connsiteY0" fmla="*/ 0 h 626534"/>
              <a:gd name="connsiteX1" fmla="*/ 0 w 3699934"/>
              <a:gd name="connsiteY1" fmla="*/ 626534 h 626534"/>
              <a:gd name="connsiteX0-1" fmla="*/ 3793309 w 3793309"/>
              <a:gd name="connsiteY0-2" fmla="*/ 0 h 684824"/>
              <a:gd name="connsiteX1-3" fmla="*/ 0 w 3793309"/>
              <a:gd name="connsiteY1-4" fmla="*/ 684824 h 684824"/>
              <a:gd name="connsiteX0-5" fmla="*/ 3793309 w 3793309"/>
              <a:gd name="connsiteY0-6" fmla="*/ 1424 h 686248"/>
              <a:gd name="connsiteX1-7" fmla="*/ 0 w 3793309"/>
              <a:gd name="connsiteY1-8" fmla="*/ 686248 h 686248"/>
              <a:gd name="connsiteX0-9" fmla="*/ 3793309 w 3793309"/>
              <a:gd name="connsiteY0-10" fmla="*/ 78097 h 762921"/>
              <a:gd name="connsiteX1-11" fmla="*/ 0 w 3793309"/>
              <a:gd name="connsiteY1-12" fmla="*/ 762921 h 762921"/>
            </a:gdLst>
            <a:ahLst/>
            <a:cxnLst>
              <a:cxn ang="0">
                <a:pos x="connsiteX0-1" y="connsiteY0-2"/>
              </a:cxn>
              <a:cxn ang="0">
                <a:pos x="connsiteX1-3" y="connsiteY1-4"/>
              </a:cxn>
            </a:cxnLst>
            <a:rect l="l" t="t" r="r" b="b"/>
            <a:pathLst>
              <a:path w="3793309" h="762921">
                <a:moveTo>
                  <a:pt x="3793309" y="78097"/>
                </a:moveTo>
                <a:cubicBezTo>
                  <a:pt x="2625812" y="-3639"/>
                  <a:pt x="1859830" y="-218609"/>
                  <a:pt x="0" y="762921"/>
                </a:cubicBezTo>
              </a:path>
            </a:pathLst>
          </a:custGeom>
          <a:noFill/>
          <a:ln w="34925">
            <a:solidFill>
              <a:schemeClr val="accent6">
                <a:lumMod val="75000"/>
              </a:schemeClr>
            </a:solidFill>
            <a:headEnd w="lg" len="lg"/>
            <a:tailEnd type="triangle" w="med" len="lg"/>
          </a:ln>
          <a:effectLst>
            <a:outerShdw blurRad="292100" dist="215900" dir="708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현대하모니 L" panose="02020603020101020101" pitchFamily="18" charset="-127"/>
            </a:endParaRPr>
          </a:p>
        </p:txBody>
      </p:sp>
      <p:sp>
        <p:nvSpPr>
          <p:cNvPr id="73" name="任意多边形 72"/>
          <p:cNvSpPr/>
          <p:nvPr/>
        </p:nvSpPr>
        <p:spPr>
          <a:xfrm rot="19235438">
            <a:off x="3161904" y="4539527"/>
            <a:ext cx="1329333" cy="627085"/>
          </a:xfrm>
          <a:custGeom>
            <a:avLst/>
            <a:gdLst>
              <a:gd name="connsiteX0" fmla="*/ 3699934 w 3699934"/>
              <a:gd name="connsiteY0" fmla="*/ 0 h 626534"/>
              <a:gd name="connsiteX1" fmla="*/ 0 w 3699934"/>
              <a:gd name="connsiteY1" fmla="*/ 626534 h 626534"/>
              <a:gd name="connsiteX0-1" fmla="*/ 3793309 w 3793309"/>
              <a:gd name="connsiteY0-2" fmla="*/ 0 h 684824"/>
              <a:gd name="connsiteX1-3" fmla="*/ 0 w 3793309"/>
              <a:gd name="connsiteY1-4" fmla="*/ 684824 h 684824"/>
              <a:gd name="connsiteX0-5" fmla="*/ 3793309 w 3793309"/>
              <a:gd name="connsiteY0-6" fmla="*/ 1424 h 686248"/>
              <a:gd name="connsiteX1-7" fmla="*/ 0 w 3793309"/>
              <a:gd name="connsiteY1-8" fmla="*/ 686248 h 686248"/>
              <a:gd name="connsiteX0-9" fmla="*/ 3793309 w 3793309"/>
              <a:gd name="connsiteY0-10" fmla="*/ 78097 h 762921"/>
              <a:gd name="connsiteX1-11" fmla="*/ 0 w 3793309"/>
              <a:gd name="connsiteY1-12" fmla="*/ 762921 h 762921"/>
            </a:gdLst>
            <a:ahLst/>
            <a:cxnLst>
              <a:cxn ang="0">
                <a:pos x="connsiteX0-1" y="connsiteY0-2"/>
              </a:cxn>
              <a:cxn ang="0">
                <a:pos x="connsiteX1-3" y="connsiteY1-4"/>
              </a:cxn>
            </a:cxnLst>
            <a:rect l="l" t="t" r="r" b="b"/>
            <a:pathLst>
              <a:path w="3793309" h="762921">
                <a:moveTo>
                  <a:pt x="3793309" y="78097"/>
                </a:moveTo>
                <a:cubicBezTo>
                  <a:pt x="2625812" y="-3639"/>
                  <a:pt x="1859830" y="-218609"/>
                  <a:pt x="0" y="762921"/>
                </a:cubicBezTo>
              </a:path>
            </a:pathLst>
          </a:custGeom>
          <a:noFill/>
          <a:ln w="34925">
            <a:solidFill>
              <a:schemeClr val="accent6">
                <a:lumMod val="75000"/>
              </a:schemeClr>
            </a:solidFill>
            <a:tailEnd type="triangle" w="med" len="lg"/>
          </a:ln>
          <a:effectLst>
            <a:outerShdw blurRad="292100" dist="215900" dir="708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현대하모니 L" panose="02020603020101020101" pitchFamily="18" charset="-127"/>
            </a:endParaRPr>
          </a:p>
        </p:txBody>
      </p:sp>
      <p:sp>
        <p:nvSpPr>
          <p:cNvPr id="74" name="任意多边形 73"/>
          <p:cNvSpPr/>
          <p:nvPr/>
        </p:nvSpPr>
        <p:spPr>
          <a:xfrm rot="15053002" flipV="1">
            <a:off x="3909902" y="4647378"/>
            <a:ext cx="1038739" cy="192808"/>
          </a:xfrm>
          <a:custGeom>
            <a:avLst/>
            <a:gdLst>
              <a:gd name="connsiteX0" fmla="*/ 3699934 w 3699934"/>
              <a:gd name="connsiteY0" fmla="*/ 0 h 626534"/>
              <a:gd name="connsiteX1" fmla="*/ 0 w 3699934"/>
              <a:gd name="connsiteY1" fmla="*/ 626534 h 626534"/>
              <a:gd name="connsiteX0-1" fmla="*/ 3793309 w 3793309"/>
              <a:gd name="connsiteY0-2" fmla="*/ 0 h 684824"/>
              <a:gd name="connsiteX1-3" fmla="*/ 0 w 3793309"/>
              <a:gd name="connsiteY1-4" fmla="*/ 684824 h 684824"/>
              <a:gd name="connsiteX0-5" fmla="*/ 3793309 w 3793309"/>
              <a:gd name="connsiteY0-6" fmla="*/ 1424 h 686248"/>
              <a:gd name="connsiteX1-7" fmla="*/ 0 w 3793309"/>
              <a:gd name="connsiteY1-8" fmla="*/ 686248 h 686248"/>
              <a:gd name="connsiteX0-9" fmla="*/ 3793309 w 3793309"/>
              <a:gd name="connsiteY0-10" fmla="*/ 78097 h 762921"/>
              <a:gd name="connsiteX1-11" fmla="*/ 0 w 3793309"/>
              <a:gd name="connsiteY1-12" fmla="*/ 762921 h 762921"/>
            </a:gdLst>
            <a:ahLst/>
            <a:cxnLst>
              <a:cxn ang="0">
                <a:pos x="connsiteX0-1" y="connsiteY0-2"/>
              </a:cxn>
              <a:cxn ang="0">
                <a:pos x="connsiteX1-3" y="connsiteY1-4"/>
              </a:cxn>
            </a:cxnLst>
            <a:rect l="l" t="t" r="r" b="b"/>
            <a:pathLst>
              <a:path w="3793309" h="762921">
                <a:moveTo>
                  <a:pt x="3793309" y="78097"/>
                </a:moveTo>
                <a:cubicBezTo>
                  <a:pt x="2625812" y="-3639"/>
                  <a:pt x="1859830" y="-218609"/>
                  <a:pt x="0" y="762921"/>
                </a:cubicBezTo>
              </a:path>
            </a:pathLst>
          </a:custGeom>
          <a:noFill/>
          <a:ln w="34925">
            <a:solidFill>
              <a:schemeClr val="accent6">
                <a:lumMod val="75000"/>
              </a:schemeClr>
            </a:solidFill>
            <a:tailEnd type="triangle" w="med" len="lg"/>
          </a:ln>
          <a:effectLst>
            <a:outerShdw blurRad="292100" dist="215900" dir="708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현대하모니 L" panose="02020603020101020101" pitchFamily="18" charset="-127"/>
            </a:endParaRPr>
          </a:p>
        </p:txBody>
      </p:sp>
      <p:sp>
        <p:nvSpPr>
          <p:cNvPr id="75" name="任意多边形 74"/>
          <p:cNvSpPr/>
          <p:nvPr/>
        </p:nvSpPr>
        <p:spPr>
          <a:xfrm rot="16447171" flipH="1">
            <a:off x="4294689" y="3616933"/>
            <a:ext cx="403867" cy="401398"/>
          </a:xfrm>
          <a:custGeom>
            <a:avLst/>
            <a:gdLst>
              <a:gd name="connsiteX0" fmla="*/ 3699934 w 3699934"/>
              <a:gd name="connsiteY0" fmla="*/ 0 h 626534"/>
              <a:gd name="connsiteX1" fmla="*/ 0 w 3699934"/>
              <a:gd name="connsiteY1" fmla="*/ 626534 h 626534"/>
              <a:gd name="connsiteX0-1" fmla="*/ 3793309 w 3793309"/>
              <a:gd name="connsiteY0-2" fmla="*/ 0 h 684824"/>
              <a:gd name="connsiteX1-3" fmla="*/ 0 w 3793309"/>
              <a:gd name="connsiteY1-4" fmla="*/ 684824 h 684824"/>
              <a:gd name="connsiteX0-5" fmla="*/ 3793309 w 3793309"/>
              <a:gd name="connsiteY0-6" fmla="*/ 1424 h 686248"/>
              <a:gd name="connsiteX1-7" fmla="*/ 0 w 3793309"/>
              <a:gd name="connsiteY1-8" fmla="*/ 686248 h 686248"/>
              <a:gd name="connsiteX0-9" fmla="*/ 3793309 w 3793309"/>
              <a:gd name="connsiteY0-10" fmla="*/ 78097 h 762921"/>
              <a:gd name="connsiteX1-11" fmla="*/ 0 w 3793309"/>
              <a:gd name="connsiteY1-12" fmla="*/ 762921 h 762921"/>
            </a:gdLst>
            <a:ahLst/>
            <a:cxnLst>
              <a:cxn ang="0">
                <a:pos x="connsiteX0-1" y="connsiteY0-2"/>
              </a:cxn>
              <a:cxn ang="0">
                <a:pos x="connsiteX1-3" y="connsiteY1-4"/>
              </a:cxn>
            </a:cxnLst>
            <a:rect l="l" t="t" r="r" b="b"/>
            <a:pathLst>
              <a:path w="3793309" h="762921">
                <a:moveTo>
                  <a:pt x="3793309" y="78097"/>
                </a:moveTo>
                <a:cubicBezTo>
                  <a:pt x="2625812" y="-3639"/>
                  <a:pt x="1859830" y="-218609"/>
                  <a:pt x="0" y="762921"/>
                </a:cubicBezTo>
              </a:path>
            </a:pathLst>
          </a:custGeom>
          <a:noFill/>
          <a:ln w="34925">
            <a:solidFill>
              <a:schemeClr val="accent6">
                <a:lumMod val="75000"/>
              </a:schemeClr>
            </a:solidFill>
            <a:tailEnd type="triangle" w="med" len="lg"/>
          </a:ln>
          <a:effectLst>
            <a:outerShdw blurRad="292100" dist="215900" dir="708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현대하모니 L" panose="02020603020101020101" pitchFamily="18" charset="-127"/>
            </a:endParaRPr>
          </a:p>
        </p:txBody>
      </p:sp>
      <p:sp>
        <p:nvSpPr>
          <p:cNvPr id="76" name="任意多边形 75"/>
          <p:cNvSpPr/>
          <p:nvPr/>
        </p:nvSpPr>
        <p:spPr>
          <a:xfrm rot="5865776" flipH="1">
            <a:off x="3913592" y="4476924"/>
            <a:ext cx="572175" cy="102813"/>
          </a:xfrm>
          <a:custGeom>
            <a:avLst/>
            <a:gdLst>
              <a:gd name="connsiteX0" fmla="*/ 3699934 w 3699934"/>
              <a:gd name="connsiteY0" fmla="*/ 0 h 626534"/>
              <a:gd name="connsiteX1" fmla="*/ 0 w 3699934"/>
              <a:gd name="connsiteY1" fmla="*/ 626534 h 626534"/>
              <a:gd name="connsiteX0-1" fmla="*/ 3793309 w 3793309"/>
              <a:gd name="connsiteY0-2" fmla="*/ 0 h 684824"/>
              <a:gd name="connsiteX1-3" fmla="*/ 0 w 3793309"/>
              <a:gd name="connsiteY1-4" fmla="*/ 684824 h 684824"/>
              <a:gd name="connsiteX0-5" fmla="*/ 3793309 w 3793309"/>
              <a:gd name="connsiteY0-6" fmla="*/ 1424 h 686248"/>
              <a:gd name="connsiteX1-7" fmla="*/ 0 w 3793309"/>
              <a:gd name="connsiteY1-8" fmla="*/ 686248 h 686248"/>
              <a:gd name="connsiteX0-9" fmla="*/ 3793309 w 3793309"/>
              <a:gd name="connsiteY0-10" fmla="*/ 78097 h 762921"/>
              <a:gd name="connsiteX1-11" fmla="*/ 0 w 3793309"/>
              <a:gd name="connsiteY1-12" fmla="*/ 762921 h 762921"/>
            </a:gdLst>
            <a:ahLst/>
            <a:cxnLst>
              <a:cxn ang="0">
                <a:pos x="connsiteX0-1" y="connsiteY0-2"/>
              </a:cxn>
              <a:cxn ang="0">
                <a:pos x="connsiteX1-3" y="connsiteY1-4"/>
              </a:cxn>
            </a:cxnLst>
            <a:rect l="l" t="t" r="r" b="b"/>
            <a:pathLst>
              <a:path w="3793309" h="762921">
                <a:moveTo>
                  <a:pt x="3793309" y="78097"/>
                </a:moveTo>
                <a:cubicBezTo>
                  <a:pt x="2625812" y="-3639"/>
                  <a:pt x="1859830" y="-218609"/>
                  <a:pt x="0" y="762921"/>
                </a:cubicBezTo>
              </a:path>
            </a:pathLst>
          </a:custGeom>
          <a:noFill/>
          <a:ln w="34925">
            <a:solidFill>
              <a:schemeClr val="accent6">
                <a:lumMod val="75000"/>
              </a:schemeClr>
            </a:solidFill>
            <a:tailEnd type="triangle" w="med" len="lg"/>
          </a:ln>
          <a:effectLst>
            <a:outerShdw blurRad="292100" dist="215900" dir="708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현대하모니 L" panose="02020603020101020101" pitchFamily="18" charset="-127"/>
            </a:endParaRPr>
          </a:p>
        </p:txBody>
      </p:sp>
      <p:cxnSp>
        <p:nvCxnSpPr>
          <p:cNvPr id="77" name="直接箭头连接符 76"/>
          <p:cNvCxnSpPr/>
          <p:nvPr/>
        </p:nvCxnSpPr>
        <p:spPr>
          <a:xfrm flipH="1" flipV="1">
            <a:off x="1677216" y="3935760"/>
            <a:ext cx="397492" cy="418083"/>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H="1">
            <a:off x="1831336" y="4581573"/>
            <a:ext cx="243737" cy="467848"/>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2391354" y="4548243"/>
            <a:ext cx="468986" cy="1"/>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flipV="1">
            <a:off x="2995953" y="5304084"/>
            <a:ext cx="304035" cy="230770"/>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H="1">
            <a:off x="3069619" y="5736115"/>
            <a:ext cx="217991" cy="213235"/>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endCxn id="36" idx="22"/>
          </p:cNvCxnSpPr>
          <p:nvPr/>
        </p:nvCxnSpPr>
        <p:spPr>
          <a:xfrm>
            <a:off x="3578381" y="5709354"/>
            <a:ext cx="296859" cy="185198"/>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48" idx="14"/>
            <a:endCxn id="51" idx="6"/>
          </p:cNvCxnSpPr>
          <p:nvPr/>
        </p:nvCxnSpPr>
        <p:spPr>
          <a:xfrm flipH="1" flipV="1">
            <a:off x="3860182" y="4487538"/>
            <a:ext cx="120504" cy="247830"/>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65" idx="2"/>
            <a:endCxn id="46" idx="36"/>
          </p:cNvCxnSpPr>
          <p:nvPr/>
        </p:nvCxnSpPr>
        <p:spPr>
          <a:xfrm flipH="1">
            <a:off x="4063477" y="5029300"/>
            <a:ext cx="917" cy="322490"/>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47" idx="54"/>
          </p:cNvCxnSpPr>
          <p:nvPr/>
        </p:nvCxnSpPr>
        <p:spPr>
          <a:xfrm flipV="1">
            <a:off x="4635139" y="5112110"/>
            <a:ext cx="197359" cy="158481"/>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a:stCxn id="66" idx="2"/>
            <a:endCxn id="34" idx="24"/>
          </p:cNvCxnSpPr>
          <p:nvPr/>
        </p:nvCxnSpPr>
        <p:spPr>
          <a:xfrm flipH="1">
            <a:off x="4289868" y="5532208"/>
            <a:ext cx="180369" cy="400700"/>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17" name="Picture 159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55891" y="3766665"/>
            <a:ext cx="315590" cy="34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 name="图片 318"/>
          <p:cNvPicPr>
            <a:picLocks noChangeAspect="1"/>
          </p:cNvPicPr>
          <p:nvPr/>
        </p:nvPicPr>
        <p:blipFill rotWithShape="1">
          <a:blip r:embed="rId7"/>
          <a:srcRect t="28524"/>
          <a:stretch>
            <a:fillRect/>
          </a:stretch>
        </p:blipFill>
        <p:spPr>
          <a:xfrm>
            <a:off x="1513427" y="1449133"/>
            <a:ext cx="1202348" cy="260420"/>
          </a:xfrm>
          <a:prstGeom prst="rect">
            <a:avLst/>
          </a:prstGeom>
        </p:spPr>
      </p:pic>
      <p:cxnSp>
        <p:nvCxnSpPr>
          <p:cNvPr id="323" name="直接箭头连接符 322"/>
          <p:cNvCxnSpPr>
            <a:stCxn id="63" idx="0"/>
          </p:cNvCxnSpPr>
          <p:nvPr/>
        </p:nvCxnSpPr>
        <p:spPr>
          <a:xfrm flipH="1" flipV="1">
            <a:off x="4808055" y="3100470"/>
            <a:ext cx="68418" cy="342575"/>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8" name="直接箭头连接符 327"/>
          <p:cNvCxnSpPr>
            <a:stCxn id="63" idx="3"/>
          </p:cNvCxnSpPr>
          <p:nvPr/>
        </p:nvCxnSpPr>
        <p:spPr>
          <a:xfrm flipV="1">
            <a:off x="5062454" y="3441591"/>
            <a:ext cx="276840" cy="122204"/>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3" name="直接箭头连接符 332"/>
          <p:cNvCxnSpPr>
            <a:stCxn id="63" idx="2"/>
          </p:cNvCxnSpPr>
          <p:nvPr/>
        </p:nvCxnSpPr>
        <p:spPr>
          <a:xfrm>
            <a:off x="4876473" y="3684545"/>
            <a:ext cx="123574" cy="308839"/>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4" name="直接箭头连接符 333"/>
          <p:cNvCxnSpPr/>
          <p:nvPr/>
        </p:nvCxnSpPr>
        <p:spPr>
          <a:xfrm flipV="1">
            <a:off x="4239627" y="4596988"/>
            <a:ext cx="314585" cy="196238"/>
          </a:xfrm>
          <a:prstGeom prst="straightConnector1">
            <a:avLst/>
          </a:prstGeom>
          <a:ln w="222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4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5376" y="1418906"/>
            <a:ext cx="1266905" cy="293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41" name="组合 340"/>
          <p:cNvGrpSpPr/>
          <p:nvPr/>
        </p:nvGrpSpPr>
        <p:grpSpPr>
          <a:xfrm>
            <a:off x="10391369" y="2678110"/>
            <a:ext cx="1462999" cy="423572"/>
            <a:chOff x="10391369" y="2678110"/>
            <a:chExt cx="1462999" cy="423572"/>
          </a:xfrm>
        </p:grpSpPr>
        <p:sp>
          <p:nvSpPr>
            <p:cNvPr id="343" name="타원 168"/>
            <p:cNvSpPr/>
            <p:nvPr/>
          </p:nvSpPr>
          <p:spPr>
            <a:xfrm>
              <a:off x="10400552" y="2728838"/>
              <a:ext cx="136784" cy="122808"/>
            </a:xfrm>
            <a:prstGeom prst="ellipse">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61" name="직사각형 169"/>
            <p:cNvSpPr/>
            <p:nvPr/>
          </p:nvSpPr>
          <p:spPr>
            <a:xfrm>
              <a:off x="10480870" y="2678110"/>
              <a:ext cx="1373498" cy="230832"/>
            </a:xfrm>
            <a:prstGeom prst="rect">
              <a:avLst/>
            </a:prstGeom>
          </p:spPr>
          <p:txBody>
            <a:bodyPr wrap="square">
              <a:spAutoFit/>
            </a:bodyPr>
            <a:lstStyle/>
            <a:p>
              <a:pPr eaLnBrk="1" latinLnBrk="1" hangingPunct="1">
                <a:spcBef>
                  <a:spcPct val="20000"/>
                </a:spcBef>
                <a:spcAft>
                  <a:spcPts val="300"/>
                </a:spcAft>
                <a:buClr>
                  <a:srgbClr val="0000FF"/>
                </a:buClr>
                <a:buFontTx/>
                <a:buNone/>
              </a:pPr>
              <a:r>
                <a:rPr lang="zh-CN" altLang="en-US" sz="900" spc="-150" dirty="0">
                  <a:latin typeface="微软雅黑" panose="020B0503020204020204" pitchFamily="34" charset="-122"/>
                  <a:ea typeface="微软雅黑" panose="020B0503020204020204" pitchFamily="34" charset="-122"/>
                  <a:cs typeface="Times New Roman" panose="02020603050405020304" pitchFamily="18" charset="0"/>
                </a:rPr>
                <a:t>青岛</a:t>
              </a:r>
              <a:r>
                <a:rPr lang="ko-KR" altLang="en-US" sz="900" spc="-150" dirty="0">
                  <a:latin typeface="微软雅黑" panose="020B0503020204020204" pitchFamily="34" charset="-122"/>
                  <a:ea typeface="HYSinMyeongJo-Medium" panose="02030600000101010101" pitchFamily="18" charset="-127"/>
                  <a:cs typeface="Times New Roman" panose="02020603050405020304" pitchFamily="18" charset="0"/>
                </a:rPr>
                <a:t> </a:t>
              </a:r>
              <a:r>
                <a:rPr lang="en-US" altLang="ko-KR" sz="900" spc="-150" dirty="0" err="1">
                  <a:latin typeface="微软雅黑" panose="020B0503020204020204" pitchFamily="34" charset="-122"/>
                  <a:ea typeface="微软雅黑" panose="020B0503020204020204" pitchFamily="34" charset="-122"/>
                  <a:cs typeface="Times New Roman" panose="02020603050405020304" pitchFamily="18" charset="0"/>
                </a:rPr>
                <a:t>aT</a:t>
              </a:r>
              <a:r>
                <a:rPr lang="zh-CN" altLang="en-US" sz="900" spc="-150" dirty="0">
                  <a:latin typeface="微软雅黑" panose="020B0503020204020204" pitchFamily="34" charset="-122"/>
                  <a:ea typeface="微软雅黑" panose="020B0503020204020204" pitchFamily="34" charset="-122"/>
                  <a:cs typeface="Times New Roman" panose="02020603050405020304" pitchFamily="18" charset="0"/>
                </a:rPr>
                <a:t>食品冷链中心库</a:t>
              </a:r>
              <a:endParaRPr lang="en-US" altLang="ko-KR" sz="900" spc="-1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4" name="타원 170"/>
            <p:cNvSpPr/>
            <p:nvPr/>
          </p:nvSpPr>
          <p:spPr>
            <a:xfrm>
              <a:off x="10391369" y="2911874"/>
              <a:ext cx="160027" cy="12399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65" name="직사각형 171"/>
            <p:cNvSpPr/>
            <p:nvPr/>
          </p:nvSpPr>
          <p:spPr>
            <a:xfrm>
              <a:off x="10516549" y="2870850"/>
              <a:ext cx="1187266" cy="230832"/>
            </a:xfrm>
            <a:prstGeom prst="rect">
              <a:avLst/>
            </a:prstGeom>
          </p:spPr>
          <p:txBody>
            <a:bodyPr wrap="square">
              <a:spAutoFit/>
            </a:bodyPr>
            <a:lstStyle/>
            <a:p>
              <a:pPr eaLnBrk="1" latinLnBrk="1" hangingPunct="1">
                <a:spcBef>
                  <a:spcPct val="20000"/>
                </a:spcBef>
                <a:spcAft>
                  <a:spcPts val="300"/>
                </a:spcAft>
                <a:buClr>
                  <a:srgbClr val="0000FF"/>
                </a:buClr>
                <a:buFontTx/>
                <a:buNone/>
              </a:pPr>
              <a:r>
                <a:rPr lang="en-US" altLang="ko-KR" sz="900" spc="-150" dirty="0" err="1">
                  <a:latin typeface="微软雅黑" panose="020B0503020204020204" pitchFamily="34" charset="-122"/>
                  <a:ea typeface="微软雅黑" panose="020B0503020204020204" pitchFamily="34" charset="-122"/>
                  <a:cs typeface="Times New Roman" panose="02020603050405020304" pitchFamily="18" charset="0"/>
                </a:rPr>
                <a:t>aT</a:t>
              </a:r>
              <a:r>
                <a:rPr lang="en-US" altLang="ko-KR" sz="900" spc="-150" dirty="0">
                  <a:latin typeface="微软雅黑" panose="020B0503020204020204" pitchFamily="34" charset="-122"/>
                  <a:ea typeface="微软雅黑" panose="020B0503020204020204" pitchFamily="34" charset="-122"/>
                  <a:cs typeface="Times New Roman" panose="02020603050405020304" pitchFamily="18" charset="0"/>
                </a:rPr>
                <a:t>  RD C  (16</a:t>
              </a:r>
              <a:r>
                <a:rPr lang="zh-CN" altLang="en-US" sz="900" spc="-15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sz="900" spc="-15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ko-KR" sz="900" spc="-15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66" name="그룹 174"/>
          <p:cNvGrpSpPr/>
          <p:nvPr/>
        </p:nvGrpSpPr>
        <p:grpSpPr>
          <a:xfrm>
            <a:off x="7598868" y="3130860"/>
            <a:ext cx="3941181" cy="3483985"/>
            <a:chOff x="2057424" y="1178975"/>
            <a:chExt cx="3739260" cy="3265491"/>
          </a:xfrm>
          <a:solidFill>
            <a:schemeClr val="bg1">
              <a:lumMod val="95000"/>
            </a:schemeClr>
          </a:solidFill>
        </p:grpSpPr>
        <p:sp>
          <p:nvSpPr>
            <p:cNvPr id="367" name="Freeform 92"/>
            <p:cNvSpPr/>
            <p:nvPr/>
          </p:nvSpPr>
          <p:spPr bwMode="auto">
            <a:xfrm>
              <a:off x="5254650" y="3837994"/>
              <a:ext cx="164885" cy="308923"/>
            </a:xfrm>
            <a:custGeom>
              <a:avLst/>
              <a:gdLst/>
              <a:ahLst/>
              <a:cxnLst>
                <a:cxn ang="0">
                  <a:pos x="175" y="38"/>
                </a:cxn>
                <a:cxn ang="0">
                  <a:pos x="178" y="45"/>
                </a:cxn>
                <a:cxn ang="0">
                  <a:pos x="182" y="52"/>
                </a:cxn>
                <a:cxn ang="0">
                  <a:pos x="183" y="59"/>
                </a:cxn>
                <a:cxn ang="0">
                  <a:pos x="181" y="72"/>
                </a:cxn>
                <a:cxn ang="0">
                  <a:pos x="174" y="85"/>
                </a:cxn>
                <a:cxn ang="0">
                  <a:pos x="167" y="96"/>
                </a:cxn>
                <a:cxn ang="0">
                  <a:pos x="161" y="109"/>
                </a:cxn>
                <a:cxn ang="0">
                  <a:pos x="158" y="128"/>
                </a:cxn>
                <a:cxn ang="0">
                  <a:pos x="156" y="146"/>
                </a:cxn>
                <a:cxn ang="0">
                  <a:pos x="152" y="165"/>
                </a:cxn>
                <a:cxn ang="0">
                  <a:pos x="148" y="183"/>
                </a:cxn>
                <a:cxn ang="0">
                  <a:pos x="142" y="201"/>
                </a:cxn>
                <a:cxn ang="0">
                  <a:pos x="137" y="218"/>
                </a:cxn>
                <a:cxn ang="0">
                  <a:pos x="133" y="236"/>
                </a:cxn>
                <a:cxn ang="0">
                  <a:pos x="128" y="254"/>
                </a:cxn>
                <a:cxn ang="0">
                  <a:pos x="124" y="269"/>
                </a:cxn>
                <a:cxn ang="0">
                  <a:pos x="117" y="281"/>
                </a:cxn>
                <a:cxn ang="0">
                  <a:pos x="108" y="292"/>
                </a:cxn>
                <a:cxn ang="0">
                  <a:pos x="99" y="303"/>
                </a:cxn>
                <a:cxn ang="0">
                  <a:pos x="91" y="313"/>
                </a:cxn>
                <a:cxn ang="0">
                  <a:pos x="88" y="324"/>
                </a:cxn>
                <a:cxn ang="0">
                  <a:pos x="86" y="338"/>
                </a:cxn>
                <a:cxn ang="0">
                  <a:pos x="80" y="347"/>
                </a:cxn>
                <a:cxn ang="0">
                  <a:pos x="68" y="344"/>
                </a:cxn>
                <a:cxn ang="0">
                  <a:pos x="64" y="335"/>
                </a:cxn>
                <a:cxn ang="0">
                  <a:pos x="69" y="322"/>
                </a:cxn>
                <a:cxn ang="0">
                  <a:pos x="74" y="309"/>
                </a:cxn>
                <a:cxn ang="0">
                  <a:pos x="68" y="295"/>
                </a:cxn>
                <a:cxn ang="0">
                  <a:pos x="58" y="280"/>
                </a:cxn>
                <a:cxn ang="0">
                  <a:pos x="48" y="265"/>
                </a:cxn>
                <a:cxn ang="0">
                  <a:pos x="39" y="252"/>
                </a:cxn>
                <a:cxn ang="0">
                  <a:pos x="30" y="237"/>
                </a:cxn>
                <a:cxn ang="0">
                  <a:pos x="21" y="222"/>
                </a:cxn>
                <a:cxn ang="0">
                  <a:pos x="14" y="207"/>
                </a:cxn>
                <a:cxn ang="0">
                  <a:pos x="6" y="192"/>
                </a:cxn>
                <a:cxn ang="0">
                  <a:pos x="0" y="173"/>
                </a:cxn>
                <a:cxn ang="0">
                  <a:pos x="5" y="153"/>
                </a:cxn>
                <a:cxn ang="0">
                  <a:pos x="16" y="135"/>
                </a:cxn>
                <a:cxn ang="0">
                  <a:pos x="32" y="118"/>
                </a:cxn>
                <a:cxn ang="0">
                  <a:pos x="46" y="103"/>
                </a:cxn>
                <a:cxn ang="0">
                  <a:pos x="59" y="88"/>
                </a:cxn>
                <a:cxn ang="0">
                  <a:pos x="73" y="74"/>
                </a:cxn>
                <a:cxn ang="0">
                  <a:pos x="87" y="60"/>
                </a:cxn>
                <a:cxn ang="0">
                  <a:pos x="101" y="46"/>
                </a:cxn>
                <a:cxn ang="0">
                  <a:pos x="116" y="34"/>
                </a:cxn>
                <a:cxn ang="0">
                  <a:pos x="131" y="22"/>
                </a:cxn>
                <a:cxn ang="0">
                  <a:pos x="146" y="9"/>
                </a:cxn>
                <a:cxn ang="0">
                  <a:pos x="158" y="1"/>
                </a:cxn>
                <a:cxn ang="0">
                  <a:pos x="168" y="0"/>
                </a:cxn>
                <a:cxn ang="0">
                  <a:pos x="176" y="4"/>
                </a:cxn>
                <a:cxn ang="0">
                  <a:pos x="182" y="12"/>
                </a:cxn>
                <a:cxn ang="0">
                  <a:pos x="183" y="22"/>
                </a:cxn>
                <a:cxn ang="0">
                  <a:pos x="178" y="29"/>
                </a:cxn>
              </a:cxnLst>
              <a:rect l="0" t="0" r="r" b="b"/>
              <a:pathLst>
                <a:path w="184" h="348">
                  <a:moveTo>
                    <a:pt x="175" y="32"/>
                  </a:moveTo>
                  <a:lnTo>
                    <a:pt x="175" y="38"/>
                  </a:lnTo>
                  <a:lnTo>
                    <a:pt x="176" y="42"/>
                  </a:lnTo>
                  <a:lnTo>
                    <a:pt x="178" y="45"/>
                  </a:lnTo>
                  <a:lnTo>
                    <a:pt x="180" y="48"/>
                  </a:lnTo>
                  <a:lnTo>
                    <a:pt x="182" y="52"/>
                  </a:lnTo>
                  <a:lnTo>
                    <a:pt x="183" y="55"/>
                  </a:lnTo>
                  <a:lnTo>
                    <a:pt x="183" y="59"/>
                  </a:lnTo>
                  <a:lnTo>
                    <a:pt x="183" y="65"/>
                  </a:lnTo>
                  <a:lnTo>
                    <a:pt x="181" y="72"/>
                  </a:lnTo>
                  <a:lnTo>
                    <a:pt x="178" y="79"/>
                  </a:lnTo>
                  <a:lnTo>
                    <a:pt x="174" y="85"/>
                  </a:lnTo>
                  <a:lnTo>
                    <a:pt x="170" y="90"/>
                  </a:lnTo>
                  <a:lnTo>
                    <a:pt x="167" y="96"/>
                  </a:lnTo>
                  <a:lnTo>
                    <a:pt x="164" y="103"/>
                  </a:lnTo>
                  <a:lnTo>
                    <a:pt x="161" y="109"/>
                  </a:lnTo>
                  <a:lnTo>
                    <a:pt x="160" y="117"/>
                  </a:lnTo>
                  <a:lnTo>
                    <a:pt x="158" y="128"/>
                  </a:lnTo>
                  <a:lnTo>
                    <a:pt x="157" y="138"/>
                  </a:lnTo>
                  <a:lnTo>
                    <a:pt x="156" y="146"/>
                  </a:lnTo>
                  <a:lnTo>
                    <a:pt x="154" y="156"/>
                  </a:lnTo>
                  <a:lnTo>
                    <a:pt x="152" y="165"/>
                  </a:lnTo>
                  <a:lnTo>
                    <a:pt x="150" y="174"/>
                  </a:lnTo>
                  <a:lnTo>
                    <a:pt x="148" y="183"/>
                  </a:lnTo>
                  <a:lnTo>
                    <a:pt x="145" y="192"/>
                  </a:lnTo>
                  <a:lnTo>
                    <a:pt x="142" y="201"/>
                  </a:lnTo>
                  <a:lnTo>
                    <a:pt x="140" y="209"/>
                  </a:lnTo>
                  <a:lnTo>
                    <a:pt x="137" y="218"/>
                  </a:lnTo>
                  <a:lnTo>
                    <a:pt x="136" y="227"/>
                  </a:lnTo>
                  <a:lnTo>
                    <a:pt x="133" y="236"/>
                  </a:lnTo>
                  <a:lnTo>
                    <a:pt x="131" y="245"/>
                  </a:lnTo>
                  <a:lnTo>
                    <a:pt x="128" y="254"/>
                  </a:lnTo>
                  <a:lnTo>
                    <a:pt x="126" y="262"/>
                  </a:lnTo>
                  <a:lnTo>
                    <a:pt x="124" y="269"/>
                  </a:lnTo>
                  <a:lnTo>
                    <a:pt x="121" y="275"/>
                  </a:lnTo>
                  <a:lnTo>
                    <a:pt x="117" y="281"/>
                  </a:lnTo>
                  <a:lnTo>
                    <a:pt x="113" y="287"/>
                  </a:lnTo>
                  <a:lnTo>
                    <a:pt x="108" y="292"/>
                  </a:lnTo>
                  <a:lnTo>
                    <a:pt x="104" y="298"/>
                  </a:lnTo>
                  <a:lnTo>
                    <a:pt x="99" y="303"/>
                  </a:lnTo>
                  <a:lnTo>
                    <a:pt x="94" y="308"/>
                  </a:lnTo>
                  <a:lnTo>
                    <a:pt x="91" y="313"/>
                  </a:lnTo>
                  <a:lnTo>
                    <a:pt x="89" y="318"/>
                  </a:lnTo>
                  <a:lnTo>
                    <a:pt x="88" y="324"/>
                  </a:lnTo>
                  <a:lnTo>
                    <a:pt x="87" y="331"/>
                  </a:lnTo>
                  <a:lnTo>
                    <a:pt x="86" y="338"/>
                  </a:lnTo>
                  <a:lnTo>
                    <a:pt x="84" y="343"/>
                  </a:lnTo>
                  <a:lnTo>
                    <a:pt x="80" y="347"/>
                  </a:lnTo>
                  <a:lnTo>
                    <a:pt x="76" y="347"/>
                  </a:lnTo>
                  <a:lnTo>
                    <a:pt x="68" y="344"/>
                  </a:lnTo>
                  <a:lnTo>
                    <a:pt x="64" y="340"/>
                  </a:lnTo>
                  <a:lnTo>
                    <a:pt x="64" y="335"/>
                  </a:lnTo>
                  <a:lnTo>
                    <a:pt x="66" y="329"/>
                  </a:lnTo>
                  <a:lnTo>
                    <a:pt x="69" y="322"/>
                  </a:lnTo>
                  <a:lnTo>
                    <a:pt x="73" y="316"/>
                  </a:lnTo>
                  <a:lnTo>
                    <a:pt x="74" y="309"/>
                  </a:lnTo>
                  <a:lnTo>
                    <a:pt x="72" y="302"/>
                  </a:lnTo>
                  <a:lnTo>
                    <a:pt x="68" y="295"/>
                  </a:lnTo>
                  <a:lnTo>
                    <a:pt x="62" y="287"/>
                  </a:lnTo>
                  <a:lnTo>
                    <a:pt x="58" y="280"/>
                  </a:lnTo>
                  <a:lnTo>
                    <a:pt x="53" y="273"/>
                  </a:lnTo>
                  <a:lnTo>
                    <a:pt x="48" y="265"/>
                  </a:lnTo>
                  <a:lnTo>
                    <a:pt x="44" y="259"/>
                  </a:lnTo>
                  <a:lnTo>
                    <a:pt x="39" y="252"/>
                  </a:lnTo>
                  <a:lnTo>
                    <a:pt x="35" y="244"/>
                  </a:lnTo>
                  <a:lnTo>
                    <a:pt x="30" y="237"/>
                  </a:lnTo>
                  <a:lnTo>
                    <a:pt x="25" y="230"/>
                  </a:lnTo>
                  <a:lnTo>
                    <a:pt x="21" y="222"/>
                  </a:lnTo>
                  <a:lnTo>
                    <a:pt x="17" y="215"/>
                  </a:lnTo>
                  <a:lnTo>
                    <a:pt x="14" y="207"/>
                  </a:lnTo>
                  <a:lnTo>
                    <a:pt x="10" y="200"/>
                  </a:lnTo>
                  <a:lnTo>
                    <a:pt x="6" y="192"/>
                  </a:lnTo>
                  <a:lnTo>
                    <a:pt x="2" y="184"/>
                  </a:lnTo>
                  <a:lnTo>
                    <a:pt x="0" y="173"/>
                  </a:lnTo>
                  <a:lnTo>
                    <a:pt x="0" y="163"/>
                  </a:lnTo>
                  <a:lnTo>
                    <a:pt x="5" y="153"/>
                  </a:lnTo>
                  <a:lnTo>
                    <a:pt x="10" y="145"/>
                  </a:lnTo>
                  <a:lnTo>
                    <a:pt x="16" y="135"/>
                  </a:lnTo>
                  <a:lnTo>
                    <a:pt x="24" y="126"/>
                  </a:lnTo>
                  <a:lnTo>
                    <a:pt x="32" y="118"/>
                  </a:lnTo>
                  <a:lnTo>
                    <a:pt x="39" y="110"/>
                  </a:lnTo>
                  <a:lnTo>
                    <a:pt x="46" y="103"/>
                  </a:lnTo>
                  <a:lnTo>
                    <a:pt x="51" y="95"/>
                  </a:lnTo>
                  <a:lnTo>
                    <a:pt x="59" y="88"/>
                  </a:lnTo>
                  <a:lnTo>
                    <a:pt x="66" y="81"/>
                  </a:lnTo>
                  <a:lnTo>
                    <a:pt x="73" y="74"/>
                  </a:lnTo>
                  <a:lnTo>
                    <a:pt x="79" y="67"/>
                  </a:lnTo>
                  <a:lnTo>
                    <a:pt x="87" y="60"/>
                  </a:lnTo>
                  <a:lnTo>
                    <a:pt x="94" y="53"/>
                  </a:lnTo>
                  <a:lnTo>
                    <a:pt x="101" y="46"/>
                  </a:lnTo>
                  <a:lnTo>
                    <a:pt x="108" y="40"/>
                  </a:lnTo>
                  <a:lnTo>
                    <a:pt x="116" y="34"/>
                  </a:lnTo>
                  <a:lnTo>
                    <a:pt x="123" y="28"/>
                  </a:lnTo>
                  <a:lnTo>
                    <a:pt x="131" y="22"/>
                  </a:lnTo>
                  <a:lnTo>
                    <a:pt x="138" y="16"/>
                  </a:lnTo>
                  <a:lnTo>
                    <a:pt x="146" y="9"/>
                  </a:lnTo>
                  <a:lnTo>
                    <a:pt x="154" y="4"/>
                  </a:lnTo>
                  <a:lnTo>
                    <a:pt x="158" y="1"/>
                  </a:lnTo>
                  <a:lnTo>
                    <a:pt x="163" y="0"/>
                  </a:lnTo>
                  <a:lnTo>
                    <a:pt x="168" y="0"/>
                  </a:lnTo>
                  <a:lnTo>
                    <a:pt x="171" y="1"/>
                  </a:lnTo>
                  <a:lnTo>
                    <a:pt x="176" y="4"/>
                  </a:lnTo>
                  <a:lnTo>
                    <a:pt x="179" y="8"/>
                  </a:lnTo>
                  <a:lnTo>
                    <a:pt x="182" y="12"/>
                  </a:lnTo>
                  <a:lnTo>
                    <a:pt x="183" y="19"/>
                  </a:lnTo>
                  <a:lnTo>
                    <a:pt x="183" y="22"/>
                  </a:lnTo>
                  <a:lnTo>
                    <a:pt x="181" y="26"/>
                  </a:lnTo>
                  <a:lnTo>
                    <a:pt x="178" y="29"/>
                  </a:lnTo>
                  <a:lnTo>
                    <a:pt x="175" y="32"/>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68" name="Freeform 93"/>
            <p:cNvSpPr/>
            <p:nvPr/>
          </p:nvSpPr>
          <p:spPr bwMode="auto">
            <a:xfrm>
              <a:off x="2057424" y="1700167"/>
              <a:ext cx="1531335" cy="1624217"/>
            </a:xfrm>
            <a:custGeom>
              <a:avLst/>
              <a:gdLst/>
              <a:ahLst/>
              <a:cxnLst>
                <a:cxn ang="0">
                  <a:pos x="1660" y="675"/>
                </a:cxn>
                <a:cxn ang="0">
                  <a:pos x="1605" y="547"/>
                </a:cxn>
                <a:cxn ang="0">
                  <a:pos x="1503" y="489"/>
                </a:cxn>
                <a:cxn ang="0">
                  <a:pos x="1420" y="435"/>
                </a:cxn>
                <a:cxn ang="0">
                  <a:pos x="1311" y="417"/>
                </a:cxn>
                <a:cxn ang="0">
                  <a:pos x="1301" y="302"/>
                </a:cxn>
                <a:cxn ang="0">
                  <a:pos x="1298" y="204"/>
                </a:cxn>
                <a:cxn ang="0">
                  <a:pos x="1205" y="112"/>
                </a:cxn>
                <a:cxn ang="0">
                  <a:pos x="1145" y="80"/>
                </a:cxn>
                <a:cxn ang="0">
                  <a:pos x="1092" y="0"/>
                </a:cxn>
                <a:cxn ang="0">
                  <a:pos x="972" y="86"/>
                </a:cxn>
                <a:cxn ang="0">
                  <a:pos x="953" y="175"/>
                </a:cxn>
                <a:cxn ang="0">
                  <a:pos x="835" y="204"/>
                </a:cxn>
                <a:cxn ang="0">
                  <a:pos x="753" y="199"/>
                </a:cxn>
                <a:cxn ang="0">
                  <a:pos x="714" y="290"/>
                </a:cxn>
                <a:cxn ang="0">
                  <a:pos x="703" y="337"/>
                </a:cxn>
                <a:cxn ang="0">
                  <a:pos x="600" y="310"/>
                </a:cxn>
                <a:cxn ang="0">
                  <a:pos x="563" y="379"/>
                </a:cxn>
                <a:cxn ang="0">
                  <a:pos x="583" y="500"/>
                </a:cxn>
                <a:cxn ang="0">
                  <a:pos x="491" y="629"/>
                </a:cxn>
                <a:cxn ang="0">
                  <a:pos x="412" y="658"/>
                </a:cxn>
                <a:cxn ang="0">
                  <a:pos x="284" y="683"/>
                </a:cxn>
                <a:cxn ang="0">
                  <a:pos x="225" y="699"/>
                </a:cxn>
                <a:cxn ang="0">
                  <a:pos x="57" y="721"/>
                </a:cxn>
                <a:cxn ang="0">
                  <a:pos x="3" y="833"/>
                </a:cxn>
                <a:cxn ang="0">
                  <a:pos x="48" y="880"/>
                </a:cxn>
                <a:cxn ang="0">
                  <a:pos x="64" y="967"/>
                </a:cxn>
                <a:cxn ang="0">
                  <a:pos x="28" y="994"/>
                </a:cxn>
                <a:cxn ang="0">
                  <a:pos x="5" y="1023"/>
                </a:cxn>
                <a:cxn ang="0">
                  <a:pos x="85" y="1079"/>
                </a:cxn>
                <a:cxn ang="0">
                  <a:pos x="127" y="1151"/>
                </a:cxn>
                <a:cxn ang="0">
                  <a:pos x="199" y="1220"/>
                </a:cxn>
                <a:cxn ang="0">
                  <a:pos x="324" y="1203"/>
                </a:cxn>
                <a:cxn ang="0">
                  <a:pos x="356" y="1246"/>
                </a:cxn>
                <a:cxn ang="0">
                  <a:pos x="424" y="1337"/>
                </a:cxn>
                <a:cxn ang="0">
                  <a:pos x="1728" y="1455"/>
                </a:cxn>
              </a:cxnLst>
              <a:rect l="0" t="0" r="r" b="b"/>
              <a:pathLst>
                <a:path w="1729" h="1820">
                  <a:moveTo>
                    <a:pt x="1728" y="1455"/>
                  </a:moveTo>
                  <a:lnTo>
                    <a:pt x="1660" y="675"/>
                  </a:lnTo>
                  <a:lnTo>
                    <a:pt x="1617" y="614"/>
                  </a:lnTo>
                  <a:lnTo>
                    <a:pt x="1605" y="547"/>
                  </a:lnTo>
                  <a:lnTo>
                    <a:pt x="1577" y="515"/>
                  </a:lnTo>
                  <a:lnTo>
                    <a:pt x="1503" y="489"/>
                  </a:lnTo>
                  <a:lnTo>
                    <a:pt x="1452" y="460"/>
                  </a:lnTo>
                  <a:lnTo>
                    <a:pt x="1420" y="435"/>
                  </a:lnTo>
                  <a:lnTo>
                    <a:pt x="1361" y="435"/>
                  </a:lnTo>
                  <a:lnTo>
                    <a:pt x="1311" y="417"/>
                  </a:lnTo>
                  <a:lnTo>
                    <a:pt x="1301" y="359"/>
                  </a:lnTo>
                  <a:lnTo>
                    <a:pt x="1301" y="302"/>
                  </a:lnTo>
                  <a:lnTo>
                    <a:pt x="1296" y="266"/>
                  </a:lnTo>
                  <a:lnTo>
                    <a:pt x="1298" y="204"/>
                  </a:lnTo>
                  <a:lnTo>
                    <a:pt x="1260" y="163"/>
                  </a:lnTo>
                  <a:lnTo>
                    <a:pt x="1205" y="112"/>
                  </a:lnTo>
                  <a:lnTo>
                    <a:pt x="1159" y="99"/>
                  </a:lnTo>
                  <a:lnTo>
                    <a:pt x="1145" y="80"/>
                  </a:lnTo>
                  <a:lnTo>
                    <a:pt x="1149" y="42"/>
                  </a:lnTo>
                  <a:lnTo>
                    <a:pt x="1092" y="0"/>
                  </a:lnTo>
                  <a:lnTo>
                    <a:pt x="1071" y="10"/>
                  </a:lnTo>
                  <a:lnTo>
                    <a:pt x="972" y="86"/>
                  </a:lnTo>
                  <a:lnTo>
                    <a:pt x="960" y="120"/>
                  </a:lnTo>
                  <a:lnTo>
                    <a:pt x="953" y="175"/>
                  </a:lnTo>
                  <a:lnTo>
                    <a:pt x="909" y="207"/>
                  </a:lnTo>
                  <a:lnTo>
                    <a:pt x="835" y="204"/>
                  </a:lnTo>
                  <a:lnTo>
                    <a:pt x="779" y="163"/>
                  </a:lnTo>
                  <a:lnTo>
                    <a:pt x="753" y="199"/>
                  </a:lnTo>
                  <a:lnTo>
                    <a:pt x="742" y="254"/>
                  </a:lnTo>
                  <a:lnTo>
                    <a:pt x="714" y="290"/>
                  </a:lnTo>
                  <a:lnTo>
                    <a:pt x="725" y="336"/>
                  </a:lnTo>
                  <a:lnTo>
                    <a:pt x="703" y="337"/>
                  </a:lnTo>
                  <a:lnTo>
                    <a:pt x="660" y="310"/>
                  </a:lnTo>
                  <a:lnTo>
                    <a:pt x="600" y="310"/>
                  </a:lnTo>
                  <a:lnTo>
                    <a:pt x="560" y="337"/>
                  </a:lnTo>
                  <a:lnTo>
                    <a:pt x="563" y="379"/>
                  </a:lnTo>
                  <a:lnTo>
                    <a:pt x="566" y="379"/>
                  </a:lnTo>
                  <a:lnTo>
                    <a:pt x="583" y="500"/>
                  </a:lnTo>
                  <a:lnTo>
                    <a:pt x="533" y="565"/>
                  </a:lnTo>
                  <a:lnTo>
                    <a:pt x="491" y="629"/>
                  </a:lnTo>
                  <a:lnTo>
                    <a:pt x="449" y="658"/>
                  </a:lnTo>
                  <a:lnTo>
                    <a:pt x="412" y="658"/>
                  </a:lnTo>
                  <a:lnTo>
                    <a:pt x="347" y="693"/>
                  </a:lnTo>
                  <a:lnTo>
                    <a:pt x="284" y="683"/>
                  </a:lnTo>
                  <a:lnTo>
                    <a:pt x="246" y="702"/>
                  </a:lnTo>
                  <a:lnTo>
                    <a:pt x="225" y="699"/>
                  </a:lnTo>
                  <a:lnTo>
                    <a:pt x="139" y="720"/>
                  </a:lnTo>
                  <a:lnTo>
                    <a:pt x="57" y="721"/>
                  </a:lnTo>
                  <a:lnTo>
                    <a:pt x="30" y="757"/>
                  </a:lnTo>
                  <a:lnTo>
                    <a:pt x="3" y="833"/>
                  </a:lnTo>
                  <a:lnTo>
                    <a:pt x="14" y="864"/>
                  </a:lnTo>
                  <a:lnTo>
                    <a:pt x="48" y="880"/>
                  </a:lnTo>
                  <a:lnTo>
                    <a:pt x="46" y="927"/>
                  </a:lnTo>
                  <a:lnTo>
                    <a:pt x="64" y="967"/>
                  </a:lnTo>
                  <a:lnTo>
                    <a:pt x="48" y="994"/>
                  </a:lnTo>
                  <a:lnTo>
                    <a:pt x="28" y="994"/>
                  </a:lnTo>
                  <a:lnTo>
                    <a:pt x="0" y="988"/>
                  </a:lnTo>
                  <a:lnTo>
                    <a:pt x="5" y="1023"/>
                  </a:lnTo>
                  <a:lnTo>
                    <a:pt x="59" y="1035"/>
                  </a:lnTo>
                  <a:lnTo>
                    <a:pt x="85" y="1079"/>
                  </a:lnTo>
                  <a:lnTo>
                    <a:pt x="82" y="1125"/>
                  </a:lnTo>
                  <a:lnTo>
                    <a:pt x="127" y="1151"/>
                  </a:lnTo>
                  <a:lnTo>
                    <a:pt x="166" y="1192"/>
                  </a:lnTo>
                  <a:lnTo>
                    <a:pt x="199" y="1220"/>
                  </a:lnTo>
                  <a:lnTo>
                    <a:pt x="253" y="1194"/>
                  </a:lnTo>
                  <a:lnTo>
                    <a:pt x="324" y="1203"/>
                  </a:lnTo>
                  <a:lnTo>
                    <a:pt x="356" y="1217"/>
                  </a:lnTo>
                  <a:lnTo>
                    <a:pt x="356" y="1246"/>
                  </a:lnTo>
                  <a:lnTo>
                    <a:pt x="373" y="1258"/>
                  </a:lnTo>
                  <a:lnTo>
                    <a:pt x="424" y="1337"/>
                  </a:lnTo>
                  <a:lnTo>
                    <a:pt x="703" y="1819"/>
                  </a:lnTo>
                  <a:lnTo>
                    <a:pt x="1728" y="1455"/>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69" name="Freeform 94"/>
            <p:cNvSpPr/>
            <p:nvPr/>
          </p:nvSpPr>
          <p:spPr bwMode="auto">
            <a:xfrm>
              <a:off x="3264675" y="2308537"/>
              <a:ext cx="1178824" cy="1127667"/>
            </a:xfrm>
            <a:custGeom>
              <a:avLst/>
              <a:gdLst/>
              <a:ahLst/>
              <a:cxnLst>
                <a:cxn ang="0">
                  <a:pos x="0" y="985"/>
                </a:cxn>
                <a:cxn ang="0">
                  <a:pos x="70" y="521"/>
                </a:cxn>
                <a:cxn ang="0">
                  <a:pos x="106" y="356"/>
                </a:cxn>
                <a:cxn ang="0">
                  <a:pos x="121" y="328"/>
                </a:cxn>
                <a:cxn ang="0">
                  <a:pos x="121" y="252"/>
                </a:cxn>
                <a:cxn ang="0">
                  <a:pos x="135" y="221"/>
                </a:cxn>
                <a:cxn ang="0">
                  <a:pos x="124" y="192"/>
                </a:cxn>
                <a:cxn ang="0">
                  <a:pos x="208" y="141"/>
                </a:cxn>
                <a:cxn ang="0">
                  <a:pos x="243" y="94"/>
                </a:cxn>
                <a:cxn ang="0">
                  <a:pos x="288" y="91"/>
                </a:cxn>
                <a:cxn ang="0">
                  <a:pos x="320" y="64"/>
                </a:cxn>
                <a:cxn ang="0">
                  <a:pos x="334" y="0"/>
                </a:cxn>
                <a:cxn ang="0">
                  <a:pos x="454" y="12"/>
                </a:cxn>
                <a:cxn ang="0">
                  <a:pos x="532" y="15"/>
                </a:cxn>
                <a:cxn ang="0">
                  <a:pos x="678" y="3"/>
                </a:cxn>
                <a:cxn ang="0">
                  <a:pos x="714" y="15"/>
                </a:cxn>
                <a:cxn ang="0">
                  <a:pos x="758" y="64"/>
                </a:cxn>
                <a:cxn ang="0">
                  <a:pos x="824" y="80"/>
                </a:cxn>
                <a:cxn ang="0">
                  <a:pos x="890" y="130"/>
                </a:cxn>
                <a:cxn ang="0">
                  <a:pos x="984" y="252"/>
                </a:cxn>
                <a:cxn ang="0">
                  <a:pos x="1009" y="463"/>
                </a:cxn>
                <a:cxn ang="0">
                  <a:pos x="1134" y="504"/>
                </a:cxn>
                <a:cxn ang="0">
                  <a:pos x="1261" y="540"/>
                </a:cxn>
                <a:cxn ang="0">
                  <a:pos x="1331" y="653"/>
                </a:cxn>
                <a:cxn ang="0">
                  <a:pos x="1254" y="923"/>
                </a:cxn>
                <a:cxn ang="0">
                  <a:pos x="1130" y="1179"/>
                </a:cxn>
                <a:cxn ang="0">
                  <a:pos x="850" y="1264"/>
                </a:cxn>
                <a:cxn ang="0">
                  <a:pos x="411" y="1128"/>
                </a:cxn>
                <a:cxn ang="0">
                  <a:pos x="0" y="985"/>
                </a:cxn>
              </a:cxnLst>
              <a:rect l="0" t="0" r="r" b="b"/>
              <a:pathLst>
                <a:path w="1332" h="1265">
                  <a:moveTo>
                    <a:pt x="0" y="985"/>
                  </a:moveTo>
                  <a:lnTo>
                    <a:pt x="70" y="521"/>
                  </a:lnTo>
                  <a:lnTo>
                    <a:pt x="106" y="356"/>
                  </a:lnTo>
                  <a:lnTo>
                    <a:pt x="121" y="328"/>
                  </a:lnTo>
                  <a:lnTo>
                    <a:pt x="121" y="252"/>
                  </a:lnTo>
                  <a:lnTo>
                    <a:pt x="135" y="221"/>
                  </a:lnTo>
                  <a:lnTo>
                    <a:pt x="124" y="192"/>
                  </a:lnTo>
                  <a:lnTo>
                    <a:pt x="208" y="141"/>
                  </a:lnTo>
                  <a:lnTo>
                    <a:pt x="243" y="94"/>
                  </a:lnTo>
                  <a:lnTo>
                    <a:pt x="288" y="91"/>
                  </a:lnTo>
                  <a:lnTo>
                    <a:pt x="320" y="64"/>
                  </a:lnTo>
                  <a:lnTo>
                    <a:pt x="334" y="0"/>
                  </a:lnTo>
                  <a:lnTo>
                    <a:pt x="454" y="12"/>
                  </a:lnTo>
                  <a:lnTo>
                    <a:pt x="532" y="15"/>
                  </a:lnTo>
                  <a:lnTo>
                    <a:pt x="678" y="3"/>
                  </a:lnTo>
                  <a:lnTo>
                    <a:pt x="714" y="15"/>
                  </a:lnTo>
                  <a:lnTo>
                    <a:pt x="758" y="64"/>
                  </a:lnTo>
                  <a:lnTo>
                    <a:pt x="824" y="80"/>
                  </a:lnTo>
                  <a:lnTo>
                    <a:pt x="890" y="130"/>
                  </a:lnTo>
                  <a:lnTo>
                    <a:pt x="984" y="252"/>
                  </a:lnTo>
                  <a:lnTo>
                    <a:pt x="1009" y="463"/>
                  </a:lnTo>
                  <a:lnTo>
                    <a:pt x="1134" y="504"/>
                  </a:lnTo>
                  <a:lnTo>
                    <a:pt x="1261" y="540"/>
                  </a:lnTo>
                  <a:lnTo>
                    <a:pt x="1331" y="653"/>
                  </a:lnTo>
                  <a:lnTo>
                    <a:pt x="1254" y="923"/>
                  </a:lnTo>
                  <a:lnTo>
                    <a:pt x="1130" y="1179"/>
                  </a:lnTo>
                  <a:lnTo>
                    <a:pt x="850" y="1264"/>
                  </a:lnTo>
                  <a:lnTo>
                    <a:pt x="411" y="1128"/>
                  </a:lnTo>
                  <a:lnTo>
                    <a:pt x="0" y="985"/>
                  </a:lnTo>
                </a:path>
              </a:pathLst>
            </a:custGeom>
            <a:grpFill/>
            <a:ln w="3175" cap="rnd">
              <a:solidFill>
                <a:schemeClr val="bg1">
                  <a:lumMod val="65000"/>
                </a:schemeClr>
              </a:solidFill>
              <a:round/>
            </a:ln>
            <a:effectLst/>
          </p:spPr>
          <p:txBody>
            <a:bodyPr/>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70" name="Freeform 95"/>
            <p:cNvSpPr/>
            <p:nvPr/>
          </p:nvSpPr>
          <p:spPr bwMode="auto">
            <a:xfrm>
              <a:off x="4913513" y="1178975"/>
              <a:ext cx="883171" cy="866122"/>
            </a:xfrm>
            <a:custGeom>
              <a:avLst/>
              <a:gdLst/>
              <a:ahLst/>
              <a:cxnLst>
                <a:cxn ang="0">
                  <a:pos x="61" y="787"/>
                </a:cxn>
                <a:cxn ang="0">
                  <a:pos x="98" y="706"/>
                </a:cxn>
                <a:cxn ang="0">
                  <a:pos x="59" y="551"/>
                </a:cxn>
                <a:cxn ang="0">
                  <a:pos x="41" y="265"/>
                </a:cxn>
                <a:cxn ang="0">
                  <a:pos x="0" y="122"/>
                </a:cxn>
                <a:cxn ang="0">
                  <a:pos x="29" y="58"/>
                </a:cxn>
                <a:cxn ang="0">
                  <a:pos x="86" y="20"/>
                </a:cxn>
                <a:cxn ang="0">
                  <a:pos x="175" y="0"/>
                </a:cxn>
                <a:cxn ang="0">
                  <a:pos x="283" y="20"/>
                </a:cxn>
                <a:cxn ang="0">
                  <a:pos x="347" y="65"/>
                </a:cxn>
                <a:cxn ang="0">
                  <a:pos x="391" y="127"/>
                </a:cxn>
                <a:cxn ang="0">
                  <a:pos x="468" y="215"/>
                </a:cxn>
                <a:cxn ang="0">
                  <a:pos x="503" y="313"/>
                </a:cxn>
                <a:cxn ang="0">
                  <a:pos x="633" y="304"/>
                </a:cxn>
                <a:cxn ang="0">
                  <a:pos x="657" y="315"/>
                </a:cxn>
                <a:cxn ang="0">
                  <a:pos x="699" y="327"/>
                </a:cxn>
                <a:cxn ang="0">
                  <a:pos x="759" y="416"/>
                </a:cxn>
                <a:cxn ang="0">
                  <a:pos x="839" y="388"/>
                </a:cxn>
                <a:cxn ang="0">
                  <a:pos x="867" y="348"/>
                </a:cxn>
                <a:cxn ang="0">
                  <a:pos x="911" y="348"/>
                </a:cxn>
                <a:cxn ang="0">
                  <a:pos x="933" y="304"/>
                </a:cxn>
                <a:cxn ang="0">
                  <a:pos x="981" y="269"/>
                </a:cxn>
                <a:cxn ang="0">
                  <a:pos x="998" y="327"/>
                </a:cxn>
                <a:cxn ang="0">
                  <a:pos x="972" y="436"/>
                </a:cxn>
                <a:cxn ang="0">
                  <a:pos x="983" y="528"/>
                </a:cxn>
                <a:cxn ang="0">
                  <a:pos x="981" y="616"/>
                </a:cxn>
                <a:cxn ang="0">
                  <a:pos x="936" y="642"/>
                </a:cxn>
                <a:cxn ang="0">
                  <a:pos x="900" y="644"/>
                </a:cxn>
                <a:cxn ang="0">
                  <a:pos x="870" y="685"/>
                </a:cxn>
                <a:cxn ang="0">
                  <a:pos x="867" y="715"/>
                </a:cxn>
                <a:cxn ang="0">
                  <a:pos x="892" y="746"/>
                </a:cxn>
                <a:cxn ang="0">
                  <a:pos x="874" y="774"/>
                </a:cxn>
                <a:cxn ang="0">
                  <a:pos x="900" y="809"/>
                </a:cxn>
                <a:cxn ang="0">
                  <a:pos x="902" y="830"/>
                </a:cxn>
                <a:cxn ang="0">
                  <a:pos x="827" y="868"/>
                </a:cxn>
                <a:cxn ang="0">
                  <a:pos x="771" y="904"/>
                </a:cxn>
                <a:cxn ang="0">
                  <a:pos x="636" y="966"/>
                </a:cxn>
                <a:cxn ang="0">
                  <a:pos x="61" y="787"/>
                </a:cxn>
              </a:cxnLst>
              <a:rect l="0" t="0" r="r" b="b"/>
              <a:pathLst>
                <a:path w="999" h="967">
                  <a:moveTo>
                    <a:pt x="61" y="787"/>
                  </a:moveTo>
                  <a:lnTo>
                    <a:pt x="98" y="706"/>
                  </a:lnTo>
                  <a:lnTo>
                    <a:pt x="59" y="551"/>
                  </a:lnTo>
                  <a:lnTo>
                    <a:pt x="41" y="265"/>
                  </a:lnTo>
                  <a:lnTo>
                    <a:pt x="0" y="122"/>
                  </a:lnTo>
                  <a:lnTo>
                    <a:pt x="29" y="58"/>
                  </a:lnTo>
                  <a:lnTo>
                    <a:pt x="86" y="20"/>
                  </a:lnTo>
                  <a:lnTo>
                    <a:pt x="175" y="0"/>
                  </a:lnTo>
                  <a:lnTo>
                    <a:pt x="283" y="20"/>
                  </a:lnTo>
                  <a:lnTo>
                    <a:pt x="347" y="65"/>
                  </a:lnTo>
                  <a:lnTo>
                    <a:pt x="391" y="127"/>
                  </a:lnTo>
                  <a:lnTo>
                    <a:pt x="468" y="215"/>
                  </a:lnTo>
                  <a:lnTo>
                    <a:pt x="503" y="313"/>
                  </a:lnTo>
                  <a:lnTo>
                    <a:pt x="633" y="304"/>
                  </a:lnTo>
                  <a:lnTo>
                    <a:pt x="657" y="315"/>
                  </a:lnTo>
                  <a:lnTo>
                    <a:pt x="699" y="327"/>
                  </a:lnTo>
                  <a:lnTo>
                    <a:pt x="759" y="416"/>
                  </a:lnTo>
                  <a:lnTo>
                    <a:pt x="839" y="388"/>
                  </a:lnTo>
                  <a:lnTo>
                    <a:pt x="867" y="348"/>
                  </a:lnTo>
                  <a:lnTo>
                    <a:pt x="911" y="348"/>
                  </a:lnTo>
                  <a:lnTo>
                    <a:pt x="933" y="304"/>
                  </a:lnTo>
                  <a:lnTo>
                    <a:pt x="981" y="269"/>
                  </a:lnTo>
                  <a:lnTo>
                    <a:pt x="998" y="327"/>
                  </a:lnTo>
                  <a:lnTo>
                    <a:pt x="972" y="436"/>
                  </a:lnTo>
                  <a:lnTo>
                    <a:pt x="983" y="528"/>
                  </a:lnTo>
                  <a:lnTo>
                    <a:pt x="981" y="616"/>
                  </a:lnTo>
                  <a:lnTo>
                    <a:pt x="936" y="642"/>
                  </a:lnTo>
                  <a:lnTo>
                    <a:pt x="900" y="644"/>
                  </a:lnTo>
                  <a:lnTo>
                    <a:pt x="870" y="685"/>
                  </a:lnTo>
                  <a:lnTo>
                    <a:pt x="867" y="715"/>
                  </a:lnTo>
                  <a:lnTo>
                    <a:pt x="892" y="746"/>
                  </a:lnTo>
                  <a:lnTo>
                    <a:pt x="874" y="774"/>
                  </a:lnTo>
                  <a:lnTo>
                    <a:pt x="900" y="809"/>
                  </a:lnTo>
                  <a:lnTo>
                    <a:pt x="902" y="830"/>
                  </a:lnTo>
                  <a:lnTo>
                    <a:pt x="827" y="868"/>
                  </a:lnTo>
                  <a:lnTo>
                    <a:pt x="771" y="904"/>
                  </a:lnTo>
                  <a:lnTo>
                    <a:pt x="636" y="966"/>
                  </a:lnTo>
                  <a:lnTo>
                    <a:pt x="61" y="787"/>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71" name="Freeform 96"/>
            <p:cNvSpPr/>
            <p:nvPr/>
          </p:nvSpPr>
          <p:spPr bwMode="auto">
            <a:xfrm>
              <a:off x="4769477" y="1783556"/>
              <a:ext cx="943818" cy="487076"/>
            </a:xfrm>
            <a:custGeom>
              <a:avLst/>
              <a:gdLst/>
              <a:ahLst/>
              <a:cxnLst>
                <a:cxn ang="0">
                  <a:pos x="220" y="95"/>
                </a:cxn>
                <a:cxn ang="0">
                  <a:pos x="288" y="8"/>
                </a:cxn>
                <a:cxn ang="0">
                  <a:pos x="329" y="0"/>
                </a:cxn>
                <a:cxn ang="0">
                  <a:pos x="421" y="20"/>
                </a:cxn>
                <a:cxn ang="0">
                  <a:pos x="473" y="50"/>
                </a:cxn>
                <a:cxn ang="0">
                  <a:pos x="503" y="26"/>
                </a:cxn>
                <a:cxn ang="0">
                  <a:pos x="537" y="43"/>
                </a:cxn>
                <a:cxn ang="0">
                  <a:pos x="576" y="99"/>
                </a:cxn>
                <a:cxn ang="0">
                  <a:pos x="623" y="96"/>
                </a:cxn>
                <a:cxn ang="0">
                  <a:pos x="664" y="83"/>
                </a:cxn>
                <a:cxn ang="0">
                  <a:pos x="693" y="96"/>
                </a:cxn>
                <a:cxn ang="0">
                  <a:pos x="745" y="96"/>
                </a:cxn>
                <a:cxn ang="0">
                  <a:pos x="820" y="159"/>
                </a:cxn>
                <a:cxn ang="0">
                  <a:pos x="847" y="109"/>
                </a:cxn>
                <a:cxn ang="0">
                  <a:pos x="884" y="168"/>
                </a:cxn>
                <a:cxn ang="0">
                  <a:pos x="930" y="192"/>
                </a:cxn>
                <a:cxn ang="0">
                  <a:pos x="960" y="149"/>
                </a:cxn>
                <a:cxn ang="0">
                  <a:pos x="991" y="132"/>
                </a:cxn>
                <a:cxn ang="0">
                  <a:pos x="1045" y="149"/>
                </a:cxn>
                <a:cxn ang="0">
                  <a:pos x="1063" y="154"/>
                </a:cxn>
                <a:cxn ang="0">
                  <a:pos x="1061" y="206"/>
                </a:cxn>
                <a:cxn ang="0">
                  <a:pos x="1031" y="221"/>
                </a:cxn>
                <a:cxn ang="0">
                  <a:pos x="994" y="216"/>
                </a:cxn>
                <a:cxn ang="0">
                  <a:pos x="971" y="252"/>
                </a:cxn>
                <a:cxn ang="0">
                  <a:pos x="933" y="295"/>
                </a:cxn>
                <a:cxn ang="0">
                  <a:pos x="895" y="320"/>
                </a:cxn>
                <a:cxn ang="0">
                  <a:pos x="887" y="353"/>
                </a:cxn>
                <a:cxn ang="0">
                  <a:pos x="889" y="387"/>
                </a:cxn>
                <a:cxn ang="0">
                  <a:pos x="864" y="417"/>
                </a:cxn>
                <a:cxn ang="0">
                  <a:pos x="843" y="402"/>
                </a:cxn>
                <a:cxn ang="0">
                  <a:pos x="812" y="409"/>
                </a:cxn>
                <a:cxn ang="0">
                  <a:pos x="771" y="485"/>
                </a:cxn>
                <a:cxn ang="0">
                  <a:pos x="740" y="526"/>
                </a:cxn>
                <a:cxn ang="0">
                  <a:pos x="629" y="545"/>
                </a:cxn>
                <a:cxn ang="0">
                  <a:pos x="489" y="519"/>
                </a:cxn>
                <a:cxn ang="0">
                  <a:pos x="347" y="528"/>
                </a:cxn>
                <a:cxn ang="0">
                  <a:pos x="239" y="463"/>
                </a:cxn>
                <a:cxn ang="0">
                  <a:pos x="0" y="290"/>
                </a:cxn>
                <a:cxn ang="0">
                  <a:pos x="220" y="95"/>
                </a:cxn>
              </a:cxnLst>
              <a:rect l="0" t="0" r="r" b="b"/>
              <a:pathLst>
                <a:path w="1064" h="546">
                  <a:moveTo>
                    <a:pt x="220" y="95"/>
                  </a:moveTo>
                  <a:lnTo>
                    <a:pt x="288" y="8"/>
                  </a:lnTo>
                  <a:lnTo>
                    <a:pt x="329" y="0"/>
                  </a:lnTo>
                  <a:lnTo>
                    <a:pt x="421" y="20"/>
                  </a:lnTo>
                  <a:lnTo>
                    <a:pt x="473" y="50"/>
                  </a:lnTo>
                  <a:lnTo>
                    <a:pt x="503" y="26"/>
                  </a:lnTo>
                  <a:lnTo>
                    <a:pt x="537" y="43"/>
                  </a:lnTo>
                  <a:lnTo>
                    <a:pt x="576" y="99"/>
                  </a:lnTo>
                  <a:lnTo>
                    <a:pt x="623" y="96"/>
                  </a:lnTo>
                  <a:lnTo>
                    <a:pt x="664" y="83"/>
                  </a:lnTo>
                  <a:lnTo>
                    <a:pt x="693" y="96"/>
                  </a:lnTo>
                  <a:lnTo>
                    <a:pt x="745" y="96"/>
                  </a:lnTo>
                  <a:lnTo>
                    <a:pt x="820" y="159"/>
                  </a:lnTo>
                  <a:lnTo>
                    <a:pt x="847" y="109"/>
                  </a:lnTo>
                  <a:lnTo>
                    <a:pt x="884" y="168"/>
                  </a:lnTo>
                  <a:lnTo>
                    <a:pt x="930" y="192"/>
                  </a:lnTo>
                  <a:lnTo>
                    <a:pt x="960" y="149"/>
                  </a:lnTo>
                  <a:lnTo>
                    <a:pt x="991" y="132"/>
                  </a:lnTo>
                  <a:lnTo>
                    <a:pt x="1045" y="149"/>
                  </a:lnTo>
                  <a:lnTo>
                    <a:pt x="1063" y="154"/>
                  </a:lnTo>
                  <a:lnTo>
                    <a:pt x="1061" y="206"/>
                  </a:lnTo>
                  <a:lnTo>
                    <a:pt x="1031" y="221"/>
                  </a:lnTo>
                  <a:lnTo>
                    <a:pt x="994" y="216"/>
                  </a:lnTo>
                  <a:lnTo>
                    <a:pt x="971" y="252"/>
                  </a:lnTo>
                  <a:lnTo>
                    <a:pt x="933" y="295"/>
                  </a:lnTo>
                  <a:lnTo>
                    <a:pt x="895" y="320"/>
                  </a:lnTo>
                  <a:lnTo>
                    <a:pt x="887" y="353"/>
                  </a:lnTo>
                  <a:lnTo>
                    <a:pt x="889" y="387"/>
                  </a:lnTo>
                  <a:lnTo>
                    <a:pt x="864" y="417"/>
                  </a:lnTo>
                  <a:lnTo>
                    <a:pt x="843" y="402"/>
                  </a:lnTo>
                  <a:lnTo>
                    <a:pt x="812" y="409"/>
                  </a:lnTo>
                  <a:lnTo>
                    <a:pt x="771" y="485"/>
                  </a:lnTo>
                  <a:lnTo>
                    <a:pt x="740" y="526"/>
                  </a:lnTo>
                  <a:lnTo>
                    <a:pt x="629" y="545"/>
                  </a:lnTo>
                  <a:lnTo>
                    <a:pt x="489" y="519"/>
                  </a:lnTo>
                  <a:lnTo>
                    <a:pt x="347" y="528"/>
                  </a:lnTo>
                  <a:lnTo>
                    <a:pt x="239" y="463"/>
                  </a:lnTo>
                  <a:lnTo>
                    <a:pt x="0" y="290"/>
                  </a:lnTo>
                  <a:lnTo>
                    <a:pt x="220" y="95"/>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72" name="Freeform 97"/>
            <p:cNvSpPr/>
            <p:nvPr/>
          </p:nvSpPr>
          <p:spPr bwMode="auto">
            <a:xfrm>
              <a:off x="4699356" y="2003402"/>
              <a:ext cx="729658" cy="481390"/>
            </a:xfrm>
            <a:custGeom>
              <a:avLst/>
              <a:gdLst/>
              <a:ahLst/>
              <a:cxnLst>
                <a:cxn ang="0">
                  <a:pos x="152" y="0"/>
                </a:cxn>
                <a:cxn ang="0">
                  <a:pos x="348" y="5"/>
                </a:cxn>
                <a:cxn ang="0">
                  <a:pos x="405" y="32"/>
                </a:cxn>
                <a:cxn ang="0">
                  <a:pos x="425" y="64"/>
                </a:cxn>
                <a:cxn ang="0">
                  <a:pos x="407" y="102"/>
                </a:cxn>
                <a:cxn ang="0">
                  <a:pos x="422" y="155"/>
                </a:cxn>
                <a:cxn ang="0">
                  <a:pos x="436" y="201"/>
                </a:cxn>
                <a:cxn ang="0">
                  <a:pos x="459" y="230"/>
                </a:cxn>
                <a:cxn ang="0">
                  <a:pos x="502" y="223"/>
                </a:cxn>
                <a:cxn ang="0">
                  <a:pos x="546" y="161"/>
                </a:cxn>
                <a:cxn ang="0">
                  <a:pos x="610" y="149"/>
                </a:cxn>
                <a:cxn ang="0">
                  <a:pos x="623" y="124"/>
                </a:cxn>
                <a:cxn ang="0">
                  <a:pos x="618" y="84"/>
                </a:cxn>
                <a:cxn ang="0">
                  <a:pos x="658" y="44"/>
                </a:cxn>
                <a:cxn ang="0">
                  <a:pos x="707" y="80"/>
                </a:cxn>
                <a:cxn ang="0">
                  <a:pos x="780" y="115"/>
                </a:cxn>
                <a:cxn ang="0">
                  <a:pos x="787" y="164"/>
                </a:cxn>
                <a:cxn ang="0">
                  <a:pos x="787" y="199"/>
                </a:cxn>
                <a:cxn ang="0">
                  <a:pos x="822" y="230"/>
                </a:cxn>
                <a:cxn ang="0">
                  <a:pos x="825" y="261"/>
                </a:cxn>
                <a:cxn ang="0">
                  <a:pos x="820" y="283"/>
                </a:cxn>
                <a:cxn ang="0">
                  <a:pos x="759" y="331"/>
                </a:cxn>
                <a:cxn ang="0">
                  <a:pos x="746" y="381"/>
                </a:cxn>
                <a:cxn ang="0">
                  <a:pos x="725" y="405"/>
                </a:cxn>
                <a:cxn ang="0">
                  <a:pos x="671" y="426"/>
                </a:cxn>
                <a:cxn ang="0">
                  <a:pos x="615" y="467"/>
                </a:cxn>
                <a:cxn ang="0">
                  <a:pos x="602" y="507"/>
                </a:cxn>
                <a:cxn ang="0">
                  <a:pos x="561" y="538"/>
                </a:cxn>
                <a:cxn ang="0">
                  <a:pos x="548" y="517"/>
                </a:cxn>
                <a:cxn ang="0">
                  <a:pos x="563" y="449"/>
                </a:cxn>
                <a:cxn ang="0">
                  <a:pos x="586" y="384"/>
                </a:cxn>
                <a:cxn ang="0">
                  <a:pos x="569" y="339"/>
                </a:cxn>
                <a:cxn ang="0">
                  <a:pos x="546" y="334"/>
                </a:cxn>
                <a:cxn ang="0">
                  <a:pos x="497" y="357"/>
                </a:cxn>
                <a:cxn ang="0">
                  <a:pos x="464" y="414"/>
                </a:cxn>
                <a:cxn ang="0">
                  <a:pos x="428" y="452"/>
                </a:cxn>
                <a:cxn ang="0">
                  <a:pos x="431" y="452"/>
                </a:cxn>
                <a:cxn ang="0">
                  <a:pos x="370" y="472"/>
                </a:cxn>
                <a:cxn ang="0">
                  <a:pos x="214" y="478"/>
                </a:cxn>
                <a:cxn ang="0">
                  <a:pos x="98" y="392"/>
                </a:cxn>
                <a:cxn ang="0">
                  <a:pos x="0" y="213"/>
                </a:cxn>
                <a:cxn ang="0">
                  <a:pos x="152" y="0"/>
                </a:cxn>
              </a:cxnLst>
              <a:rect l="0" t="0" r="r" b="b"/>
              <a:pathLst>
                <a:path w="826" h="539">
                  <a:moveTo>
                    <a:pt x="152" y="0"/>
                  </a:moveTo>
                  <a:lnTo>
                    <a:pt x="348" y="5"/>
                  </a:lnTo>
                  <a:lnTo>
                    <a:pt x="405" y="32"/>
                  </a:lnTo>
                  <a:lnTo>
                    <a:pt x="425" y="64"/>
                  </a:lnTo>
                  <a:lnTo>
                    <a:pt x="407" y="102"/>
                  </a:lnTo>
                  <a:lnTo>
                    <a:pt x="422" y="155"/>
                  </a:lnTo>
                  <a:lnTo>
                    <a:pt x="436" y="201"/>
                  </a:lnTo>
                  <a:lnTo>
                    <a:pt x="459" y="230"/>
                  </a:lnTo>
                  <a:lnTo>
                    <a:pt x="502" y="223"/>
                  </a:lnTo>
                  <a:lnTo>
                    <a:pt x="546" y="161"/>
                  </a:lnTo>
                  <a:lnTo>
                    <a:pt x="610" y="149"/>
                  </a:lnTo>
                  <a:lnTo>
                    <a:pt x="623" y="124"/>
                  </a:lnTo>
                  <a:lnTo>
                    <a:pt x="618" y="84"/>
                  </a:lnTo>
                  <a:lnTo>
                    <a:pt x="658" y="44"/>
                  </a:lnTo>
                  <a:lnTo>
                    <a:pt x="707" y="80"/>
                  </a:lnTo>
                  <a:lnTo>
                    <a:pt x="780" y="115"/>
                  </a:lnTo>
                  <a:lnTo>
                    <a:pt x="787" y="164"/>
                  </a:lnTo>
                  <a:lnTo>
                    <a:pt x="787" y="199"/>
                  </a:lnTo>
                  <a:lnTo>
                    <a:pt x="822" y="230"/>
                  </a:lnTo>
                  <a:lnTo>
                    <a:pt x="825" y="261"/>
                  </a:lnTo>
                  <a:lnTo>
                    <a:pt x="820" y="283"/>
                  </a:lnTo>
                  <a:lnTo>
                    <a:pt x="759" y="331"/>
                  </a:lnTo>
                  <a:lnTo>
                    <a:pt x="746" y="381"/>
                  </a:lnTo>
                  <a:lnTo>
                    <a:pt x="725" y="405"/>
                  </a:lnTo>
                  <a:lnTo>
                    <a:pt x="671" y="426"/>
                  </a:lnTo>
                  <a:lnTo>
                    <a:pt x="615" y="467"/>
                  </a:lnTo>
                  <a:lnTo>
                    <a:pt x="602" y="507"/>
                  </a:lnTo>
                  <a:lnTo>
                    <a:pt x="561" y="538"/>
                  </a:lnTo>
                  <a:lnTo>
                    <a:pt x="548" y="517"/>
                  </a:lnTo>
                  <a:lnTo>
                    <a:pt x="563" y="449"/>
                  </a:lnTo>
                  <a:lnTo>
                    <a:pt x="586" y="384"/>
                  </a:lnTo>
                  <a:lnTo>
                    <a:pt x="569" y="339"/>
                  </a:lnTo>
                  <a:lnTo>
                    <a:pt x="546" y="334"/>
                  </a:lnTo>
                  <a:lnTo>
                    <a:pt x="497" y="357"/>
                  </a:lnTo>
                  <a:lnTo>
                    <a:pt x="464" y="414"/>
                  </a:lnTo>
                  <a:lnTo>
                    <a:pt x="428" y="452"/>
                  </a:lnTo>
                  <a:lnTo>
                    <a:pt x="431" y="452"/>
                  </a:lnTo>
                  <a:lnTo>
                    <a:pt x="370" y="472"/>
                  </a:lnTo>
                  <a:lnTo>
                    <a:pt x="214" y="478"/>
                  </a:lnTo>
                  <a:lnTo>
                    <a:pt x="98" y="392"/>
                  </a:lnTo>
                  <a:lnTo>
                    <a:pt x="0" y="213"/>
                  </a:lnTo>
                  <a:lnTo>
                    <a:pt x="152"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73" name="Freeform 98"/>
            <p:cNvSpPr/>
            <p:nvPr/>
          </p:nvSpPr>
          <p:spPr bwMode="auto">
            <a:xfrm>
              <a:off x="4555317" y="2206194"/>
              <a:ext cx="526872" cy="623533"/>
            </a:xfrm>
            <a:custGeom>
              <a:avLst/>
              <a:gdLst/>
              <a:ahLst/>
              <a:cxnLst>
                <a:cxn ang="0">
                  <a:pos x="110" y="0"/>
                </a:cxn>
                <a:cxn ang="0">
                  <a:pos x="274" y="31"/>
                </a:cxn>
                <a:cxn ang="0">
                  <a:pos x="337" y="31"/>
                </a:cxn>
                <a:cxn ang="0">
                  <a:pos x="400" y="17"/>
                </a:cxn>
                <a:cxn ang="0">
                  <a:pos x="433" y="58"/>
                </a:cxn>
                <a:cxn ang="0">
                  <a:pos x="452" y="75"/>
                </a:cxn>
                <a:cxn ang="0">
                  <a:pos x="466" y="115"/>
                </a:cxn>
                <a:cxn ang="0">
                  <a:pos x="524" y="115"/>
                </a:cxn>
                <a:cxn ang="0">
                  <a:pos x="519" y="171"/>
                </a:cxn>
                <a:cxn ang="0">
                  <a:pos x="553" y="182"/>
                </a:cxn>
                <a:cxn ang="0">
                  <a:pos x="574" y="182"/>
                </a:cxn>
                <a:cxn ang="0">
                  <a:pos x="594" y="218"/>
                </a:cxn>
                <a:cxn ang="0">
                  <a:pos x="576" y="245"/>
                </a:cxn>
                <a:cxn ang="0">
                  <a:pos x="574" y="248"/>
                </a:cxn>
                <a:cxn ang="0">
                  <a:pos x="556" y="274"/>
                </a:cxn>
                <a:cxn ang="0">
                  <a:pos x="527" y="323"/>
                </a:cxn>
                <a:cxn ang="0">
                  <a:pos x="477" y="334"/>
                </a:cxn>
                <a:cxn ang="0">
                  <a:pos x="448" y="323"/>
                </a:cxn>
                <a:cxn ang="0">
                  <a:pos x="423" y="329"/>
                </a:cxn>
                <a:cxn ang="0">
                  <a:pos x="420" y="360"/>
                </a:cxn>
                <a:cxn ang="0">
                  <a:pos x="429" y="398"/>
                </a:cxn>
                <a:cxn ang="0">
                  <a:pos x="475" y="390"/>
                </a:cxn>
                <a:cxn ang="0">
                  <a:pos x="501" y="401"/>
                </a:cxn>
                <a:cxn ang="0">
                  <a:pos x="522" y="429"/>
                </a:cxn>
                <a:cxn ang="0">
                  <a:pos x="524" y="553"/>
                </a:cxn>
                <a:cxn ang="0">
                  <a:pos x="471" y="623"/>
                </a:cxn>
                <a:cxn ang="0">
                  <a:pos x="398" y="653"/>
                </a:cxn>
                <a:cxn ang="0">
                  <a:pos x="334" y="670"/>
                </a:cxn>
                <a:cxn ang="0">
                  <a:pos x="288" y="679"/>
                </a:cxn>
                <a:cxn ang="0">
                  <a:pos x="248" y="685"/>
                </a:cxn>
                <a:cxn ang="0">
                  <a:pos x="240" y="665"/>
                </a:cxn>
                <a:cxn ang="0">
                  <a:pos x="204" y="673"/>
                </a:cxn>
                <a:cxn ang="0">
                  <a:pos x="138" y="696"/>
                </a:cxn>
                <a:cxn ang="0">
                  <a:pos x="61" y="650"/>
                </a:cxn>
                <a:cxn ang="0">
                  <a:pos x="35" y="547"/>
                </a:cxn>
                <a:cxn ang="0">
                  <a:pos x="17" y="334"/>
                </a:cxn>
                <a:cxn ang="0">
                  <a:pos x="0" y="191"/>
                </a:cxn>
                <a:cxn ang="0">
                  <a:pos x="33" y="56"/>
                </a:cxn>
                <a:cxn ang="0">
                  <a:pos x="110" y="0"/>
                </a:cxn>
              </a:cxnLst>
              <a:rect l="0" t="0" r="r" b="b"/>
              <a:pathLst>
                <a:path w="595" h="697">
                  <a:moveTo>
                    <a:pt x="110" y="0"/>
                  </a:moveTo>
                  <a:lnTo>
                    <a:pt x="274" y="31"/>
                  </a:lnTo>
                  <a:lnTo>
                    <a:pt x="337" y="31"/>
                  </a:lnTo>
                  <a:lnTo>
                    <a:pt x="400" y="17"/>
                  </a:lnTo>
                  <a:lnTo>
                    <a:pt x="433" y="58"/>
                  </a:lnTo>
                  <a:lnTo>
                    <a:pt x="452" y="75"/>
                  </a:lnTo>
                  <a:lnTo>
                    <a:pt x="466" y="115"/>
                  </a:lnTo>
                  <a:lnTo>
                    <a:pt x="524" y="115"/>
                  </a:lnTo>
                  <a:lnTo>
                    <a:pt x="519" y="171"/>
                  </a:lnTo>
                  <a:lnTo>
                    <a:pt x="553" y="182"/>
                  </a:lnTo>
                  <a:lnTo>
                    <a:pt x="574" y="182"/>
                  </a:lnTo>
                  <a:lnTo>
                    <a:pt x="594" y="218"/>
                  </a:lnTo>
                  <a:lnTo>
                    <a:pt x="576" y="245"/>
                  </a:lnTo>
                  <a:lnTo>
                    <a:pt x="574" y="248"/>
                  </a:lnTo>
                  <a:lnTo>
                    <a:pt x="556" y="274"/>
                  </a:lnTo>
                  <a:lnTo>
                    <a:pt x="527" y="323"/>
                  </a:lnTo>
                  <a:lnTo>
                    <a:pt x="477" y="334"/>
                  </a:lnTo>
                  <a:lnTo>
                    <a:pt x="448" y="323"/>
                  </a:lnTo>
                  <a:lnTo>
                    <a:pt x="423" y="329"/>
                  </a:lnTo>
                  <a:lnTo>
                    <a:pt x="420" y="360"/>
                  </a:lnTo>
                  <a:lnTo>
                    <a:pt x="429" y="398"/>
                  </a:lnTo>
                  <a:lnTo>
                    <a:pt x="475" y="390"/>
                  </a:lnTo>
                  <a:lnTo>
                    <a:pt x="501" y="401"/>
                  </a:lnTo>
                  <a:lnTo>
                    <a:pt x="522" y="429"/>
                  </a:lnTo>
                  <a:lnTo>
                    <a:pt x="524" y="553"/>
                  </a:lnTo>
                  <a:lnTo>
                    <a:pt x="471" y="623"/>
                  </a:lnTo>
                  <a:lnTo>
                    <a:pt x="398" y="653"/>
                  </a:lnTo>
                  <a:lnTo>
                    <a:pt x="334" y="670"/>
                  </a:lnTo>
                  <a:lnTo>
                    <a:pt x="288" y="679"/>
                  </a:lnTo>
                  <a:lnTo>
                    <a:pt x="248" y="685"/>
                  </a:lnTo>
                  <a:lnTo>
                    <a:pt x="240" y="665"/>
                  </a:lnTo>
                  <a:lnTo>
                    <a:pt x="204" y="673"/>
                  </a:lnTo>
                  <a:lnTo>
                    <a:pt x="138" y="696"/>
                  </a:lnTo>
                  <a:lnTo>
                    <a:pt x="61" y="650"/>
                  </a:lnTo>
                  <a:lnTo>
                    <a:pt x="35" y="547"/>
                  </a:lnTo>
                  <a:lnTo>
                    <a:pt x="17" y="334"/>
                  </a:lnTo>
                  <a:lnTo>
                    <a:pt x="0" y="191"/>
                  </a:lnTo>
                  <a:lnTo>
                    <a:pt x="33" y="56"/>
                  </a:lnTo>
                  <a:lnTo>
                    <a:pt x="110"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74" name="Freeform 99"/>
            <p:cNvSpPr/>
            <p:nvPr/>
          </p:nvSpPr>
          <p:spPr bwMode="auto">
            <a:xfrm>
              <a:off x="4335471" y="2308537"/>
              <a:ext cx="344929" cy="765676"/>
            </a:xfrm>
            <a:custGeom>
              <a:avLst/>
              <a:gdLst/>
              <a:ahLst/>
              <a:cxnLst>
                <a:cxn ang="0">
                  <a:pos x="198" y="0"/>
                </a:cxn>
                <a:cxn ang="0">
                  <a:pos x="293" y="110"/>
                </a:cxn>
                <a:cxn ang="0">
                  <a:pos x="296" y="110"/>
                </a:cxn>
                <a:cxn ang="0">
                  <a:pos x="324" y="133"/>
                </a:cxn>
                <a:cxn ang="0">
                  <a:pos x="327" y="169"/>
                </a:cxn>
                <a:cxn ang="0">
                  <a:pos x="322" y="192"/>
                </a:cxn>
                <a:cxn ang="0">
                  <a:pos x="350" y="212"/>
                </a:cxn>
                <a:cxn ang="0">
                  <a:pos x="356" y="234"/>
                </a:cxn>
                <a:cxn ang="0">
                  <a:pos x="348" y="265"/>
                </a:cxn>
                <a:cxn ang="0">
                  <a:pos x="320" y="318"/>
                </a:cxn>
                <a:cxn ang="0">
                  <a:pos x="302" y="360"/>
                </a:cxn>
                <a:cxn ang="0">
                  <a:pos x="327" y="398"/>
                </a:cxn>
                <a:cxn ang="0">
                  <a:pos x="350" y="430"/>
                </a:cxn>
                <a:cxn ang="0">
                  <a:pos x="348" y="471"/>
                </a:cxn>
                <a:cxn ang="0">
                  <a:pos x="334" y="500"/>
                </a:cxn>
                <a:cxn ang="0">
                  <a:pos x="334" y="531"/>
                </a:cxn>
                <a:cxn ang="0">
                  <a:pos x="350" y="545"/>
                </a:cxn>
                <a:cxn ang="0">
                  <a:pos x="390" y="589"/>
                </a:cxn>
                <a:cxn ang="0">
                  <a:pos x="345" y="739"/>
                </a:cxn>
                <a:cxn ang="0">
                  <a:pos x="164" y="855"/>
                </a:cxn>
                <a:cxn ang="0">
                  <a:pos x="26" y="857"/>
                </a:cxn>
                <a:cxn ang="0">
                  <a:pos x="0" y="744"/>
                </a:cxn>
                <a:cxn ang="0">
                  <a:pos x="6" y="583"/>
                </a:cxn>
                <a:cxn ang="0">
                  <a:pos x="10" y="445"/>
                </a:cxn>
                <a:cxn ang="0">
                  <a:pos x="10" y="268"/>
                </a:cxn>
                <a:cxn ang="0">
                  <a:pos x="30" y="90"/>
                </a:cxn>
                <a:cxn ang="0">
                  <a:pos x="198" y="0"/>
                </a:cxn>
              </a:cxnLst>
              <a:rect l="0" t="0" r="r" b="b"/>
              <a:pathLst>
                <a:path w="391" h="858">
                  <a:moveTo>
                    <a:pt x="198" y="0"/>
                  </a:moveTo>
                  <a:lnTo>
                    <a:pt x="293" y="110"/>
                  </a:lnTo>
                  <a:lnTo>
                    <a:pt x="296" y="110"/>
                  </a:lnTo>
                  <a:lnTo>
                    <a:pt x="324" y="133"/>
                  </a:lnTo>
                  <a:lnTo>
                    <a:pt x="327" y="169"/>
                  </a:lnTo>
                  <a:lnTo>
                    <a:pt x="322" y="192"/>
                  </a:lnTo>
                  <a:lnTo>
                    <a:pt x="350" y="212"/>
                  </a:lnTo>
                  <a:lnTo>
                    <a:pt x="356" y="234"/>
                  </a:lnTo>
                  <a:lnTo>
                    <a:pt x="348" y="265"/>
                  </a:lnTo>
                  <a:lnTo>
                    <a:pt x="320" y="318"/>
                  </a:lnTo>
                  <a:lnTo>
                    <a:pt x="302" y="360"/>
                  </a:lnTo>
                  <a:lnTo>
                    <a:pt x="327" y="398"/>
                  </a:lnTo>
                  <a:lnTo>
                    <a:pt x="350" y="430"/>
                  </a:lnTo>
                  <a:lnTo>
                    <a:pt x="348" y="471"/>
                  </a:lnTo>
                  <a:lnTo>
                    <a:pt x="334" y="500"/>
                  </a:lnTo>
                  <a:lnTo>
                    <a:pt x="334" y="531"/>
                  </a:lnTo>
                  <a:lnTo>
                    <a:pt x="350" y="545"/>
                  </a:lnTo>
                  <a:lnTo>
                    <a:pt x="390" y="589"/>
                  </a:lnTo>
                  <a:lnTo>
                    <a:pt x="345" y="739"/>
                  </a:lnTo>
                  <a:lnTo>
                    <a:pt x="164" y="855"/>
                  </a:lnTo>
                  <a:lnTo>
                    <a:pt x="26" y="857"/>
                  </a:lnTo>
                  <a:lnTo>
                    <a:pt x="0" y="744"/>
                  </a:lnTo>
                  <a:lnTo>
                    <a:pt x="6" y="583"/>
                  </a:lnTo>
                  <a:lnTo>
                    <a:pt x="10" y="445"/>
                  </a:lnTo>
                  <a:lnTo>
                    <a:pt x="10" y="268"/>
                  </a:lnTo>
                  <a:lnTo>
                    <a:pt x="30" y="90"/>
                  </a:lnTo>
                  <a:lnTo>
                    <a:pt x="198"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75" name="Freeform 100"/>
            <p:cNvSpPr/>
            <p:nvPr/>
          </p:nvSpPr>
          <p:spPr bwMode="auto">
            <a:xfrm>
              <a:off x="4206597" y="2378663"/>
              <a:ext cx="399891" cy="993104"/>
            </a:xfrm>
            <a:custGeom>
              <a:avLst/>
              <a:gdLst/>
              <a:ahLst/>
              <a:cxnLst>
                <a:cxn ang="0">
                  <a:pos x="360" y="0"/>
                </a:cxn>
                <a:cxn ang="0">
                  <a:pos x="364" y="122"/>
                </a:cxn>
                <a:cxn ang="0">
                  <a:pos x="360" y="182"/>
                </a:cxn>
                <a:cxn ang="0">
                  <a:pos x="346" y="243"/>
                </a:cxn>
                <a:cxn ang="0">
                  <a:pos x="338" y="297"/>
                </a:cxn>
                <a:cxn ang="0">
                  <a:pos x="335" y="372"/>
                </a:cxn>
                <a:cxn ang="0">
                  <a:pos x="335" y="459"/>
                </a:cxn>
                <a:cxn ang="0">
                  <a:pos x="342" y="516"/>
                </a:cxn>
                <a:cxn ang="0">
                  <a:pos x="355" y="551"/>
                </a:cxn>
                <a:cxn ang="0">
                  <a:pos x="352" y="642"/>
                </a:cxn>
                <a:cxn ang="0">
                  <a:pos x="360" y="668"/>
                </a:cxn>
                <a:cxn ang="0">
                  <a:pos x="452" y="737"/>
                </a:cxn>
                <a:cxn ang="0">
                  <a:pos x="450" y="921"/>
                </a:cxn>
                <a:cxn ang="0">
                  <a:pos x="333" y="1097"/>
                </a:cxn>
                <a:cxn ang="0">
                  <a:pos x="113" y="1109"/>
                </a:cxn>
                <a:cxn ang="0">
                  <a:pos x="0" y="1017"/>
                </a:cxn>
                <a:cxn ang="0">
                  <a:pos x="23" y="866"/>
                </a:cxn>
                <a:cxn ang="0">
                  <a:pos x="53" y="798"/>
                </a:cxn>
                <a:cxn ang="0">
                  <a:pos x="70" y="766"/>
                </a:cxn>
                <a:cxn ang="0">
                  <a:pos x="58" y="721"/>
                </a:cxn>
                <a:cxn ang="0">
                  <a:pos x="64" y="681"/>
                </a:cxn>
                <a:cxn ang="0">
                  <a:pos x="113" y="673"/>
                </a:cxn>
                <a:cxn ang="0">
                  <a:pos x="142" y="633"/>
                </a:cxn>
                <a:cxn ang="0">
                  <a:pos x="190" y="627"/>
                </a:cxn>
                <a:cxn ang="0">
                  <a:pos x="202" y="565"/>
                </a:cxn>
                <a:cxn ang="0">
                  <a:pos x="185" y="522"/>
                </a:cxn>
                <a:cxn ang="0">
                  <a:pos x="113" y="481"/>
                </a:cxn>
                <a:cxn ang="0">
                  <a:pos x="92" y="475"/>
                </a:cxn>
                <a:cxn ang="0">
                  <a:pos x="108" y="361"/>
                </a:cxn>
                <a:cxn ang="0">
                  <a:pos x="133" y="90"/>
                </a:cxn>
                <a:cxn ang="0">
                  <a:pos x="360" y="0"/>
                </a:cxn>
              </a:cxnLst>
              <a:rect l="0" t="0" r="r" b="b"/>
              <a:pathLst>
                <a:path w="453" h="1110">
                  <a:moveTo>
                    <a:pt x="360" y="0"/>
                  </a:moveTo>
                  <a:lnTo>
                    <a:pt x="364" y="122"/>
                  </a:lnTo>
                  <a:lnTo>
                    <a:pt x="360" y="182"/>
                  </a:lnTo>
                  <a:lnTo>
                    <a:pt x="346" y="243"/>
                  </a:lnTo>
                  <a:lnTo>
                    <a:pt x="338" y="297"/>
                  </a:lnTo>
                  <a:lnTo>
                    <a:pt x="335" y="372"/>
                  </a:lnTo>
                  <a:lnTo>
                    <a:pt x="335" y="459"/>
                  </a:lnTo>
                  <a:lnTo>
                    <a:pt x="342" y="516"/>
                  </a:lnTo>
                  <a:lnTo>
                    <a:pt x="355" y="551"/>
                  </a:lnTo>
                  <a:lnTo>
                    <a:pt x="352" y="642"/>
                  </a:lnTo>
                  <a:lnTo>
                    <a:pt x="360" y="668"/>
                  </a:lnTo>
                  <a:lnTo>
                    <a:pt x="452" y="737"/>
                  </a:lnTo>
                  <a:lnTo>
                    <a:pt x="450" y="921"/>
                  </a:lnTo>
                  <a:lnTo>
                    <a:pt x="333" y="1097"/>
                  </a:lnTo>
                  <a:lnTo>
                    <a:pt x="113" y="1109"/>
                  </a:lnTo>
                  <a:lnTo>
                    <a:pt x="0" y="1017"/>
                  </a:lnTo>
                  <a:lnTo>
                    <a:pt x="23" y="866"/>
                  </a:lnTo>
                  <a:lnTo>
                    <a:pt x="53" y="798"/>
                  </a:lnTo>
                  <a:lnTo>
                    <a:pt x="70" y="766"/>
                  </a:lnTo>
                  <a:lnTo>
                    <a:pt x="58" y="721"/>
                  </a:lnTo>
                  <a:lnTo>
                    <a:pt x="64" y="681"/>
                  </a:lnTo>
                  <a:lnTo>
                    <a:pt x="113" y="673"/>
                  </a:lnTo>
                  <a:lnTo>
                    <a:pt x="142" y="633"/>
                  </a:lnTo>
                  <a:lnTo>
                    <a:pt x="190" y="627"/>
                  </a:lnTo>
                  <a:lnTo>
                    <a:pt x="202" y="565"/>
                  </a:lnTo>
                  <a:lnTo>
                    <a:pt x="185" y="522"/>
                  </a:lnTo>
                  <a:lnTo>
                    <a:pt x="113" y="481"/>
                  </a:lnTo>
                  <a:lnTo>
                    <a:pt x="92" y="475"/>
                  </a:lnTo>
                  <a:lnTo>
                    <a:pt x="108" y="361"/>
                  </a:lnTo>
                  <a:lnTo>
                    <a:pt x="133" y="90"/>
                  </a:lnTo>
                  <a:lnTo>
                    <a:pt x="360"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76" name="Freeform 101"/>
            <p:cNvSpPr/>
            <p:nvPr/>
          </p:nvSpPr>
          <p:spPr bwMode="auto">
            <a:xfrm>
              <a:off x="3996228" y="1226360"/>
              <a:ext cx="1146608" cy="1516189"/>
            </a:xfrm>
            <a:custGeom>
              <a:avLst/>
              <a:gdLst/>
              <a:ahLst/>
              <a:cxnLst>
                <a:cxn ang="0">
                  <a:pos x="156" y="1294"/>
                </a:cxn>
                <a:cxn ang="0">
                  <a:pos x="0" y="1286"/>
                </a:cxn>
                <a:cxn ang="0">
                  <a:pos x="21" y="1382"/>
                </a:cxn>
                <a:cxn ang="0">
                  <a:pos x="50" y="1472"/>
                </a:cxn>
                <a:cxn ang="0">
                  <a:pos x="111" y="1457"/>
                </a:cxn>
                <a:cxn ang="0">
                  <a:pos x="94" y="1621"/>
                </a:cxn>
                <a:cxn ang="0">
                  <a:pos x="337" y="1691"/>
                </a:cxn>
                <a:cxn ang="0">
                  <a:pos x="345" y="1692"/>
                </a:cxn>
                <a:cxn ang="0">
                  <a:pos x="386" y="1677"/>
                </a:cxn>
                <a:cxn ang="0">
                  <a:pos x="440" y="1619"/>
                </a:cxn>
                <a:cxn ang="0">
                  <a:pos x="516" y="1521"/>
                </a:cxn>
                <a:cxn ang="0">
                  <a:pos x="651" y="1443"/>
                </a:cxn>
                <a:cxn ang="0">
                  <a:pos x="739" y="1379"/>
                </a:cxn>
                <a:cxn ang="0">
                  <a:pos x="785" y="1214"/>
                </a:cxn>
                <a:cxn ang="0">
                  <a:pos x="834" y="1235"/>
                </a:cxn>
                <a:cxn ang="0">
                  <a:pos x="882" y="1182"/>
                </a:cxn>
                <a:cxn ang="0">
                  <a:pos x="947" y="1180"/>
                </a:cxn>
                <a:cxn ang="0">
                  <a:pos x="1041" y="1048"/>
                </a:cxn>
                <a:cxn ang="0">
                  <a:pos x="1154" y="934"/>
                </a:cxn>
                <a:cxn ang="0">
                  <a:pos x="1151" y="854"/>
                </a:cxn>
                <a:cxn ang="0">
                  <a:pos x="1107" y="784"/>
                </a:cxn>
                <a:cxn ang="0">
                  <a:pos x="1144" y="702"/>
                </a:cxn>
                <a:cxn ang="0">
                  <a:pos x="1202" y="618"/>
                </a:cxn>
                <a:cxn ang="0">
                  <a:pos x="1164" y="565"/>
                </a:cxn>
                <a:cxn ang="0">
                  <a:pos x="1176" y="464"/>
                </a:cxn>
                <a:cxn ang="0">
                  <a:pos x="1217" y="342"/>
                </a:cxn>
                <a:cxn ang="0">
                  <a:pos x="1290" y="220"/>
                </a:cxn>
                <a:cxn ang="0">
                  <a:pos x="1263" y="57"/>
                </a:cxn>
                <a:cxn ang="0">
                  <a:pos x="1151" y="113"/>
                </a:cxn>
                <a:cxn ang="0">
                  <a:pos x="1103" y="73"/>
                </a:cxn>
                <a:cxn ang="0">
                  <a:pos x="1080" y="14"/>
                </a:cxn>
                <a:cxn ang="0">
                  <a:pos x="1023" y="21"/>
                </a:cxn>
                <a:cxn ang="0">
                  <a:pos x="1023" y="101"/>
                </a:cxn>
                <a:cxn ang="0">
                  <a:pos x="1046" y="150"/>
                </a:cxn>
                <a:cxn ang="0">
                  <a:pos x="1003" y="290"/>
                </a:cxn>
                <a:cxn ang="0">
                  <a:pos x="964" y="380"/>
                </a:cxn>
                <a:cxn ang="0">
                  <a:pos x="882" y="401"/>
                </a:cxn>
                <a:cxn ang="0">
                  <a:pos x="826" y="487"/>
                </a:cxn>
                <a:cxn ang="0">
                  <a:pos x="794" y="609"/>
                </a:cxn>
                <a:cxn ang="0">
                  <a:pos x="870" y="603"/>
                </a:cxn>
                <a:cxn ang="0">
                  <a:pos x="927" y="606"/>
                </a:cxn>
                <a:cxn ang="0">
                  <a:pos x="1034" y="593"/>
                </a:cxn>
                <a:cxn ang="0">
                  <a:pos x="1092" y="678"/>
                </a:cxn>
                <a:cxn ang="0">
                  <a:pos x="988" y="693"/>
                </a:cxn>
                <a:cxn ang="0">
                  <a:pos x="907" y="727"/>
                </a:cxn>
                <a:cxn ang="0">
                  <a:pos x="872" y="784"/>
                </a:cxn>
                <a:cxn ang="0">
                  <a:pos x="841" y="841"/>
                </a:cxn>
                <a:cxn ang="0">
                  <a:pos x="788" y="858"/>
                </a:cxn>
                <a:cxn ang="0">
                  <a:pos x="748" y="889"/>
                </a:cxn>
                <a:cxn ang="0">
                  <a:pos x="615" y="916"/>
                </a:cxn>
                <a:cxn ang="0">
                  <a:pos x="554" y="977"/>
                </a:cxn>
                <a:cxn ang="0">
                  <a:pos x="582" y="1044"/>
                </a:cxn>
                <a:cxn ang="0">
                  <a:pos x="533" y="1106"/>
                </a:cxn>
                <a:cxn ang="0">
                  <a:pos x="488" y="1171"/>
                </a:cxn>
                <a:cxn ang="0">
                  <a:pos x="410" y="1223"/>
                </a:cxn>
                <a:cxn ang="0">
                  <a:pos x="253" y="1254"/>
                </a:cxn>
              </a:cxnLst>
              <a:rect l="0" t="0" r="r" b="b"/>
              <a:pathLst>
                <a:path w="1296" h="1702">
                  <a:moveTo>
                    <a:pt x="163" y="1295"/>
                  </a:moveTo>
                  <a:lnTo>
                    <a:pt x="156" y="1294"/>
                  </a:lnTo>
                  <a:lnTo>
                    <a:pt x="59" y="1289"/>
                  </a:lnTo>
                  <a:lnTo>
                    <a:pt x="0" y="1286"/>
                  </a:lnTo>
                  <a:lnTo>
                    <a:pt x="23" y="1325"/>
                  </a:lnTo>
                  <a:lnTo>
                    <a:pt x="21" y="1382"/>
                  </a:lnTo>
                  <a:lnTo>
                    <a:pt x="26" y="1437"/>
                  </a:lnTo>
                  <a:lnTo>
                    <a:pt x="50" y="1472"/>
                  </a:lnTo>
                  <a:lnTo>
                    <a:pt x="86" y="1449"/>
                  </a:lnTo>
                  <a:lnTo>
                    <a:pt x="111" y="1457"/>
                  </a:lnTo>
                  <a:lnTo>
                    <a:pt x="126" y="1536"/>
                  </a:lnTo>
                  <a:lnTo>
                    <a:pt x="94" y="1621"/>
                  </a:lnTo>
                  <a:lnTo>
                    <a:pt x="86" y="1701"/>
                  </a:lnTo>
                  <a:lnTo>
                    <a:pt x="337" y="1691"/>
                  </a:lnTo>
                  <a:lnTo>
                    <a:pt x="342" y="1697"/>
                  </a:lnTo>
                  <a:lnTo>
                    <a:pt x="345" y="1692"/>
                  </a:lnTo>
                  <a:lnTo>
                    <a:pt x="383" y="1666"/>
                  </a:lnTo>
                  <a:lnTo>
                    <a:pt x="386" y="1677"/>
                  </a:lnTo>
                  <a:lnTo>
                    <a:pt x="421" y="1683"/>
                  </a:lnTo>
                  <a:lnTo>
                    <a:pt x="440" y="1619"/>
                  </a:lnTo>
                  <a:lnTo>
                    <a:pt x="482" y="1585"/>
                  </a:lnTo>
                  <a:lnTo>
                    <a:pt x="516" y="1521"/>
                  </a:lnTo>
                  <a:lnTo>
                    <a:pt x="588" y="1469"/>
                  </a:lnTo>
                  <a:lnTo>
                    <a:pt x="651" y="1443"/>
                  </a:lnTo>
                  <a:lnTo>
                    <a:pt x="681" y="1403"/>
                  </a:lnTo>
                  <a:lnTo>
                    <a:pt x="739" y="1379"/>
                  </a:lnTo>
                  <a:lnTo>
                    <a:pt x="785" y="1354"/>
                  </a:lnTo>
                  <a:lnTo>
                    <a:pt x="785" y="1214"/>
                  </a:lnTo>
                  <a:lnTo>
                    <a:pt x="823" y="1206"/>
                  </a:lnTo>
                  <a:lnTo>
                    <a:pt x="834" y="1235"/>
                  </a:lnTo>
                  <a:lnTo>
                    <a:pt x="866" y="1232"/>
                  </a:lnTo>
                  <a:lnTo>
                    <a:pt x="882" y="1182"/>
                  </a:lnTo>
                  <a:lnTo>
                    <a:pt x="909" y="1185"/>
                  </a:lnTo>
                  <a:lnTo>
                    <a:pt x="947" y="1180"/>
                  </a:lnTo>
                  <a:lnTo>
                    <a:pt x="990" y="1110"/>
                  </a:lnTo>
                  <a:lnTo>
                    <a:pt x="1041" y="1048"/>
                  </a:lnTo>
                  <a:lnTo>
                    <a:pt x="1103" y="982"/>
                  </a:lnTo>
                  <a:lnTo>
                    <a:pt x="1154" y="934"/>
                  </a:lnTo>
                  <a:lnTo>
                    <a:pt x="1171" y="883"/>
                  </a:lnTo>
                  <a:lnTo>
                    <a:pt x="1151" y="854"/>
                  </a:lnTo>
                  <a:lnTo>
                    <a:pt x="1109" y="813"/>
                  </a:lnTo>
                  <a:lnTo>
                    <a:pt x="1107" y="784"/>
                  </a:lnTo>
                  <a:lnTo>
                    <a:pt x="1124" y="727"/>
                  </a:lnTo>
                  <a:lnTo>
                    <a:pt x="1144" y="702"/>
                  </a:lnTo>
                  <a:lnTo>
                    <a:pt x="1185" y="669"/>
                  </a:lnTo>
                  <a:lnTo>
                    <a:pt x="1202" y="618"/>
                  </a:lnTo>
                  <a:lnTo>
                    <a:pt x="1190" y="588"/>
                  </a:lnTo>
                  <a:lnTo>
                    <a:pt x="1164" y="565"/>
                  </a:lnTo>
                  <a:lnTo>
                    <a:pt x="1159" y="528"/>
                  </a:lnTo>
                  <a:lnTo>
                    <a:pt x="1176" y="464"/>
                  </a:lnTo>
                  <a:lnTo>
                    <a:pt x="1202" y="411"/>
                  </a:lnTo>
                  <a:lnTo>
                    <a:pt x="1217" y="342"/>
                  </a:lnTo>
                  <a:lnTo>
                    <a:pt x="1261" y="284"/>
                  </a:lnTo>
                  <a:lnTo>
                    <a:pt x="1290" y="220"/>
                  </a:lnTo>
                  <a:lnTo>
                    <a:pt x="1295" y="78"/>
                  </a:lnTo>
                  <a:lnTo>
                    <a:pt x="1263" y="57"/>
                  </a:lnTo>
                  <a:lnTo>
                    <a:pt x="1214" y="61"/>
                  </a:lnTo>
                  <a:lnTo>
                    <a:pt x="1151" y="113"/>
                  </a:lnTo>
                  <a:lnTo>
                    <a:pt x="1124" y="119"/>
                  </a:lnTo>
                  <a:lnTo>
                    <a:pt x="1103" y="73"/>
                  </a:lnTo>
                  <a:lnTo>
                    <a:pt x="1069" y="70"/>
                  </a:lnTo>
                  <a:lnTo>
                    <a:pt x="1080" y="14"/>
                  </a:lnTo>
                  <a:lnTo>
                    <a:pt x="1069" y="0"/>
                  </a:lnTo>
                  <a:lnTo>
                    <a:pt x="1023" y="21"/>
                  </a:lnTo>
                  <a:lnTo>
                    <a:pt x="999" y="70"/>
                  </a:lnTo>
                  <a:lnTo>
                    <a:pt x="1023" y="101"/>
                  </a:lnTo>
                  <a:lnTo>
                    <a:pt x="1043" y="147"/>
                  </a:lnTo>
                  <a:lnTo>
                    <a:pt x="1046" y="150"/>
                  </a:lnTo>
                  <a:lnTo>
                    <a:pt x="1020" y="231"/>
                  </a:lnTo>
                  <a:lnTo>
                    <a:pt x="1003" y="290"/>
                  </a:lnTo>
                  <a:lnTo>
                    <a:pt x="1003" y="356"/>
                  </a:lnTo>
                  <a:lnTo>
                    <a:pt x="964" y="380"/>
                  </a:lnTo>
                  <a:lnTo>
                    <a:pt x="923" y="425"/>
                  </a:lnTo>
                  <a:lnTo>
                    <a:pt x="882" y="401"/>
                  </a:lnTo>
                  <a:lnTo>
                    <a:pt x="834" y="434"/>
                  </a:lnTo>
                  <a:lnTo>
                    <a:pt x="826" y="487"/>
                  </a:lnTo>
                  <a:lnTo>
                    <a:pt x="805" y="524"/>
                  </a:lnTo>
                  <a:lnTo>
                    <a:pt x="794" y="609"/>
                  </a:lnTo>
                  <a:lnTo>
                    <a:pt x="817" y="624"/>
                  </a:lnTo>
                  <a:lnTo>
                    <a:pt x="870" y="603"/>
                  </a:lnTo>
                  <a:lnTo>
                    <a:pt x="887" y="618"/>
                  </a:lnTo>
                  <a:lnTo>
                    <a:pt x="927" y="606"/>
                  </a:lnTo>
                  <a:lnTo>
                    <a:pt x="956" y="565"/>
                  </a:lnTo>
                  <a:lnTo>
                    <a:pt x="1034" y="593"/>
                  </a:lnTo>
                  <a:lnTo>
                    <a:pt x="1084" y="626"/>
                  </a:lnTo>
                  <a:lnTo>
                    <a:pt x="1092" y="678"/>
                  </a:lnTo>
                  <a:lnTo>
                    <a:pt x="1054" y="685"/>
                  </a:lnTo>
                  <a:lnTo>
                    <a:pt x="988" y="693"/>
                  </a:lnTo>
                  <a:lnTo>
                    <a:pt x="943" y="730"/>
                  </a:lnTo>
                  <a:lnTo>
                    <a:pt x="907" y="727"/>
                  </a:lnTo>
                  <a:lnTo>
                    <a:pt x="896" y="756"/>
                  </a:lnTo>
                  <a:lnTo>
                    <a:pt x="872" y="784"/>
                  </a:lnTo>
                  <a:lnTo>
                    <a:pt x="870" y="831"/>
                  </a:lnTo>
                  <a:lnTo>
                    <a:pt x="841" y="841"/>
                  </a:lnTo>
                  <a:lnTo>
                    <a:pt x="801" y="871"/>
                  </a:lnTo>
                  <a:lnTo>
                    <a:pt x="788" y="858"/>
                  </a:lnTo>
                  <a:lnTo>
                    <a:pt x="766" y="854"/>
                  </a:lnTo>
                  <a:lnTo>
                    <a:pt x="748" y="889"/>
                  </a:lnTo>
                  <a:lnTo>
                    <a:pt x="661" y="939"/>
                  </a:lnTo>
                  <a:lnTo>
                    <a:pt x="615" y="916"/>
                  </a:lnTo>
                  <a:lnTo>
                    <a:pt x="565" y="936"/>
                  </a:lnTo>
                  <a:lnTo>
                    <a:pt x="554" y="977"/>
                  </a:lnTo>
                  <a:lnTo>
                    <a:pt x="559" y="1008"/>
                  </a:lnTo>
                  <a:lnTo>
                    <a:pt x="582" y="1044"/>
                  </a:lnTo>
                  <a:lnTo>
                    <a:pt x="572" y="1083"/>
                  </a:lnTo>
                  <a:lnTo>
                    <a:pt x="533" y="1106"/>
                  </a:lnTo>
                  <a:lnTo>
                    <a:pt x="508" y="1167"/>
                  </a:lnTo>
                  <a:lnTo>
                    <a:pt x="488" y="1171"/>
                  </a:lnTo>
                  <a:lnTo>
                    <a:pt x="464" y="1206"/>
                  </a:lnTo>
                  <a:lnTo>
                    <a:pt x="410" y="1223"/>
                  </a:lnTo>
                  <a:lnTo>
                    <a:pt x="360" y="1206"/>
                  </a:lnTo>
                  <a:lnTo>
                    <a:pt x="253" y="1254"/>
                  </a:lnTo>
                  <a:lnTo>
                    <a:pt x="163" y="1295"/>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77" name="Freeform 102"/>
            <p:cNvSpPr/>
            <p:nvPr/>
          </p:nvSpPr>
          <p:spPr bwMode="auto">
            <a:xfrm>
              <a:off x="3641823" y="3362291"/>
              <a:ext cx="790305" cy="862333"/>
            </a:xfrm>
            <a:custGeom>
              <a:avLst/>
              <a:gdLst/>
              <a:ahLst/>
              <a:cxnLst>
                <a:cxn ang="0">
                  <a:pos x="272" y="0"/>
                </a:cxn>
                <a:cxn ang="0">
                  <a:pos x="84" y="69"/>
                </a:cxn>
                <a:cxn ang="0">
                  <a:pos x="44" y="141"/>
                </a:cxn>
                <a:cxn ang="0">
                  <a:pos x="38" y="232"/>
                </a:cxn>
                <a:cxn ang="0">
                  <a:pos x="47" y="297"/>
                </a:cxn>
                <a:cxn ang="0">
                  <a:pos x="64" y="315"/>
                </a:cxn>
                <a:cxn ang="0">
                  <a:pos x="95" y="312"/>
                </a:cxn>
                <a:cxn ang="0">
                  <a:pos x="107" y="394"/>
                </a:cxn>
                <a:cxn ang="0">
                  <a:pos x="98" y="480"/>
                </a:cxn>
                <a:cxn ang="0">
                  <a:pos x="81" y="510"/>
                </a:cxn>
                <a:cxn ang="0">
                  <a:pos x="41" y="541"/>
                </a:cxn>
                <a:cxn ang="0">
                  <a:pos x="6" y="604"/>
                </a:cxn>
                <a:cxn ang="0">
                  <a:pos x="0" y="670"/>
                </a:cxn>
                <a:cxn ang="0">
                  <a:pos x="81" y="676"/>
                </a:cxn>
                <a:cxn ang="0">
                  <a:pos x="112" y="680"/>
                </a:cxn>
                <a:cxn ang="0">
                  <a:pos x="112" y="722"/>
                </a:cxn>
                <a:cxn ang="0">
                  <a:pos x="154" y="756"/>
                </a:cxn>
                <a:cxn ang="0">
                  <a:pos x="165" y="783"/>
                </a:cxn>
                <a:cxn ang="0">
                  <a:pos x="142" y="809"/>
                </a:cxn>
                <a:cxn ang="0">
                  <a:pos x="148" y="870"/>
                </a:cxn>
                <a:cxn ang="0">
                  <a:pos x="200" y="879"/>
                </a:cxn>
                <a:cxn ang="0">
                  <a:pos x="235" y="915"/>
                </a:cxn>
                <a:cxn ang="0">
                  <a:pos x="287" y="915"/>
                </a:cxn>
                <a:cxn ang="0">
                  <a:pos x="326" y="922"/>
                </a:cxn>
                <a:cxn ang="0">
                  <a:pos x="358" y="965"/>
                </a:cxn>
                <a:cxn ang="0">
                  <a:pos x="368" y="852"/>
                </a:cxn>
                <a:cxn ang="0">
                  <a:pos x="419" y="835"/>
                </a:cxn>
                <a:cxn ang="0">
                  <a:pos x="501" y="815"/>
                </a:cxn>
                <a:cxn ang="0">
                  <a:pos x="578" y="819"/>
                </a:cxn>
                <a:cxn ang="0">
                  <a:pos x="618" y="775"/>
                </a:cxn>
                <a:cxn ang="0">
                  <a:pos x="644" y="794"/>
                </a:cxn>
                <a:cxn ang="0">
                  <a:pos x="657" y="739"/>
                </a:cxn>
                <a:cxn ang="0">
                  <a:pos x="692" y="731"/>
                </a:cxn>
                <a:cxn ang="0">
                  <a:pos x="720" y="754"/>
                </a:cxn>
                <a:cxn ang="0">
                  <a:pos x="842" y="711"/>
                </a:cxn>
                <a:cxn ang="0">
                  <a:pos x="892" y="495"/>
                </a:cxn>
                <a:cxn ang="0">
                  <a:pos x="858" y="51"/>
                </a:cxn>
                <a:cxn ang="0">
                  <a:pos x="272" y="0"/>
                </a:cxn>
              </a:cxnLst>
              <a:rect l="0" t="0" r="r" b="b"/>
              <a:pathLst>
                <a:path w="893" h="966">
                  <a:moveTo>
                    <a:pt x="272" y="0"/>
                  </a:moveTo>
                  <a:lnTo>
                    <a:pt x="84" y="69"/>
                  </a:lnTo>
                  <a:lnTo>
                    <a:pt x="44" y="141"/>
                  </a:lnTo>
                  <a:lnTo>
                    <a:pt x="38" y="232"/>
                  </a:lnTo>
                  <a:lnTo>
                    <a:pt x="47" y="297"/>
                  </a:lnTo>
                  <a:lnTo>
                    <a:pt x="64" y="315"/>
                  </a:lnTo>
                  <a:lnTo>
                    <a:pt x="95" y="312"/>
                  </a:lnTo>
                  <a:lnTo>
                    <a:pt x="107" y="394"/>
                  </a:lnTo>
                  <a:lnTo>
                    <a:pt x="98" y="480"/>
                  </a:lnTo>
                  <a:lnTo>
                    <a:pt x="81" y="510"/>
                  </a:lnTo>
                  <a:lnTo>
                    <a:pt x="41" y="541"/>
                  </a:lnTo>
                  <a:lnTo>
                    <a:pt x="6" y="604"/>
                  </a:lnTo>
                  <a:lnTo>
                    <a:pt x="0" y="670"/>
                  </a:lnTo>
                  <a:lnTo>
                    <a:pt x="81" y="676"/>
                  </a:lnTo>
                  <a:lnTo>
                    <a:pt x="112" y="680"/>
                  </a:lnTo>
                  <a:lnTo>
                    <a:pt x="112" y="722"/>
                  </a:lnTo>
                  <a:lnTo>
                    <a:pt x="154" y="756"/>
                  </a:lnTo>
                  <a:lnTo>
                    <a:pt x="165" y="783"/>
                  </a:lnTo>
                  <a:lnTo>
                    <a:pt x="142" y="809"/>
                  </a:lnTo>
                  <a:lnTo>
                    <a:pt x="148" y="870"/>
                  </a:lnTo>
                  <a:lnTo>
                    <a:pt x="200" y="879"/>
                  </a:lnTo>
                  <a:lnTo>
                    <a:pt x="235" y="915"/>
                  </a:lnTo>
                  <a:lnTo>
                    <a:pt x="287" y="915"/>
                  </a:lnTo>
                  <a:lnTo>
                    <a:pt x="326" y="922"/>
                  </a:lnTo>
                  <a:lnTo>
                    <a:pt x="358" y="965"/>
                  </a:lnTo>
                  <a:lnTo>
                    <a:pt x="368" y="852"/>
                  </a:lnTo>
                  <a:lnTo>
                    <a:pt x="419" y="835"/>
                  </a:lnTo>
                  <a:lnTo>
                    <a:pt x="501" y="815"/>
                  </a:lnTo>
                  <a:lnTo>
                    <a:pt x="578" y="819"/>
                  </a:lnTo>
                  <a:lnTo>
                    <a:pt x="618" y="775"/>
                  </a:lnTo>
                  <a:lnTo>
                    <a:pt x="644" y="794"/>
                  </a:lnTo>
                  <a:lnTo>
                    <a:pt x="657" y="739"/>
                  </a:lnTo>
                  <a:lnTo>
                    <a:pt x="692" y="731"/>
                  </a:lnTo>
                  <a:lnTo>
                    <a:pt x="720" y="754"/>
                  </a:lnTo>
                  <a:lnTo>
                    <a:pt x="842" y="711"/>
                  </a:lnTo>
                  <a:lnTo>
                    <a:pt x="892" y="495"/>
                  </a:lnTo>
                  <a:lnTo>
                    <a:pt x="858" y="51"/>
                  </a:lnTo>
                  <a:lnTo>
                    <a:pt x="272"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78" name="Freeform 103"/>
            <p:cNvSpPr/>
            <p:nvPr/>
          </p:nvSpPr>
          <p:spPr bwMode="auto">
            <a:xfrm>
              <a:off x="2265895" y="2839204"/>
              <a:ext cx="1552181" cy="769467"/>
            </a:xfrm>
            <a:custGeom>
              <a:avLst/>
              <a:gdLst/>
              <a:ahLst/>
              <a:cxnLst>
                <a:cxn ang="0">
                  <a:pos x="1726" y="228"/>
                </a:cxn>
                <a:cxn ang="0">
                  <a:pos x="1749" y="505"/>
                </a:cxn>
                <a:cxn ang="0">
                  <a:pos x="1715" y="664"/>
                </a:cxn>
                <a:cxn ang="0">
                  <a:pos x="1677" y="725"/>
                </a:cxn>
                <a:cxn ang="0">
                  <a:pos x="1659" y="769"/>
                </a:cxn>
                <a:cxn ang="0">
                  <a:pos x="1631" y="778"/>
                </a:cxn>
                <a:cxn ang="0">
                  <a:pos x="1619" y="832"/>
                </a:cxn>
                <a:cxn ang="0">
                  <a:pos x="1597" y="856"/>
                </a:cxn>
                <a:cxn ang="0">
                  <a:pos x="1573" y="856"/>
                </a:cxn>
                <a:cxn ang="0">
                  <a:pos x="1539" y="827"/>
                </a:cxn>
                <a:cxn ang="0">
                  <a:pos x="1483" y="811"/>
                </a:cxn>
                <a:cxn ang="0">
                  <a:pos x="1451" y="829"/>
                </a:cxn>
                <a:cxn ang="0">
                  <a:pos x="1431" y="820"/>
                </a:cxn>
                <a:cxn ang="0">
                  <a:pos x="1436" y="751"/>
                </a:cxn>
                <a:cxn ang="0">
                  <a:pos x="1385" y="725"/>
                </a:cxn>
                <a:cxn ang="0">
                  <a:pos x="1299" y="740"/>
                </a:cxn>
                <a:cxn ang="0">
                  <a:pos x="1182" y="803"/>
                </a:cxn>
                <a:cxn ang="0">
                  <a:pos x="1115" y="858"/>
                </a:cxn>
                <a:cxn ang="0">
                  <a:pos x="1031" y="861"/>
                </a:cxn>
                <a:cxn ang="0">
                  <a:pos x="979" y="832"/>
                </a:cxn>
                <a:cxn ang="0">
                  <a:pos x="826" y="815"/>
                </a:cxn>
                <a:cxn ang="0">
                  <a:pos x="792" y="844"/>
                </a:cxn>
                <a:cxn ang="0">
                  <a:pos x="681" y="853"/>
                </a:cxn>
                <a:cxn ang="0">
                  <a:pos x="571" y="778"/>
                </a:cxn>
                <a:cxn ang="0">
                  <a:pos x="536" y="782"/>
                </a:cxn>
                <a:cxn ang="0">
                  <a:pos x="435" y="725"/>
                </a:cxn>
                <a:cxn ang="0">
                  <a:pos x="426" y="667"/>
                </a:cxn>
                <a:cxn ang="0">
                  <a:pos x="380" y="670"/>
                </a:cxn>
                <a:cxn ang="0">
                  <a:pos x="356" y="630"/>
                </a:cxn>
                <a:cxn ang="0">
                  <a:pos x="278" y="551"/>
                </a:cxn>
                <a:cxn ang="0">
                  <a:pos x="223" y="557"/>
                </a:cxn>
                <a:cxn ang="0">
                  <a:pos x="202" y="537"/>
                </a:cxn>
                <a:cxn ang="0">
                  <a:pos x="156" y="534"/>
                </a:cxn>
                <a:cxn ang="0">
                  <a:pos x="81" y="462"/>
                </a:cxn>
                <a:cxn ang="0">
                  <a:pos x="75" y="416"/>
                </a:cxn>
                <a:cxn ang="0">
                  <a:pos x="20" y="382"/>
                </a:cxn>
                <a:cxn ang="0">
                  <a:pos x="23" y="342"/>
                </a:cxn>
                <a:cxn ang="0">
                  <a:pos x="0" y="292"/>
                </a:cxn>
                <a:cxn ang="0">
                  <a:pos x="5" y="249"/>
                </a:cxn>
                <a:cxn ang="0">
                  <a:pos x="39" y="295"/>
                </a:cxn>
                <a:cxn ang="0">
                  <a:pos x="63" y="266"/>
                </a:cxn>
                <a:cxn ang="0">
                  <a:pos x="81" y="257"/>
                </a:cxn>
                <a:cxn ang="0">
                  <a:pos x="81" y="215"/>
                </a:cxn>
                <a:cxn ang="0">
                  <a:pos x="60" y="203"/>
                </a:cxn>
                <a:cxn ang="0">
                  <a:pos x="54" y="140"/>
                </a:cxn>
                <a:cxn ang="0">
                  <a:pos x="107" y="124"/>
                </a:cxn>
                <a:cxn ang="0">
                  <a:pos x="147" y="59"/>
                </a:cxn>
                <a:cxn ang="0">
                  <a:pos x="180" y="12"/>
                </a:cxn>
                <a:cxn ang="0">
                  <a:pos x="223" y="16"/>
                </a:cxn>
                <a:cxn ang="0">
                  <a:pos x="246" y="41"/>
                </a:cxn>
                <a:cxn ang="0">
                  <a:pos x="301" y="53"/>
                </a:cxn>
                <a:cxn ang="0">
                  <a:pos x="350" y="16"/>
                </a:cxn>
                <a:cxn ang="0">
                  <a:pos x="448" y="12"/>
                </a:cxn>
                <a:cxn ang="0">
                  <a:pos x="483" y="55"/>
                </a:cxn>
                <a:cxn ang="0">
                  <a:pos x="538" y="51"/>
                </a:cxn>
                <a:cxn ang="0">
                  <a:pos x="629" y="38"/>
                </a:cxn>
                <a:cxn ang="0">
                  <a:pos x="718" y="0"/>
                </a:cxn>
                <a:cxn ang="0">
                  <a:pos x="846" y="17"/>
                </a:cxn>
                <a:cxn ang="0">
                  <a:pos x="893" y="21"/>
                </a:cxn>
                <a:cxn ang="0">
                  <a:pos x="991" y="51"/>
                </a:cxn>
                <a:cxn ang="0">
                  <a:pos x="1197" y="168"/>
                </a:cxn>
                <a:cxn ang="0">
                  <a:pos x="1726" y="228"/>
                </a:cxn>
              </a:cxnLst>
              <a:rect l="0" t="0" r="r" b="b"/>
              <a:pathLst>
                <a:path w="1750" h="862">
                  <a:moveTo>
                    <a:pt x="1726" y="228"/>
                  </a:moveTo>
                  <a:lnTo>
                    <a:pt x="1749" y="505"/>
                  </a:lnTo>
                  <a:lnTo>
                    <a:pt x="1715" y="664"/>
                  </a:lnTo>
                  <a:lnTo>
                    <a:pt x="1677" y="725"/>
                  </a:lnTo>
                  <a:lnTo>
                    <a:pt x="1659" y="769"/>
                  </a:lnTo>
                  <a:lnTo>
                    <a:pt x="1631" y="778"/>
                  </a:lnTo>
                  <a:lnTo>
                    <a:pt x="1619" y="832"/>
                  </a:lnTo>
                  <a:lnTo>
                    <a:pt x="1597" y="856"/>
                  </a:lnTo>
                  <a:lnTo>
                    <a:pt x="1573" y="856"/>
                  </a:lnTo>
                  <a:lnTo>
                    <a:pt x="1539" y="827"/>
                  </a:lnTo>
                  <a:lnTo>
                    <a:pt x="1483" y="811"/>
                  </a:lnTo>
                  <a:lnTo>
                    <a:pt x="1451" y="829"/>
                  </a:lnTo>
                  <a:lnTo>
                    <a:pt x="1431" y="820"/>
                  </a:lnTo>
                  <a:lnTo>
                    <a:pt x="1436" y="751"/>
                  </a:lnTo>
                  <a:lnTo>
                    <a:pt x="1385" y="725"/>
                  </a:lnTo>
                  <a:lnTo>
                    <a:pt x="1299" y="740"/>
                  </a:lnTo>
                  <a:lnTo>
                    <a:pt x="1182" y="803"/>
                  </a:lnTo>
                  <a:lnTo>
                    <a:pt x="1115" y="858"/>
                  </a:lnTo>
                  <a:lnTo>
                    <a:pt x="1031" y="861"/>
                  </a:lnTo>
                  <a:lnTo>
                    <a:pt x="979" y="832"/>
                  </a:lnTo>
                  <a:lnTo>
                    <a:pt x="826" y="815"/>
                  </a:lnTo>
                  <a:lnTo>
                    <a:pt x="792" y="844"/>
                  </a:lnTo>
                  <a:lnTo>
                    <a:pt x="681" y="853"/>
                  </a:lnTo>
                  <a:lnTo>
                    <a:pt x="571" y="778"/>
                  </a:lnTo>
                  <a:lnTo>
                    <a:pt x="536" y="782"/>
                  </a:lnTo>
                  <a:lnTo>
                    <a:pt x="435" y="725"/>
                  </a:lnTo>
                  <a:lnTo>
                    <a:pt x="426" y="667"/>
                  </a:lnTo>
                  <a:lnTo>
                    <a:pt x="380" y="670"/>
                  </a:lnTo>
                  <a:lnTo>
                    <a:pt x="356" y="630"/>
                  </a:lnTo>
                  <a:lnTo>
                    <a:pt x="278" y="551"/>
                  </a:lnTo>
                  <a:lnTo>
                    <a:pt x="223" y="557"/>
                  </a:lnTo>
                  <a:lnTo>
                    <a:pt x="202" y="537"/>
                  </a:lnTo>
                  <a:lnTo>
                    <a:pt x="156" y="534"/>
                  </a:lnTo>
                  <a:lnTo>
                    <a:pt x="81" y="462"/>
                  </a:lnTo>
                  <a:lnTo>
                    <a:pt x="75" y="416"/>
                  </a:lnTo>
                  <a:lnTo>
                    <a:pt x="20" y="382"/>
                  </a:lnTo>
                  <a:lnTo>
                    <a:pt x="23" y="342"/>
                  </a:lnTo>
                  <a:lnTo>
                    <a:pt x="0" y="292"/>
                  </a:lnTo>
                  <a:lnTo>
                    <a:pt x="5" y="249"/>
                  </a:lnTo>
                  <a:lnTo>
                    <a:pt x="39" y="295"/>
                  </a:lnTo>
                  <a:lnTo>
                    <a:pt x="63" y="266"/>
                  </a:lnTo>
                  <a:lnTo>
                    <a:pt x="81" y="257"/>
                  </a:lnTo>
                  <a:lnTo>
                    <a:pt x="81" y="215"/>
                  </a:lnTo>
                  <a:lnTo>
                    <a:pt x="60" y="203"/>
                  </a:lnTo>
                  <a:lnTo>
                    <a:pt x="54" y="140"/>
                  </a:lnTo>
                  <a:lnTo>
                    <a:pt x="107" y="124"/>
                  </a:lnTo>
                  <a:lnTo>
                    <a:pt x="147" y="59"/>
                  </a:lnTo>
                  <a:lnTo>
                    <a:pt x="180" y="12"/>
                  </a:lnTo>
                  <a:lnTo>
                    <a:pt x="223" y="16"/>
                  </a:lnTo>
                  <a:lnTo>
                    <a:pt x="246" y="41"/>
                  </a:lnTo>
                  <a:lnTo>
                    <a:pt x="301" y="53"/>
                  </a:lnTo>
                  <a:lnTo>
                    <a:pt x="350" y="16"/>
                  </a:lnTo>
                  <a:lnTo>
                    <a:pt x="448" y="12"/>
                  </a:lnTo>
                  <a:lnTo>
                    <a:pt x="483" y="55"/>
                  </a:lnTo>
                  <a:lnTo>
                    <a:pt x="538" y="51"/>
                  </a:lnTo>
                  <a:lnTo>
                    <a:pt x="629" y="38"/>
                  </a:lnTo>
                  <a:lnTo>
                    <a:pt x="718" y="0"/>
                  </a:lnTo>
                  <a:lnTo>
                    <a:pt x="846" y="17"/>
                  </a:lnTo>
                  <a:lnTo>
                    <a:pt x="893" y="21"/>
                  </a:lnTo>
                  <a:lnTo>
                    <a:pt x="991" y="51"/>
                  </a:lnTo>
                  <a:lnTo>
                    <a:pt x="1197" y="168"/>
                  </a:lnTo>
                  <a:lnTo>
                    <a:pt x="1726" y="228"/>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79" name="Freeform 104"/>
            <p:cNvSpPr/>
            <p:nvPr/>
          </p:nvSpPr>
          <p:spPr bwMode="auto">
            <a:xfrm>
              <a:off x="4121310" y="2651577"/>
              <a:ext cx="947608" cy="706923"/>
            </a:xfrm>
            <a:custGeom>
              <a:avLst/>
              <a:gdLst/>
              <a:ahLst/>
              <a:cxnLst>
                <a:cxn ang="0">
                  <a:pos x="1068" y="695"/>
                </a:cxn>
                <a:cxn ang="0">
                  <a:pos x="1038" y="592"/>
                </a:cxn>
                <a:cxn ang="0">
                  <a:pos x="1002" y="569"/>
                </a:cxn>
                <a:cxn ang="0">
                  <a:pos x="960" y="554"/>
                </a:cxn>
                <a:cxn ang="0">
                  <a:pos x="937" y="516"/>
                </a:cxn>
                <a:cxn ang="0">
                  <a:pos x="942" y="495"/>
                </a:cxn>
                <a:cxn ang="0">
                  <a:pos x="996" y="508"/>
                </a:cxn>
                <a:cxn ang="0">
                  <a:pos x="998" y="454"/>
                </a:cxn>
                <a:cxn ang="0">
                  <a:pos x="1048" y="409"/>
                </a:cxn>
                <a:cxn ang="0">
                  <a:pos x="1059" y="355"/>
                </a:cxn>
                <a:cxn ang="0">
                  <a:pos x="1036" y="299"/>
                </a:cxn>
                <a:cxn ang="0">
                  <a:pos x="1016" y="245"/>
                </a:cxn>
                <a:cxn ang="0">
                  <a:pos x="1004" y="188"/>
                </a:cxn>
                <a:cxn ang="0">
                  <a:pos x="910" y="160"/>
                </a:cxn>
                <a:cxn ang="0">
                  <a:pos x="888" y="92"/>
                </a:cxn>
                <a:cxn ang="0">
                  <a:pos x="839" y="69"/>
                </a:cxn>
                <a:cxn ang="0">
                  <a:pos x="798" y="69"/>
                </a:cxn>
                <a:cxn ang="0">
                  <a:pos x="765" y="44"/>
                </a:cxn>
                <a:cxn ang="0">
                  <a:pos x="704" y="42"/>
                </a:cxn>
                <a:cxn ang="0">
                  <a:pos x="627" y="72"/>
                </a:cxn>
                <a:cxn ang="0">
                  <a:pos x="522" y="67"/>
                </a:cxn>
                <a:cxn ang="0">
                  <a:pos x="422" y="0"/>
                </a:cxn>
                <a:cxn ang="0">
                  <a:pos x="372" y="12"/>
                </a:cxn>
                <a:cxn ang="0">
                  <a:pos x="338" y="3"/>
                </a:cxn>
                <a:cxn ang="0">
                  <a:pos x="190" y="24"/>
                </a:cxn>
                <a:cxn ang="0">
                  <a:pos x="120" y="56"/>
                </a:cxn>
                <a:cxn ang="0">
                  <a:pos x="99" y="90"/>
                </a:cxn>
                <a:cxn ang="0">
                  <a:pos x="103" y="141"/>
                </a:cxn>
                <a:cxn ang="0">
                  <a:pos x="130" y="174"/>
                </a:cxn>
                <a:cxn ang="0">
                  <a:pos x="140" y="197"/>
                </a:cxn>
                <a:cxn ang="0">
                  <a:pos x="122" y="239"/>
                </a:cxn>
                <a:cxn ang="0">
                  <a:pos x="132" y="282"/>
                </a:cxn>
                <a:cxn ang="0">
                  <a:pos x="111" y="294"/>
                </a:cxn>
                <a:cxn ang="0">
                  <a:pos x="86" y="280"/>
                </a:cxn>
                <a:cxn ang="0">
                  <a:pos x="51" y="289"/>
                </a:cxn>
                <a:cxn ang="0">
                  <a:pos x="24" y="311"/>
                </a:cxn>
                <a:cxn ang="0">
                  <a:pos x="41" y="349"/>
                </a:cxn>
                <a:cxn ang="0">
                  <a:pos x="25" y="390"/>
                </a:cxn>
                <a:cxn ang="0">
                  <a:pos x="25" y="424"/>
                </a:cxn>
                <a:cxn ang="0">
                  <a:pos x="0" y="433"/>
                </a:cxn>
                <a:cxn ang="0">
                  <a:pos x="2" y="499"/>
                </a:cxn>
                <a:cxn ang="0">
                  <a:pos x="46" y="551"/>
                </a:cxn>
                <a:cxn ang="0">
                  <a:pos x="89" y="616"/>
                </a:cxn>
                <a:cxn ang="0">
                  <a:pos x="149" y="616"/>
                </a:cxn>
                <a:cxn ang="0">
                  <a:pos x="225" y="638"/>
                </a:cxn>
                <a:cxn ang="0">
                  <a:pos x="260" y="661"/>
                </a:cxn>
                <a:cxn ang="0">
                  <a:pos x="346" y="675"/>
                </a:cxn>
                <a:cxn ang="0">
                  <a:pos x="445" y="695"/>
                </a:cxn>
                <a:cxn ang="0">
                  <a:pos x="484" y="747"/>
                </a:cxn>
                <a:cxn ang="0">
                  <a:pos x="532" y="755"/>
                </a:cxn>
                <a:cxn ang="0">
                  <a:pos x="587" y="758"/>
                </a:cxn>
                <a:cxn ang="0">
                  <a:pos x="601" y="718"/>
                </a:cxn>
                <a:cxn ang="0">
                  <a:pos x="644" y="683"/>
                </a:cxn>
                <a:cxn ang="0">
                  <a:pos x="755" y="692"/>
                </a:cxn>
                <a:cxn ang="0">
                  <a:pos x="986" y="790"/>
                </a:cxn>
                <a:cxn ang="0">
                  <a:pos x="1068" y="695"/>
                </a:cxn>
              </a:cxnLst>
              <a:rect l="0" t="0" r="r" b="b"/>
              <a:pathLst>
                <a:path w="1069" h="791">
                  <a:moveTo>
                    <a:pt x="1068" y="695"/>
                  </a:moveTo>
                  <a:lnTo>
                    <a:pt x="1038" y="592"/>
                  </a:lnTo>
                  <a:lnTo>
                    <a:pt x="1002" y="569"/>
                  </a:lnTo>
                  <a:lnTo>
                    <a:pt x="960" y="554"/>
                  </a:lnTo>
                  <a:lnTo>
                    <a:pt x="937" y="516"/>
                  </a:lnTo>
                  <a:lnTo>
                    <a:pt x="942" y="495"/>
                  </a:lnTo>
                  <a:lnTo>
                    <a:pt x="996" y="508"/>
                  </a:lnTo>
                  <a:lnTo>
                    <a:pt x="998" y="454"/>
                  </a:lnTo>
                  <a:lnTo>
                    <a:pt x="1048" y="409"/>
                  </a:lnTo>
                  <a:lnTo>
                    <a:pt x="1059" y="355"/>
                  </a:lnTo>
                  <a:lnTo>
                    <a:pt x="1036" y="299"/>
                  </a:lnTo>
                  <a:lnTo>
                    <a:pt x="1016" y="245"/>
                  </a:lnTo>
                  <a:lnTo>
                    <a:pt x="1004" y="188"/>
                  </a:lnTo>
                  <a:lnTo>
                    <a:pt x="910" y="160"/>
                  </a:lnTo>
                  <a:lnTo>
                    <a:pt x="888" y="92"/>
                  </a:lnTo>
                  <a:lnTo>
                    <a:pt x="839" y="69"/>
                  </a:lnTo>
                  <a:lnTo>
                    <a:pt x="798" y="69"/>
                  </a:lnTo>
                  <a:lnTo>
                    <a:pt x="765" y="44"/>
                  </a:lnTo>
                  <a:lnTo>
                    <a:pt x="704" y="42"/>
                  </a:lnTo>
                  <a:lnTo>
                    <a:pt x="627" y="72"/>
                  </a:lnTo>
                  <a:lnTo>
                    <a:pt x="522" y="67"/>
                  </a:lnTo>
                  <a:lnTo>
                    <a:pt x="422" y="0"/>
                  </a:lnTo>
                  <a:lnTo>
                    <a:pt x="372" y="12"/>
                  </a:lnTo>
                  <a:lnTo>
                    <a:pt x="338" y="3"/>
                  </a:lnTo>
                  <a:lnTo>
                    <a:pt x="190" y="24"/>
                  </a:lnTo>
                  <a:lnTo>
                    <a:pt x="120" y="56"/>
                  </a:lnTo>
                  <a:lnTo>
                    <a:pt x="99" y="90"/>
                  </a:lnTo>
                  <a:lnTo>
                    <a:pt x="103" y="141"/>
                  </a:lnTo>
                  <a:lnTo>
                    <a:pt x="130" y="174"/>
                  </a:lnTo>
                  <a:lnTo>
                    <a:pt x="140" y="197"/>
                  </a:lnTo>
                  <a:lnTo>
                    <a:pt x="122" y="239"/>
                  </a:lnTo>
                  <a:lnTo>
                    <a:pt x="132" y="282"/>
                  </a:lnTo>
                  <a:lnTo>
                    <a:pt x="111" y="294"/>
                  </a:lnTo>
                  <a:lnTo>
                    <a:pt x="86" y="280"/>
                  </a:lnTo>
                  <a:lnTo>
                    <a:pt x="51" y="289"/>
                  </a:lnTo>
                  <a:lnTo>
                    <a:pt x="24" y="311"/>
                  </a:lnTo>
                  <a:lnTo>
                    <a:pt x="41" y="349"/>
                  </a:lnTo>
                  <a:lnTo>
                    <a:pt x="25" y="390"/>
                  </a:lnTo>
                  <a:lnTo>
                    <a:pt x="25" y="424"/>
                  </a:lnTo>
                  <a:lnTo>
                    <a:pt x="0" y="433"/>
                  </a:lnTo>
                  <a:lnTo>
                    <a:pt x="2" y="499"/>
                  </a:lnTo>
                  <a:lnTo>
                    <a:pt x="46" y="551"/>
                  </a:lnTo>
                  <a:lnTo>
                    <a:pt x="89" y="616"/>
                  </a:lnTo>
                  <a:lnTo>
                    <a:pt x="149" y="616"/>
                  </a:lnTo>
                  <a:lnTo>
                    <a:pt x="225" y="638"/>
                  </a:lnTo>
                  <a:lnTo>
                    <a:pt x="260" y="661"/>
                  </a:lnTo>
                  <a:lnTo>
                    <a:pt x="346" y="675"/>
                  </a:lnTo>
                  <a:lnTo>
                    <a:pt x="445" y="695"/>
                  </a:lnTo>
                  <a:lnTo>
                    <a:pt x="484" y="747"/>
                  </a:lnTo>
                  <a:lnTo>
                    <a:pt x="532" y="755"/>
                  </a:lnTo>
                  <a:lnTo>
                    <a:pt x="587" y="758"/>
                  </a:lnTo>
                  <a:lnTo>
                    <a:pt x="601" y="718"/>
                  </a:lnTo>
                  <a:lnTo>
                    <a:pt x="644" y="683"/>
                  </a:lnTo>
                  <a:lnTo>
                    <a:pt x="755" y="692"/>
                  </a:lnTo>
                  <a:lnTo>
                    <a:pt x="986" y="790"/>
                  </a:lnTo>
                  <a:lnTo>
                    <a:pt x="1068" y="695"/>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80" name="Freeform 105"/>
            <p:cNvSpPr/>
            <p:nvPr/>
          </p:nvSpPr>
          <p:spPr bwMode="auto">
            <a:xfrm>
              <a:off x="5199687" y="3045786"/>
              <a:ext cx="183835" cy="246380"/>
            </a:xfrm>
            <a:custGeom>
              <a:avLst/>
              <a:gdLst/>
              <a:ahLst/>
              <a:cxnLst>
                <a:cxn ang="0">
                  <a:pos x="108" y="0"/>
                </a:cxn>
                <a:cxn ang="0">
                  <a:pos x="177" y="55"/>
                </a:cxn>
                <a:cxn ang="0">
                  <a:pos x="208" y="85"/>
                </a:cxn>
                <a:cxn ang="0">
                  <a:pos x="205" y="127"/>
                </a:cxn>
                <a:cxn ang="0">
                  <a:pos x="175" y="162"/>
                </a:cxn>
                <a:cxn ang="0">
                  <a:pos x="137" y="176"/>
                </a:cxn>
                <a:cxn ang="0">
                  <a:pos x="73" y="227"/>
                </a:cxn>
                <a:cxn ang="0">
                  <a:pos x="0" y="274"/>
                </a:cxn>
                <a:cxn ang="0">
                  <a:pos x="108" y="0"/>
                </a:cxn>
              </a:cxnLst>
              <a:rect l="0" t="0" r="r" b="b"/>
              <a:pathLst>
                <a:path w="209" h="275">
                  <a:moveTo>
                    <a:pt x="108" y="0"/>
                  </a:moveTo>
                  <a:lnTo>
                    <a:pt x="177" y="55"/>
                  </a:lnTo>
                  <a:lnTo>
                    <a:pt x="208" y="85"/>
                  </a:lnTo>
                  <a:lnTo>
                    <a:pt x="205" y="127"/>
                  </a:lnTo>
                  <a:lnTo>
                    <a:pt x="175" y="162"/>
                  </a:lnTo>
                  <a:lnTo>
                    <a:pt x="137" y="176"/>
                  </a:lnTo>
                  <a:lnTo>
                    <a:pt x="73" y="227"/>
                  </a:lnTo>
                  <a:lnTo>
                    <a:pt x="0" y="274"/>
                  </a:lnTo>
                  <a:lnTo>
                    <a:pt x="108"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81" name="Freeform 106"/>
            <p:cNvSpPr/>
            <p:nvPr/>
          </p:nvSpPr>
          <p:spPr bwMode="auto">
            <a:xfrm>
              <a:off x="4919197" y="2795615"/>
              <a:ext cx="441585" cy="521189"/>
            </a:xfrm>
            <a:custGeom>
              <a:avLst/>
              <a:gdLst/>
              <a:ahLst/>
              <a:cxnLst>
                <a:cxn ang="0">
                  <a:pos x="179" y="0"/>
                </a:cxn>
                <a:cxn ang="0">
                  <a:pos x="245" y="51"/>
                </a:cxn>
                <a:cxn ang="0">
                  <a:pos x="279" y="80"/>
                </a:cxn>
                <a:cxn ang="0">
                  <a:pos x="342" y="104"/>
                </a:cxn>
                <a:cxn ang="0">
                  <a:pos x="382" y="141"/>
                </a:cxn>
                <a:cxn ang="0">
                  <a:pos x="400" y="185"/>
                </a:cxn>
                <a:cxn ang="0">
                  <a:pos x="419" y="216"/>
                </a:cxn>
                <a:cxn ang="0">
                  <a:pos x="469" y="255"/>
                </a:cxn>
                <a:cxn ang="0">
                  <a:pos x="500" y="284"/>
                </a:cxn>
                <a:cxn ang="0">
                  <a:pos x="494" y="335"/>
                </a:cxn>
                <a:cxn ang="0">
                  <a:pos x="474" y="374"/>
                </a:cxn>
                <a:cxn ang="0">
                  <a:pos x="469" y="397"/>
                </a:cxn>
                <a:cxn ang="0">
                  <a:pos x="471" y="414"/>
                </a:cxn>
                <a:cxn ang="0">
                  <a:pos x="419" y="498"/>
                </a:cxn>
                <a:cxn ang="0">
                  <a:pos x="351" y="581"/>
                </a:cxn>
                <a:cxn ang="0">
                  <a:pos x="190" y="541"/>
                </a:cxn>
                <a:cxn ang="0">
                  <a:pos x="30" y="335"/>
                </a:cxn>
                <a:cxn ang="0">
                  <a:pos x="0" y="198"/>
                </a:cxn>
                <a:cxn ang="0">
                  <a:pos x="9" y="62"/>
                </a:cxn>
                <a:cxn ang="0">
                  <a:pos x="179" y="0"/>
                </a:cxn>
              </a:cxnLst>
              <a:rect l="0" t="0" r="r" b="b"/>
              <a:pathLst>
                <a:path w="501" h="582">
                  <a:moveTo>
                    <a:pt x="179" y="0"/>
                  </a:moveTo>
                  <a:lnTo>
                    <a:pt x="245" y="51"/>
                  </a:lnTo>
                  <a:lnTo>
                    <a:pt x="279" y="80"/>
                  </a:lnTo>
                  <a:lnTo>
                    <a:pt x="342" y="104"/>
                  </a:lnTo>
                  <a:lnTo>
                    <a:pt x="382" y="141"/>
                  </a:lnTo>
                  <a:lnTo>
                    <a:pt x="400" y="185"/>
                  </a:lnTo>
                  <a:lnTo>
                    <a:pt x="419" y="216"/>
                  </a:lnTo>
                  <a:lnTo>
                    <a:pt x="469" y="255"/>
                  </a:lnTo>
                  <a:lnTo>
                    <a:pt x="500" y="284"/>
                  </a:lnTo>
                  <a:lnTo>
                    <a:pt x="494" y="335"/>
                  </a:lnTo>
                  <a:lnTo>
                    <a:pt x="474" y="374"/>
                  </a:lnTo>
                  <a:lnTo>
                    <a:pt x="469" y="397"/>
                  </a:lnTo>
                  <a:lnTo>
                    <a:pt x="471" y="414"/>
                  </a:lnTo>
                  <a:lnTo>
                    <a:pt x="419" y="498"/>
                  </a:lnTo>
                  <a:lnTo>
                    <a:pt x="351" y="581"/>
                  </a:lnTo>
                  <a:lnTo>
                    <a:pt x="190" y="541"/>
                  </a:lnTo>
                  <a:lnTo>
                    <a:pt x="30" y="335"/>
                  </a:lnTo>
                  <a:lnTo>
                    <a:pt x="0" y="198"/>
                  </a:lnTo>
                  <a:lnTo>
                    <a:pt x="9" y="62"/>
                  </a:lnTo>
                  <a:lnTo>
                    <a:pt x="179"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82" name="Freeform 107"/>
            <p:cNvSpPr/>
            <p:nvPr/>
          </p:nvSpPr>
          <p:spPr bwMode="auto">
            <a:xfrm>
              <a:off x="5013958" y="3170871"/>
              <a:ext cx="413157" cy="451065"/>
            </a:xfrm>
            <a:custGeom>
              <a:avLst/>
              <a:gdLst/>
              <a:ahLst/>
              <a:cxnLst>
                <a:cxn ang="0">
                  <a:pos x="107" y="84"/>
                </a:cxn>
                <a:cxn ang="0">
                  <a:pos x="233" y="32"/>
                </a:cxn>
                <a:cxn ang="0">
                  <a:pos x="281" y="15"/>
                </a:cxn>
                <a:cxn ang="0">
                  <a:pos x="310" y="43"/>
                </a:cxn>
                <a:cxn ang="0">
                  <a:pos x="337" y="31"/>
                </a:cxn>
                <a:cxn ang="0">
                  <a:pos x="360" y="0"/>
                </a:cxn>
                <a:cxn ang="0">
                  <a:pos x="385" y="31"/>
                </a:cxn>
                <a:cxn ang="0">
                  <a:pos x="385" y="27"/>
                </a:cxn>
                <a:cxn ang="0">
                  <a:pos x="353" y="57"/>
                </a:cxn>
                <a:cxn ang="0">
                  <a:pos x="368" y="84"/>
                </a:cxn>
                <a:cxn ang="0">
                  <a:pos x="408" y="64"/>
                </a:cxn>
                <a:cxn ang="0">
                  <a:pos x="442" y="66"/>
                </a:cxn>
                <a:cxn ang="0">
                  <a:pos x="463" y="119"/>
                </a:cxn>
                <a:cxn ang="0">
                  <a:pos x="460" y="124"/>
                </a:cxn>
                <a:cxn ang="0">
                  <a:pos x="446" y="156"/>
                </a:cxn>
                <a:cxn ang="0">
                  <a:pos x="456" y="238"/>
                </a:cxn>
                <a:cxn ang="0">
                  <a:pos x="428" y="245"/>
                </a:cxn>
                <a:cxn ang="0">
                  <a:pos x="417" y="313"/>
                </a:cxn>
                <a:cxn ang="0">
                  <a:pos x="394" y="375"/>
                </a:cxn>
                <a:cxn ang="0">
                  <a:pos x="350" y="392"/>
                </a:cxn>
                <a:cxn ang="0">
                  <a:pos x="259" y="469"/>
                </a:cxn>
                <a:cxn ang="0">
                  <a:pos x="114" y="507"/>
                </a:cxn>
                <a:cxn ang="0">
                  <a:pos x="25" y="447"/>
                </a:cxn>
                <a:cxn ang="0">
                  <a:pos x="0" y="340"/>
                </a:cxn>
                <a:cxn ang="0">
                  <a:pos x="55" y="139"/>
                </a:cxn>
                <a:cxn ang="0">
                  <a:pos x="107" y="84"/>
                </a:cxn>
              </a:cxnLst>
              <a:rect l="0" t="0" r="r" b="b"/>
              <a:pathLst>
                <a:path w="464" h="508">
                  <a:moveTo>
                    <a:pt x="107" y="84"/>
                  </a:moveTo>
                  <a:lnTo>
                    <a:pt x="233" y="32"/>
                  </a:lnTo>
                  <a:lnTo>
                    <a:pt x="281" y="15"/>
                  </a:lnTo>
                  <a:lnTo>
                    <a:pt x="310" y="43"/>
                  </a:lnTo>
                  <a:lnTo>
                    <a:pt x="337" y="31"/>
                  </a:lnTo>
                  <a:lnTo>
                    <a:pt x="360" y="0"/>
                  </a:lnTo>
                  <a:lnTo>
                    <a:pt x="385" y="31"/>
                  </a:lnTo>
                  <a:lnTo>
                    <a:pt x="385" y="27"/>
                  </a:lnTo>
                  <a:lnTo>
                    <a:pt x="353" y="57"/>
                  </a:lnTo>
                  <a:lnTo>
                    <a:pt x="368" y="84"/>
                  </a:lnTo>
                  <a:lnTo>
                    <a:pt x="408" y="64"/>
                  </a:lnTo>
                  <a:lnTo>
                    <a:pt x="442" y="66"/>
                  </a:lnTo>
                  <a:lnTo>
                    <a:pt x="463" y="119"/>
                  </a:lnTo>
                  <a:lnTo>
                    <a:pt x="460" y="124"/>
                  </a:lnTo>
                  <a:lnTo>
                    <a:pt x="446" y="156"/>
                  </a:lnTo>
                  <a:lnTo>
                    <a:pt x="456" y="238"/>
                  </a:lnTo>
                  <a:lnTo>
                    <a:pt x="428" y="245"/>
                  </a:lnTo>
                  <a:lnTo>
                    <a:pt x="417" y="313"/>
                  </a:lnTo>
                  <a:lnTo>
                    <a:pt x="394" y="375"/>
                  </a:lnTo>
                  <a:lnTo>
                    <a:pt x="350" y="392"/>
                  </a:lnTo>
                  <a:lnTo>
                    <a:pt x="259" y="469"/>
                  </a:lnTo>
                  <a:lnTo>
                    <a:pt x="114" y="507"/>
                  </a:lnTo>
                  <a:lnTo>
                    <a:pt x="25" y="447"/>
                  </a:lnTo>
                  <a:lnTo>
                    <a:pt x="0" y="340"/>
                  </a:lnTo>
                  <a:lnTo>
                    <a:pt x="55" y="139"/>
                  </a:lnTo>
                  <a:lnTo>
                    <a:pt x="107" y="84"/>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83" name="Freeform 108"/>
            <p:cNvSpPr/>
            <p:nvPr/>
          </p:nvSpPr>
          <p:spPr bwMode="auto">
            <a:xfrm>
              <a:off x="4949521" y="3407776"/>
              <a:ext cx="405576" cy="477599"/>
            </a:xfrm>
            <a:custGeom>
              <a:avLst/>
              <a:gdLst/>
              <a:ahLst/>
              <a:cxnLst>
                <a:cxn ang="0">
                  <a:pos x="167" y="0"/>
                </a:cxn>
                <a:cxn ang="0">
                  <a:pos x="279" y="57"/>
                </a:cxn>
                <a:cxn ang="0">
                  <a:pos x="316" y="101"/>
                </a:cxn>
                <a:cxn ang="0">
                  <a:pos x="338" y="134"/>
                </a:cxn>
                <a:cxn ang="0">
                  <a:pos x="378" y="107"/>
                </a:cxn>
                <a:cxn ang="0">
                  <a:pos x="422" y="104"/>
                </a:cxn>
                <a:cxn ang="0">
                  <a:pos x="457" y="118"/>
                </a:cxn>
                <a:cxn ang="0">
                  <a:pos x="439" y="148"/>
                </a:cxn>
                <a:cxn ang="0">
                  <a:pos x="413" y="165"/>
                </a:cxn>
                <a:cxn ang="0">
                  <a:pos x="436" y="205"/>
                </a:cxn>
                <a:cxn ang="0">
                  <a:pos x="430" y="245"/>
                </a:cxn>
                <a:cxn ang="0">
                  <a:pos x="422" y="288"/>
                </a:cxn>
                <a:cxn ang="0">
                  <a:pos x="384" y="318"/>
                </a:cxn>
                <a:cxn ang="0">
                  <a:pos x="353" y="370"/>
                </a:cxn>
                <a:cxn ang="0">
                  <a:pos x="307" y="438"/>
                </a:cxn>
                <a:cxn ang="0">
                  <a:pos x="267" y="501"/>
                </a:cxn>
                <a:cxn ang="0">
                  <a:pos x="233" y="521"/>
                </a:cxn>
                <a:cxn ang="0">
                  <a:pos x="188" y="535"/>
                </a:cxn>
                <a:cxn ang="0">
                  <a:pos x="81" y="524"/>
                </a:cxn>
                <a:cxn ang="0">
                  <a:pos x="20" y="441"/>
                </a:cxn>
                <a:cxn ang="0">
                  <a:pos x="0" y="311"/>
                </a:cxn>
                <a:cxn ang="0">
                  <a:pos x="167" y="0"/>
                </a:cxn>
              </a:cxnLst>
              <a:rect l="0" t="0" r="r" b="b"/>
              <a:pathLst>
                <a:path w="458" h="536">
                  <a:moveTo>
                    <a:pt x="167" y="0"/>
                  </a:moveTo>
                  <a:lnTo>
                    <a:pt x="279" y="57"/>
                  </a:lnTo>
                  <a:lnTo>
                    <a:pt x="316" y="101"/>
                  </a:lnTo>
                  <a:lnTo>
                    <a:pt x="338" y="134"/>
                  </a:lnTo>
                  <a:lnTo>
                    <a:pt x="378" y="107"/>
                  </a:lnTo>
                  <a:lnTo>
                    <a:pt x="422" y="104"/>
                  </a:lnTo>
                  <a:lnTo>
                    <a:pt x="457" y="118"/>
                  </a:lnTo>
                  <a:lnTo>
                    <a:pt x="439" y="148"/>
                  </a:lnTo>
                  <a:lnTo>
                    <a:pt x="413" y="165"/>
                  </a:lnTo>
                  <a:lnTo>
                    <a:pt x="436" y="205"/>
                  </a:lnTo>
                  <a:lnTo>
                    <a:pt x="430" y="245"/>
                  </a:lnTo>
                  <a:lnTo>
                    <a:pt x="422" y="288"/>
                  </a:lnTo>
                  <a:lnTo>
                    <a:pt x="384" y="318"/>
                  </a:lnTo>
                  <a:lnTo>
                    <a:pt x="353" y="370"/>
                  </a:lnTo>
                  <a:lnTo>
                    <a:pt x="307" y="438"/>
                  </a:lnTo>
                  <a:lnTo>
                    <a:pt x="267" y="501"/>
                  </a:lnTo>
                  <a:lnTo>
                    <a:pt x="233" y="521"/>
                  </a:lnTo>
                  <a:lnTo>
                    <a:pt x="188" y="535"/>
                  </a:lnTo>
                  <a:lnTo>
                    <a:pt x="81" y="524"/>
                  </a:lnTo>
                  <a:lnTo>
                    <a:pt x="20" y="441"/>
                  </a:lnTo>
                  <a:lnTo>
                    <a:pt x="0" y="311"/>
                  </a:lnTo>
                  <a:lnTo>
                    <a:pt x="167"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84" name="Freeform 109"/>
            <p:cNvSpPr/>
            <p:nvPr/>
          </p:nvSpPr>
          <p:spPr bwMode="auto">
            <a:xfrm>
              <a:off x="4528782" y="3671214"/>
              <a:ext cx="634897" cy="557200"/>
            </a:xfrm>
            <a:custGeom>
              <a:avLst/>
              <a:gdLst/>
              <a:ahLst/>
              <a:cxnLst>
                <a:cxn ang="0">
                  <a:pos x="511" y="94"/>
                </a:cxn>
                <a:cxn ang="0">
                  <a:pos x="586" y="124"/>
                </a:cxn>
                <a:cxn ang="0">
                  <a:pos x="635" y="140"/>
                </a:cxn>
                <a:cxn ang="0">
                  <a:pos x="675" y="145"/>
                </a:cxn>
                <a:cxn ang="0">
                  <a:pos x="688" y="182"/>
                </a:cxn>
                <a:cxn ang="0">
                  <a:pos x="688" y="205"/>
                </a:cxn>
                <a:cxn ang="0">
                  <a:pos x="715" y="222"/>
                </a:cxn>
                <a:cxn ang="0">
                  <a:pos x="677" y="274"/>
                </a:cxn>
                <a:cxn ang="0">
                  <a:pos x="608" y="335"/>
                </a:cxn>
                <a:cxn ang="0">
                  <a:pos x="577" y="335"/>
                </a:cxn>
                <a:cxn ang="0">
                  <a:pos x="531" y="364"/>
                </a:cxn>
                <a:cxn ang="0">
                  <a:pos x="496" y="352"/>
                </a:cxn>
                <a:cxn ang="0">
                  <a:pos x="456" y="371"/>
                </a:cxn>
                <a:cxn ang="0">
                  <a:pos x="423" y="360"/>
                </a:cxn>
                <a:cxn ang="0">
                  <a:pos x="402" y="386"/>
                </a:cxn>
                <a:cxn ang="0">
                  <a:pos x="392" y="431"/>
                </a:cxn>
                <a:cxn ang="0">
                  <a:pos x="338" y="461"/>
                </a:cxn>
                <a:cxn ang="0">
                  <a:pos x="260" y="506"/>
                </a:cxn>
                <a:cxn ang="0">
                  <a:pos x="174" y="538"/>
                </a:cxn>
                <a:cxn ang="0">
                  <a:pos x="157" y="550"/>
                </a:cxn>
                <a:cxn ang="0">
                  <a:pos x="159" y="593"/>
                </a:cxn>
                <a:cxn ang="0">
                  <a:pos x="145" y="625"/>
                </a:cxn>
                <a:cxn ang="0">
                  <a:pos x="119" y="625"/>
                </a:cxn>
                <a:cxn ang="0">
                  <a:pos x="110" y="576"/>
                </a:cxn>
                <a:cxn ang="0">
                  <a:pos x="104" y="544"/>
                </a:cxn>
                <a:cxn ang="0">
                  <a:pos x="59" y="493"/>
                </a:cxn>
                <a:cxn ang="0">
                  <a:pos x="0" y="325"/>
                </a:cxn>
                <a:cxn ang="0">
                  <a:pos x="107" y="185"/>
                </a:cxn>
                <a:cxn ang="0">
                  <a:pos x="269" y="0"/>
                </a:cxn>
                <a:cxn ang="0">
                  <a:pos x="511" y="94"/>
                </a:cxn>
              </a:cxnLst>
              <a:rect l="0" t="0" r="r" b="b"/>
              <a:pathLst>
                <a:path w="716" h="626">
                  <a:moveTo>
                    <a:pt x="511" y="94"/>
                  </a:moveTo>
                  <a:lnTo>
                    <a:pt x="586" y="124"/>
                  </a:lnTo>
                  <a:lnTo>
                    <a:pt x="635" y="140"/>
                  </a:lnTo>
                  <a:lnTo>
                    <a:pt x="675" y="145"/>
                  </a:lnTo>
                  <a:lnTo>
                    <a:pt x="688" y="182"/>
                  </a:lnTo>
                  <a:lnTo>
                    <a:pt x="688" y="205"/>
                  </a:lnTo>
                  <a:lnTo>
                    <a:pt x="715" y="222"/>
                  </a:lnTo>
                  <a:lnTo>
                    <a:pt x="677" y="274"/>
                  </a:lnTo>
                  <a:lnTo>
                    <a:pt x="608" y="335"/>
                  </a:lnTo>
                  <a:lnTo>
                    <a:pt x="577" y="335"/>
                  </a:lnTo>
                  <a:lnTo>
                    <a:pt x="531" y="364"/>
                  </a:lnTo>
                  <a:lnTo>
                    <a:pt x="496" y="352"/>
                  </a:lnTo>
                  <a:lnTo>
                    <a:pt x="456" y="371"/>
                  </a:lnTo>
                  <a:lnTo>
                    <a:pt x="423" y="360"/>
                  </a:lnTo>
                  <a:lnTo>
                    <a:pt x="402" y="386"/>
                  </a:lnTo>
                  <a:lnTo>
                    <a:pt x="392" y="431"/>
                  </a:lnTo>
                  <a:lnTo>
                    <a:pt x="338" y="461"/>
                  </a:lnTo>
                  <a:lnTo>
                    <a:pt x="260" y="506"/>
                  </a:lnTo>
                  <a:lnTo>
                    <a:pt x="174" y="538"/>
                  </a:lnTo>
                  <a:lnTo>
                    <a:pt x="157" y="550"/>
                  </a:lnTo>
                  <a:lnTo>
                    <a:pt x="159" y="593"/>
                  </a:lnTo>
                  <a:lnTo>
                    <a:pt x="145" y="625"/>
                  </a:lnTo>
                  <a:lnTo>
                    <a:pt x="119" y="625"/>
                  </a:lnTo>
                  <a:lnTo>
                    <a:pt x="110" y="576"/>
                  </a:lnTo>
                  <a:lnTo>
                    <a:pt x="104" y="544"/>
                  </a:lnTo>
                  <a:lnTo>
                    <a:pt x="59" y="493"/>
                  </a:lnTo>
                  <a:lnTo>
                    <a:pt x="0" y="325"/>
                  </a:lnTo>
                  <a:lnTo>
                    <a:pt x="107" y="185"/>
                  </a:lnTo>
                  <a:lnTo>
                    <a:pt x="269" y="0"/>
                  </a:lnTo>
                  <a:lnTo>
                    <a:pt x="511" y="94"/>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85" name="Freeform 110"/>
            <p:cNvSpPr/>
            <p:nvPr/>
          </p:nvSpPr>
          <p:spPr bwMode="auto">
            <a:xfrm>
              <a:off x="4538258" y="4254943"/>
              <a:ext cx="193311" cy="189523"/>
            </a:xfrm>
            <a:custGeom>
              <a:avLst/>
              <a:gdLst/>
              <a:ahLst/>
              <a:cxnLst>
                <a:cxn ang="0">
                  <a:pos x="189" y="0"/>
                </a:cxn>
                <a:cxn ang="0">
                  <a:pos x="214" y="28"/>
                </a:cxn>
                <a:cxn ang="0">
                  <a:pos x="195" y="65"/>
                </a:cxn>
                <a:cxn ang="0">
                  <a:pos x="181" y="99"/>
                </a:cxn>
                <a:cxn ang="0">
                  <a:pos x="175" y="130"/>
                </a:cxn>
                <a:cxn ang="0">
                  <a:pos x="147" y="154"/>
                </a:cxn>
                <a:cxn ang="0">
                  <a:pos x="119" y="171"/>
                </a:cxn>
                <a:cxn ang="0">
                  <a:pos x="102" y="211"/>
                </a:cxn>
                <a:cxn ang="0">
                  <a:pos x="85" y="193"/>
                </a:cxn>
                <a:cxn ang="0">
                  <a:pos x="40" y="198"/>
                </a:cxn>
                <a:cxn ang="0">
                  <a:pos x="10" y="171"/>
                </a:cxn>
                <a:cxn ang="0">
                  <a:pos x="0" y="113"/>
                </a:cxn>
                <a:cxn ang="0">
                  <a:pos x="15" y="59"/>
                </a:cxn>
                <a:cxn ang="0">
                  <a:pos x="72" y="38"/>
                </a:cxn>
                <a:cxn ang="0">
                  <a:pos x="107" y="31"/>
                </a:cxn>
                <a:cxn ang="0">
                  <a:pos x="122" y="9"/>
                </a:cxn>
                <a:cxn ang="0">
                  <a:pos x="162" y="18"/>
                </a:cxn>
                <a:cxn ang="0">
                  <a:pos x="185" y="0"/>
                </a:cxn>
                <a:cxn ang="0">
                  <a:pos x="189" y="0"/>
                </a:cxn>
              </a:cxnLst>
              <a:rect l="0" t="0" r="r" b="b"/>
              <a:pathLst>
                <a:path w="215" h="212">
                  <a:moveTo>
                    <a:pt x="189" y="0"/>
                  </a:moveTo>
                  <a:lnTo>
                    <a:pt x="214" y="28"/>
                  </a:lnTo>
                  <a:lnTo>
                    <a:pt x="195" y="65"/>
                  </a:lnTo>
                  <a:lnTo>
                    <a:pt x="181" y="99"/>
                  </a:lnTo>
                  <a:lnTo>
                    <a:pt x="175" y="130"/>
                  </a:lnTo>
                  <a:lnTo>
                    <a:pt x="147" y="154"/>
                  </a:lnTo>
                  <a:lnTo>
                    <a:pt x="119" y="171"/>
                  </a:lnTo>
                  <a:lnTo>
                    <a:pt x="102" y="211"/>
                  </a:lnTo>
                  <a:lnTo>
                    <a:pt x="85" y="193"/>
                  </a:lnTo>
                  <a:lnTo>
                    <a:pt x="40" y="198"/>
                  </a:lnTo>
                  <a:lnTo>
                    <a:pt x="10" y="171"/>
                  </a:lnTo>
                  <a:lnTo>
                    <a:pt x="0" y="113"/>
                  </a:lnTo>
                  <a:lnTo>
                    <a:pt x="15" y="59"/>
                  </a:lnTo>
                  <a:lnTo>
                    <a:pt x="72" y="38"/>
                  </a:lnTo>
                  <a:lnTo>
                    <a:pt x="107" y="31"/>
                  </a:lnTo>
                  <a:lnTo>
                    <a:pt x="122" y="9"/>
                  </a:lnTo>
                  <a:lnTo>
                    <a:pt x="162" y="18"/>
                  </a:lnTo>
                  <a:lnTo>
                    <a:pt x="185" y="0"/>
                  </a:lnTo>
                  <a:lnTo>
                    <a:pt x="189"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86" name="Freeform 111"/>
            <p:cNvSpPr/>
            <p:nvPr/>
          </p:nvSpPr>
          <p:spPr bwMode="auto">
            <a:xfrm>
              <a:off x="4119416" y="3476002"/>
              <a:ext cx="542032" cy="470018"/>
            </a:xfrm>
            <a:custGeom>
              <a:avLst/>
              <a:gdLst/>
              <a:ahLst/>
              <a:cxnLst>
                <a:cxn ang="0">
                  <a:pos x="498" y="51"/>
                </a:cxn>
                <a:cxn ang="0">
                  <a:pos x="411" y="46"/>
                </a:cxn>
                <a:cxn ang="0">
                  <a:pos x="301" y="0"/>
                </a:cxn>
                <a:cxn ang="0">
                  <a:pos x="154" y="14"/>
                </a:cxn>
                <a:cxn ang="0">
                  <a:pos x="108" y="73"/>
                </a:cxn>
                <a:cxn ang="0">
                  <a:pos x="123" y="152"/>
                </a:cxn>
                <a:cxn ang="0">
                  <a:pos x="121" y="205"/>
                </a:cxn>
                <a:cxn ang="0">
                  <a:pos x="85" y="227"/>
                </a:cxn>
                <a:cxn ang="0">
                  <a:pos x="36" y="230"/>
                </a:cxn>
                <a:cxn ang="0">
                  <a:pos x="10" y="243"/>
                </a:cxn>
                <a:cxn ang="0">
                  <a:pos x="0" y="282"/>
                </a:cxn>
                <a:cxn ang="0">
                  <a:pos x="14" y="324"/>
                </a:cxn>
                <a:cxn ang="0">
                  <a:pos x="60" y="316"/>
                </a:cxn>
                <a:cxn ang="0">
                  <a:pos x="62" y="358"/>
                </a:cxn>
                <a:cxn ang="0">
                  <a:pos x="68" y="426"/>
                </a:cxn>
                <a:cxn ang="0">
                  <a:pos x="77" y="469"/>
                </a:cxn>
                <a:cxn ang="0">
                  <a:pos x="82" y="478"/>
                </a:cxn>
                <a:cxn ang="0">
                  <a:pos x="212" y="526"/>
                </a:cxn>
                <a:cxn ang="0">
                  <a:pos x="488" y="475"/>
                </a:cxn>
                <a:cxn ang="0">
                  <a:pos x="609" y="302"/>
                </a:cxn>
                <a:cxn ang="0">
                  <a:pos x="613" y="187"/>
                </a:cxn>
                <a:cxn ang="0">
                  <a:pos x="498" y="51"/>
                </a:cxn>
              </a:cxnLst>
              <a:rect l="0" t="0" r="r" b="b"/>
              <a:pathLst>
                <a:path w="614" h="527">
                  <a:moveTo>
                    <a:pt x="498" y="51"/>
                  </a:moveTo>
                  <a:lnTo>
                    <a:pt x="411" y="46"/>
                  </a:lnTo>
                  <a:lnTo>
                    <a:pt x="301" y="0"/>
                  </a:lnTo>
                  <a:lnTo>
                    <a:pt x="154" y="14"/>
                  </a:lnTo>
                  <a:lnTo>
                    <a:pt x="108" y="73"/>
                  </a:lnTo>
                  <a:lnTo>
                    <a:pt x="123" y="152"/>
                  </a:lnTo>
                  <a:lnTo>
                    <a:pt x="121" y="205"/>
                  </a:lnTo>
                  <a:lnTo>
                    <a:pt x="85" y="227"/>
                  </a:lnTo>
                  <a:lnTo>
                    <a:pt x="36" y="230"/>
                  </a:lnTo>
                  <a:lnTo>
                    <a:pt x="10" y="243"/>
                  </a:lnTo>
                  <a:lnTo>
                    <a:pt x="0" y="282"/>
                  </a:lnTo>
                  <a:lnTo>
                    <a:pt x="14" y="324"/>
                  </a:lnTo>
                  <a:lnTo>
                    <a:pt x="60" y="316"/>
                  </a:lnTo>
                  <a:lnTo>
                    <a:pt x="62" y="358"/>
                  </a:lnTo>
                  <a:lnTo>
                    <a:pt x="68" y="426"/>
                  </a:lnTo>
                  <a:lnTo>
                    <a:pt x="77" y="469"/>
                  </a:lnTo>
                  <a:lnTo>
                    <a:pt x="82" y="478"/>
                  </a:lnTo>
                  <a:lnTo>
                    <a:pt x="212" y="526"/>
                  </a:lnTo>
                  <a:lnTo>
                    <a:pt x="488" y="475"/>
                  </a:lnTo>
                  <a:lnTo>
                    <a:pt x="609" y="302"/>
                  </a:lnTo>
                  <a:lnTo>
                    <a:pt x="613" y="187"/>
                  </a:lnTo>
                  <a:lnTo>
                    <a:pt x="498" y="51"/>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87" name="Freeform 112"/>
            <p:cNvSpPr/>
            <p:nvPr/>
          </p:nvSpPr>
          <p:spPr bwMode="auto">
            <a:xfrm>
              <a:off x="4358214" y="3062843"/>
              <a:ext cx="661430" cy="479495"/>
            </a:xfrm>
            <a:custGeom>
              <a:avLst/>
              <a:gdLst/>
              <a:ahLst/>
              <a:cxnLst>
                <a:cxn ang="0">
                  <a:pos x="194" y="530"/>
                </a:cxn>
                <a:cxn ang="0">
                  <a:pos x="136" y="515"/>
                </a:cxn>
                <a:cxn ang="0">
                  <a:pos x="37" y="468"/>
                </a:cxn>
                <a:cxn ang="0">
                  <a:pos x="0" y="376"/>
                </a:cxn>
                <a:cxn ang="0">
                  <a:pos x="37" y="278"/>
                </a:cxn>
                <a:cxn ang="0">
                  <a:pos x="142" y="252"/>
                </a:cxn>
                <a:cxn ang="0">
                  <a:pos x="173" y="219"/>
                </a:cxn>
                <a:cxn ang="0">
                  <a:pos x="139" y="174"/>
                </a:cxn>
                <a:cxn ang="0">
                  <a:pos x="173" y="135"/>
                </a:cxn>
                <a:cxn ang="0">
                  <a:pos x="179" y="106"/>
                </a:cxn>
                <a:cxn ang="0">
                  <a:pos x="142" y="103"/>
                </a:cxn>
                <a:cxn ang="0">
                  <a:pos x="127" y="83"/>
                </a:cxn>
                <a:cxn ang="0">
                  <a:pos x="133" y="63"/>
                </a:cxn>
                <a:cxn ang="0">
                  <a:pos x="240" y="63"/>
                </a:cxn>
                <a:cxn ang="0">
                  <a:pos x="413" y="0"/>
                </a:cxn>
                <a:cxn ang="0">
                  <a:pos x="560" y="110"/>
                </a:cxn>
                <a:cxn ang="0">
                  <a:pos x="605" y="110"/>
                </a:cxn>
                <a:cxn ang="0">
                  <a:pos x="709" y="146"/>
                </a:cxn>
                <a:cxn ang="0">
                  <a:pos x="747" y="261"/>
                </a:cxn>
                <a:cxn ang="0">
                  <a:pos x="695" y="428"/>
                </a:cxn>
                <a:cxn ang="0">
                  <a:pos x="476" y="538"/>
                </a:cxn>
                <a:cxn ang="0">
                  <a:pos x="321" y="534"/>
                </a:cxn>
                <a:cxn ang="0">
                  <a:pos x="194" y="530"/>
                </a:cxn>
              </a:cxnLst>
              <a:rect l="0" t="0" r="r" b="b"/>
              <a:pathLst>
                <a:path w="748" h="539">
                  <a:moveTo>
                    <a:pt x="194" y="530"/>
                  </a:moveTo>
                  <a:lnTo>
                    <a:pt x="136" y="515"/>
                  </a:lnTo>
                  <a:lnTo>
                    <a:pt x="37" y="468"/>
                  </a:lnTo>
                  <a:lnTo>
                    <a:pt x="0" y="376"/>
                  </a:lnTo>
                  <a:lnTo>
                    <a:pt x="37" y="278"/>
                  </a:lnTo>
                  <a:lnTo>
                    <a:pt x="142" y="252"/>
                  </a:lnTo>
                  <a:lnTo>
                    <a:pt x="173" y="219"/>
                  </a:lnTo>
                  <a:lnTo>
                    <a:pt x="139" y="174"/>
                  </a:lnTo>
                  <a:lnTo>
                    <a:pt x="173" y="135"/>
                  </a:lnTo>
                  <a:lnTo>
                    <a:pt x="179" y="106"/>
                  </a:lnTo>
                  <a:lnTo>
                    <a:pt x="142" y="103"/>
                  </a:lnTo>
                  <a:lnTo>
                    <a:pt x="127" y="83"/>
                  </a:lnTo>
                  <a:lnTo>
                    <a:pt x="133" y="63"/>
                  </a:lnTo>
                  <a:lnTo>
                    <a:pt x="240" y="63"/>
                  </a:lnTo>
                  <a:lnTo>
                    <a:pt x="413" y="0"/>
                  </a:lnTo>
                  <a:lnTo>
                    <a:pt x="560" y="110"/>
                  </a:lnTo>
                  <a:lnTo>
                    <a:pt x="605" y="110"/>
                  </a:lnTo>
                  <a:lnTo>
                    <a:pt x="709" y="146"/>
                  </a:lnTo>
                  <a:lnTo>
                    <a:pt x="747" y="261"/>
                  </a:lnTo>
                  <a:lnTo>
                    <a:pt x="695" y="428"/>
                  </a:lnTo>
                  <a:lnTo>
                    <a:pt x="476" y="538"/>
                  </a:lnTo>
                  <a:lnTo>
                    <a:pt x="321" y="534"/>
                  </a:lnTo>
                  <a:lnTo>
                    <a:pt x="194" y="53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88" name="Freeform 113"/>
            <p:cNvSpPr/>
            <p:nvPr/>
          </p:nvSpPr>
          <p:spPr bwMode="auto">
            <a:xfrm>
              <a:off x="4794114" y="2892272"/>
              <a:ext cx="428319" cy="581837"/>
            </a:xfrm>
            <a:custGeom>
              <a:avLst/>
              <a:gdLst/>
              <a:ahLst/>
              <a:cxnLst>
                <a:cxn ang="0">
                  <a:pos x="146" y="0"/>
                </a:cxn>
                <a:cxn ang="0">
                  <a:pos x="187" y="45"/>
                </a:cxn>
                <a:cxn ang="0">
                  <a:pos x="246" y="61"/>
                </a:cxn>
                <a:cxn ang="0">
                  <a:pos x="295" y="81"/>
                </a:cxn>
                <a:cxn ang="0">
                  <a:pos x="333" y="92"/>
                </a:cxn>
                <a:cxn ang="0">
                  <a:pos x="335" y="133"/>
                </a:cxn>
                <a:cxn ang="0">
                  <a:pos x="346" y="170"/>
                </a:cxn>
                <a:cxn ang="0">
                  <a:pos x="375" y="182"/>
                </a:cxn>
                <a:cxn ang="0">
                  <a:pos x="425" y="176"/>
                </a:cxn>
                <a:cxn ang="0">
                  <a:pos x="437" y="191"/>
                </a:cxn>
                <a:cxn ang="0">
                  <a:pos x="392" y="216"/>
                </a:cxn>
                <a:cxn ang="0">
                  <a:pos x="381" y="271"/>
                </a:cxn>
                <a:cxn ang="0">
                  <a:pos x="402" y="298"/>
                </a:cxn>
                <a:cxn ang="0">
                  <a:pos x="404" y="331"/>
                </a:cxn>
                <a:cxn ang="0">
                  <a:pos x="408" y="339"/>
                </a:cxn>
                <a:cxn ang="0">
                  <a:pos x="447" y="335"/>
                </a:cxn>
                <a:cxn ang="0">
                  <a:pos x="485" y="339"/>
                </a:cxn>
                <a:cxn ang="0">
                  <a:pos x="485" y="383"/>
                </a:cxn>
                <a:cxn ang="0">
                  <a:pos x="447" y="427"/>
                </a:cxn>
                <a:cxn ang="0">
                  <a:pos x="432" y="487"/>
                </a:cxn>
                <a:cxn ang="0">
                  <a:pos x="385" y="539"/>
                </a:cxn>
                <a:cxn ang="0">
                  <a:pos x="279" y="649"/>
                </a:cxn>
                <a:cxn ang="0">
                  <a:pos x="193" y="634"/>
                </a:cxn>
                <a:cxn ang="0">
                  <a:pos x="226" y="512"/>
                </a:cxn>
                <a:cxn ang="0">
                  <a:pos x="218" y="478"/>
                </a:cxn>
                <a:cxn ang="0">
                  <a:pos x="201" y="441"/>
                </a:cxn>
                <a:cxn ang="0">
                  <a:pos x="181" y="407"/>
                </a:cxn>
                <a:cxn ang="0">
                  <a:pos x="140" y="352"/>
                </a:cxn>
                <a:cxn ang="0">
                  <a:pos x="103" y="331"/>
                </a:cxn>
                <a:cxn ang="0">
                  <a:pos x="0" y="269"/>
                </a:cxn>
                <a:cxn ang="0">
                  <a:pos x="78" y="116"/>
                </a:cxn>
                <a:cxn ang="0">
                  <a:pos x="120" y="16"/>
                </a:cxn>
                <a:cxn ang="0">
                  <a:pos x="146" y="0"/>
                </a:cxn>
              </a:cxnLst>
              <a:rect l="0" t="0" r="r" b="b"/>
              <a:pathLst>
                <a:path w="486" h="650">
                  <a:moveTo>
                    <a:pt x="146" y="0"/>
                  </a:moveTo>
                  <a:lnTo>
                    <a:pt x="187" y="45"/>
                  </a:lnTo>
                  <a:lnTo>
                    <a:pt x="246" y="61"/>
                  </a:lnTo>
                  <a:lnTo>
                    <a:pt x="295" y="81"/>
                  </a:lnTo>
                  <a:lnTo>
                    <a:pt x="333" y="92"/>
                  </a:lnTo>
                  <a:lnTo>
                    <a:pt x="335" y="133"/>
                  </a:lnTo>
                  <a:lnTo>
                    <a:pt x="346" y="170"/>
                  </a:lnTo>
                  <a:lnTo>
                    <a:pt x="375" y="182"/>
                  </a:lnTo>
                  <a:lnTo>
                    <a:pt x="425" y="176"/>
                  </a:lnTo>
                  <a:lnTo>
                    <a:pt x="437" y="191"/>
                  </a:lnTo>
                  <a:lnTo>
                    <a:pt x="392" y="216"/>
                  </a:lnTo>
                  <a:lnTo>
                    <a:pt x="381" y="271"/>
                  </a:lnTo>
                  <a:lnTo>
                    <a:pt x="402" y="298"/>
                  </a:lnTo>
                  <a:lnTo>
                    <a:pt x="404" y="331"/>
                  </a:lnTo>
                  <a:lnTo>
                    <a:pt x="408" y="339"/>
                  </a:lnTo>
                  <a:lnTo>
                    <a:pt x="447" y="335"/>
                  </a:lnTo>
                  <a:lnTo>
                    <a:pt x="485" y="339"/>
                  </a:lnTo>
                  <a:lnTo>
                    <a:pt x="485" y="383"/>
                  </a:lnTo>
                  <a:lnTo>
                    <a:pt x="447" y="427"/>
                  </a:lnTo>
                  <a:lnTo>
                    <a:pt x="432" y="487"/>
                  </a:lnTo>
                  <a:lnTo>
                    <a:pt x="385" y="539"/>
                  </a:lnTo>
                  <a:lnTo>
                    <a:pt x="279" y="649"/>
                  </a:lnTo>
                  <a:lnTo>
                    <a:pt x="193" y="634"/>
                  </a:lnTo>
                  <a:lnTo>
                    <a:pt x="226" y="512"/>
                  </a:lnTo>
                  <a:lnTo>
                    <a:pt x="218" y="478"/>
                  </a:lnTo>
                  <a:lnTo>
                    <a:pt x="201" y="441"/>
                  </a:lnTo>
                  <a:lnTo>
                    <a:pt x="181" y="407"/>
                  </a:lnTo>
                  <a:lnTo>
                    <a:pt x="140" y="352"/>
                  </a:lnTo>
                  <a:lnTo>
                    <a:pt x="103" y="331"/>
                  </a:lnTo>
                  <a:lnTo>
                    <a:pt x="0" y="269"/>
                  </a:lnTo>
                  <a:lnTo>
                    <a:pt x="78" y="116"/>
                  </a:lnTo>
                  <a:lnTo>
                    <a:pt x="120" y="16"/>
                  </a:lnTo>
                  <a:lnTo>
                    <a:pt x="146"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89" name="Freeform 114"/>
            <p:cNvSpPr/>
            <p:nvPr/>
          </p:nvSpPr>
          <p:spPr bwMode="auto">
            <a:xfrm>
              <a:off x="4538258" y="2784243"/>
              <a:ext cx="428319" cy="428323"/>
            </a:xfrm>
            <a:custGeom>
              <a:avLst/>
              <a:gdLst/>
              <a:ahLst/>
              <a:cxnLst>
                <a:cxn ang="0">
                  <a:pos x="429" y="0"/>
                </a:cxn>
                <a:cxn ang="0">
                  <a:pos x="354" y="25"/>
                </a:cxn>
                <a:cxn ang="0">
                  <a:pos x="317" y="31"/>
                </a:cxn>
                <a:cxn ang="0">
                  <a:pos x="280" y="40"/>
                </a:cxn>
                <a:cxn ang="0">
                  <a:pos x="282" y="42"/>
                </a:cxn>
                <a:cxn ang="0">
                  <a:pos x="259" y="20"/>
                </a:cxn>
                <a:cxn ang="0">
                  <a:pos x="231" y="25"/>
                </a:cxn>
                <a:cxn ang="0">
                  <a:pos x="231" y="80"/>
                </a:cxn>
                <a:cxn ang="0">
                  <a:pos x="204" y="114"/>
                </a:cxn>
                <a:cxn ang="0">
                  <a:pos x="142" y="154"/>
                </a:cxn>
                <a:cxn ang="0">
                  <a:pos x="61" y="199"/>
                </a:cxn>
                <a:cxn ang="0">
                  <a:pos x="10" y="211"/>
                </a:cxn>
                <a:cxn ang="0">
                  <a:pos x="0" y="221"/>
                </a:cxn>
                <a:cxn ang="0">
                  <a:pos x="21" y="269"/>
                </a:cxn>
                <a:cxn ang="0">
                  <a:pos x="39" y="331"/>
                </a:cxn>
                <a:cxn ang="0">
                  <a:pos x="44" y="366"/>
                </a:cxn>
                <a:cxn ang="0">
                  <a:pos x="108" y="405"/>
                </a:cxn>
                <a:cxn ang="0">
                  <a:pos x="162" y="427"/>
                </a:cxn>
                <a:cxn ang="0">
                  <a:pos x="225" y="417"/>
                </a:cxn>
                <a:cxn ang="0">
                  <a:pos x="277" y="423"/>
                </a:cxn>
                <a:cxn ang="0">
                  <a:pos x="296" y="467"/>
                </a:cxn>
                <a:cxn ang="0">
                  <a:pos x="367" y="476"/>
                </a:cxn>
                <a:cxn ang="0">
                  <a:pos x="423" y="480"/>
                </a:cxn>
                <a:cxn ang="0">
                  <a:pos x="457" y="449"/>
                </a:cxn>
                <a:cxn ang="0">
                  <a:pos x="463" y="399"/>
                </a:cxn>
                <a:cxn ang="0">
                  <a:pos x="445" y="378"/>
                </a:cxn>
                <a:cxn ang="0">
                  <a:pos x="406" y="383"/>
                </a:cxn>
                <a:cxn ang="0">
                  <a:pos x="374" y="372"/>
                </a:cxn>
                <a:cxn ang="0">
                  <a:pos x="371" y="338"/>
                </a:cxn>
                <a:cxn ang="0">
                  <a:pos x="394" y="310"/>
                </a:cxn>
                <a:cxn ang="0">
                  <a:pos x="392" y="243"/>
                </a:cxn>
                <a:cxn ang="0">
                  <a:pos x="449" y="243"/>
                </a:cxn>
                <a:cxn ang="0">
                  <a:pos x="480" y="233"/>
                </a:cxn>
                <a:cxn ang="0">
                  <a:pos x="463" y="206"/>
                </a:cxn>
                <a:cxn ang="0">
                  <a:pos x="449" y="164"/>
                </a:cxn>
                <a:cxn ang="0">
                  <a:pos x="445" y="75"/>
                </a:cxn>
                <a:cxn ang="0">
                  <a:pos x="429" y="0"/>
                </a:cxn>
              </a:cxnLst>
              <a:rect l="0" t="0" r="r" b="b"/>
              <a:pathLst>
                <a:path w="481" h="481">
                  <a:moveTo>
                    <a:pt x="429" y="0"/>
                  </a:moveTo>
                  <a:lnTo>
                    <a:pt x="354" y="25"/>
                  </a:lnTo>
                  <a:lnTo>
                    <a:pt x="317" y="31"/>
                  </a:lnTo>
                  <a:lnTo>
                    <a:pt x="280" y="40"/>
                  </a:lnTo>
                  <a:lnTo>
                    <a:pt x="282" y="42"/>
                  </a:lnTo>
                  <a:lnTo>
                    <a:pt x="259" y="20"/>
                  </a:lnTo>
                  <a:lnTo>
                    <a:pt x="231" y="25"/>
                  </a:lnTo>
                  <a:lnTo>
                    <a:pt x="231" y="80"/>
                  </a:lnTo>
                  <a:lnTo>
                    <a:pt x="204" y="114"/>
                  </a:lnTo>
                  <a:lnTo>
                    <a:pt x="142" y="154"/>
                  </a:lnTo>
                  <a:lnTo>
                    <a:pt x="61" y="199"/>
                  </a:lnTo>
                  <a:lnTo>
                    <a:pt x="10" y="211"/>
                  </a:lnTo>
                  <a:lnTo>
                    <a:pt x="0" y="221"/>
                  </a:lnTo>
                  <a:lnTo>
                    <a:pt x="21" y="269"/>
                  </a:lnTo>
                  <a:lnTo>
                    <a:pt x="39" y="331"/>
                  </a:lnTo>
                  <a:lnTo>
                    <a:pt x="44" y="366"/>
                  </a:lnTo>
                  <a:lnTo>
                    <a:pt x="108" y="405"/>
                  </a:lnTo>
                  <a:lnTo>
                    <a:pt x="162" y="427"/>
                  </a:lnTo>
                  <a:lnTo>
                    <a:pt x="225" y="417"/>
                  </a:lnTo>
                  <a:lnTo>
                    <a:pt x="277" y="423"/>
                  </a:lnTo>
                  <a:lnTo>
                    <a:pt x="296" y="467"/>
                  </a:lnTo>
                  <a:lnTo>
                    <a:pt x="367" y="476"/>
                  </a:lnTo>
                  <a:lnTo>
                    <a:pt x="423" y="480"/>
                  </a:lnTo>
                  <a:lnTo>
                    <a:pt x="457" y="449"/>
                  </a:lnTo>
                  <a:lnTo>
                    <a:pt x="463" y="399"/>
                  </a:lnTo>
                  <a:lnTo>
                    <a:pt x="445" y="378"/>
                  </a:lnTo>
                  <a:lnTo>
                    <a:pt x="406" y="383"/>
                  </a:lnTo>
                  <a:lnTo>
                    <a:pt x="374" y="372"/>
                  </a:lnTo>
                  <a:lnTo>
                    <a:pt x="371" y="338"/>
                  </a:lnTo>
                  <a:lnTo>
                    <a:pt x="394" y="310"/>
                  </a:lnTo>
                  <a:lnTo>
                    <a:pt x="392" y="243"/>
                  </a:lnTo>
                  <a:lnTo>
                    <a:pt x="449" y="243"/>
                  </a:lnTo>
                  <a:lnTo>
                    <a:pt x="480" y="233"/>
                  </a:lnTo>
                  <a:lnTo>
                    <a:pt x="463" y="206"/>
                  </a:lnTo>
                  <a:lnTo>
                    <a:pt x="449" y="164"/>
                  </a:lnTo>
                  <a:lnTo>
                    <a:pt x="445" y="75"/>
                  </a:lnTo>
                  <a:lnTo>
                    <a:pt x="429"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90" name="Freeform 115"/>
            <p:cNvSpPr/>
            <p:nvPr/>
          </p:nvSpPr>
          <p:spPr bwMode="auto">
            <a:xfrm>
              <a:off x="4837702" y="2601239"/>
              <a:ext cx="515497" cy="351678"/>
            </a:xfrm>
            <a:custGeom>
              <a:avLst/>
              <a:gdLst/>
              <a:ahLst/>
              <a:cxnLst>
                <a:cxn ang="0">
                  <a:pos x="192" y="0"/>
                </a:cxn>
                <a:cxn ang="0">
                  <a:pos x="167" y="32"/>
                </a:cxn>
                <a:cxn ang="0">
                  <a:pos x="126" y="48"/>
                </a:cxn>
                <a:cxn ang="0">
                  <a:pos x="81" y="117"/>
                </a:cxn>
                <a:cxn ang="0">
                  <a:pos x="48" y="120"/>
                </a:cxn>
                <a:cxn ang="0">
                  <a:pos x="14" y="192"/>
                </a:cxn>
                <a:cxn ang="0">
                  <a:pos x="9" y="248"/>
                </a:cxn>
                <a:cxn ang="0">
                  <a:pos x="11" y="269"/>
                </a:cxn>
                <a:cxn ang="0">
                  <a:pos x="46" y="277"/>
                </a:cxn>
                <a:cxn ang="0">
                  <a:pos x="43" y="296"/>
                </a:cxn>
                <a:cxn ang="0">
                  <a:pos x="17" y="312"/>
                </a:cxn>
                <a:cxn ang="0">
                  <a:pos x="0" y="348"/>
                </a:cxn>
                <a:cxn ang="0">
                  <a:pos x="20" y="388"/>
                </a:cxn>
                <a:cxn ang="0">
                  <a:pos x="75" y="398"/>
                </a:cxn>
                <a:cxn ang="0">
                  <a:pos x="95" y="421"/>
                </a:cxn>
                <a:cxn ang="0">
                  <a:pos x="121" y="411"/>
                </a:cxn>
                <a:cxn ang="0">
                  <a:pos x="132" y="394"/>
                </a:cxn>
                <a:cxn ang="0">
                  <a:pos x="141" y="366"/>
                </a:cxn>
                <a:cxn ang="0">
                  <a:pos x="187" y="386"/>
                </a:cxn>
                <a:cxn ang="0">
                  <a:pos x="268" y="378"/>
                </a:cxn>
                <a:cxn ang="0">
                  <a:pos x="312" y="328"/>
                </a:cxn>
                <a:cxn ang="0">
                  <a:pos x="330" y="312"/>
                </a:cxn>
                <a:cxn ang="0">
                  <a:pos x="353" y="309"/>
                </a:cxn>
                <a:cxn ang="0">
                  <a:pos x="381" y="227"/>
                </a:cxn>
                <a:cxn ang="0">
                  <a:pos x="391" y="174"/>
                </a:cxn>
                <a:cxn ang="0">
                  <a:pos x="440" y="138"/>
                </a:cxn>
                <a:cxn ang="0">
                  <a:pos x="472" y="92"/>
                </a:cxn>
                <a:cxn ang="0">
                  <a:pos x="529" y="59"/>
                </a:cxn>
                <a:cxn ang="0">
                  <a:pos x="549" y="29"/>
                </a:cxn>
                <a:cxn ang="0">
                  <a:pos x="540" y="2"/>
                </a:cxn>
                <a:cxn ang="0">
                  <a:pos x="508" y="2"/>
                </a:cxn>
                <a:cxn ang="0">
                  <a:pos x="466" y="29"/>
                </a:cxn>
                <a:cxn ang="0">
                  <a:pos x="423" y="23"/>
                </a:cxn>
                <a:cxn ang="0">
                  <a:pos x="374" y="34"/>
                </a:cxn>
                <a:cxn ang="0">
                  <a:pos x="353" y="63"/>
                </a:cxn>
                <a:cxn ang="0">
                  <a:pos x="320" y="94"/>
                </a:cxn>
                <a:cxn ang="0">
                  <a:pos x="277" y="77"/>
                </a:cxn>
                <a:cxn ang="0">
                  <a:pos x="250" y="40"/>
                </a:cxn>
                <a:cxn ang="0">
                  <a:pos x="248" y="11"/>
                </a:cxn>
                <a:cxn ang="0">
                  <a:pos x="205" y="11"/>
                </a:cxn>
                <a:cxn ang="0">
                  <a:pos x="192" y="0"/>
                </a:cxn>
              </a:cxnLst>
              <a:rect l="0" t="0" r="r" b="b"/>
              <a:pathLst>
                <a:path w="550" h="422">
                  <a:moveTo>
                    <a:pt x="192" y="0"/>
                  </a:moveTo>
                  <a:lnTo>
                    <a:pt x="167" y="32"/>
                  </a:lnTo>
                  <a:lnTo>
                    <a:pt x="126" y="48"/>
                  </a:lnTo>
                  <a:lnTo>
                    <a:pt x="81" y="117"/>
                  </a:lnTo>
                  <a:lnTo>
                    <a:pt x="48" y="120"/>
                  </a:lnTo>
                  <a:lnTo>
                    <a:pt x="14" y="192"/>
                  </a:lnTo>
                  <a:lnTo>
                    <a:pt x="9" y="248"/>
                  </a:lnTo>
                  <a:lnTo>
                    <a:pt x="11" y="269"/>
                  </a:lnTo>
                  <a:lnTo>
                    <a:pt x="46" y="277"/>
                  </a:lnTo>
                  <a:lnTo>
                    <a:pt x="43" y="296"/>
                  </a:lnTo>
                  <a:lnTo>
                    <a:pt x="17" y="312"/>
                  </a:lnTo>
                  <a:lnTo>
                    <a:pt x="0" y="348"/>
                  </a:lnTo>
                  <a:lnTo>
                    <a:pt x="20" y="388"/>
                  </a:lnTo>
                  <a:lnTo>
                    <a:pt x="75" y="398"/>
                  </a:lnTo>
                  <a:lnTo>
                    <a:pt x="95" y="421"/>
                  </a:lnTo>
                  <a:lnTo>
                    <a:pt x="121" y="411"/>
                  </a:lnTo>
                  <a:lnTo>
                    <a:pt x="132" y="394"/>
                  </a:lnTo>
                  <a:lnTo>
                    <a:pt x="141" y="366"/>
                  </a:lnTo>
                  <a:lnTo>
                    <a:pt x="187" y="386"/>
                  </a:lnTo>
                  <a:lnTo>
                    <a:pt x="268" y="378"/>
                  </a:lnTo>
                  <a:lnTo>
                    <a:pt x="312" y="328"/>
                  </a:lnTo>
                  <a:lnTo>
                    <a:pt x="330" y="312"/>
                  </a:lnTo>
                  <a:lnTo>
                    <a:pt x="353" y="309"/>
                  </a:lnTo>
                  <a:lnTo>
                    <a:pt x="381" y="227"/>
                  </a:lnTo>
                  <a:lnTo>
                    <a:pt x="391" y="174"/>
                  </a:lnTo>
                  <a:lnTo>
                    <a:pt x="440" y="138"/>
                  </a:lnTo>
                  <a:lnTo>
                    <a:pt x="472" y="92"/>
                  </a:lnTo>
                  <a:lnTo>
                    <a:pt x="529" y="59"/>
                  </a:lnTo>
                  <a:lnTo>
                    <a:pt x="549" y="29"/>
                  </a:lnTo>
                  <a:lnTo>
                    <a:pt x="540" y="2"/>
                  </a:lnTo>
                  <a:lnTo>
                    <a:pt x="508" y="2"/>
                  </a:lnTo>
                  <a:lnTo>
                    <a:pt x="466" y="29"/>
                  </a:lnTo>
                  <a:lnTo>
                    <a:pt x="423" y="23"/>
                  </a:lnTo>
                  <a:lnTo>
                    <a:pt x="374" y="34"/>
                  </a:lnTo>
                  <a:lnTo>
                    <a:pt x="353" y="63"/>
                  </a:lnTo>
                  <a:lnTo>
                    <a:pt x="320" y="94"/>
                  </a:lnTo>
                  <a:lnTo>
                    <a:pt x="277" y="77"/>
                  </a:lnTo>
                  <a:lnTo>
                    <a:pt x="250" y="40"/>
                  </a:lnTo>
                  <a:lnTo>
                    <a:pt x="248" y="11"/>
                  </a:lnTo>
                  <a:lnTo>
                    <a:pt x="205" y="11"/>
                  </a:lnTo>
                  <a:lnTo>
                    <a:pt x="192"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91" name="Freeform 116"/>
            <p:cNvSpPr/>
            <p:nvPr/>
          </p:nvSpPr>
          <p:spPr bwMode="auto">
            <a:xfrm>
              <a:off x="3586860" y="3076110"/>
              <a:ext cx="909703" cy="714505"/>
            </a:xfrm>
            <a:custGeom>
              <a:avLst/>
              <a:gdLst/>
              <a:ahLst/>
              <a:cxnLst>
                <a:cxn ang="0">
                  <a:pos x="965" y="461"/>
                </a:cxn>
                <a:cxn ang="0">
                  <a:pos x="905" y="382"/>
                </a:cxn>
                <a:cxn ang="0">
                  <a:pos x="985" y="309"/>
                </a:cxn>
                <a:cxn ang="0">
                  <a:pos x="1017" y="224"/>
                </a:cxn>
                <a:cxn ang="0">
                  <a:pos x="975" y="210"/>
                </a:cxn>
                <a:cxn ang="0">
                  <a:pos x="878" y="178"/>
                </a:cxn>
                <a:cxn ang="0">
                  <a:pos x="789" y="160"/>
                </a:cxn>
                <a:cxn ang="0">
                  <a:pos x="763" y="124"/>
                </a:cxn>
                <a:cxn ang="0">
                  <a:pos x="690" y="136"/>
                </a:cxn>
                <a:cxn ang="0">
                  <a:pos x="658" y="101"/>
                </a:cxn>
                <a:cxn ang="0">
                  <a:pos x="584" y="152"/>
                </a:cxn>
                <a:cxn ang="0">
                  <a:pos x="540" y="77"/>
                </a:cxn>
                <a:cxn ang="0">
                  <a:pos x="453" y="13"/>
                </a:cxn>
                <a:cxn ang="0">
                  <a:pos x="390" y="34"/>
                </a:cxn>
                <a:cxn ang="0">
                  <a:pos x="334" y="113"/>
                </a:cxn>
                <a:cxn ang="0">
                  <a:pos x="280" y="149"/>
                </a:cxn>
                <a:cxn ang="0">
                  <a:pos x="219" y="113"/>
                </a:cxn>
                <a:cxn ang="0">
                  <a:pos x="61" y="91"/>
                </a:cxn>
                <a:cxn ang="0">
                  <a:pos x="0" y="178"/>
                </a:cxn>
                <a:cxn ang="0">
                  <a:pos x="73" y="211"/>
                </a:cxn>
                <a:cxn ang="0">
                  <a:pos x="103" y="291"/>
                </a:cxn>
                <a:cxn ang="0">
                  <a:pos x="117" y="394"/>
                </a:cxn>
                <a:cxn ang="0">
                  <a:pos x="147" y="528"/>
                </a:cxn>
                <a:cxn ang="0">
                  <a:pos x="193" y="592"/>
                </a:cxn>
                <a:cxn ang="0">
                  <a:pos x="243" y="571"/>
                </a:cxn>
                <a:cxn ang="0">
                  <a:pos x="318" y="678"/>
                </a:cxn>
                <a:cxn ang="0">
                  <a:pos x="387" y="803"/>
                </a:cxn>
                <a:cxn ang="0">
                  <a:pos x="473" y="758"/>
                </a:cxn>
                <a:cxn ang="0">
                  <a:pos x="487" y="640"/>
                </a:cxn>
                <a:cxn ang="0">
                  <a:pos x="558" y="545"/>
                </a:cxn>
                <a:cxn ang="0">
                  <a:pos x="586" y="608"/>
                </a:cxn>
                <a:cxn ang="0">
                  <a:pos x="649" y="622"/>
                </a:cxn>
                <a:cxn ang="0">
                  <a:pos x="707" y="631"/>
                </a:cxn>
                <a:cxn ang="0">
                  <a:pos x="696" y="589"/>
                </a:cxn>
                <a:cxn ang="0">
                  <a:pos x="684" y="547"/>
                </a:cxn>
                <a:cxn ang="0">
                  <a:pos x="766" y="554"/>
                </a:cxn>
                <a:cxn ang="0">
                  <a:pos x="834" y="486"/>
                </a:cxn>
                <a:cxn ang="0">
                  <a:pos x="925" y="545"/>
                </a:cxn>
                <a:cxn ang="0">
                  <a:pos x="993" y="539"/>
                </a:cxn>
                <a:cxn ang="0">
                  <a:pos x="1019" y="472"/>
                </a:cxn>
              </a:cxnLst>
              <a:rect l="0" t="0" r="r" b="b"/>
              <a:pathLst>
                <a:path w="1027" h="804">
                  <a:moveTo>
                    <a:pt x="1019" y="472"/>
                  </a:moveTo>
                  <a:lnTo>
                    <a:pt x="965" y="461"/>
                  </a:lnTo>
                  <a:lnTo>
                    <a:pt x="933" y="426"/>
                  </a:lnTo>
                  <a:lnTo>
                    <a:pt x="905" y="382"/>
                  </a:lnTo>
                  <a:lnTo>
                    <a:pt x="928" y="343"/>
                  </a:lnTo>
                  <a:lnTo>
                    <a:pt x="985" y="309"/>
                  </a:lnTo>
                  <a:lnTo>
                    <a:pt x="1026" y="275"/>
                  </a:lnTo>
                  <a:lnTo>
                    <a:pt x="1017" y="224"/>
                  </a:lnTo>
                  <a:lnTo>
                    <a:pt x="985" y="193"/>
                  </a:lnTo>
                  <a:lnTo>
                    <a:pt x="975" y="210"/>
                  </a:lnTo>
                  <a:lnTo>
                    <a:pt x="933" y="187"/>
                  </a:lnTo>
                  <a:lnTo>
                    <a:pt x="878" y="178"/>
                  </a:lnTo>
                  <a:lnTo>
                    <a:pt x="840" y="163"/>
                  </a:lnTo>
                  <a:lnTo>
                    <a:pt x="789" y="160"/>
                  </a:lnTo>
                  <a:lnTo>
                    <a:pt x="782" y="136"/>
                  </a:lnTo>
                  <a:lnTo>
                    <a:pt x="763" y="124"/>
                  </a:lnTo>
                  <a:lnTo>
                    <a:pt x="737" y="141"/>
                  </a:lnTo>
                  <a:lnTo>
                    <a:pt x="690" y="136"/>
                  </a:lnTo>
                  <a:lnTo>
                    <a:pt x="679" y="91"/>
                  </a:lnTo>
                  <a:lnTo>
                    <a:pt x="658" y="101"/>
                  </a:lnTo>
                  <a:lnTo>
                    <a:pt x="649" y="143"/>
                  </a:lnTo>
                  <a:lnTo>
                    <a:pt x="584" y="152"/>
                  </a:lnTo>
                  <a:lnTo>
                    <a:pt x="568" y="102"/>
                  </a:lnTo>
                  <a:lnTo>
                    <a:pt x="540" y="77"/>
                  </a:lnTo>
                  <a:lnTo>
                    <a:pt x="493" y="79"/>
                  </a:lnTo>
                  <a:lnTo>
                    <a:pt x="453" y="13"/>
                  </a:lnTo>
                  <a:lnTo>
                    <a:pt x="425" y="0"/>
                  </a:lnTo>
                  <a:lnTo>
                    <a:pt x="390" y="34"/>
                  </a:lnTo>
                  <a:lnTo>
                    <a:pt x="387" y="95"/>
                  </a:lnTo>
                  <a:lnTo>
                    <a:pt x="334" y="113"/>
                  </a:lnTo>
                  <a:lnTo>
                    <a:pt x="298" y="105"/>
                  </a:lnTo>
                  <a:lnTo>
                    <a:pt x="280" y="149"/>
                  </a:lnTo>
                  <a:lnTo>
                    <a:pt x="234" y="155"/>
                  </a:lnTo>
                  <a:lnTo>
                    <a:pt x="219" y="113"/>
                  </a:lnTo>
                  <a:lnTo>
                    <a:pt x="144" y="91"/>
                  </a:lnTo>
                  <a:lnTo>
                    <a:pt x="61" y="91"/>
                  </a:lnTo>
                  <a:lnTo>
                    <a:pt x="14" y="120"/>
                  </a:lnTo>
                  <a:lnTo>
                    <a:pt x="0" y="178"/>
                  </a:lnTo>
                  <a:lnTo>
                    <a:pt x="46" y="194"/>
                  </a:lnTo>
                  <a:lnTo>
                    <a:pt x="73" y="211"/>
                  </a:lnTo>
                  <a:lnTo>
                    <a:pt x="76" y="264"/>
                  </a:lnTo>
                  <a:lnTo>
                    <a:pt x="103" y="291"/>
                  </a:lnTo>
                  <a:lnTo>
                    <a:pt x="121" y="322"/>
                  </a:lnTo>
                  <a:lnTo>
                    <a:pt x="117" y="394"/>
                  </a:lnTo>
                  <a:lnTo>
                    <a:pt x="144" y="464"/>
                  </a:lnTo>
                  <a:lnTo>
                    <a:pt x="147" y="528"/>
                  </a:lnTo>
                  <a:lnTo>
                    <a:pt x="152" y="565"/>
                  </a:lnTo>
                  <a:lnTo>
                    <a:pt x="193" y="592"/>
                  </a:lnTo>
                  <a:lnTo>
                    <a:pt x="216" y="565"/>
                  </a:lnTo>
                  <a:lnTo>
                    <a:pt x="243" y="571"/>
                  </a:lnTo>
                  <a:lnTo>
                    <a:pt x="265" y="649"/>
                  </a:lnTo>
                  <a:lnTo>
                    <a:pt x="318" y="678"/>
                  </a:lnTo>
                  <a:lnTo>
                    <a:pt x="343" y="736"/>
                  </a:lnTo>
                  <a:lnTo>
                    <a:pt x="387" y="803"/>
                  </a:lnTo>
                  <a:lnTo>
                    <a:pt x="450" y="803"/>
                  </a:lnTo>
                  <a:lnTo>
                    <a:pt x="473" y="758"/>
                  </a:lnTo>
                  <a:lnTo>
                    <a:pt x="493" y="702"/>
                  </a:lnTo>
                  <a:lnTo>
                    <a:pt x="487" y="640"/>
                  </a:lnTo>
                  <a:lnTo>
                    <a:pt x="510" y="582"/>
                  </a:lnTo>
                  <a:lnTo>
                    <a:pt x="558" y="545"/>
                  </a:lnTo>
                  <a:lnTo>
                    <a:pt x="586" y="554"/>
                  </a:lnTo>
                  <a:lnTo>
                    <a:pt x="586" y="608"/>
                  </a:lnTo>
                  <a:lnTo>
                    <a:pt x="612" y="627"/>
                  </a:lnTo>
                  <a:lnTo>
                    <a:pt x="649" y="622"/>
                  </a:lnTo>
                  <a:lnTo>
                    <a:pt x="667" y="654"/>
                  </a:lnTo>
                  <a:lnTo>
                    <a:pt x="707" y="631"/>
                  </a:lnTo>
                  <a:lnTo>
                    <a:pt x="723" y="604"/>
                  </a:lnTo>
                  <a:lnTo>
                    <a:pt x="696" y="589"/>
                  </a:lnTo>
                  <a:lnTo>
                    <a:pt x="676" y="580"/>
                  </a:lnTo>
                  <a:lnTo>
                    <a:pt x="684" y="547"/>
                  </a:lnTo>
                  <a:lnTo>
                    <a:pt x="713" y="537"/>
                  </a:lnTo>
                  <a:lnTo>
                    <a:pt x="766" y="554"/>
                  </a:lnTo>
                  <a:lnTo>
                    <a:pt x="794" y="525"/>
                  </a:lnTo>
                  <a:lnTo>
                    <a:pt x="834" y="486"/>
                  </a:lnTo>
                  <a:lnTo>
                    <a:pt x="878" y="495"/>
                  </a:lnTo>
                  <a:lnTo>
                    <a:pt x="925" y="545"/>
                  </a:lnTo>
                  <a:lnTo>
                    <a:pt x="956" y="568"/>
                  </a:lnTo>
                  <a:lnTo>
                    <a:pt x="993" y="539"/>
                  </a:lnTo>
                  <a:lnTo>
                    <a:pt x="1022" y="507"/>
                  </a:lnTo>
                  <a:lnTo>
                    <a:pt x="1019" y="472"/>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92" name="Freeform 117"/>
            <p:cNvSpPr/>
            <p:nvPr/>
          </p:nvSpPr>
          <p:spPr bwMode="auto">
            <a:xfrm>
              <a:off x="4674711" y="3335755"/>
              <a:ext cx="528765" cy="513608"/>
            </a:xfrm>
            <a:custGeom>
              <a:avLst/>
              <a:gdLst/>
              <a:ahLst/>
              <a:cxnLst>
                <a:cxn ang="0">
                  <a:pos x="0" y="232"/>
                </a:cxn>
                <a:cxn ang="0">
                  <a:pos x="136" y="158"/>
                </a:cxn>
                <a:cxn ang="0">
                  <a:pos x="201" y="110"/>
                </a:cxn>
                <a:cxn ang="0">
                  <a:pos x="285" y="63"/>
                </a:cxn>
                <a:cxn ang="0">
                  <a:pos x="328" y="27"/>
                </a:cxn>
                <a:cxn ang="0">
                  <a:pos x="386" y="0"/>
                </a:cxn>
                <a:cxn ang="0">
                  <a:pos x="429" y="24"/>
                </a:cxn>
                <a:cxn ang="0">
                  <a:pos x="435" y="44"/>
                </a:cxn>
                <a:cxn ang="0">
                  <a:pos x="463" y="17"/>
                </a:cxn>
                <a:cxn ang="0">
                  <a:pos x="521" y="16"/>
                </a:cxn>
                <a:cxn ang="0">
                  <a:pos x="542" y="33"/>
                </a:cxn>
                <a:cxn ang="0">
                  <a:pos x="548" y="58"/>
                </a:cxn>
                <a:cxn ang="0">
                  <a:pos x="573" y="92"/>
                </a:cxn>
                <a:cxn ang="0">
                  <a:pos x="598" y="148"/>
                </a:cxn>
                <a:cxn ang="0">
                  <a:pos x="548" y="167"/>
                </a:cxn>
                <a:cxn ang="0">
                  <a:pos x="519" y="209"/>
                </a:cxn>
                <a:cxn ang="0">
                  <a:pos x="479" y="218"/>
                </a:cxn>
                <a:cxn ang="0">
                  <a:pos x="486" y="248"/>
                </a:cxn>
                <a:cxn ang="0">
                  <a:pos x="449" y="288"/>
                </a:cxn>
                <a:cxn ang="0">
                  <a:pos x="452" y="326"/>
                </a:cxn>
                <a:cxn ang="0">
                  <a:pos x="438" y="373"/>
                </a:cxn>
                <a:cxn ang="0">
                  <a:pos x="429" y="434"/>
                </a:cxn>
                <a:cxn ang="0">
                  <a:pos x="429" y="473"/>
                </a:cxn>
                <a:cxn ang="0">
                  <a:pos x="435" y="499"/>
                </a:cxn>
                <a:cxn ang="0">
                  <a:pos x="409" y="520"/>
                </a:cxn>
                <a:cxn ang="0">
                  <a:pos x="386" y="557"/>
                </a:cxn>
                <a:cxn ang="0">
                  <a:pos x="353" y="534"/>
                </a:cxn>
                <a:cxn ang="0">
                  <a:pos x="320" y="554"/>
                </a:cxn>
                <a:cxn ang="0">
                  <a:pos x="294" y="571"/>
                </a:cxn>
                <a:cxn ang="0">
                  <a:pos x="273" y="539"/>
                </a:cxn>
                <a:cxn ang="0">
                  <a:pos x="285" y="490"/>
                </a:cxn>
                <a:cxn ang="0">
                  <a:pos x="248" y="487"/>
                </a:cxn>
                <a:cxn ang="0">
                  <a:pos x="211" y="463"/>
                </a:cxn>
                <a:cxn ang="0">
                  <a:pos x="81" y="396"/>
                </a:cxn>
                <a:cxn ang="0">
                  <a:pos x="0" y="232"/>
                </a:cxn>
              </a:cxnLst>
              <a:rect l="0" t="0" r="r" b="b"/>
              <a:pathLst>
                <a:path w="599" h="572">
                  <a:moveTo>
                    <a:pt x="0" y="232"/>
                  </a:moveTo>
                  <a:lnTo>
                    <a:pt x="136" y="158"/>
                  </a:lnTo>
                  <a:lnTo>
                    <a:pt x="201" y="110"/>
                  </a:lnTo>
                  <a:lnTo>
                    <a:pt x="285" y="63"/>
                  </a:lnTo>
                  <a:lnTo>
                    <a:pt x="328" y="27"/>
                  </a:lnTo>
                  <a:lnTo>
                    <a:pt x="386" y="0"/>
                  </a:lnTo>
                  <a:lnTo>
                    <a:pt x="429" y="24"/>
                  </a:lnTo>
                  <a:lnTo>
                    <a:pt x="435" y="44"/>
                  </a:lnTo>
                  <a:lnTo>
                    <a:pt x="463" y="17"/>
                  </a:lnTo>
                  <a:lnTo>
                    <a:pt x="521" y="16"/>
                  </a:lnTo>
                  <a:lnTo>
                    <a:pt x="542" y="33"/>
                  </a:lnTo>
                  <a:lnTo>
                    <a:pt x="548" y="58"/>
                  </a:lnTo>
                  <a:lnTo>
                    <a:pt x="573" y="92"/>
                  </a:lnTo>
                  <a:lnTo>
                    <a:pt x="598" y="148"/>
                  </a:lnTo>
                  <a:lnTo>
                    <a:pt x="548" y="167"/>
                  </a:lnTo>
                  <a:lnTo>
                    <a:pt x="519" y="209"/>
                  </a:lnTo>
                  <a:lnTo>
                    <a:pt x="479" y="218"/>
                  </a:lnTo>
                  <a:lnTo>
                    <a:pt x="486" y="248"/>
                  </a:lnTo>
                  <a:lnTo>
                    <a:pt x="449" y="288"/>
                  </a:lnTo>
                  <a:lnTo>
                    <a:pt x="452" y="326"/>
                  </a:lnTo>
                  <a:lnTo>
                    <a:pt x="438" y="373"/>
                  </a:lnTo>
                  <a:lnTo>
                    <a:pt x="429" y="434"/>
                  </a:lnTo>
                  <a:lnTo>
                    <a:pt x="429" y="473"/>
                  </a:lnTo>
                  <a:lnTo>
                    <a:pt x="435" y="499"/>
                  </a:lnTo>
                  <a:lnTo>
                    <a:pt x="409" y="520"/>
                  </a:lnTo>
                  <a:lnTo>
                    <a:pt x="386" y="557"/>
                  </a:lnTo>
                  <a:lnTo>
                    <a:pt x="353" y="534"/>
                  </a:lnTo>
                  <a:lnTo>
                    <a:pt x="320" y="554"/>
                  </a:lnTo>
                  <a:lnTo>
                    <a:pt x="294" y="571"/>
                  </a:lnTo>
                  <a:lnTo>
                    <a:pt x="273" y="539"/>
                  </a:lnTo>
                  <a:lnTo>
                    <a:pt x="285" y="490"/>
                  </a:lnTo>
                  <a:lnTo>
                    <a:pt x="248" y="487"/>
                  </a:lnTo>
                  <a:lnTo>
                    <a:pt x="211" y="463"/>
                  </a:lnTo>
                  <a:lnTo>
                    <a:pt x="81" y="396"/>
                  </a:lnTo>
                  <a:lnTo>
                    <a:pt x="0" y="232"/>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93" name="Freeform 118"/>
            <p:cNvSpPr/>
            <p:nvPr/>
          </p:nvSpPr>
          <p:spPr bwMode="auto">
            <a:xfrm>
              <a:off x="4494668" y="3392612"/>
              <a:ext cx="397994" cy="559095"/>
            </a:xfrm>
            <a:custGeom>
              <a:avLst/>
              <a:gdLst/>
              <a:ahLst/>
              <a:cxnLst>
                <a:cxn ang="0">
                  <a:pos x="135" y="625"/>
                </a:cxn>
                <a:cxn ang="0">
                  <a:pos x="294" y="539"/>
                </a:cxn>
                <a:cxn ang="0">
                  <a:pos x="282" y="490"/>
                </a:cxn>
                <a:cxn ang="0">
                  <a:pos x="310" y="453"/>
                </a:cxn>
                <a:cxn ang="0">
                  <a:pos x="334" y="481"/>
                </a:cxn>
                <a:cxn ang="0">
                  <a:pos x="344" y="441"/>
                </a:cxn>
                <a:cxn ang="0">
                  <a:pos x="373" y="424"/>
                </a:cxn>
                <a:cxn ang="0">
                  <a:pos x="413" y="432"/>
                </a:cxn>
                <a:cxn ang="0">
                  <a:pos x="440" y="420"/>
                </a:cxn>
                <a:cxn ang="0">
                  <a:pos x="436" y="373"/>
                </a:cxn>
                <a:cxn ang="0">
                  <a:pos x="450" y="320"/>
                </a:cxn>
                <a:cxn ang="0">
                  <a:pos x="425" y="276"/>
                </a:cxn>
                <a:cxn ang="0">
                  <a:pos x="396" y="210"/>
                </a:cxn>
                <a:cxn ang="0">
                  <a:pos x="415" y="140"/>
                </a:cxn>
                <a:cxn ang="0">
                  <a:pos x="396" y="52"/>
                </a:cxn>
                <a:cxn ang="0">
                  <a:pos x="368" y="37"/>
                </a:cxn>
                <a:cxn ang="0">
                  <a:pos x="361" y="2"/>
                </a:cxn>
                <a:cxn ang="0">
                  <a:pos x="331" y="16"/>
                </a:cxn>
                <a:cxn ang="0">
                  <a:pos x="320" y="40"/>
                </a:cxn>
                <a:cxn ang="0">
                  <a:pos x="294" y="8"/>
                </a:cxn>
                <a:cxn ang="0">
                  <a:pos x="242" y="16"/>
                </a:cxn>
                <a:cxn ang="0">
                  <a:pos x="219" y="34"/>
                </a:cxn>
                <a:cxn ang="0">
                  <a:pos x="181" y="11"/>
                </a:cxn>
                <a:cxn ang="0">
                  <a:pos x="124" y="0"/>
                </a:cxn>
                <a:cxn ang="0">
                  <a:pos x="86" y="28"/>
                </a:cxn>
                <a:cxn ang="0">
                  <a:pos x="72" y="57"/>
                </a:cxn>
                <a:cxn ang="0">
                  <a:pos x="36" y="54"/>
                </a:cxn>
                <a:cxn ang="0">
                  <a:pos x="9" y="92"/>
                </a:cxn>
                <a:cxn ang="0">
                  <a:pos x="5" y="140"/>
                </a:cxn>
                <a:cxn ang="0">
                  <a:pos x="23" y="187"/>
                </a:cxn>
                <a:cxn ang="0">
                  <a:pos x="27" y="227"/>
                </a:cxn>
                <a:cxn ang="0">
                  <a:pos x="9" y="276"/>
                </a:cxn>
                <a:cxn ang="0">
                  <a:pos x="0" y="317"/>
                </a:cxn>
                <a:cxn ang="0">
                  <a:pos x="33" y="323"/>
                </a:cxn>
                <a:cxn ang="0">
                  <a:pos x="61" y="320"/>
                </a:cxn>
                <a:cxn ang="0">
                  <a:pos x="51" y="368"/>
                </a:cxn>
                <a:cxn ang="0">
                  <a:pos x="63" y="397"/>
                </a:cxn>
                <a:cxn ang="0">
                  <a:pos x="90" y="432"/>
                </a:cxn>
                <a:cxn ang="0">
                  <a:pos x="90" y="513"/>
                </a:cxn>
                <a:cxn ang="0">
                  <a:pos x="135" y="625"/>
                </a:cxn>
              </a:cxnLst>
              <a:rect l="0" t="0" r="r" b="b"/>
              <a:pathLst>
                <a:path w="451" h="626">
                  <a:moveTo>
                    <a:pt x="135" y="625"/>
                  </a:moveTo>
                  <a:lnTo>
                    <a:pt x="294" y="539"/>
                  </a:lnTo>
                  <a:lnTo>
                    <a:pt x="282" y="490"/>
                  </a:lnTo>
                  <a:lnTo>
                    <a:pt x="310" y="453"/>
                  </a:lnTo>
                  <a:lnTo>
                    <a:pt x="334" y="481"/>
                  </a:lnTo>
                  <a:lnTo>
                    <a:pt x="344" y="441"/>
                  </a:lnTo>
                  <a:lnTo>
                    <a:pt x="373" y="424"/>
                  </a:lnTo>
                  <a:lnTo>
                    <a:pt x="413" y="432"/>
                  </a:lnTo>
                  <a:lnTo>
                    <a:pt x="440" y="420"/>
                  </a:lnTo>
                  <a:lnTo>
                    <a:pt x="436" y="373"/>
                  </a:lnTo>
                  <a:lnTo>
                    <a:pt x="450" y="320"/>
                  </a:lnTo>
                  <a:lnTo>
                    <a:pt x="425" y="276"/>
                  </a:lnTo>
                  <a:lnTo>
                    <a:pt x="396" y="210"/>
                  </a:lnTo>
                  <a:lnTo>
                    <a:pt x="415" y="140"/>
                  </a:lnTo>
                  <a:lnTo>
                    <a:pt x="396" y="52"/>
                  </a:lnTo>
                  <a:lnTo>
                    <a:pt x="368" y="37"/>
                  </a:lnTo>
                  <a:lnTo>
                    <a:pt x="361" y="2"/>
                  </a:lnTo>
                  <a:lnTo>
                    <a:pt x="331" y="16"/>
                  </a:lnTo>
                  <a:lnTo>
                    <a:pt x="320" y="40"/>
                  </a:lnTo>
                  <a:lnTo>
                    <a:pt x="294" y="8"/>
                  </a:lnTo>
                  <a:lnTo>
                    <a:pt x="242" y="16"/>
                  </a:lnTo>
                  <a:lnTo>
                    <a:pt x="219" y="34"/>
                  </a:lnTo>
                  <a:lnTo>
                    <a:pt x="181" y="11"/>
                  </a:lnTo>
                  <a:lnTo>
                    <a:pt x="124" y="0"/>
                  </a:lnTo>
                  <a:lnTo>
                    <a:pt x="86" y="28"/>
                  </a:lnTo>
                  <a:lnTo>
                    <a:pt x="72" y="57"/>
                  </a:lnTo>
                  <a:lnTo>
                    <a:pt x="36" y="54"/>
                  </a:lnTo>
                  <a:lnTo>
                    <a:pt x="9" y="92"/>
                  </a:lnTo>
                  <a:lnTo>
                    <a:pt x="5" y="140"/>
                  </a:lnTo>
                  <a:lnTo>
                    <a:pt x="23" y="187"/>
                  </a:lnTo>
                  <a:lnTo>
                    <a:pt x="27" y="227"/>
                  </a:lnTo>
                  <a:lnTo>
                    <a:pt x="9" y="276"/>
                  </a:lnTo>
                  <a:lnTo>
                    <a:pt x="0" y="317"/>
                  </a:lnTo>
                  <a:lnTo>
                    <a:pt x="33" y="323"/>
                  </a:lnTo>
                  <a:lnTo>
                    <a:pt x="61" y="320"/>
                  </a:lnTo>
                  <a:lnTo>
                    <a:pt x="51" y="368"/>
                  </a:lnTo>
                  <a:lnTo>
                    <a:pt x="63" y="397"/>
                  </a:lnTo>
                  <a:lnTo>
                    <a:pt x="90" y="432"/>
                  </a:lnTo>
                  <a:lnTo>
                    <a:pt x="90" y="513"/>
                  </a:lnTo>
                  <a:lnTo>
                    <a:pt x="135" y="625"/>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94" name="Freeform 119"/>
            <p:cNvSpPr/>
            <p:nvPr/>
          </p:nvSpPr>
          <p:spPr bwMode="auto">
            <a:xfrm>
              <a:off x="4191434" y="3726175"/>
              <a:ext cx="560985" cy="443485"/>
            </a:xfrm>
            <a:custGeom>
              <a:avLst/>
              <a:gdLst/>
              <a:ahLst/>
              <a:cxnLst>
                <a:cxn ang="0">
                  <a:pos x="478" y="480"/>
                </a:cxn>
                <a:cxn ang="0">
                  <a:pos x="487" y="440"/>
                </a:cxn>
                <a:cxn ang="0">
                  <a:pos x="513" y="428"/>
                </a:cxn>
                <a:cxn ang="0">
                  <a:pos x="534" y="399"/>
                </a:cxn>
                <a:cxn ang="0">
                  <a:pos x="576" y="357"/>
                </a:cxn>
                <a:cxn ang="0">
                  <a:pos x="580" y="304"/>
                </a:cxn>
                <a:cxn ang="0">
                  <a:pos x="605" y="343"/>
                </a:cxn>
                <a:cxn ang="0">
                  <a:pos x="608" y="215"/>
                </a:cxn>
                <a:cxn ang="0">
                  <a:pos x="635" y="170"/>
                </a:cxn>
                <a:cxn ang="0">
                  <a:pos x="599" y="158"/>
                </a:cxn>
                <a:cxn ang="0">
                  <a:pos x="568" y="141"/>
                </a:cxn>
                <a:cxn ang="0">
                  <a:pos x="546" y="115"/>
                </a:cxn>
                <a:cxn ang="0">
                  <a:pos x="542" y="79"/>
                </a:cxn>
                <a:cxn ang="0">
                  <a:pos x="542" y="13"/>
                </a:cxn>
                <a:cxn ang="0">
                  <a:pos x="511" y="0"/>
                </a:cxn>
                <a:cxn ang="0">
                  <a:pos x="472" y="34"/>
                </a:cxn>
                <a:cxn ang="0">
                  <a:pos x="426" y="13"/>
                </a:cxn>
                <a:cxn ang="0">
                  <a:pos x="403" y="49"/>
                </a:cxn>
                <a:cxn ang="0">
                  <a:pos x="357" y="72"/>
                </a:cxn>
                <a:cxn ang="0">
                  <a:pos x="302" y="115"/>
                </a:cxn>
                <a:cxn ang="0">
                  <a:pos x="226" y="141"/>
                </a:cxn>
                <a:cxn ang="0">
                  <a:pos x="195" y="127"/>
                </a:cxn>
                <a:cxn ang="0">
                  <a:pos x="164" y="155"/>
                </a:cxn>
                <a:cxn ang="0">
                  <a:pos x="129" y="173"/>
                </a:cxn>
                <a:cxn ang="0">
                  <a:pos x="76" y="193"/>
                </a:cxn>
                <a:cxn ang="0">
                  <a:pos x="18" y="190"/>
                </a:cxn>
                <a:cxn ang="0">
                  <a:pos x="0" y="196"/>
                </a:cxn>
                <a:cxn ang="0">
                  <a:pos x="26" y="244"/>
                </a:cxn>
                <a:cxn ang="0">
                  <a:pos x="60" y="279"/>
                </a:cxn>
                <a:cxn ang="0">
                  <a:pos x="114" y="279"/>
                </a:cxn>
                <a:cxn ang="0">
                  <a:pos x="141" y="292"/>
                </a:cxn>
                <a:cxn ang="0">
                  <a:pos x="123" y="325"/>
                </a:cxn>
                <a:cxn ang="0">
                  <a:pos x="106" y="348"/>
                </a:cxn>
                <a:cxn ang="0">
                  <a:pos x="167" y="362"/>
                </a:cxn>
                <a:cxn ang="0">
                  <a:pos x="186" y="417"/>
                </a:cxn>
                <a:cxn ang="0">
                  <a:pos x="219" y="459"/>
                </a:cxn>
                <a:cxn ang="0">
                  <a:pos x="269" y="485"/>
                </a:cxn>
                <a:cxn ang="0">
                  <a:pos x="314" y="499"/>
                </a:cxn>
                <a:cxn ang="0">
                  <a:pos x="357" y="452"/>
                </a:cxn>
                <a:cxn ang="0">
                  <a:pos x="379" y="459"/>
                </a:cxn>
                <a:cxn ang="0">
                  <a:pos x="409" y="485"/>
                </a:cxn>
                <a:cxn ang="0">
                  <a:pos x="472" y="480"/>
                </a:cxn>
                <a:cxn ang="0">
                  <a:pos x="478" y="480"/>
                </a:cxn>
              </a:cxnLst>
              <a:rect l="0" t="0" r="r" b="b"/>
              <a:pathLst>
                <a:path w="636" h="500">
                  <a:moveTo>
                    <a:pt x="478" y="480"/>
                  </a:moveTo>
                  <a:lnTo>
                    <a:pt x="487" y="440"/>
                  </a:lnTo>
                  <a:lnTo>
                    <a:pt x="513" y="428"/>
                  </a:lnTo>
                  <a:lnTo>
                    <a:pt x="534" y="399"/>
                  </a:lnTo>
                  <a:lnTo>
                    <a:pt x="576" y="357"/>
                  </a:lnTo>
                  <a:lnTo>
                    <a:pt x="580" y="304"/>
                  </a:lnTo>
                  <a:lnTo>
                    <a:pt x="605" y="343"/>
                  </a:lnTo>
                  <a:lnTo>
                    <a:pt x="608" y="215"/>
                  </a:lnTo>
                  <a:lnTo>
                    <a:pt x="635" y="170"/>
                  </a:lnTo>
                  <a:lnTo>
                    <a:pt x="599" y="158"/>
                  </a:lnTo>
                  <a:lnTo>
                    <a:pt x="568" y="141"/>
                  </a:lnTo>
                  <a:lnTo>
                    <a:pt x="546" y="115"/>
                  </a:lnTo>
                  <a:lnTo>
                    <a:pt x="542" y="79"/>
                  </a:lnTo>
                  <a:lnTo>
                    <a:pt x="542" y="13"/>
                  </a:lnTo>
                  <a:lnTo>
                    <a:pt x="511" y="0"/>
                  </a:lnTo>
                  <a:lnTo>
                    <a:pt x="472" y="34"/>
                  </a:lnTo>
                  <a:lnTo>
                    <a:pt x="426" y="13"/>
                  </a:lnTo>
                  <a:lnTo>
                    <a:pt x="403" y="49"/>
                  </a:lnTo>
                  <a:lnTo>
                    <a:pt x="357" y="72"/>
                  </a:lnTo>
                  <a:lnTo>
                    <a:pt x="302" y="115"/>
                  </a:lnTo>
                  <a:lnTo>
                    <a:pt x="226" y="141"/>
                  </a:lnTo>
                  <a:lnTo>
                    <a:pt x="195" y="127"/>
                  </a:lnTo>
                  <a:lnTo>
                    <a:pt x="164" y="155"/>
                  </a:lnTo>
                  <a:lnTo>
                    <a:pt x="129" y="173"/>
                  </a:lnTo>
                  <a:lnTo>
                    <a:pt x="76" y="193"/>
                  </a:lnTo>
                  <a:lnTo>
                    <a:pt x="18" y="190"/>
                  </a:lnTo>
                  <a:lnTo>
                    <a:pt x="0" y="196"/>
                  </a:lnTo>
                  <a:lnTo>
                    <a:pt x="26" y="244"/>
                  </a:lnTo>
                  <a:lnTo>
                    <a:pt x="60" y="279"/>
                  </a:lnTo>
                  <a:lnTo>
                    <a:pt x="114" y="279"/>
                  </a:lnTo>
                  <a:lnTo>
                    <a:pt x="141" y="292"/>
                  </a:lnTo>
                  <a:lnTo>
                    <a:pt x="123" y="325"/>
                  </a:lnTo>
                  <a:lnTo>
                    <a:pt x="106" y="348"/>
                  </a:lnTo>
                  <a:lnTo>
                    <a:pt x="167" y="362"/>
                  </a:lnTo>
                  <a:lnTo>
                    <a:pt x="186" y="417"/>
                  </a:lnTo>
                  <a:lnTo>
                    <a:pt x="219" y="459"/>
                  </a:lnTo>
                  <a:lnTo>
                    <a:pt x="269" y="485"/>
                  </a:lnTo>
                  <a:lnTo>
                    <a:pt x="314" y="499"/>
                  </a:lnTo>
                  <a:lnTo>
                    <a:pt x="357" y="452"/>
                  </a:lnTo>
                  <a:lnTo>
                    <a:pt x="379" y="459"/>
                  </a:lnTo>
                  <a:lnTo>
                    <a:pt x="409" y="485"/>
                  </a:lnTo>
                  <a:lnTo>
                    <a:pt x="472" y="480"/>
                  </a:lnTo>
                  <a:lnTo>
                    <a:pt x="478" y="48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95" name="Freeform 120"/>
            <p:cNvSpPr/>
            <p:nvPr/>
          </p:nvSpPr>
          <p:spPr bwMode="auto">
            <a:xfrm>
              <a:off x="4816855" y="2308540"/>
              <a:ext cx="261540" cy="193313"/>
            </a:xfrm>
            <a:custGeom>
              <a:avLst/>
              <a:gdLst/>
              <a:ahLst/>
              <a:cxnLst>
                <a:cxn ang="0">
                  <a:pos x="173" y="0"/>
                </a:cxn>
                <a:cxn ang="0">
                  <a:pos x="116" y="39"/>
                </a:cxn>
                <a:cxn ang="0">
                  <a:pos x="54" y="58"/>
                </a:cxn>
                <a:cxn ang="0">
                  <a:pos x="24" y="98"/>
                </a:cxn>
                <a:cxn ang="0">
                  <a:pos x="0" y="132"/>
                </a:cxn>
                <a:cxn ang="0">
                  <a:pos x="6" y="166"/>
                </a:cxn>
                <a:cxn ang="0">
                  <a:pos x="12" y="197"/>
                </a:cxn>
                <a:cxn ang="0">
                  <a:pos x="59" y="198"/>
                </a:cxn>
                <a:cxn ang="0">
                  <a:pos x="77" y="184"/>
                </a:cxn>
                <a:cxn ang="0">
                  <a:pos x="126" y="172"/>
                </a:cxn>
                <a:cxn ang="0">
                  <a:pos x="158" y="165"/>
                </a:cxn>
                <a:cxn ang="0">
                  <a:pos x="172" y="186"/>
                </a:cxn>
                <a:cxn ang="0">
                  <a:pos x="167" y="192"/>
                </a:cxn>
                <a:cxn ang="0">
                  <a:pos x="155" y="208"/>
                </a:cxn>
                <a:cxn ang="0">
                  <a:pos x="184" y="216"/>
                </a:cxn>
                <a:cxn ang="0">
                  <a:pos x="231" y="208"/>
                </a:cxn>
                <a:cxn ang="0">
                  <a:pos x="229" y="208"/>
                </a:cxn>
                <a:cxn ang="0">
                  <a:pos x="277" y="132"/>
                </a:cxn>
                <a:cxn ang="0">
                  <a:pos x="297" y="106"/>
                </a:cxn>
                <a:cxn ang="0">
                  <a:pos x="279" y="68"/>
                </a:cxn>
                <a:cxn ang="0">
                  <a:pos x="251" y="70"/>
                </a:cxn>
                <a:cxn ang="0">
                  <a:pos x="242" y="61"/>
                </a:cxn>
                <a:cxn ang="0">
                  <a:pos x="225" y="62"/>
                </a:cxn>
                <a:cxn ang="0">
                  <a:pos x="231" y="17"/>
                </a:cxn>
                <a:cxn ang="0">
                  <a:pos x="233" y="7"/>
                </a:cxn>
                <a:cxn ang="0">
                  <a:pos x="227" y="2"/>
                </a:cxn>
                <a:cxn ang="0">
                  <a:pos x="175" y="3"/>
                </a:cxn>
                <a:cxn ang="0">
                  <a:pos x="173" y="0"/>
                </a:cxn>
              </a:cxnLst>
              <a:rect l="0" t="0" r="r" b="b"/>
              <a:pathLst>
                <a:path w="298" h="217">
                  <a:moveTo>
                    <a:pt x="173" y="0"/>
                  </a:moveTo>
                  <a:lnTo>
                    <a:pt x="116" y="39"/>
                  </a:lnTo>
                  <a:lnTo>
                    <a:pt x="54" y="58"/>
                  </a:lnTo>
                  <a:lnTo>
                    <a:pt x="24" y="98"/>
                  </a:lnTo>
                  <a:lnTo>
                    <a:pt x="0" y="132"/>
                  </a:lnTo>
                  <a:lnTo>
                    <a:pt x="6" y="166"/>
                  </a:lnTo>
                  <a:lnTo>
                    <a:pt x="12" y="197"/>
                  </a:lnTo>
                  <a:lnTo>
                    <a:pt x="59" y="198"/>
                  </a:lnTo>
                  <a:lnTo>
                    <a:pt x="77" y="184"/>
                  </a:lnTo>
                  <a:lnTo>
                    <a:pt x="126" y="172"/>
                  </a:lnTo>
                  <a:lnTo>
                    <a:pt x="158" y="165"/>
                  </a:lnTo>
                  <a:lnTo>
                    <a:pt x="172" y="186"/>
                  </a:lnTo>
                  <a:lnTo>
                    <a:pt x="167" y="192"/>
                  </a:lnTo>
                  <a:lnTo>
                    <a:pt x="155" y="208"/>
                  </a:lnTo>
                  <a:lnTo>
                    <a:pt x="184" y="216"/>
                  </a:lnTo>
                  <a:lnTo>
                    <a:pt x="231" y="208"/>
                  </a:lnTo>
                  <a:lnTo>
                    <a:pt x="229" y="208"/>
                  </a:lnTo>
                  <a:lnTo>
                    <a:pt x="277" y="132"/>
                  </a:lnTo>
                  <a:lnTo>
                    <a:pt x="297" y="106"/>
                  </a:lnTo>
                  <a:lnTo>
                    <a:pt x="279" y="68"/>
                  </a:lnTo>
                  <a:lnTo>
                    <a:pt x="251" y="70"/>
                  </a:lnTo>
                  <a:lnTo>
                    <a:pt x="242" y="61"/>
                  </a:lnTo>
                  <a:lnTo>
                    <a:pt x="225" y="62"/>
                  </a:lnTo>
                  <a:lnTo>
                    <a:pt x="231" y="17"/>
                  </a:lnTo>
                  <a:lnTo>
                    <a:pt x="233" y="7"/>
                  </a:lnTo>
                  <a:lnTo>
                    <a:pt x="227" y="2"/>
                  </a:lnTo>
                  <a:lnTo>
                    <a:pt x="175" y="3"/>
                  </a:lnTo>
                  <a:lnTo>
                    <a:pt x="173" y="0"/>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96" name="Freeform 121"/>
            <p:cNvSpPr/>
            <p:nvPr/>
          </p:nvSpPr>
          <p:spPr bwMode="auto">
            <a:xfrm>
              <a:off x="4864234" y="2460158"/>
              <a:ext cx="102342" cy="115610"/>
            </a:xfrm>
            <a:custGeom>
              <a:avLst/>
              <a:gdLst/>
              <a:ahLst/>
              <a:cxnLst>
                <a:cxn ang="0">
                  <a:pos x="95" y="47"/>
                </a:cxn>
                <a:cxn ang="0">
                  <a:pos x="116" y="22"/>
                </a:cxn>
                <a:cxn ang="0">
                  <a:pos x="101" y="0"/>
                </a:cxn>
                <a:cxn ang="0">
                  <a:pos x="71" y="6"/>
                </a:cxn>
                <a:cxn ang="0">
                  <a:pos x="70" y="7"/>
                </a:cxn>
                <a:cxn ang="0">
                  <a:pos x="26" y="15"/>
                </a:cxn>
                <a:cxn ang="0">
                  <a:pos x="9" y="30"/>
                </a:cxn>
                <a:cxn ang="0">
                  <a:pos x="0" y="73"/>
                </a:cxn>
                <a:cxn ang="0">
                  <a:pos x="29" y="106"/>
                </a:cxn>
                <a:cxn ang="0">
                  <a:pos x="68" y="126"/>
                </a:cxn>
                <a:cxn ang="0">
                  <a:pos x="84" y="111"/>
                </a:cxn>
                <a:cxn ang="0">
                  <a:pos x="69" y="73"/>
                </a:cxn>
                <a:cxn ang="0">
                  <a:pos x="75" y="47"/>
                </a:cxn>
                <a:cxn ang="0">
                  <a:pos x="97" y="48"/>
                </a:cxn>
                <a:cxn ang="0">
                  <a:pos x="95" y="47"/>
                </a:cxn>
              </a:cxnLst>
              <a:rect l="0" t="0" r="r" b="b"/>
              <a:pathLst>
                <a:path w="117" h="127">
                  <a:moveTo>
                    <a:pt x="95" y="47"/>
                  </a:moveTo>
                  <a:lnTo>
                    <a:pt x="116" y="22"/>
                  </a:lnTo>
                  <a:lnTo>
                    <a:pt x="101" y="0"/>
                  </a:lnTo>
                  <a:lnTo>
                    <a:pt x="71" y="6"/>
                  </a:lnTo>
                  <a:lnTo>
                    <a:pt x="70" y="7"/>
                  </a:lnTo>
                  <a:lnTo>
                    <a:pt x="26" y="15"/>
                  </a:lnTo>
                  <a:lnTo>
                    <a:pt x="9" y="30"/>
                  </a:lnTo>
                  <a:lnTo>
                    <a:pt x="0" y="73"/>
                  </a:lnTo>
                  <a:lnTo>
                    <a:pt x="29" y="106"/>
                  </a:lnTo>
                  <a:lnTo>
                    <a:pt x="68" y="126"/>
                  </a:lnTo>
                  <a:lnTo>
                    <a:pt x="84" y="111"/>
                  </a:lnTo>
                  <a:lnTo>
                    <a:pt x="69" y="73"/>
                  </a:lnTo>
                  <a:lnTo>
                    <a:pt x="75" y="47"/>
                  </a:lnTo>
                  <a:lnTo>
                    <a:pt x="97" y="48"/>
                  </a:lnTo>
                  <a:lnTo>
                    <a:pt x="95" y="47"/>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97" name="Freeform 122"/>
            <p:cNvSpPr/>
            <p:nvPr/>
          </p:nvSpPr>
          <p:spPr bwMode="auto">
            <a:xfrm>
              <a:off x="4073930" y="2668634"/>
              <a:ext cx="225531" cy="293762"/>
            </a:xfrm>
            <a:custGeom>
              <a:avLst/>
              <a:gdLst/>
              <a:ahLst/>
              <a:cxnLst>
                <a:cxn ang="0">
                  <a:pos x="254" y="83"/>
                </a:cxn>
                <a:cxn ang="0">
                  <a:pos x="255" y="126"/>
                </a:cxn>
                <a:cxn ang="0">
                  <a:pos x="253" y="160"/>
                </a:cxn>
                <a:cxn ang="0">
                  <a:pos x="202" y="148"/>
                </a:cxn>
                <a:cxn ang="0">
                  <a:pos x="181" y="166"/>
                </a:cxn>
                <a:cxn ang="0">
                  <a:pos x="192" y="208"/>
                </a:cxn>
                <a:cxn ang="0">
                  <a:pos x="200" y="268"/>
                </a:cxn>
                <a:cxn ang="0">
                  <a:pos x="174" y="317"/>
                </a:cxn>
                <a:cxn ang="0">
                  <a:pos x="140" y="325"/>
                </a:cxn>
                <a:cxn ang="0">
                  <a:pos x="110" y="268"/>
                </a:cxn>
                <a:cxn ang="0">
                  <a:pos x="68" y="174"/>
                </a:cxn>
                <a:cxn ang="0">
                  <a:pos x="44" y="134"/>
                </a:cxn>
                <a:cxn ang="0">
                  <a:pos x="0" y="84"/>
                </a:cxn>
                <a:cxn ang="0">
                  <a:pos x="18" y="78"/>
                </a:cxn>
                <a:cxn ang="0">
                  <a:pos x="56" y="59"/>
                </a:cxn>
                <a:cxn ang="0">
                  <a:pos x="76" y="19"/>
                </a:cxn>
                <a:cxn ang="0">
                  <a:pos x="115" y="0"/>
                </a:cxn>
                <a:cxn ang="0">
                  <a:pos x="154" y="0"/>
                </a:cxn>
                <a:cxn ang="0">
                  <a:pos x="193" y="38"/>
                </a:cxn>
                <a:cxn ang="0">
                  <a:pos x="212" y="59"/>
                </a:cxn>
                <a:cxn ang="0">
                  <a:pos x="254" y="83"/>
                </a:cxn>
              </a:cxnLst>
              <a:rect l="0" t="0" r="r" b="b"/>
              <a:pathLst>
                <a:path w="256" h="326">
                  <a:moveTo>
                    <a:pt x="254" y="83"/>
                  </a:moveTo>
                  <a:lnTo>
                    <a:pt x="255" y="126"/>
                  </a:lnTo>
                  <a:lnTo>
                    <a:pt x="253" y="160"/>
                  </a:lnTo>
                  <a:lnTo>
                    <a:pt x="202" y="148"/>
                  </a:lnTo>
                  <a:lnTo>
                    <a:pt x="181" y="166"/>
                  </a:lnTo>
                  <a:lnTo>
                    <a:pt x="192" y="208"/>
                  </a:lnTo>
                  <a:lnTo>
                    <a:pt x="200" y="268"/>
                  </a:lnTo>
                  <a:lnTo>
                    <a:pt x="174" y="317"/>
                  </a:lnTo>
                  <a:lnTo>
                    <a:pt x="140" y="325"/>
                  </a:lnTo>
                  <a:lnTo>
                    <a:pt x="110" y="268"/>
                  </a:lnTo>
                  <a:lnTo>
                    <a:pt x="68" y="174"/>
                  </a:lnTo>
                  <a:lnTo>
                    <a:pt x="44" y="134"/>
                  </a:lnTo>
                  <a:lnTo>
                    <a:pt x="0" y="84"/>
                  </a:lnTo>
                  <a:lnTo>
                    <a:pt x="18" y="78"/>
                  </a:lnTo>
                  <a:lnTo>
                    <a:pt x="56" y="59"/>
                  </a:lnTo>
                  <a:lnTo>
                    <a:pt x="76" y="19"/>
                  </a:lnTo>
                  <a:lnTo>
                    <a:pt x="115" y="0"/>
                  </a:lnTo>
                  <a:lnTo>
                    <a:pt x="154" y="0"/>
                  </a:lnTo>
                  <a:lnTo>
                    <a:pt x="193" y="38"/>
                  </a:lnTo>
                  <a:lnTo>
                    <a:pt x="212" y="59"/>
                  </a:lnTo>
                  <a:lnTo>
                    <a:pt x="254" y="83"/>
                  </a:lnTo>
                </a:path>
              </a:pathLst>
            </a:custGeom>
            <a:grpFill/>
            <a:ln w="3175" cap="rnd">
              <a:solidFill>
                <a:schemeClr val="bg1">
                  <a:lumMod val="65000"/>
                </a:schemeClr>
              </a:solidFill>
              <a:round/>
            </a:ln>
            <a:effectLst/>
          </p:spPr>
          <p:txBody>
            <a:bodyPr wrap="none"/>
            <a:lstStyle/>
            <a:p>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398" name="Oval 127"/>
            <p:cNvSpPr>
              <a:spLocks noChangeArrowheads="1"/>
            </p:cNvSpPr>
            <p:nvPr/>
          </p:nvSpPr>
          <p:spPr bwMode="auto">
            <a:xfrm flipH="1" flipV="1">
              <a:off x="4706933" y="2477216"/>
              <a:ext cx="96657" cy="108029"/>
            </a:xfrm>
            <a:prstGeom prst="ellipse">
              <a:avLst/>
            </a:prstGeom>
            <a:grpFill/>
            <a:ln w="3175">
              <a:solidFill>
                <a:schemeClr val="bg1">
                  <a:lumMod val="65000"/>
                </a:schemeClr>
              </a:solidFill>
              <a:round/>
            </a:ln>
            <a:effectLst/>
          </p:spPr>
          <p:txBody>
            <a:bodyPr rot="10800000" wrap="none" anchor="ctr"/>
            <a:lstStyle/>
            <a:p>
              <a:pPr algn="ctr" eaLnBrk="0" latinLnBrk="0" hangingPunct="0"/>
              <a:endParaRPr kumimoji="0" lang="zh-CN" altLang="en-US" sz="1400" spc="-150" baseline="-25000">
                <a:solidFill>
                  <a:srgbClr val="FFB3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9" name="Oval 128"/>
            <p:cNvSpPr>
              <a:spLocks noChangeArrowheads="1"/>
            </p:cNvSpPr>
            <p:nvPr/>
          </p:nvSpPr>
          <p:spPr bwMode="auto">
            <a:xfrm flipH="1" flipV="1">
              <a:off x="5254649" y="3271319"/>
              <a:ext cx="98550" cy="111820"/>
            </a:xfrm>
            <a:prstGeom prst="ellipse">
              <a:avLst/>
            </a:prstGeom>
            <a:grpFill/>
            <a:ln w="3175">
              <a:solidFill>
                <a:schemeClr val="bg1">
                  <a:lumMod val="65000"/>
                </a:schemeClr>
              </a:solidFill>
              <a:round/>
            </a:ln>
            <a:effectLst/>
          </p:spPr>
          <p:txBody>
            <a:bodyPr rot="10800000" wrap="none" anchor="ctr"/>
            <a:lstStyle/>
            <a:p>
              <a:pPr algn="ctr" eaLnBrk="0" latinLnBrk="0" hangingPunct="0"/>
              <a:endParaRPr kumimoji="0" lang="zh-CN" altLang="en-US" sz="1400" spc="-150" baseline="-25000">
                <a:solidFill>
                  <a:srgbClr val="FFB3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0" name="Oval 129"/>
            <p:cNvSpPr>
              <a:spLocks noChangeArrowheads="1"/>
            </p:cNvSpPr>
            <p:nvPr/>
          </p:nvSpPr>
          <p:spPr bwMode="auto">
            <a:xfrm flipH="1" flipV="1">
              <a:off x="4879396" y="3906224"/>
              <a:ext cx="92866" cy="111820"/>
            </a:xfrm>
            <a:prstGeom prst="ellipse">
              <a:avLst/>
            </a:prstGeom>
            <a:grpFill/>
            <a:ln w="3175">
              <a:solidFill>
                <a:schemeClr val="bg1">
                  <a:lumMod val="65000"/>
                </a:schemeClr>
              </a:solidFill>
              <a:round/>
            </a:ln>
            <a:effectLst/>
          </p:spPr>
          <p:txBody>
            <a:bodyPr rot="10800000" wrap="none" anchor="ctr"/>
            <a:lstStyle/>
            <a:p>
              <a:pPr algn="ctr" eaLnBrk="0" latinLnBrk="0" hangingPunct="0"/>
              <a:endParaRPr kumimoji="0" lang="zh-CN" altLang="en-US" sz="1400" spc="-150" baseline="-25000">
                <a:solidFill>
                  <a:srgbClr val="FFB3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1" name="Oval 132"/>
            <p:cNvSpPr>
              <a:spLocks noChangeArrowheads="1"/>
            </p:cNvSpPr>
            <p:nvPr/>
          </p:nvSpPr>
          <p:spPr bwMode="auto">
            <a:xfrm flipH="1" flipV="1">
              <a:off x="5216759" y="2219446"/>
              <a:ext cx="94761" cy="109924"/>
            </a:xfrm>
            <a:prstGeom prst="ellipse">
              <a:avLst/>
            </a:prstGeom>
            <a:grpFill/>
            <a:ln w="3175">
              <a:solidFill>
                <a:schemeClr val="bg1">
                  <a:lumMod val="65000"/>
                </a:schemeClr>
              </a:solidFill>
              <a:round/>
            </a:ln>
            <a:effectLst/>
          </p:spPr>
          <p:txBody>
            <a:bodyPr rot="10800000" wrap="none" anchor="ctr"/>
            <a:lstStyle/>
            <a:p>
              <a:pPr algn="ctr" eaLnBrk="0" latinLnBrk="0" hangingPunct="0"/>
              <a:endParaRPr kumimoji="0" lang="zh-CN" altLang="en-US" sz="1400" spc="-150" baseline="-25000">
                <a:solidFill>
                  <a:srgbClr val="FFB3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02" name="타원 175"/>
          <p:cNvSpPr/>
          <p:nvPr/>
        </p:nvSpPr>
        <p:spPr>
          <a:xfrm>
            <a:off x="10430111" y="4374725"/>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03" name="타원 176"/>
          <p:cNvSpPr/>
          <p:nvPr/>
        </p:nvSpPr>
        <p:spPr>
          <a:xfrm>
            <a:off x="10928586" y="4308333"/>
            <a:ext cx="101295" cy="1075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04" name="타원 177"/>
          <p:cNvSpPr/>
          <p:nvPr/>
        </p:nvSpPr>
        <p:spPr>
          <a:xfrm>
            <a:off x="10034396" y="4966915"/>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05" name="타원 178"/>
          <p:cNvSpPr/>
          <p:nvPr/>
        </p:nvSpPr>
        <p:spPr>
          <a:xfrm>
            <a:off x="9734086" y="5380442"/>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06" name="타원 179"/>
          <p:cNvSpPr/>
          <p:nvPr/>
        </p:nvSpPr>
        <p:spPr>
          <a:xfrm>
            <a:off x="10034663" y="5620999"/>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07" name="타원 180"/>
          <p:cNvSpPr/>
          <p:nvPr/>
        </p:nvSpPr>
        <p:spPr>
          <a:xfrm>
            <a:off x="10963519" y="5357466"/>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08" name="타원 181"/>
          <p:cNvSpPr/>
          <p:nvPr/>
        </p:nvSpPr>
        <p:spPr>
          <a:xfrm>
            <a:off x="10698570" y="4687784"/>
            <a:ext cx="135060" cy="143374"/>
          </a:xfrm>
          <a:prstGeom prst="ellipse">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09" name="직사각형 182"/>
          <p:cNvSpPr/>
          <p:nvPr/>
        </p:nvSpPr>
        <p:spPr>
          <a:xfrm>
            <a:off x="10685551" y="4754536"/>
            <a:ext cx="663335" cy="189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青岛</a:t>
            </a:r>
            <a:r>
              <a:rPr lang="en-US" altLang="ko-KR" sz="1000" spc="-15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a:t>
            </a:r>
            <a:endParaRPr lang="en-US" altLang="ko-KR" sz="1000" spc="-15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0" name="직사각형 183"/>
          <p:cNvSpPr/>
          <p:nvPr/>
        </p:nvSpPr>
        <p:spPr>
          <a:xfrm>
            <a:off x="10825226" y="4245691"/>
            <a:ext cx="691502"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大连</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11" name="직사각형 184"/>
          <p:cNvSpPr/>
          <p:nvPr/>
        </p:nvSpPr>
        <p:spPr>
          <a:xfrm>
            <a:off x="10144565" y="4138459"/>
            <a:ext cx="680661"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北京</a:t>
            </a:r>
            <a:r>
              <a:rPr lang="en-US" altLang="ko-KR"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12" name="직사각형 185"/>
          <p:cNvSpPr/>
          <p:nvPr/>
        </p:nvSpPr>
        <p:spPr>
          <a:xfrm>
            <a:off x="9852613" y="5004060"/>
            <a:ext cx="453066"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西安</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13" name="직사각형 186"/>
          <p:cNvSpPr/>
          <p:nvPr/>
        </p:nvSpPr>
        <p:spPr>
          <a:xfrm>
            <a:off x="9529053" y="5418103"/>
            <a:ext cx="453066"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成都</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14" name="직사각형 187"/>
          <p:cNvSpPr/>
          <p:nvPr/>
        </p:nvSpPr>
        <p:spPr>
          <a:xfrm>
            <a:off x="9853307" y="5659950"/>
            <a:ext cx="453066"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重庆</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15" name="직사각형 188"/>
          <p:cNvSpPr/>
          <p:nvPr/>
        </p:nvSpPr>
        <p:spPr>
          <a:xfrm>
            <a:off x="10087893" y="6159987"/>
            <a:ext cx="738411"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广州</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16" name="직사각형 189"/>
          <p:cNvSpPr/>
          <p:nvPr/>
        </p:nvSpPr>
        <p:spPr>
          <a:xfrm>
            <a:off x="10718620" y="5416980"/>
            <a:ext cx="716383"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上海</a:t>
            </a:r>
            <a:r>
              <a:rPr lang="en-US" altLang="ko-KR"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cxnSp>
        <p:nvCxnSpPr>
          <p:cNvPr id="417" name="직선 화살표 연결선 190"/>
          <p:cNvCxnSpPr>
            <a:stCxn id="408" idx="2"/>
            <a:endCxn id="402" idx="5"/>
          </p:cNvCxnSpPr>
          <p:nvPr/>
        </p:nvCxnSpPr>
        <p:spPr>
          <a:xfrm flipH="1" flipV="1">
            <a:off x="10501566" y="4450579"/>
            <a:ext cx="197004" cy="308893"/>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8" name="직선 화살표 연결선 191"/>
          <p:cNvCxnSpPr>
            <a:stCxn id="408" idx="2"/>
            <a:endCxn id="404" idx="6"/>
          </p:cNvCxnSpPr>
          <p:nvPr/>
        </p:nvCxnSpPr>
        <p:spPr>
          <a:xfrm flipH="1">
            <a:off x="10118110" y="4759471"/>
            <a:ext cx="580459" cy="251877"/>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9" name="직선 화살표 연결선 192"/>
          <p:cNvCxnSpPr>
            <a:stCxn id="408" idx="3"/>
            <a:endCxn id="406" idx="7"/>
          </p:cNvCxnSpPr>
          <p:nvPr/>
        </p:nvCxnSpPr>
        <p:spPr>
          <a:xfrm flipH="1">
            <a:off x="10106118" y="4810162"/>
            <a:ext cx="612231" cy="823851"/>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0" name="직선 화살표 연결선 193"/>
          <p:cNvCxnSpPr>
            <a:stCxn id="408" idx="3"/>
          </p:cNvCxnSpPr>
          <p:nvPr/>
        </p:nvCxnSpPr>
        <p:spPr>
          <a:xfrm flipH="1">
            <a:off x="9841397" y="4810163"/>
            <a:ext cx="876951" cy="689487"/>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1" name="직선 화살표 연결선 194"/>
          <p:cNvCxnSpPr>
            <a:stCxn id="408" idx="4"/>
            <a:endCxn id="423" idx="7"/>
          </p:cNvCxnSpPr>
          <p:nvPr/>
        </p:nvCxnSpPr>
        <p:spPr>
          <a:xfrm flipH="1">
            <a:off x="10563586" y="4831159"/>
            <a:ext cx="202515" cy="1252090"/>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2" name="직선 화살표 연결선 195"/>
          <p:cNvCxnSpPr>
            <a:stCxn id="408" idx="4"/>
            <a:endCxn id="407" idx="1"/>
          </p:cNvCxnSpPr>
          <p:nvPr/>
        </p:nvCxnSpPr>
        <p:spPr>
          <a:xfrm>
            <a:off x="10766101" y="4831159"/>
            <a:ext cx="209678" cy="539322"/>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23" name="타원 196"/>
          <p:cNvSpPr/>
          <p:nvPr/>
        </p:nvSpPr>
        <p:spPr>
          <a:xfrm>
            <a:off x="10492130" y="6070234"/>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24" name="타원 197"/>
          <p:cNvSpPr/>
          <p:nvPr/>
        </p:nvSpPr>
        <p:spPr>
          <a:xfrm>
            <a:off x="11016486" y="3969304"/>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25" name="타원 198"/>
          <p:cNvSpPr/>
          <p:nvPr/>
        </p:nvSpPr>
        <p:spPr>
          <a:xfrm>
            <a:off x="10977826" y="4593225"/>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26" name="타원 199"/>
          <p:cNvSpPr/>
          <p:nvPr/>
        </p:nvSpPr>
        <p:spPr>
          <a:xfrm>
            <a:off x="10513826" y="4325176"/>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27" name="타원 200"/>
          <p:cNvSpPr/>
          <p:nvPr/>
        </p:nvSpPr>
        <p:spPr>
          <a:xfrm>
            <a:off x="9612348" y="6005319"/>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28" name="타원 201"/>
          <p:cNvSpPr/>
          <p:nvPr/>
        </p:nvSpPr>
        <p:spPr>
          <a:xfrm>
            <a:off x="10600068" y="6055983"/>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29" name="타원 202"/>
          <p:cNvSpPr/>
          <p:nvPr/>
        </p:nvSpPr>
        <p:spPr>
          <a:xfrm>
            <a:off x="11047233" y="5334511"/>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30" name="직사각형 203"/>
          <p:cNvSpPr/>
          <p:nvPr/>
        </p:nvSpPr>
        <p:spPr>
          <a:xfrm>
            <a:off x="10838467" y="3805034"/>
            <a:ext cx="453066"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沈阳</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31" name="직사각형 204"/>
          <p:cNvSpPr/>
          <p:nvPr/>
        </p:nvSpPr>
        <p:spPr>
          <a:xfrm>
            <a:off x="10967487" y="4602257"/>
            <a:ext cx="597999" cy="144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威海</a:t>
            </a:r>
            <a:r>
              <a:rPr lang="en-US" altLang="ko-KR"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32" name="직사각형 205"/>
          <p:cNvSpPr/>
          <p:nvPr/>
        </p:nvSpPr>
        <p:spPr>
          <a:xfrm>
            <a:off x="9257434" y="6058797"/>
            <a:ext cx="738411"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昆明</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33" name="타원 206"/>
          <p:cNvSpPr/>
          <p:nvPr/>
        </p:nvSpPr>
        <p:spPr>
          <a:xfrm>
            <a:off x="10405450" y="5327754"/>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34" name="타원 207"/>
          <p:cNvSpPr/>
          <p:nvPr/>
        </p:nvSpPr>
        <p:spPr>
          <a:xfrm>
            <a:off x="10377467" y="5652356"/>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latin typeface="微软雅黑" panose="020B0503020204020204" pitchFamily="34" charset="-122"/>
              <a:ea typeface="HYSinMyeongJo-Medium" panose="02030600000101010101" pitchFamily="18" charset="-127"/>
              <a:cs typeface="Times New Roman" panose="02020603050405020304" pitchFamily="18" charset="0"/>
            </a:endParaRPr>
          </a:p>
        </p:txBody>
      </p:sp>
      <p:cxnSp>
        <p:nvCxnSpPr>
          <p:cNvPr id="435" name="직선 화살표 연결선 208"/>
          <p:cNvCxnSpPr>
            <a:stCxn id="408" idx="6"/>
            <a:endCxn id="425" idx="2"/>
          </p:cNvCxnSpPr>
          <p:nvPr/>
        </p:nvCxnSpPr>
        <p:spPr>
          <a:xfrm flipV="1">
            <a:off x="10833630" y="4637659"/>
            <a:ext cx="144196" cy="121812"/>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6" name="직선 화살표 연결선 209"/>
          <p:cNvCxnSpPr>
            <a:stCxn id="408" idx="2"/>
            <a:endCxn id="426" idx="5"/>
          </p:cNvCxnSpPr>
          <p:nvPr/>
        </p:nvCxnSpPr>
        <p:spPr>
          <a:xfrm flipH="1" flipV="1">
            <a:off x="10585281" y="4401030"/>
            <a:ext cx="113289" cy="358441"/>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7" name="직선 화살표 연결선 210"/>
          <p:cNvCxnSpPr>
            <a:stCxn id="408" idx="0"/>
          </p:cNvCxnSpPr>
          <p:nvPr/>
        </p:nvCxnSpPr>
        <p:spPr>
          <a:xfrm flipV="1">
            <a:off x="10766101" y="4035727"/>
            <a:ext cx="250385" cy="652058"/>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8" name="직선 화살표 연결선 211"/>
          <p:cNvCxnSpPr>
            <a:stCxn id="408" idx="0"/>
            <a:endCxn id="403" idx="3"/>
          </p:cNvCxnSpPr>
          <p:nvPr/>
        </p:nvCxnSpPr>
        <p:spPr>
          <a:xfrm flipV="1">
            <a:off x="10766101" y="4400116"/>
            <a:ext cx="177320" cy="287668"/>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9" name="직선 화살표 연결선 212"/>
          <p:cNvCxnSpPr>
            <a:stCxn id="408" idx="4"/>
            <a:endCxn id="429" idx="1"/>
          </p:cNvCxnSpPr>
          <p:nvPr/>
        </p:nvCxnSpPr>
        <p:spPr>
          <a:xfrm>
            <a:off x="10766101" y="4831159"/>
            <a:ext cx="293392" cy="516367"/>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0" name="직선 화살표 연결선 213"/>
          <p:cNvCxnSpPr>
            <a:stCxn id="408" idx="4"/>
            <a:endCxn id="400" idx="3"/>
          </p:cNvCxnSpPr>
          <p:nvPr/>
        </p:nvCxnSpPr>
        <p:spPr>
          <a:xfrm flipH="1">
            <a:off x="10656774" y="4831159"/>
            <a:ext cx="109327" cy="1226902"/>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1" name="직선 화살표 연결선 214"/>
          <p:cNvCxnSpPr>
            <a:stCxn id="408" idx="3"/>
            <a:endCxn id="427" idx="7"/>
          </p:cNvCxnSpPr>
          <p:nvPr/>
        </p:nvCxnSpPr>
        <p:spPr>
          <a:xfrm flipH="1">
            <a:off x="9683803" y="4810162"/>
            <a:ext cx="1034546" cy="1208171"/>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2" name="직선 화살표 연결선 215"/>
          <p:cNvCxnSpPr>
            <a:stCxn id="408" idx="3"/>
            <a:endCxn id="433" idx="7"/>
          </p:cNvCxnSpPr>
          <p:nvPr/>
        </p:nvCxnSpPr>
        <p:spPr>
          <a:xfrm flipH="1">
            <a:off x="10476905" y="4810162"/>
            <a:ext cx="241445" cy="530606"/>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3" name="직선 화살표 연결선 216"/>
          <p:cNvCxnSpPr>
            <a:stCxn id="408" idx="3"/>
            <a:endCxn id="434" idx="6"/>
          </p:cNvCxnSpPr>
          <p:nvPr/>
        </p:nvCxnSpPr>
        <p:spPr>
          <a:xfrm flipH="1">
            <a:off x="10461182" y="4810162"/>
            <a:ext cx="257167" cy="886628"/>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44" name="직사각형 217"/>
          <p:cNvSpPr/>
          <p:nvPr/>
        </p:nvSpPr>
        <p:spPr>
          <a:xfrm>
            <a:off x="10154773" y="5363668"/>
            <a:ext cx="458496"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武汉</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45" name="직사각형 218"/>
          <p:cNvSpPr/>
          <p:nvPr/>
        </p:nvSpPr>
        <p:spPr>
          <a:xfrm>
            <a:off x="10020172" y="5678870"/>
            <a:ext cx="738411"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长沙</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46" name="타원 219"/>
          <p:cNvSpPr/>
          <p:nvPr/>
        </p:nvSpPr>
        <p:spPr>
          <a:xfrm>
            <a:off x="10977826" y="4698504"/>
            <a:ext cx="83715" cy="8886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cxnSp>
        <p:nvCxnSpPr>
          <p:cNvPr id="447" name="직선 화살표 연결선 220"/>
          <p:cNvCxnSpPr>
            <a:endCxn id="446" idx="2"/>
          </p:cNvCxnSpPr>
          <p:nvPr/>
        </p:nvCxnSpPr>
        <p:spPr>
          <a:xfrm flipV="1">
            <a:off x="10838467" y="4742938"/>
            <a:ext cx="139359" cy="11598"/>
          </a:xfrm>
          <a:prstGeom prst="straightConnector1">
            <a:avLst/>
          </a:prstGeom>
          <a:ln w="9525">
            <a:solidFill>
              <a:schemeClr val="tx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48" name="직사각형 184"/>
          <p:cNvSpPr/>
          <p:nvPr/>
        </p:nvSpPr>
        <p:spPr>
          <a:xfrm>
            <a:off x="4263179" y="4062090"/>
            <a:ext cx="680661"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北京</a:t>
            </a:r>
            <a:endParaRPr lang="ko-KR" altLang="en-US" sz="1000" b="1"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49" name="직사각형 160"/>
          <p:cNvSpPr/>
          <p:nvPr/>
        </p:nvSpPr>
        <p:spPr>
          <a:xfrm>
            <a:off x="10417418" y="6166848"/>
            <a:ext cx="738411" cy="21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5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深圳</a:t>
            </a:r>
            <a:endParaRPr lang="ko-KR" altLang="en-US" sz="1000" spc="-150" dirty="0">
              <a:solidFill>
                <a:schemeClr val="tx1"/>
              </a:solidFill>
              <a:latin typeface="微软雅黑" panose="020B0503020204020204" pitchFamily="34" charset="-122"/>
              <a:ea typeface="HYSinMyeongJo-Medium" panose="02030600000101010101" pitchFamily="18" charset="-127"/>
              <a:cs typeface="Times New Roman" panose="02020603050405020304" pitchFamily="18" charset="0"/>
            </a:endParaRPr>
          </a:p>
        </p:txBody>
      </p:sp>
      <p:pic>
        <p:nvPicPr>
          <p:cNvPr id="450"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6816900" y="3241819"/>
            <a:ext cx="293154" cy="187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1" name="직사각형 73"/>
          <p:cNvSpPr/>
          <p:nvPr/>
        </p:nvSpPr>
        <p:spPr>
          <a:xfrm>
            <a:off x="5963696" y="3501472"/>
            <a:ext cx="1077399" cy="253916"/>
          </a:xfrm>
          <a:prstGeom prst="rect">
            <a:avLst/>
          </a:prstGeom>
        </p:spPr>
        <p:txBody>
          <a:bodyPr>
            <a:spAutoFit/>
          </a:bodyPr>
          <a:lstStyle/>
          <a:p>
            <a:pPr algn="ctr"/>
            <a:r>
              <a:rPr lang="zh-CN" altLang="en-US" sz="1050" spc="-15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微软雅黑" panose="020B0503020204020204" pitchFamily="34" charset="-122"/>
                <a:ea typeface="微软雅黑" panose="020B0503020204020204" pitchFamily="34" charset="-122"/>
                <a:cs typeface="Times New Roman" panose="02020603050405020304" pitchFamily="18" charset="0"/>
              </a:rPr>
              <a:t>海外生产企业</a:t>
            </a:r>
            <a:endParaRPr lang="en-US" altLang="ko-KR" sz="1050" spc="-15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2" name="직사각형 75"/>
          <p:cNvSpPr/>
          <p:nvPr/>
        </p:nvSpPr>
        <p:spPr>
          <a:xfrm>
            <a:off x="7464190" y="3484646"/>
            <a:ext cx="1257341" cy="253916"/>
          </a:xfrm>
          <a:prstGeom prst="rect">
            <a:avLst/>
          </a:prstGeom>
        </p:spPr>
        <p:txBody>
          <a:bodyPr wrap="square">
            <a:spAutoFit/>
          </a:bodyPr>
          <a:lstStyle/>
          <a:p>
            <a:pPr algn="ctr"/>
            <a:r>
              <a:rPr lang="en-US" altLang="ko-KR" sz="1050" spc="-150" dirty="0" err="1">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微软雅黑" panose="020B0503020204020204" pitchFamily="34" charset="-122"/>
                <a:ea typeface="微软雅黑" panose="020B0503020204020204" pitchFamily="34" charset="-122"/>
                <a:cs typeface="Times New Roman" panose="02020603050405020304" pitchFamily="18" charset="0"/>
              </a:rPr>
              <a:t>aT</a:t>
            </a:r>
            <a:r>
              <a:rPr lang="en-US" altLang="ko-KR" sz="1050" spc="-15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050" spc="-15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微软雅黑" panose="020B0503020204020204" pitchFamily="34" charset="-122"/>
                <a:ea typeface="微软雅黑" panose="020B0503020204020204" pitchFamily="34" charset="-122"/>
                <a:cs typeface="Times New Roman" panose="02020603050405020304" pitchFamily="18" charset="0"/>
              </a:rPr>
              <a:t>食品冷链中心库</a:t>
            </a:r>
            <a:endParaRPr lang="en-US" altLang="ko-KR" sz="1050" spc="-15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53" name="Picture 74" descr="MCj02366900000[1]"/>
          <p:cNvPicPr>
            <a:picLocks noChangeAspect="1" noChangeArrowheads="1"/>
          </p:cNvPicPr>
          <p:nvPr/>
        </p:nvPicPr>
        <p:blipFill>
          <a:blip r:embed="rId10" cstate="email">
            <a:grayscl/>
          </a:blip>
          <a:srcRect/>
          <a:stretch>
            <a:fillRect/>
          </a:stretch>
        </p:blipFill>
        <p:spPr bwMode="auto">
          <a:xfrm>
            <a:off x="6187776" y="3110288"/>
            <a:ext cx="460799" cy="369264"/>
          </a:xfrm>
          <a:prstGeom prst="rect">
            <a:avLst/>
          </a:prstGeom>
          <a:noFill/>
          <a:ln w="9525">
            <a:noFill/>
            <a:miter lim="800000"/>
            <a:headEnd/>
            <a:tailEnd/>
          </a:ln>
        </p:spPr>
      </p:pic>
      <p:sp>
        <p:nvSpPr>
          <p:cNvPr id="454" name="직사각형 78"/>
          <p:cNvSpPr/>
          <p:nvPr/>
        </p:nvSpPr>
        <p:spPr>
          <a:xfrm>
            <a:off x="8806557" y="3500575"/>
            <a:ext cx="1077399" cy="253916"/>
          </a:xfrm>
          <a:prstGeom prst="rect">
            <a:avLst/>
          </a:prstGeom>
        </p:spPr>
        <p:txBody>
          <a:bodyPr>
            <a:spAutoFit/>
          </a:bodyPr>
          <a:lstStyle/>
          <a:p>
            <a:pPr algn="ctr"/>
            <a:r>
              <a:rPr lang="en-US" altLang="ko-KR" sz="1050" spc="-15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微软雅黑" panose="020B0503020204020204" pitchFamily="34" charset="-122"/>
                <a:ea typeface="微软雅黑" panose="020B0503020204020204" pitchFamily="34" charset="-122"/>
                <a:cs typeface="Times New Roman" panose="02020603050405020304" pitchFamily="18" charset="0"/>
              </a:rPr>
              <a:t>RDC</a:t>
            </a:r>
          </a:p>
        </p:txBody>
      </p:sp>
      <p:sp>
        <p:nvSpPr>
          <p:cNvPr id="455" name="직사각형 80"/>
          <p:cNvSpPr/>
          <p:nvPr/>
        </p:nvSpPr>
        <p:spPr>
          <a:xfrm>
            <a:off x="9627241" y="3474762"/>
            <a:ext cx="1077399" cy="253916"/>
          </a:xfrm>
          <a:prstGeom prst="rect">
            <a:avLst/>
          </a:prstGeom>
        </p:spPr>
        <p:txBody>
          <a:bodyPr>
            <a:spAutoFit/>
          </a:bodyPr>
          <a:lstStyle/>
          <a:p>
            <a:pPr algn="ctr"/>
            <a:r>
              <a:rPr lang="zh-CN" altLang="en-US" sz="1050" spc="-15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微软雅黑" panose="020B0503020204020204" pitchFamily="34" charset="-122"/>
                <a:ea typeface="微软雅黑" panose="020B0503020204020204" pitchFamily="34" charset="-122"/>
                <a:cs typeface="Times New Roman" panose="02020603050405020304" pitchFamily="18" charset="0"/>
              </a:rPr>
              <a:t>零售商</a:t>
            </a:r>
            <a:endParaRPr lang="en-US" altLang="ko-KR" sz="1050" spc="-15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56" name="그룹 81"/>
          <p:cNvGrpSpPr/>
          <p:nvPr/>
        </p:nvGrpSpPr>
        <p:grpSpPr>
          <a:xfrm>
            <a:off x="8707970" y="3240711"/>
            <a:ext cx="295247" cy="158400"/>
            <a:chOff x="2880666" y="5594009"/>
            <a:chExt cx="584784" cy="279958"/>
          </a:xfrm>
        </p:grpSpPr>
        <p:sp>
          <p:nvSpPr>
            <p:cNvPr id="457" name="Freeform 5"/>
            <p:cNvSpPr>
              <a:spLocks noEditPoints="1"/>
            </p:cNvSpPr>
            <p:nvPr/>
          </p:nvSpPr>
          <p:spPr bwMode="auto">
            <a:xfrm>
              <a:off x="2938646" y="5795525"/>
              <a:ext cx="96083" cy="78442"/>
            </a:xfrm>
            <a:custGeom>
              <a:avLst/>
              <a:gdLst>
                <a:gd name="T0" fmla="*/ 58 w 116"/>
                <a:gd name="T1" fmla="*/ 116 h 116"/>
                <a:gd name="T2" fmla="*/ 58 w 116"/>
                <a:gd name="T3" fmla="*/ 116 h 116"/>
                <a:gd name="T4" fmla="*/ 46 w 116"/>
                <a:gd name="T5" fmla="*/ 114 h 116"/>
                <a:gd name="T6" fmla="*/ 36 w 116"/>
                <a:gd name="T7" fmla="*/ 112 h 116"/>
                <a:gd name="T8" fmla="*/ 26 w 116"/>
                <a:gd name="T9" fmla="*/ 106 h 116"/>
                <a:gd name="T10" fmla="*/ 18 w 116"/>
                <a:gd name="T11" fmla="*/ 98 h 116"/>
                <a:gd name="T12" fmla="*/ 10 w 116"/>
                <a:gd name="T13" fmla="*/ 90 h 116"/>
                <a:gd name="T14" fmla="*/ 4 w 116"/>
                <a:gd name="T15" fmla="*/ 80 h 116"/>
                <a:gd name="T16" fmla="*/ 2 w 116"/>
                <a:gd name="T17" fmla="*/ 70 h 116"/>
                <a:gd name="T18" fmla="*/ 0 w 116"/>
                <a:gd name="T19" fmla="*/ 58 h 116"/>
                <a:gd name="T20" fmla="*/ 0 w 116"/>
                <a:gd name="T21" fmla="*/ 58 h 116"/>
                <a:gd name="T22" fmla="*/ 2 w 116"/>
                <a:gd name="T23" fmla="*/ 46 h 116"/>
                <a:gd name="T24" fmla="*/ 4 w 116"/>
                <a:gd name="T25" fmla="*/ 36 h 116"/>
                <a:gd name="T26" fmla="*/ 10 w 116"/>
                <a:gd name="T27" fmla="*/ 26 h 116"/>
                <a:gd name="T28" fmla="*/ 18 w 116"/>
                <a:gd name="T29" fmla="*/ 18 h 116"/>
                <a:gd name="T30" fmla="*/ 26 w 116"/>
                <a:gd name="T31" fmla="*/ 10 h 116"/>
                <a:gd name="T32" fmla="*/ 36 w 116"/>
                <a:gd name="T33" fmla="*/ 4 h 116"/>
                <a:gd name="T34" fmla="*/ 46 w 116"/>
                <a:gd name="T35" fmla="*/ 2 h 116"/>
                <a:gd name="T36" fmla="*/ 58 w 116"/>
                <a:gd name="T37" fmla="*/ 0 h 116"/>
                <a:gd name="T38" fmla="*/ 58 w 116"/>
                <a:gd name="T39" fmla="*/ 0 h 116"/>
                <a:gd name="T40" fmla="*/ 70 w 116"/>
                <a:gd name="T41" fmla="*/ 2 h 116"/>
                <a:gd name="T42" fmla="*/ 80 w 116"/>
                <a:gd name="T43" fmla="*/ 4 h 116"/>
                <a:gd name="T44" fmla="*/ 90 w 116"/>
                <a:gd name="T45" fmla="*/ 10 h 116"/>
                <a:gd name="T46" fmla="*/ 98 w 116"/>
                <a:gd name="T47" fmla="*/ 18 h 116"/>
                <a:gd name="T48" fmla="*/ 106 w 116"/>
                <a:gd name="T49" fmla="*/ 26 h 116"/>
                <a:gd name="T50" fmla="*/ 112 w 116"/>
                <a:gd name="T51" fmla="*/ 36 h 116"/>
                <a:gd name="T52" fmla="*/ 114 w 116"/>
                <a:gd name="T53" fmla="*/ 46 h 116"/>
                <a:gd name="T54" fmla="*/ 116 w 116"/>
                <a:gd name="T55" fmla="*/ 58 h 116"/>
                <a:gd name="T56" fmla="*/ 116 w 116"/>
                <a:gd name="T57" fmla="*/ 58 h 116"/>
                <a:gd name="T58" fmla="*/ 114 w 116"/>
                <a:gd name="T59" fmla="*/ 70 h 116"/>
                <a:gd name="T60" fmla="*/ 112 w 116"/>
                <a:gd name="T61" fmla="*/ 80 h 116"/>
                <a:gd name="T62" fmla="*/ 106 w 116"/>
                <a:gd name="T63" fmla="*/ 90 h 116"/>
                <a:gd name="T64" fmla="*/ 98 w 116"/>
                <a:gd name="T65" fmla="*/ 98 h 116"/>
                <a:gd name="T66" fmla="*/ 90 w 116"/>
                <a:gd name="T67" fmla="*/ 106 h 116"/>
                <a:gd name="T68" fmla="*/ 80 w 116"/>
                <a:gd name="T69" fmla="*/ 112 h 116"/>
                <a:gd name="T70" fmla="*/ 70 w 116"/>
                <a:gd name="T71" fmla="*/ 114 h 116"/>
                <a:gd name="T72" fmla="*/ 58 w 116"/>
                <a:gd name="T73" fmla="*/ 116 h 116"/>
                <a:gd name="T74" fmla="*/ 58 w 116"/>
                <a:gd name="T75" fmla="*/ 116 h 116"/>
                <a:gd name="T76" fmla="*/ 58 w 116"/>
                <a:gd name="T77" fmla="*/ 32 h 116"/>
                <a:gd name="T78" fmla="*/ 58 w 116"/>
                <a:gd name="T79" fmla="*/ 32 h 116"/>
                <a:gd name="T80" fmla="*/ 48 w 116"/>
                <a:gd name="T81" fmla="*/ 34 h 116"/>
                <a:gd name="T82" fmla="*/ 40 w 116"/>
                <a:gd name="T83" fmla="*/ 40 h 116"/>
                <a:gd name="T84" fmla="*/ 34 w 116"/>
                <a:gd name="T85" fmla="*/ 48 h 116"/>
                <a:gd name="T86" fmla="*/ 32 w 116"/>
                <a:gd name="T87" fmla="*/ 58 h 116"/>
                <a:gd name="T88" fmla="*/ 32 w 116"/>
                <a:gd name="T89" fmla="*/ 58 h 116"/>
                <a:gd name="T90" fmla="*/ 34 w 116"/>
                <a:gd name="T91" fmla="*/ 68 h 116"/>
                <a:gd name="T92" fmla="*/ 40 w 116"/>
                <a:gd name="T93" fmla="*/ 76 h 116"/>
                <a:gd name="T94" fmla="*/ 48 w 116"/>
                <a:gd name="T95" fmla="*/ 82 h 116"/>
                <a:gd name="T96" fmla="*/ 58 w 116"/>
                <a:gd name="T97" fmla="*/ 84 h 116"/>
                <a:gd name="T98" fmla="*/ 58 w 116"/>
                <a:gd name="T99" fmla="*/ 84 h 116"/>
                <a:gd name="T100" fmla="*/ 68 w 116"/>
                <a:gd name="T101" fmla="*/ 82 h 116"/>
                <a:gd name="T102" fmla="*/ 76 w 116"/>
                <a:gd name="T103" fmla="*/ 76 h 116"/>
                <a:gd name="T104" fmla="*/ 82 w 116"/>
                <a:gd name="T105" fmla="*/ 68 h 116"/>
                <a:gd name="T106" fmla="*/ 84 w 116"/>
                <a:gd name="T107" fmla="*/ 58 h 116"/>
                <a:gd name="T108" fmla="*/ 84 w 116"/>
                <a:gd name="T109" fmla="*/ 58 h 116"/>
                <a:gd name="T110" fmla="*/ 82 w 116"/>
                <a:gd name="T111" fmla="*/ 48 h 116"/>
                <a:gd name="T112" fmla="*/ 76 w 116"/>
                <a:gd name="T113" fmla="*/ 40 h 116"/>
                <a:gd name="T114" fmla="*/ 68 w 116"/>
                <a:gd name="T115" fmla="*/ 34 h 116"/>
                <a:gd name="T116" fmla="*/ 58 w 116"/>
                <a:gd name="T117" fmla="*/ 32 h 116"/>
                <a:gd name="T118" fmla="*/ 58 w 116"/>
                <a:gd name="T119" fmla="*/ 3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 h="116">
                  <a:moveTo>
                    <a:pt x="58" y="116"/>
                  </a:moveTo>
                  <a:lnTo>
                    <a:pt x="58" y="116"/>
                  </a:lnTo>
                  <a:lnTo>
                    <a:pt x="46" y="114"/>
                  </a:lnTo>
                  <a:lnTo>
                    <a:pt x="36" y="112"/>
                  </a:lnTo>
                  <a:lnTo>
                    <a:pt x="26" y="106"/>
                  </a:lnTo>
                  <a:lnTo>
                    <a:pt x="18" y="98"/>
                  </a:lnTo>
                  <a:lnTo>
                    <a:pt x="10" y="90"/>
                  </a:lnTo>
                  <a:lnTo>
                    <a:pt x="4" y="80"/>
                  </a:lnTo>
                  <a:lnTo>
                    <a:pt x="2" y="70"/>
                  </a:lnTo>
                  <a:lnTo>
                    <a:pt x="0" y="58"/>
                  </a:lnTo>
                  <a:lnTo>
                    <a:pt x="0" y="58"/>
                  </a:lnTo>
                  <a:lnTo>
                    <a:pt x="2" y="46"/>
                  </a:lnTo>
                  <a:lnTo>
                    <a:pt x="4" y="36"/>
                  </a:lnTo>
                  <a:lnTo>
                    <a:pt x="10" y="26"/>
                  </a:lnTo>
                  <a:lnTo>
                    <a:pt x="18" y="18"/>
                  </a:lnTo>
                  <a:lnTo>
                    <a:pt x="26" y="10"/>
                  </a:lnTo>
                  <a:lnTo>
                    <a:pt x="36" y="4"/>
                  </a:lnTo>
                  <a:lnTo>
                    <a:pt x="46" y="2"/>
                  </a:lnTo>
                  <a:lnTo>
                    <a:pt x="58" y="0"/>
                  </a:lnTo>
                  <a:lnTo>
                    <a:pt x="58" y="0"/>
                  </a:lnTo>
                  <a:lnTo>
                    <a:pt x="70" y="2"/>
                  </a:lnTo>
                  <a:lnTo>
                    <a:pt x="80" y="4"/>
                  </a:lnTo>
                  <a:lnTo>
                    <a:pt x="90" y="10"/>
                  </a:lnTo>
                  <a:lnTo>
                    <a:pt x="98" y="18"/>
                  </a:lnTo>
                  <a:lnTo>
                    <a:pt x="106" y="26"/>
                  </a:lnTo>
                  <a:lnTo>
                    <a:pt x="112" y="36"/>
                  </a:lnTo>
                  <a:lnTo>
                    <a:pt x="114" y="46"/>
                  </a:lnTo>
                  <a:lnTo>
                    <a:pt x="116" y="58"/>
                  </a:lnTo>
                  <a:lnTo>
                    <a:pt x="116" y="58"/>
                  </a:lnTo>
                  <a:lnTo>
                    <a:pt x="114" y="70"/>
                  </a:lnTo>
                  <a:lnTo>
                    <a:pt x="112" y="80"/>
                  </a:lnTo>
                  <a:lnTo>
                    <a:pt x="106" y="90"/>
                  </a:lnTo>
                  <a:lnTo>
                    <a:pt x="98" y="98"/>
                  </a:lnTo>
                  <a:lnTo>
                    <a:pt x="90" y="106"/>
                  </a:lnTo>
                  <a:lnTo>
                    <a:pt x="80" y="112"/>
                  </a:lnTo>
                  <a:lnTo>
                    <a:pt x="70" y="114"/>
                  </a:lnTo>
                  <a:lnTo>
                    <a:pt x="58" y="116"/>
                  </a:lnTo>
                  <a:lnTo>
                    <a:pt x="58" y="116"/>
                  </a:lnTo>
                  <a:close/>
                  <a:moveTo>
                    <a:pt x="58" y="32"/>
                  </a:moveTo>
                  <a:lnTo>
                    <a:pt x="58" y="32"/>
                  </a:lnTo>
                  <a:lnTo>
                    <a:pt x="48" y="34"/>
                  </a:lnTo>
                  <a:lnTo>
                    <a:pt x="40" y="40"/>
                  </a:lnTo>
                  <a:lnTo>
                    <a:pt x="34" y="48"/>
                  </a:lnTo>
                  <a:lnTo>
                    <a:pt x="32" y="58"/>
                  </a:lnTo>
                  <a:lnTo>
                    <a:pt x="32" y="58"/>
                  </a:lnTo>
                  <a:lnTo>
                    <a:pt x="34" y="68"/>
                  </a:lnTo>
                  <a:lnTo>
                    <a:pt x="40" y="76"/>
                  </a:lnTo>
                  <a:lnTo>
                    <a:pt x="48" y="82"/>
                  </a:lnTo>
                  <a:lnTo>
                    <a:pt x="58" y="84"/>
                  </a:lnTo>
                  <a:lnTo>
                    <a:pt x="58" y="84"/>
                  </a:lnTo>
                  <a:lnTo>
                    <a:pt x="68" y="82"/>
                  </a:lnTo>
                  <a:lnTo>
                    <a:pt x="76" y="76"/>
                  </a:lnTo>
                  <a:lnTo>
                    <a:pt x="82" y="68"/>
                  </a:lnTo>
                  <a:lnTo>
                    <a:pt x="84" y="58"/>
                  </a:lnTo>
                  <a:lnTo>
                    <a:pt x="84" y="58"/>
                  </a:lnTo>
                  <a:lnTo>
                    <a:pt x="82" y="48"/>
                  </a:lnTo>
                  <a:lnTo>
                    <a:pt x="76" y="40"/>
                  </a:lnTo>
                  <a:lnTo>
                    <a:pt x="68" y="34"/>
                  </a:lnTo>
                  <a:lnTo>
                    <a:pt x="58" y="32"/>
                  </a:lnTo>
                  <a:lnTo>
                    <a:pt x="58" y="32"/>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58" name="Freeform 6"/>
            <p:cNvSpPr/>
            <p:nvPr/>
          </p:nvSpPr>
          <p:spPr bwMode="auto">
            <a:xfrm>
              <a:off x="3394215" y="5800935"/>
              <a:ext cx="71234" cy="51393"/>
            </a:xfrm>
            <a:custGeom>
              <a:avLst/>
              <a:gdLst>
                <a:gd name="T0" fmla="*/ 86 w 86"/>
                <a:gd name="T1" fmla="*/ 0 h 76"/>
                <a:gd name="T2" fmla="*/ 0 w 86"/>
                <a:gd name="T3" fmla="*/ 0 h 76"/>
                <a:gd name="T4" fmla="*/ 0 w 86"/>
                <a:gd name="T5" fmla="*/ 0 h 76"/>
                <a:gd name="T6" fmla="*/ 10 w 86"/>
                <a:gd name="T7" fmla="*/ 10 h 76"/>
                <a:gd name="T8" fmla="*/ 16 w 86"/>
                <a:gd name="T9" fmla="*/ 22 h 76"/>
                <a:gd name="T10" fmla="*/ 20 w 86"/>
                <a:gd name="T11" fmla="*/ 36 h 76"/>
                <a:gd name="T12" fmla="*/ 22 w 86"/>
                <a:gd name="T13" fmla="*/ 50 h 76"/>
                <a:gd name="T14" fmla="*/ 22 w 86"/>
                <a:gd name="T15" fmla="*/ 50 h 76"/>
                <a:gd name="T16" fmla="*/ 20 w 86"/>
                <a:gd name="T17" fmla="*/ 62 h 76"/>
                <a:gd name="T18" fmla="*/ 18 w 86"/>
                <a:gd name="T19" fmla="*/ 76 h 76"/>
                <a:gd name="T20" fmla="*/ 86 w 86"/>
                <a:gd name="T21" fmla="*/ 76 h 76"/>
                <a:gd name="T22" fmla="*/ 86 w 86"/>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76">
                  <a:moveTo>
                    <a:pt x="86" y="0"/>
                  </a:moveTo>
                  <a:lnTo>
                    <a:pt x="0" y="0"/>
                  </a:lnTo>
                  <a:lnTo>
                    <a:pt x="0" y="0"/>
                  </a:lnTo>
                  <a:lnTo>
                    <a:pt x="10" y="10"/>
                  </a:lnTo>
                  <a:lnTo>
                    <a:pt x="16" y="22"/>
                  </a:lnTo>
                  <a:lnTo>
                    <a:pt x="20" y="36"/>
                  </a:lnTo>
                  <a:lnTo>
                    <a:pt x="22" y="50"/>
                  </a:lnTo>
                  <a:lnTo>
                    <a:pt x="22" y="50"/>
                  </a:lnTo>
                  <a:lnTo>
                    <a:pt x="20" y="62"/>
                  </a:lnTo>
                  <a:lnTo>
                    <a:pt x="18" y="76"/>
                  </a:lnTo>
                  <a:lnTo>
                    <a:pt x="86" y="76"/>
                  </a:lnTo>
                  <a:lnTo>
                    <a:pt x="86" y="0"/>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59" name="Freeform 7"/>
            <p:cNvSpPr/>
            <p:nvPr/>
          </p:nvSpPr>
          <p:spPr bwMode="auto">
            <a:xfrm>
              <a:off x="2880666" y="5800935"/>
              <a:ext cx="66265" cy="25697"/>
            </a:xfrm>
            <a:custGeom>
              <a:avLst/>
              <a:gdLst>
                <a:gd name="T0" fmla="*/ 80 w 80"/>
                <a:gd name="T1" fmla="*/ 0 h 38"/>
                <a:gd name="T2" fmla="*/ 0 w 80"/>
                <a:gd name="T3" fmla="*/ 0 h 38"/>
                <a:gd name="T4" fmla="*/ 0 w 80"/>
                <a:gd name="T5" fmla="*/ 38 h 38"/>
                <a:gd name="T6" fmla="*/ 60 w 80"/>
                <a:gd name="T7" fmla="*/ 38 h 38"/>
                <a:gd name="T8" fmla="*/ 60 w 80"/>
                <a:gd name="T9" fmla="*/ 38 h 38"/>
                <a:gd name="T10" fmla="*/ 62 w 80"/>
                <a:gd name="T11" fmla="*/ 26 h 38"/>
                <a:gd name="T12" fmla="*/ 66 w 80"/>
                <a:gd name="T13" fmla="*/ 16 h 38"/>
                <a:gd name="T14" fmla="*/ 72 w 80"/>
                <a:gd name="T15" fmla="*/ 8 h 38"/>
                <a:gd name="T16" fmla="*/ 80 w 80"/>
                <a:gd name="T17" fmla="*/ 0 h 38"/>
                <a:gd name="T18" fmla="*/ 80 w 8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38">
                  <a:moveTo>
                    <a:pt x="80" y="0"/>
                  </a:moveTo>
                  <a:lnTo>
                    <a:pt x="0" y="0"/>
                  </a:lnTo>
                  <a:lnTo>
                    <a:pt x="0" y="38"/>
                  </a:lnTo>
                  <a:lnTo>
                    <a:pt x="60" y="38"/>
                  </a:lnTo>
                  <a:lnTo>
                    <a:pt x="60" y="38"/>
                  </a:lnTo>
                  <a:lnTo>
                    <a:pt x="62" y="26"/>
                  </a:lnTo>
                  <a:lnTo>
                    <a:pt x="66" y="16"/>
                  </a:lnTo>
                  <a:lnTo>
                    <a:pt x="72" y="8"/>
                  </a:lnTo>
                  <a:lnTo>
                    <a:pt x="80" y="0"/>
                  </a:lnTo>
                  <a:lnTo>
                    <a:pt x="80" y="0"/>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60" name="Freeform 8"/>
            <p:cNvSpPr/>
            <p:nvPr/>
          </p:nvSpPr>
          <p:spPr bwMode="auto">
            <a:xfrm>
              <a:off x="3026448" y="5800935"/>
              <a:ext cx="288250" cy="51393"/>
            </a:xfrm>
            <a:custGeom>
              <a:avLst/>
              <a:gdLst>
                <a:gd name="T0" fmla="*/ 348 w 348"/>
                <a:gd name="T1" fmla="*/ 0 h 76"/>
                <a:gd name="T2" fmla="*/ 0 w 348"/>
                <a:gd name="T3" fmla="*/ 0 h 76"/>
                <a:gd name="T4" fmla="*/ 0 w 348"/>
                <a:gd name="T5" fmla="*/ 0 h 76"/>
                <a:gd name="T6" fmla="*/ 10 w 348"/>
                <a:gd name="T7" fmla="*/ 10 h 76"/>
                <a:gd name="T8" fmla="*/ 16 w 348"/>
                <a:gd name="T9" fmla="*/ 22 h 76"/>
                <a:gd name="T10" fmla="*/ 20 w 348"/>
                <a:gd name="T11" fmla="*/ 36 h 76"/>
                <a:gd name="T12" fmla="*/ 22 w 348"/>
                <a:gd name="T13" fmla="*/ 50 h 76"/>
                <a:gd name="T14" fmla="*/ 22 w 348"/>
                <a:gd name="T15" fmla="*/ 50 h 76"/>
                <a:gd name="T16" fmla="*/ 20 w 348"/>
                <a:gd name="T17" fmla="*/ 62 h 76"/>
                <a:gd name="T18" fmla="*/ 18 w 348"/>
                <a:gd name="T19" fmla="*/ 76 h 76"/>
                <a:gd name="T20" fmla="*/ 330 w 348"/>
                <a:gd name="T21" fmla="*/ 76 h 76"/>
                <a:gd name="T22" fmla="*/ 330 w 348"/>
                <a:gd name="T23" fmla="*/ 76 h 76"/>
                <a:gd name="T24" fmla="*/ 328 w 348"/>
                <a:gd name="T25" fmla="*/ 62 h 76"/>
                <a:gd name="T26" fmla="*/ 326 w 348"/>
                <a:gd name="T27" fmla="*/ 50 h 76"/>
                <a:gd name="T28" fmla="*/ 326 w 348"/>
                <a:gd name="T29" fmla="*/ 50 h 76"/>
                <a:gd name="T30" fmla="*/ 328 w 348"/>
                <a:gd name="T31" fmla="*/ 36 h 76"/>
                <a:gd name="T32" fmla="*/ 332 w 348"/>
                <a:gd name="T33" fmla="*/ 22 h 76"/>
                <a:gd name="T34" fmla="*/ 338 w 348"/>
                <a:gd name="T35" fmla="*/ 10 h 76"/>
                <a:gd name="T36" fmla="*/ 348 w 348"/>
                <a:gd name="T37" fmla="*/ 0 h 76"/>
                <a:gd name="T38" fmla="*/ 348 w 348"/>
                <a:gd name="T3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8" h="76">
                  <a:moveTo>
                    <a:pt x="348" y="0"/>
                  </a:moveTo>
                  <a:lnTo>
                    <a:pt x="0" y="0"/>
                  </a:lnTo>
                  <a:lnTo>
                    <a:pt x="0" y="0"/>
                  </a:lnTo>
                  <a:lnTo>
                    <a:pt x="10" y="10"/>
                  </a:lnTo>
                  <a:lnTo>
                    <a:pt x="16" y="22"/>
                  </a:lnTo>
                  <a:lnTo>
                    <a:pt x="20" y="36"/>
                  </a:lnTo>
                  <a:lnTo>
                    <a:pt x="22" y="50"/>
                  </a:lnTo>
                  <a:lnTo>
                    <a:pt x="22" y="50"/>
                  </a:lnTo>
                  <a:lnTo>
                    <a:pt x="20" y="62"/>
                  </a:lnTo>
                  <a:lnTo>
                    <a:pt x="18" y="76"/>
                  </a:lnTo>
                  <a:lnTo>
                    <a:pt x="330" y="76"/>
                  </a:lnTo>
                  <a:lnTo>
                    <a:pt x="330" y="76"/>
                  </a:lnTo>
                  <a:lnTo>
                    <a:pt x="328" y="62"/>
                  </a:lnTo>
                  <a:lnTo>
                    <a:pt x="326" y="50"/>
                  </a:lnTo>
                  <a:lnTo>
                    <a:pt x="326" y="50"/>
                  </a:lnTo>
                  <a:lnTo>
                    <a:pt x="328" y="36"/>
                  </a:lnTo>
                  <a:lnTo>
                    <a:pt x="332" y="22"/>
                  </a:lnTo>
                  <a:lnTo>
                    <a:pt x="338" y="10"/>
                  </a:lnTo>
                  <a:lnTo>
                    <a:pt x="348" y="0"/>
                  </a:lnTo>
                  <a:lnTo>
                    <a:pt x="348" y="0"/>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61" name="Freeform 9"/>
            <p:cNvSpPr>
              <a:spLocks noEditPoints="1"/>
            </p:cNvSpPr>
            <p:nvPr/>
          </p:nvSpPr>
          <p:spPr bwMode="auto">
            <a:xfrm>
              <a:off x="3306415" y="5795525"/>
              <a:ext cx="96083" cy="78442"/>
            </a:xfrm>
            <a:custGeom>
              <a:avLst/>
              <a:gdLst>
                <a:gd name="T0" fmla="*/ 58 w 116"/>
                <a:gd name="T1" fmla="*/ 116 h 116"/>
                <a:gd name="T2" fmla="*/ 58 w 116"/>
                <a:gd name="T3" fmla="*/ 116 h 116"/>
                <a:gd name="T4" fmla="*/ 46 w 116"/>
                <a:gd name="T5" fmla="*/ 114 h 116"/>
                <a:gd name="T6" fmla="*/ 36 w 116"/>
                <a:gd name="T7" fmla="*/ 112 h 116"/>
                <a:gd name="T8" fmla="*/ 26 w 116"/>
                <a:gd name="T9" fmla="*/ 106 h 116"/>
                <a:gd name="T10" fmla="*/ 18 w 116"/>
                <a:gd name="T11" fmla="*/ 98 h 116"/>
                <a:gd name="T12" fmla="*/ 10 w 116"/>
                <a:gd name="T13" fmla="*/ 90 h 116"/>
                <a:gd name="T14" fmla="*/ 4 w 116"/>
                <a:gd name="T15" fmla="*/ 80 h 116"/>
                <a:gd name="T16" fmla="*/ 2 w 116"/>
                <a:gd name="T17" fmla="*/ 70 h 116"/>
                <a:gd name="T18" fmla="*/ 0 w 116"/>
                <a:gd name="T19" fmla="*/ 58 h 116"/>
                <a:gd name="T20" fmla="*/ 0 w 116"/>
                <a:gd name="T21" fmla="*/ 58 h 116"/>
                <a:gd name="T22" fmla="*/ 2 w 116"/>
                <a:gd name="T23" fmla="*/ 46 h 116"/>
                <a:gd name="T24" fmla="*/ 4 w 116"/>
                <a:gd name="T25" fmla="*/ 36 h 116"/>
                <a:gd name="T26" fmla="*/ 10 w 116"/>
                <a:gd name="T27" fmla="*/ 26 h 116"/>
                <a:gd name="T28" fmla="*/ 18 w 116"/>
                <a:gd name="T29" fmla="*/ 18 h 116"/>
                <a:gd name="T30" fmla="*/ 26 w 116"/>
                <a:gd name="T31" fmla="*/ 10 h 116"/>
                <a:gd name="T32" fmla="*/ 36 w 116"/>
                <a:gd name="T33" fmla="*/ 4 h 116"/>
                <a:gd name="T34" fmla="*/ 46 w 116"/>
                <a:gd name="T35" fmla="*/ 2 h 116"/>
                <a:gd name="T36" fmla="*/ 58 w 116"/>
                <a:gd name="T37" fmla="*/ 0 h 116"/>
                <a:gd name="T38" fmla="*/ 58 w 116"/>
                <a:gd name="T39" fmla="*/ 0 h 116"/>
                <a:gd name="T40" fmla="*/ 70 w 116"/>
                <a:gd name="T41" fmla="*/ 2 h 116"/>
                <a:gd name="T42" fmla="*/ 80 w 116"/>
                <a:gd name="T43" fmla="*/ 4 h 116"/>
                <a:gd name="T44" fmla="*/ 90 w 116"/>
                <a:gd name="T45" fmla="*/ 10 h 116"/>
                <a:gd name="T46" fmla="*/ 98 w 116"/>
                <a:gd name="T47" fmla="*/ 18 h 116"/>
                <a:gd name="T48" fmla="*/ 106 w 116"/>
                <a:gd name="T49" fmla="*/ 26 h 116"/>
                <a:gd name="T50" fmla="*/ 112 w 116"/>
                <a:gd name="T51" fmla="*/ 36 h 116"/>
                <a:gd name="T52" fmla="*/ 114 w 116"/>
                <a:gd name="T53" fmla="*/ 46 h 116"/>
                <a:gd name="T54" fmla="*/ 116 w 116"/>
                <a:gd name="T55" fmla="*/ 58 h 116"/>
                <a:gd name="T56" fmla="*/ 116 w 116"/>
                <a:gd name="T57" fmla="*/ 58 h 116"/>
                <a:gd name="T58" fmla="*/ 114 w 116"/>
                <a:gd name="T59" fmla="*/ 70 h 116"/>
                <a:gd name="T60" fmla="*/ 112 w 116"/>
                <a:gd name="T61" fmla="*/ 80 h 116"/>
                <a:gd name="T62" fmla="*/ 106 w 116"/>
                <a:gd name="T63" fmla="*/ 90 h 116"/>
                <a:gd name="T64" fmla="*/ 98 w 116"/>
                <a:gd name="T65" fmla="*/ 98 h 116"/>
                <a:gd name="T66" fmla="*/ 90 w 116"/>
                <a:gd name="T67" fmla="*/ 106 h 116"/>
                <a:gd name="T68" fmla="*/ 80 w 116"/>
                <a:gd name="T69" fmla="*/ 112 h 116"/>
                <a:gd name="T70" fmla="*/ 70 w 116"/>
                <a:gd name="T71" fmla="*/ 114 h 116"/>
                <a:gd name="T72" fmla="*/ 58 w 116"/>
                <a:gd name="T73" fmla="*/ 116 h 116"/>
                <a:gd name="T74" fmla="*/ 58 w 116"/>
                <a:gd name="T75" fmla="*/ 116 h 116"/>
                <a:gd name="T76" fmla="*/ 58 w 116"/>
                <a:gd name="T77" fmla="*/ 32 h 116"/>
                <a:gd name="T78" fmla="*/ 58 w 116"/>
                <a:gd name="T79" fmla="*/ 32 h 116"/>
                <a:gd name="T80" fmla="*/ 48 w 116"/>
                <a:gd name="T81" fmla="*/ 34 h 116"/>
                <a:gd name="T82" fmla="*/ 40 w 116"/>
                <a:gd name="T83" fmla="*/ 40 h 116"/>
                <a:gd name="T84" fmla="*/ 34 w 116"/>
                <a:gd name="T85" fmla="*/ 48 h 116"/>
                <a:gd name="T86" fmla="*/ 32 w 116"/>
                <a:gd name="T87" fmla="*/ 58 h 116"/>
                <a:gd name="T88" fmla="*/ 32 w 116"/>
                <a:gd name="T89" fmla="*/ 58 h 116"/>
                <a:gd name="T90" fmla="*/ 34 w 116"/>
                <a:gd name="T91" fmla="*/ 68 h 116"/>
                <a:gd name="T92" fmla="*/ 40 w 116"/>
                <a:gd name="T93" fmla="*/ 76 h 116"/>
                <a:gd name="T94" fmla="*/ 48 w 116"/>
                <a:gd name="T95" fmla="*/ 82 h 116"/>
                <a:gd name="T96" fmla="*/ 58 w 116"/>
                <a:gd name="T97" fmla="*/ 84 h 116"/>
                <a:gd name="T98" fmla="*/ 58 w 116"/>
                <a:gd name="T99" fmla="*/ 84 h 116"/>
                <a:gd name="T100" fmla="*/ 68 w 116"/>
                <a:gd name="T101" fmla="*/ 82 h 116"/>
                <a:gd name="T102" fmla="*/ 76 w 116"/>
                <a:gd name="T103" fmla="*/ 76 h 116"/>
                <a:gd name="T104" fmla="*/ 82 w 116"/>
                <a:gd name="T105" fmla="*/ 68 h 116"/>
                <a:gd name="T106" fmla="*/ 84 w 116"/>
                <a:gd name="T107" fmla="*/ 58 h 116"/>
                <a:gd name="T108" fmla="*/ 84 w 116"/>
                <a:gd name="T109" fmla="*/ 58 h 116"/>
                <a:gd name="T110" fmla="*/ 82 w 116"/>
                <a:gd name="T111" fmla="*/ 48 h 116"/>
                <a:gd name="T112" fmla="*/ 76 w 116"/>
                <a:gd name="T113" fmla="*/ 40 h 116"/>
                <a:gd name="T114" fmla="*/ 68 w 116"/>
                <a:gd name="T115" fmla="*/ 34 h 116"/>
                <a:gd name="T116" fmla="*/ 58 w 116"/>
                <a:gd name="T117" fmla="*/ 32 h 116"/>
                <a:gd name="T118" fmla="*/ 58 w 116"/>
                <a:gd name="T119" fmla="*/ 3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 h="116">
                  <a:moveTo>
                    <a:pt x="58" y="116"/>
                  </a:moveTo>
                  <a:lnTo>
                    <a:pt x="58" y="116"/>
                  </a:lnTo>
                  <a:lnTo>
                    <a:pt x="46" y="114"/>
                  </a:lnTo>
                  <a:lnTo>
                    <a:pt x="36" y="112"/>
                  </a:lnTo>
                  <a:lnTo>
                    <a:pt x="26" y="106"/>
                  </a:lnTo>
                  <a:lnTo>
                    <a:pt x="18" y="98"/>
                  </a:lnTo>
                  <a:lnTo>
                    <a:pt x="10" y="90"/>
                  </a:lnTo>
                  <a:lnTo>
                    <a:pt x="4" y="80"/>
                  </a:lnTo>
                  <a:lnTo>
                    <a:pt x="2" y="70"/>
                  </a:lnTo>
                  <a:lnTo>
                    <a:pt x="0" y="58"/>
                  </a:lnTo>
                  <a:lnTo>
                    <a:pt x="0" y="58"/>
                  </a:lnTo>
                  <a:lnTo>
                    <a:pt x="2" y="46"/>
                  </a:lnTo>
                  <a:lnTo>
                    <a:pt x="4" y="36"/>
                  </a:lnTo>
                  <a:lnTo>
                    <a:pt x="10" y="26"/>
                  </a:lnTo>
                  <a:lnTo>
                    <a:pt x="18" y="18"/>
                  </a:lnTo>
                  <a:lnTo>
                    <a:pt x="26" y="10"/>
                  </a:lnTo>
                  <a:lnTo>
                    <a:pt x="36" y="4"/>
                  </a:lnTo>
                  <a:lnTo>
                    <a:pt x="46" y="2"/>
                  </a:lnTo>
                  <a:lnTo>
                    <a:pt x="58" y="0"/>
                  </a:lnTo>
                  <a:lnTo>
                    <a:pt x="58" y="0"/>
                  </a:lnTo>
                  <a:lnTo>
                    <a:pt x="70" y="2"/>
                  </a:lnTo>
                  <a:lnTo>
                    <a:pt x="80" y="4"/>
                  </a:lnTo>
                  <a:lnTo>
                    <a:pt x="90" y="10"/>
                  </a:lnTo>
                  <a:lnTo>
                    <a:pt x="98" y="18"/>
                  </a:lnTo>
                  <a:lnTo>
                    <a:pt x="106" y="26"/>
                  </a:lnTo>
                  <a:lnTo>
                    <a:pt x="112" y="36"/>
                  </a:lnTo>
                  <a:lnTo>
                    <a:pt x="114" y="46"/>
                  </a:lnTo>
                  <a:lnTo>
                    <a:pt x="116" y="58"/>
                  </a:lnTo>
                  <a:lnTo>
                    <a:pt x="116" y="58"/>
                  </a:lnTo>
                  <a:lnTo>
                    <a:pt x="114" y="70"/>
                  </a:lnTo>
                  <a:lnTo>
                    <a:pt x="112" y="80"/>
                  </a:lnTo>
                  <a:lnTo>
                    <a:pt x="106" y="90"/>
                  </a:lnTo>
                  <a:lnTo>
                    <a:pt x="98" y="98"/>
                  </a:lnTo>
                  <a:lnTo>
                    <a:pt x="90" y="106"/>
                  </a:lnTo>
                  <a:lnTo>
                    <a:pt x="80" y="112"/>
                  </a:lnTo>
                  <a:lnTo>
                    <a:pt x="70" y="114"/>
                  </a:lnTo>
                  <a:lnTo>
                    <a:pt x="58" y="116"/>
                  </a:lnTo>
                  <a:lnTo>
                    <a:pt x="58" y="116"/>
                  </a:lnTo>
                  <a:close/>
                  <a:moveTo>
                    <a:pt x="58" y="32"/>
                  </a:moveTo>
                  <a:lnTo>
                    <a:pt x="58" y="32"/>
                  </a:lnTo>
                  <a:lnTo>
                    <a:pt x="48" y="34"/>
                  </a:lnTo>
                  <a:lnTo>
                    <a:pt x="40" y="40"/>
                  </a:lnTo>
                  <a:lnTo>
                    <a:pt x="34" y="48"/>
                  </a:lnTo>
                  <a:lnTo>
                    <a:pt x="32" y="58"/>
                  </a:lnTo>
                  <a:lnTo>
                    <a:pt x="32" y="58"/>
                  </a:lnTo>
                  <a:lnTo>
                    <a:pt x="34" y="68"/>
                  </a:lnTo>
                  <a:lnTo>
                    <a:pt x="40" y="76"/>
                  </a:lnTo>
                  <a:lnTo>
                    <a:pt x="48" y="82"/>
                  </a:lnTo>
                  <a:lnTo>
                    <a:pt x="58" y="84"/>
                  </a:lnTo>
                  <a:lnTo>
                    <a:pt x="58" y="84"/>
                  </a:lnTo>
                  <a:lnTo>
                    <a:pt x="68" y="82"/>
                  </a:lnTo>
                  <a:lnTo>
                    <a:pt x="76" y="76"/>
                  </a:lnTo>
                  <a:lnTo>
                    <a:pt x="82" y="68"/>
                  </a:lnTo>
                  <a:lnTo>
                    <a:pt x="84" y="58"/>
                  </a:lnTo>
                  <a:lnTo>
                    <a:pt x="84" y="58"/>
                  </a:lnTo>
                  <a:lnTo>
                    <a:pt x="82" y="48"/>
                  </a:lnTo>
                  <a:lnTo>
                    <a:pt x="76" y="40"/>
                  </a:lnTo>
                  <a:lnTo>
                    <a:pt x="68" y="34"/>
                  </a:lnTo>
                  <a:lnTo>
                    <a:pt x="58" y="32"/>
                  </a:lnTo>
                  <a:lnTo>
                    <a:pt x="58" y="32"/>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62" name="Rectangle 10"/>
            <p:cNvSpPr>
              <a:spLocks noChangeArrowheads="1"/>
            </p:cNvSpPr>
            <p:nvPr/>
          </p:nvSpPr>
          <p:spPr bwMode="auto">
            <a:xfrm>
              <a:off x="2880666" y="5594009"/>
              <a:ext cx="359485" cy="193401"/>
            </a:xfrm>
            <a:prstGeom prst="rect">
              <a:avLst/>
            </a:pr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63" name="Freeform 11"/>
            <p:cNvSpPr>
              <a:spLocks noEditPoints="1"/>
            </p:cNvSpPr>
            <p:nvPr/>
          </p:nvSpPr>
          <p:spPr bwMode="auto">
            <a:xfrm>
              <a:off x="3261686" y="5634583"/>
              <a:ext cx="203764" cy="152827"/>
            </a:xfrm>
            <a:custGeom>
              <a:avLst/>
              <a:gdLst>
                <a:gd name="T0" fmla="*/ 192 w 246"/>
                <a:gd name="T1" fmla="*/ 38 h 226"/>
                <a:gd name="T2" fmla="*/ 192 w 246"/>
                <a:gd name="T3" fmla="*/ 38 h 226"/>
                <a:gd name="T4" fmla="*/ 188 w 246"/>
                <a:gd name="T5" fmla="*/ 32 h 226"/>
                <a:gd name="T6" fmla="*/ 184 w 246"/>
                <a:gd name="T7" fmla="*/ 24 h 226"/>
                <a:gd name="T8" fmla="*/ 178 w 246"/>
                <a:gd name="T9" fmla="*/ 18 h 226"/>
                <a:gd name="T10" fmla="*/ 170 w 246"/>
                <a:gd name="T11" fmla="*/ 12 h 226"/>
                <a:gd name="T12" fmla="*/ 156 w 246"/>
                <a:gd name="T13" fmla="*/ 4 h 226"/>
                <a:gd name="T14" fmla="*/ 142 w 246"/>
                <a:gd name="T15" fmla="*/ 0 h 226"/>
                <a:gd name="T16" fmla="*/ 124 w 246"/>
                <a:gd name="T17" fmla="*/ 0 h 226"/>
                <a:gd name="T18" fmla="*/ 124 w 246"/>
                <a:gd name="T19" fmla="*/ 0 h 226"/>
                <a:gd name="T20" fmla="*/ 20 w 246"/>
                <a:gd name="T21" fmla="*/ 0 h 226"/>
                <a:gd name="T22" fmla="*/ 20 w 246"/>
                <a:gd name="T23" fmla="*/ 0 h 226"/>
                <a:gd name="T24" fmla="*/ 16 w 246"/>
                <a:gd name="T25" fmla="*/ 0 h 226"/>
                <a:gd name="T26" fmla="*/ 10 w 246"/>
                <a:gd name="T27" fmla="*/ 2 h 226"/>
                <a:gd name="T28" fmla="*/ 6 w 246"/>
                <a:gd name="T29" fmla="*/ 4 h 226"/>
                <a:gd name="T30" fmla="*/ 4 w 246"/>
                <a:gd name="T31" fmla="*/ 8 h 226"/>
                <a:gd name="T32" fmla="*/ 0 w 246"/>
                <a:gd name="T33" fmla="*/ 14 h 226"/>
                <a:gd name="T34" fmla="*/ 0 w 246"/>
                <a:gd name="T35" fmla="*/ 22 h 226"/>
                <a:gd name="T36" fmla="*/ 0 w 246"/>
                <a:gd name="T37" fmla="*/ 22 h 226"/>
                <a:gd name="T38" fmla="*/ 0 w 246"/>
                <a:gd name="T39" fmla="*/ 226 h 226"/>
                <a:gd name="T40" fmla="*/ 246 w 246"/>
                <a:gd name="T41" fmla="*/ 226 h 226"/>
                <a:gd name="T42" fmla="*/ 246 w 246"/>
                <a:gd name="T43" fmla="*/ 166 h 226"/>
                <a:gd name="T44" fmla="*/ 192 w 246"/>
                <a:gd name="T45" fmla="*/ 38 h 226"/>
                <a:gd name="T46" fmla="*/ 206 w 246"/>
                <a:gd name="T47" fmla="*/ 166 h 226"/>
                <a:gd name="T48" fmla="*/ 166 w 246"/>
                <a:gd name="T49" fmla="*/ 166 h 226"/>
                <a:gd name="T50" fmla="*/ 124 w 246"/>
                <a:gd name="T51" fmla="*/ 128 h 226"/>
                <a:gd name="T52" fmla="*/ 32 w 246"/>
                <a:gd name="T53" fmla="*/ 128 h 226"/>
                <a:gd name="T54" fmla="*/ 32 w 246"/>
                <a:gd name="T55" fmla="*/ 30 h 226"/>
                <a:gd name="T56" fmla="*/ 32 w 246"/>
                <a:gd name="T57" fmla="*/ 30 h 226"/>
                <a:gd name="T58" fmla="*/ 130 w 246"/>
                <a:gd name="T59" fmla="*/ 30 h 226"/>
                <a:gd name="T60" fmla="*/ 130 w 246"/>
                <a:gd name="T61" fmla="*/ 30 h 226"/>
                <a:gd name="T62" fmla="*/ 138 w 246"/>
                <a:gd name="T63" fmla="*/ 30 h 226"/>
                <a:gd name="T64" fmla="*/ 144 w 246"/>
                <a:gd name="T65" fmla="*/ 34 h 226"/>
                <a:gd name="T66" fmla="*/ 150 w 246"/>
                <a:gd name="T67" fmla="*/ 38 h 226"/>
                <a:gd name="T68" fmla="*/ 154 w 246"/>
                <a:gd name="T69" fmla="*/ 44 h 226"/>
                <a:gd name="T70" fmla="*/ 160 w 246"/>
                <a:gd name="T71" fmla="*/ 54 h 226"/>
                <a:gd name="T72" fmla="*/ 162 w 246"/>
                <a:gd name="T73" fmla="*/ 60 h 226"/>
                <a:gd name="T74" fmla="*/ 206 w 246"/>
                <a:gd name="T75" fmla="*/ 144 h 226"/>
                <a:gd name="T76" fmla="*/ 206 w 246"/>
                <a:gd name="T77" fmla="*/ 16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6" h="226">
                  <a:moveTo>
                    <a:pt x="192" y="38"/>
                  </a:moveTo>
                  <a:lnTo>
                    <a:pt x="192" y="38"/>
                  </a:lnTo>
                  <a:lnTo>
                    <a:pt x="188" y="32"/>
                  </a:lnTo>
                  <a:lnTo>
                    <a:pt x="184" y="24"/>
                  </a:lnTo>
                  <a:lnTo>
                    <a:pt x="178" y="18"/>
                  </a:lnTo>
                  <a:lnTo>
                    <a:pt x="170" y="12"/>
                  </a:lnTo>
                  <a:lnTo>
                    <a:pt x="156" y="4"/>
                  </a:lnTo>
                  <a:lnTo>
                    <a:pt x="142" y="0"/>
                  </a:lnTo>
                  <a:lnTo>
                    <a:pt x="124" y="0"/>
                  </a:lnTo>
                  <a:lnTo>
                    <a:pt x="124" y="0"/>
                  </a:lnTo>
                  <a:lnTo>
                    <a:pt x="20" y="0"/>
                  </a:lnTo>
                  <a:lnTo>
                    <a:pt x="20" y="0"/>
                  </a:lnTo>
                  <a:lnTo>
                    <a:pt x="16" y="0"/>
                  </a:lnTo>
                  <a:lnTo>
                    <a:pt x="10" y="2"/>
                  </a:lnTo>
                  <a:lnTo>
                    <a:pt x="6" y="4"/>
                  </a:lnTo>
                  <a:lnTo>
                    <a:pt x="4" y="8"/>
                  </a:lnTo>
                  <a:lnTo>
                    <a:pt x="0" y="14"/>
                  </a:lnTo>
                  <a:lnTo>
                    <a:pt x="0" y="22"/>
                  </a:lnTo>
                  <a:lnTo>
                    <a:pt x="0" y="22"/>
                  </a:lnTo>
                  <a:lnTo>
                    <a:pt x="0" y="226"/>
                  </a:lnTo>
                  <a:lnTo>
                    <a:pt x="246" y="226"/>
                  </a:lnTo>
                  <a:lnTo>
                    <a:pt x="246" y="166"/>
                  </a:lnTo>
                  <a:lnTo>
                    <a:pt x="192" y="38"/>
                  </a:lnTo>
                  <a:close/>
                  <a:moveTo>
                    <a:pt x="206" y="166"/>
                  </a:moveTo>
                  <a:lnTo>
                    <a:pt x="166" y="166"/>
                  </a:lnTo>
                  <a:lnTo>
                    <a:pt x="124" y="128"/>
                  </a:lnTo>
                  <a:lnTo>
                    <a:pt x="32" y="128"/>
                  </a:lnTo>
                  <a:lnTo>
                    <a:pt x="32" y="30"/>
                  </a:lnTo>
                  <a:lnTo>
                    <a:pt x="32" y="30"/>
                  </a:lnTo>
                  <a:lnTo>
                    <a:pt x="130" y="30"/>
                  </a:lnTo>
                  <a:lnTo>
                    <a:pt x="130" y="30"/>
                  </a:lnTo>
                  <a:lnTo>
                    <a:pt x="138" y="30"/>
                  </a:lnTo>
                  <a:lnTo>
                    <a:pt x="144" y="34"/>
                  </a:lnTo>
                  <a:lnTo>
                    <a:pt x="150" y="38"/>
                  </a:lnTo>
                  <a:lnTo>
                    <a:pt x="154" y="44"/>
                  </a:lnTo>
                  <a:lnTo>
                    <a:pt x="160" y="54"/>
                  </a:lnTo>
                  <a:lnTo>
                    <a:pt x="162" y="60"/>
                  </a:lnTo>
                  <a:lnTo>
                    <a:pt x="206" y="144"/>
                  </a:lnTo>
                  <a:lnTo>
                    <a:pt x="206" y="166"/>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grpSp>
      <p:sp>
        <p:nvSpPr>
          <p:cNvPr id="464" name="Line 22"/>
          <p:cNvSpPr>
            <a:spLocks noChangeShapeType="1"/>
          </p:cNvSpPr>
          <p:nvPr/>
        </p:nvSpPr>
        <p:spPr bwMode="auto">
          <a:xfrm>
            <a:off x="6395665" y="2903387"/>
            <a:ext cx="0" cy="15887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algn="ctr"/>
            <a:endParaRPr lang="ko-KR" altLang="en-US" sz="14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65" name="Line 23"/>
          <p:cNvSpPr>
            <a:spLocks noChangeShapeType="1"/>
          </p:cNvSpPr>
          <p:nvPr/>
        </p:nvSpPr>
        <p:spPr bwMode="auto">
          <a:xfrm>
            <a:off x="8512053" y="2903387"/>
            <a:ext cx="0" cy="15887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algn="ctr"/>
            <a:endParaRPr lang="ko-KR" altLang="en-US" sz="14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66" name="Line 61"/>
          <p:cNvSpPr>
            <a:spLocks noChangeShapeType="1"/>
          </p:cNvSpPr>
          <p:nvPr/>
        </p:nvSpPr>
        <p:spPr bwMode="auto">
          <a:xfrm>
            <a:off x="6397996" y="2986926"/>
            <a:ext cx="1265266" cy="0"/>
          </a:xfrm>
          <a:prstGeom prst="line">
            <a:avLst/>
          </a:prstGeom>
          <a:noFill/>
          <a:ln w="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algn="ctr"/>
            <a:endParaRPr lang="ko-KR" altLang="en-US" sz="14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67" name="Line 62"/>
          <p:cNvSpPr>
            <a:spLocks noChangeShapeType="1"/>
          </p:cNvSpPr>
          <p:nvPr/>
        </p:nvSpPr>
        <p:spPr bwMode="auto">
          <a:xfrm>
            <a:off x="8512054" y="2986926"/>
            <a:ext cx="827178" cy="0"/>
          </a:xfrm>
          <a:prstGeom prst="line">
            <a:avLst/>
          </a:prstGeom>
          <a:noFill/>
          <a:ln w="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algn="ctr"/>
            <a:endParaRPr lang="ko-KR" altLang="en-US" sz="14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68" name="Line 22"/>
          <p:cNvSpPr>
            <a:spLocks noChangeShapeType="1"/>
          </p:cNvSpPr>
          <p:nvPr/>
        </p:nvSpPr>
        <p:spPr bwMode="auto">
          <a:xfrm>
            <a:off x="7669062" y="2903387"/>
            <a:ext cx="0" cy="15887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algn="ctr"/>
            <a:endParaRPr lang="ko-KR" altLang="en-US" sz="14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69" name="Line 61"/>
          <p:cNvSpPr>
            <a:spLocks noChangeShapeType="1"/>
          </p:cNvSpPr>
          <p:nvPr/>
        </p:nvSpPr>
        <p:spPr bwMode="auto">
          <a:xfrm>
            <a:off x="7650005" y="2986926"/>
            <a:ext cx="862049" cy="0"/>
          </a:xfrm>
          <a:prstGeom prst="line">
            <a:avLst/>
          </a:prstGeom>
          <a:noFill/>
          <a:ln w="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algn="ctr"/>
            <a:endParaRPr lang="ko-KR" altLang="en-US" sz="14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70" name="Line 23"/>
          <p:cNvSpPr>
            <a:spLocks noChangeShapeType="1"/>
          </p:cNvSpPr>
          <p:nvPr/>
        </p:nvSpPr>
        <p:spPr bwMode="auto">
          <a:xfrm>
            <a:off x="9339231" y="2903387"/>
            <a:ext cx="0" cy="15887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algn="ctr"/>
            <a:endParaRPr lang="ko-KR" altLang="en-US" sz="14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71" name="Line 62"/>
          <p:cNvSpPr>
            <a:spLocks noChangeShapeType="1"/>
          </p:cNvSpPr>
          <p:nvPr/>
        </p:nvSpPr>
        <p:spPr bwMode="auto">
          <a:xfrm>
            <a:off x="9339232" y="2986926"/>
            <a:ext cx="828492" cy="0"/>
          </a:xfrm>
          <a:prstGeom prst="line">
            <a:avLst/>
          </a:prstGeom>
          <a:noFill/>
          <a:ln w="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algn="ctr"/>
            <a:endParaRPr lang="ko-KR" altLang="en-US" sz="14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72" name="Line 23"/>
          <p:cNvSpPr>
            <a:spLocks noChangeShapeType="1"/>
          </p:cNvSpPr>
          <p:nvPr/>
        </p:nvSpPr>
        <p:spPr bwMode="auto">
          <a:xfrm>
            <a:off x="10200570" y="2903387"/>
            <a:ext cx="0" cy="15887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algn="ctr"/>
            <a:endParaRPr lang="ko-KR" altLang="en-US" sz="14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73" name="타원 101"/>
          <p:cNvSpPr/>
          <p:nvPr/>
        </p:nvSpPr>
        <p:spPr bwMode="auto">
          <a:xfrm>
            <a:off x="8855594" y="2922195"/>
            <a:ext cx="144023" cy="144000"/>
          </a:xfrm>
          <a:prstGeom prst="ellipse">
            <a:avLst/>
          </a:prstGeom>
          <a:solidFill>
            <a:schemeClr val="bg1"/>
          </a:solid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ko-KR" altLang="en-US" sz="10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74" name="타원 102"/>
          <p:cNvSpPr/>
          <p:nvPr/>
        </p:nvSpPr>
        <p:spPr bwMode="auto">
          <a:xfrm>
            <a:off x="8025760" y="2922195"/>
            <a:ext cx="144023" cy="144000"/>
          </a:xfrm>
          <a:prstGeom prst="ellipse">
            <a:avLst/>
          </a:prstGeom>
          <a:solidFill>
            <a:schemeClr val="bg1"/>
          </a:solid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ko-KR" altLang="en-US" sz="10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75" name="직사각형 104"/>
          <p:cNvSpPr/>
          <p:nvPr/>
        </p:nvSpPr>
        <p:spPr>
          <a:xfrm>
            <a:off x="6204628" y="2636890"/>
            <a:ext cx="1703703" cy="246221"/>
          </a:xfrm>
          <a:prstGeom prst="rect">
            <a:avLst/>
          </a:prstGeom>
        </p:spPr>
        <p:txBody>
          <a:bodyPr wrap="square">
            <a:spAutoFit/>
          </a:bodyPr>
          <a:lstStyle/>
          <a:p>
            <a:pPr algn="ctr"/>
            <a:r>
              <a:rPr lang="zh-CN" altLang="en-US"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通关</a:t>
            </a:r>
            <a:r>
              <a:rPr lang="en-US" altLang="zh-CN"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海运</a:t>
            </a:r>
            <a:r>
              <a:rPr lang="en-US" altLang="zh-CN"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空运</a:t>
            </a:r>
            <a:endParaRPr lang="en-US" altLang="ko-KR"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6" name="직사각형 105"/>
          <p:cNvSpPr/>
          <p:nvPr/>
        </p:nvSpPr>
        <p:spPr>
          <a:xfrm>
            <a:off x="7536200" y="2647317"/>
            <a:ext cx="1077399" cy="246221"/>
          </a:xfrm>
          <a:prstGeom prst="rect">
            <a:avLst/>
          </a:prstGeom>
        </p:spPr>
        <p:txBody>
          <a:bodyPr>
            <a:spAutoFit/>
          </a:bodyPr>
          <a:lstStyle/>
          <a:p>
            <a:pPr algn="ctr"/>
            <a:r>
              <a:rPr lang="zh-CN" altLang="en-US"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冷链库运营</a:t>
            </a:r>
            <a:endParaRPr lang="en-US" altLang="ko-KR"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7" name="직사각형 106"/>
          <p:cNvSpPr/>
          <p:nvPr/>
        </p:nvSpPr>
        <p:spPr>
          <a:xfrm>
            <a:off x="8496931" y="2647317"/>
            <a:ext cx="767509" cy="246221"/>
          </a:xfrm>
          <a:prstGeom prst="rect">
            <a:avLst/>
          </a:prstGeom>
        </p:spPr>
        <p:txBody>
          <a:bodyPr wrap="square">
            <a:spAutoFit/>
          </a:bodyPr>
          <a:lstStyle/>
          <a:p>
            <a:pPr algn="ctr"/>
            <a:r>
              <a:rPr lang="zh-CN" altLang="en-US"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干线运输</a:t>
            </a:r>
            <a:endParaRPr lang="en-US" altLang="ko-KR"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8" name="직사각형 107"/>
          <p:cNvSpPr/>
          <p:nvPr/>
        </p:nvSpPr>
        <p:spPr>
          <a:xfrm>
            <a:off x="9192430" y="2647317"/>
            <a:ext cx="1109277" cy="246221"/>
          </a:xfrm>
          <a:prstGeom prst="rect">
            <a:avLst/>
          </a:prstGeom>
        </p:spPr>
        <p:txBody>
          <a:bodyPr wrap="square">
            <a:spAutoFit/>
          </a:bodyPr>
          <a:lstStyle/>
          <a:p>
            <a:pPr algn="ctr"/>
            <a:r>
              <a:rPr lang="zh-CN" altLang="en-US"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区域配送</a:t>
            </a:r>
            <a:endParaRPr lang="en-US" altLang="ko-KR" sz="1000" b="1" spc="-15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79" name="그림 116"/>
          <p:cNvPicPr>
            <a:picLocks noChangeAspect="1"/>
          </p:cNvPicPr>
          <p:nvPr/>
        </p:nvPicPr>
        <p:blipFill>
          <a:blip r:embed="rId11"/>
          <a:stretch>
            <a:fillRect/>
          </a:stretch>
        </p:blipFill>
        <p:spPr>
          <a:xfrm>
            <a:off x="7144848" y="3273632"/>
            <a:ext cx="294737" cy="155368"/>
          </a:xfrm>
          <a:prstGeom prst="rect">
            <a:avLst/>
          </a:prstGeom>
          <a:solidFill>
            <a:schemeClr val="bg1">
              <a:lumMod val="95000"/>
            </a:schemeClr>
          </a:solidFill>
        </p:spPr>
      </p:pic>
      <p:grpSp>
        <p:nvGrpSpPr>
          <p:cNvPr id="480" name="그룹 123"/>
          <p:cNvGrpSpPr/>
          <p:nvPr/>
        </p:nvGrpSpPr>
        <p:grpSpPr>
          <a:xfrm>
            <a:off x="9624490" y="3253720"/>
            <a:ext cx="295247" cy="158400"/>
            <a:chOff x="2880666" y="5594009"/>
            <a:chExt cx="584784" cy="279958"/>
          </a:xfrm>
        </p:grpSpPr>
        <p:sp>
          <p:nvSpPr>
            <p:cNvPr id="481" name="Freeform 5"/>
            <p:cNvSpPr>
              <a:spLocks noEditPoints="1"/>
            </p:cNvSpPr>
            <p:nvPr/>
          </p:nvSpPr>
          <p:spPr bwMode="auto">
            <a:xfrm>
              <a:off x="2938646" y="5795525"/>
              <a:ext cx="96083" cy="78442"/>
            </a:xfrm>
            <a:custGeom>
              <a:avLst/>
              <a:gdLst>
                <a:gd name="T0" fmla="*/ 58 w 116"/>
                <a:gd name="T1" fmla="*/ 116 h 116"/>
                <a:gd name="T2" fmla="*/ 58 w 116"/>
                <a:gd name="T3" fmla="*/ 116 h 116"/>
                <a:gd name="T4" fmla="*/ 46 w 116"/>
                <a:gd name="T5" fmla="*/ 114 h 116"/>
                <a:gd name="T6" fmla="*/ 36 w 116"/>
                <a:gd name="T7" fmla="*/ 112 h 116"/>
                <a:gd name="T8" fmla="*/ 26 w 116"/>
                <a:gd name="T9" fmla="*/ 106 h 116"/>
                <a:gd name="T10" fmla="*/ 18 w 116"/>
                <a:gd name="T11" fmla="*/ 98 h 116"/>
                <a:gd name="T12" fmla="*/ 10 w 116"/>
                <a:gd name="T13" fmla="*/ 90 h 116"/>
                <a:gd name="T14" fmla="*/ 4 w 116"/>
                <a:gd name="T15" fmla="*/ 80 h 116"/>
                <a:gd name="T16" fmla="*/ 2 w 116"/>
                <a:gd name="T17" fmla="*/ 70 h 116"/>
                <a:gd name="T18" fmla="*/ 0 w 116"/>
                <a:gd name="T19" fmla="*/ 58 h 116"/>
                <a:gd name="T20" fmla="*/ 0 w 116"/>
                <a:gd name="T21" fmla="*/ 58 h 116"/>
                <a:gd name="T22" fmla="*/ 2 w 116"/>
                <a:gd name="T23" fmla="*/ 46 h 116"/>
                <a:gd name="T24" fmla="*/ 4 w 116"/>
                <a:gd name="T25" fmla="*/ 36 h 116"/>
                <a:gd name="T26" fmla="*/ 10 w 116"/>
                <a:gd name="T27" fmla="*/ 26 h 116"/>
                <a:gd name="T28" fmla="*/ 18 w 116"/>
                <a:gd name="T29" fmla="*/ 18 h 116"/>
                <a:gd name="T30" fmla="*/ 26 w 116"/>
                <a:gd name="T31" fmla="*/ 10 h 116"/>
                <a:gd name="T32" fmla="*/ 36 w 116"/>
                <a:gd name="T33" fmla="*/ 4 h 116"/>
                <a:gd name="T34" fmla="*/ 46 w 116"/>
                <a:gd name="T35" fmla="*/ 2 h 116"/>
                <a:gd name="T36" fmla="*/ 58 w 116"/>
                <a:gd name="T37" fmla="*/ 0 h 116"/>
                <a:gd name="T38" fmla="*/ 58 w 116"/>
                <a:gd name="T39" fmla="*/ 0 h 116"/>
                <a:gd name="T40" fmla="*/ 70 w 116"/>
                <a:gd name="T41" fmla="*/ 2 h 116"/>
                <a:gd name="T42" fmla="*/ 80 w 116"/>
                <a:gd name="T43" fmla="*/ 4 h 116"/>
                <a:gd name="T44" fmla="*/ 90 w 116"/>
                <a:gd name="T45" fmla="*/ 10 h 116"/>
                <a:gd name="T46" fmla="*/ 98 w 116"/>
                <a:gd name="T47" fmla="*/ 18 h 116"/>
                <a:gd name="T48" fmla="*/ 106 w 116"/>
                <a:gd name="T49" fmla="*/ 26 h 116"/>
                <a:gd name="T50" fmla="*/ 112 w 116"/>
                <a:gd name="T51" fmla="*/ 36 h 116"/>
                <a:gd name="T52" fmla="*/ 114 w 116"/>
                <a:gd name="T53" fmla="*/ 46 h 116"/>
                <a:gd name="T54" fmla="*/ 116 w 116"/>
                <a:gd name="T55" fmla="*/ 58 h 116"/>
                <a:gd name="T56" fmla="*/ 116 w 116"/>
                <a:gd name="T57" fmla="*/ 58 h 116"/>
                <a:gd name="T58" fmla="*/ 114 w 116"/>
                <a:gd name="T59" fmla="*/ 70 h 116"/>
                <a:gd name="T60" fmla="*/ 112 w 116"/>
                <a:gd name="T61" fmla="*/ 80 h 116"/>
                <a:gd name="T62" fmla="*/ 106 w 116"/>
                <a:gd name="T63" fmla="*/ 90 h 116"/>
                <a:gd name="T64" fmla="*/ 98 w 116"/>
                <a:gd name="T65" fmla="*/ 98 h 116"/>
                <a:gd name="T66" fmla="*/ 90 w 116"/>
                <a:gd name="T67" fmla="*/ 106 h 116"/>
                <a:gd name="T68" fmla="*/ 80 w 116"/>
                <a:gd name="T69" fmla="*/ 112 h 116"/>
                <a:gd name="T70" fmla="*/ 70 w 116"/>
                <a:gd name="T71" fmla="*/ 114 h 116"/>
                <a:gd name="T72" fmla="*/ 58 w 116"/>
                <a:gd name="T73" fmla="*/ 116 h 116"/>
                <a:gd name="T74" fmla="*/ 58 w 116"/>
                <a:gd name="T75" fmla="*/ 116 h 116"/>
                <a:gd name="T76" fmla="*/ 58 w 116"/>
                <a:gd name="T77" fmla="*/ 32 h 116"/>
                <a:gd name="T78" fmla="*/ 58 w 116"/>
                <a:gd name="T79" fmla="*/ 32 h 116"/>
                <a:gd name="T80" fmla="*/ 48 w 116"/>
                <a:gd name="T81" fmla="*/ 34 h 116"/>
                <a:gd name="T82" fmla="*/ 40 w 116"/>
                <a:gd name="T83" fmla="*/ 40 h 116"/>
                <a:gd name="T84" fmla="*/ 34 w 116"/>
                <a:gd name="T85" fmla="*/ 48 h 116"/>
                <a:gd name="T86" fmla="*/ 32 w 116"/>
                <a:gd name="T87" fmla="*/ 58 h 116"/>
                <a:gd name="T88" fmla="*/ 32 w 116"/>
                <a:gd name="T89" fmla="*/ 58 h 116"/>
                <a:gd name="T90" fmla="*/ 34 w 116"/>
                <a:gd name="T91" fmla="*/ 68 h 116"/>
                <a:gd name="T92" fmla="*/ 40 w 116"/>
                <a:gd name="T93" fmla="*/ 76 h 116"/>
                <a:gd name="T94" fmla="*/ 48 w 116"/>
                <a:gd name="T95" fmla="*/ 82 h 116"/>
                <a:gd name="T96" fmla="*/ 58 w 116"/>
                <a:gd name="T97" fmla="*/ 84 h 116"/>
                <a:gd name="T98" fmla="*/ 58 w 116"/>
                <a:gd name="T99" fmla="*/ 84 h 116"/>
                <a:gd name="T100" fmla="*/ 68 w 116"/>
                <a:gd name="T101" fmla="*/ 82 h 116"/>
                <a:gd name="T102" fmla="*/ 76 w 116"/>
                <a:gd name="T103" fmla="*/ 76 h 116"/>
                <a:gd name="T104" fmla="*/ 82 w 116"/>
                <a:gd name="T105" fmla="*/ 68 h 116"/>
                <a:gd name="T106" fmla="*/ 84 w 116"/>
                <a:gd name="T107" fmla="*/ 58 h 116"/>
                <a:gd name="T108" fmla="*/ 84 w 116"/>
                <a:gd name="T109" fmla="*/ 58 h 116"/>
                <a:gd name="T110" fmla="*/ 82 w 116"/>
                <a:gd name="T111" fmla="*/ 48 h 116"/>
                <a:gd name="T112" fmla="*/ 76 w 116"/>
                <a:gd name="T113" fmla="*/ 40 h 116"/>
                <a:gd name="T114" fmla="*/ 68 w 116"/>
                <a:gd name="T115" fmla="*/ 34 h 116"/>
                <a:gd name="T116" fmla="*/ 58 w 116"/>
                <a:gd name="T117" fmla="*/ 32 h 116"/>
                <a:gd name="T118" fmla="*/ 58 w 116"/>
                <a:gd name="T119" fmla="*/ 3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 h="116">
                  <a:moveTo>
                    <a:pt x="58" y="116"/>
                  </a:moveTo>
                  <a:lnTo>
                    <a:pt x="58" y="116"/>
                  </a:lnTo>
                  <a:lnTo>
                    <a:pt x="46" y="114"/>
                  </a:lnTo>
                  <a:lnTo>
                    <a:pt x="36" y="112"/>
                  </a:lnTo>
                  <a:lnTo>
                    <a:pt x="26" y="106"/>
                  </a:lnTo>
                  <a:lnTo>
                    <a:pt x="18" y="98"/>
                  </a:lnTo>
                  <a:lnTo>
                    <a:pt x="10" y="90"/>
                  </a:lnTo>
                  <a:lnTo>
                    <a:pt x="4" y="80"/>
                  </a:lnTo>
                  <a:lnTo>
                    <a:pt x="2" y="70"/>
                  </a:lnTo>
                  <a:lnTo>
                    <a:pt x="0" y="58"/>
                  </a:lnTo>
                  <a:lnTo>
                    <a:pt x="0" y="58"/>
                  </a:lnTo>
                  <a:lnTo>
                    <a:pt x="2" y="46"/>
                  </a:lnTo>
                  <a:lnTo>
                    <a:pt x="4" y="36"/>
                  </a:lnTo>
                  <a:lnTo>
                    <a:pt x="10" y="26"/>
                  </a:lnTo>
                  <a:lnTo>
                    <a:pt x="18" y="18"/>
                  </a:lnTo>
                  <a:lnTo>
                    <a:pt x="26" y="10"/>
                  </a:lnTo>
                  <a:lnTo>
                    <a:pt x="36" y="4"/>
                  </a:lnTo>
                  <a:lnTo>
                    <a:pt x="46" y="2"/>
                  </a:lnTo>
                  <a:lnTo>
                    <a:pt x="58" y="0"/>
                  </a:lnTo>
                  <a:lnTo>
                    <a:pt x="58" y="0"/>
                  </a:lnTo>
                  <a:lnTo>
                    <a:pt x="70" y="2"/>
                  </a:lnTo>
                  <a:lnTo>
                    <a:pt x="80" y="4"/>
                  </a:lnTo>
                  <a:lnTo>
                    <a:pt x="90" y="10"/>
                  </a:lnTo>
                  <a:lnTo>
                    <a:pt x="98" y="18"/>
                  </a:lnTo>
                  <a:lnTo>
                    <a:pt x="106" y="26"/>
                  </a:lnTo>
                  <a:lnTo>
                    <a:pt x="112" y="36"/>
                  </a:lnTo>
                  <a:lnTo>
                    <a:pt x="114" y="46"/>
                  </a:lnTo>
                  <a:lnTo>
                    <a:pt x="116" y="58"/>
                  </a:lnTo>
                  <a:lnTo>
                    <a:pt x="116" y="58"/>
                  </a:lnTo>
                  <a:lnTo>
                    <a:pt x="114" y="70"/>
                  </a:lnTo>
                  <a:lnTo>
                    <a:pt x="112" y="80"/>
                  </a:lnTo>
                  <a:lnTo>
                    <a:pt x="106" y="90"/>
                  </a:lnTo>
                  <a:lnTo>
                    <a:pt x="98" y="98"/>
                  </a:lnTo>
                  <a:lnTo>
                    <a:pt x="90" y="106"/>
                  </a:lnTo>
                  <a:lnTo>
                    <a:pt x="80" y="112"/>
                  </a:lnTo>
                  <a:lnTo>
                    <a:pt x="70" y="114"/>
                  </a:lnTo>
                  <a:lnTo>
                    <a:pt x="58" y="116"/>
                  </a:lnTo>
                  <a:lnTo>
                    <a:pt x="58" y="116"/>
                  </a:lnTo>
                  <a:close/>
                  <a:moveTo>
                    <a:pt x="58" y="32"/>
                  </a:moveTo>
                  <a:lnTo>
                    <a:pt x="58" y="32"/>
                  </a:lnTo>
                  <a:lnTo>
                    <a:pt x="48" y="34"/>
                  </a:lnTo>
                  <a:lnTo>
                    <a:pt x="40" y="40"/>
                  </a:lnTo>
                  <a:lnTo>
                    <a:pt x="34" y="48"/>
                  </a:lnTo>
                  <a:lnTo>
                    <a:pt x="32" y="58"/>
                  </a:lnTo>
                  <a:lnTo>
                    <a:pt x="32" y="58"/>
                  </a:lnTo>
                  <a:lnTo>
                    <a:pt x="34" y="68"/>
                  </a:lnTo>
                  <a:lnTo>
                    <a:pt x="40" y="76"/>
                  </a:lnTo>
                  <a:lnTo>
                    <a:pt x="48" y="82"/>
                  </a:lnTo>
                  <a:lnTo>
                    <a:pt x="58" y="84"/>
                  </a:lnTo>
                  <a:lnTo>
                    <a:pt x="58" y="84"/>
                  </a:lnTo>
                  <a:lnTo>
                    <a:pt x="68" y="82"/>
                  </a:lnTo>
                  <a:lnTo>
                    <a:pt x="76" y="76"/>
                  </a:lnTo>
                  <a:lnTo>
                    <a:pt x="82" y="68"/>
                  </a:lnTo>
                  <a:lnTo>
                    <a:pt x="84" y="58"/>
                  </a:lnTo>
                  <a:lnTo>
                    <a:pt x="84" y="58"/>
                  </a:lnTo>
                  <a:lnTo>
                    <a:pt x="82" y="48"/>
                  </a:lnTo>
                  <a:lnTo>
                    <a:pt x="76" y="40"/>
                  </a:lnTo>
                  <a:lnTo>
                    <a:pt x="68" y="34"/>
                  </a:lnTo>
                  <a:lnTo>
                    <a:pt x="58" y="32"/>
                  </a:lnTo>
                  <a:lnTo>
                    <a:pt x="58" y="32"/>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82" name="Freeform 6"/>
            <p:cNvSpPr/>
            <p:nvPr/>
          </p:nvSpPr>
          <p:spPr bwMode="auto">
            <a:xfrm>
              <a:off x="3394215" y="5800935"/>
              <a:ext cx="71234" cy="51393"/>
            </a:xfrm>
            <a:custGeom>
              <a:avLst/>
              <a:gdLst>
                <a:gd name="T0" fmla="*/ 86 w 86"/>
                <a:gd name="T1" fmla="*/ 0 h 76"/>
                <a:gd name="T2" fmla="*/ 0 w 86"/>
                <a:gd name="T3" fmla="*/ 0 h 76"/>
                <a:gd name="T4" fmla="*/ 0 w 86"/>
                <a:gd name="T5" fmla="*/ 0 h 76"/>
                <a:gd name="T6" fmla="*/ 10 w 86"/>
                <a:gd name="T7" fmla="*/ 10 h 76"/>
                <a:gd name="T8" fmla="*/ 16 w 86"/>
                <a:gd name="T9" fmla="*/ 22 h 76"/>
                <a:gd name="T10" fmla="*/ 20 w 86"/>
                <a:gd name="T11" fmla="*/ 36 h 76"/>
                <a:gd name="T12" fmla="*/ 22 w 86"/>
                <a:gd name="T13" fmla="*/ 50 h 76"/>
                <a:gd name="T14" fmla="*/ 22 w 86"/>
                <a:gd name="T15" fmla="*/ 50 h 76"/>
                <a:gd name="T16" fmla="*/ 20 w 86"/>
                <a:gd name="T17" fmla="*/ 62 h 76"/>
                <a:gd name="T18" fmla="*/ 18 w 86"/>
                <a:gd name="T19" fmla="*/ 76 h 76"/>
                <a:gd name="T20" fmla="*/ 86 w 86"/>
                <a:gd name="T21" fmla="*/ 76 h 76"/>
                <a:gd name="T22" fmla="*/ 86 w 86"/>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76">
                  <a:moveTo>
                    <a:pt x="86" y="0"/>
                  </a:moveTo>
                  <a:lnTo>
                    <a:pt x="0" y="0"/>
                  </a:lnTo>
                  <a:lnTo>
                    <a:pt x="0" y="0"/>
                  </a:lnTo>
                  <a:lnTo>
                    <a:pt x="10" y="10"/>
                  </a:lnTo>
                  <a:lnTo>
                    <a:pt x="16" y="22"/>
                  </a:lnTo>
                  <a:lnTo>
                    <a:pt x="20" y="36"/>
                  </a:lnTo>
                  <a:lnTo>
                    <a:pt x="22" y="50"/>
                  </a:lnTo>
                  <a:lnTo>
                    <a:pt x="22" y="50"/>
                  </a:lnTo>
                  <a:lnTo>
                    <a:pt x="20" y="62"/>
                  </a:lnTo>
                  <a:lnTo>
                    <a:pt x="18" y="76"/>
                  </a:lnTo>
                  <a:lnTo>
                    <a:pt x="86" y="76"/>
                  </a:lnTo>
                  <a:lnTo>
                    <a:pt x="86" y="0"/>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83" name="Freeform 7"/>
            <p:cNvSpPr/>
            <p:nvPr/>
          </p:nvSpPr>
          <p:spPr bwMode="auto">
            <a:xfrm>
              <a:off x="2880666" y="5800935"/>
              <a:ext cx="66265" cy="25697"/>
            </a:xfrm>
            <a:custGeom>
              <a:avLst/>
              <a:gdLst>
                <a:gd name="T0" fmla="*/ 80 w 80"/>
                <a:gd name="T1" fmla="*/ 0 h 38"/>
                <a:gd name="T2" fmla="*/ 0 w 80"/>
                <a:gd name="T3" fmla="*/ 0 h 38"/>
                <a:gd name="T4" fmla="*/ 0 w 80"/>
                <a:gd name="T5" fmla="*/ 38 h 38"/>
                <a:gd name="T6" fmla="*/ 60 w 80"/>
                <a:gd name="T7" fmla="*/ 38 h 38"/>
                <a:gd name="T8" fmla="*/ 60 w 80"/>
                <a:gd name="T9" fmla="*/ 38 h 38"/>
                <a:gd name="T10" fmla="*/ 62 w 80"/>
                <a:gd name="T11" fmla="*/ 26 h 38"/>
                <a:gd name="T12" fmla="*/ 66 w 80"/>
                <a:gd name="T13" fmla="*/ 16 h 38"/>
                <a:gd name="T14" fmla="*/ 72 w 80"/>
                <a:gd name="T15" fmla="*/ 8 h 38"/>
                <a:gd name="T16" fmla="*/ 80 w 80"/>
                <a:gd name="T17" fmla="*/ 0 h 38"/>
                <a:gd name="T18" fmla="*/ 80 w 8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38">
                  <a:moveTo>
                    <a:pt x="80" y="0"/>
                  </a:moveTo>
                  <a:lnTo>
                    <a:pt x="0" y="0"/>
                  </a:lnTo>
                  <a:lnTo>
                    <a:pt x="0" y="38"/>
                  </a:lnTo>
                  <a:lnTo>
                    <a:pt x="60" y="38"/>
                  </a:lnTo>
                  <a:lnTo>
                    <a:pt x="60" y="38"/>
                  </a:lnTo>
                  <a:lnTo>
                    <a:pt x="62" y="26"/>
                  </a:lnTo>
                  <a:lnTo>
                    <a:pt x="66" y="16"/>
                  </a:lnTo>
                  <a:lnTo>
                    <a:pt x="72" y="8"/>
                  </a:lnTo>
                  <a:lnTo>
                    <a:pt x="80" y="0"/>
                  </a:lnTo>
                  <a:lnTo>
                    <a:pt x="80" y="0"/>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84" name="Freeform 8"/>
            <p:cNvSpPr/>
            <p:nvPr/>
          </p:nvSpPr>
          <p:spPr bwMode="auto">
            <a:xfrm>
              <a:off x="3026448" y="5800935"/>
              <a:ext cx="288250" cy="51393"/>
            </a:xfrm>
            <a:custGeom>
              <a:avLst/>
              <a:gdLst>
                <a:gd name="T0" fmla="*/ 348 w 348"/>
                <a:gd name="T1" fmla="*/ 0 h 76"/>
                <a:gd name="T2" fmla="*/ 0 w 348"/>
                <a:gd name="T3" fmla="*/ 0 h 76"/>
                <a:gd name="T4" fmla="*/ 0 w 348"/>
                <a:gd name="T5" fmla="*/ 0 h 76"/>
                <a:gd name="T6" fmla="*/ 10 w 348"/>
                <a:gd name="T7" fmla="*/ 10 h 76"/>
                <a:gd name="T8" fmla="*/ 16 w 348"/>
                <a:gd name="T9" fmla="*/ 22 h 76"/>
                <a:gd name="T10" fmla="*/ 20 w 348"/>
                <a:gd name="T11" fmla="*/ 36 h 76"/>
                <a:gd name="T12" fmla="*/ 22 w 348"/>
                <a:gd name="T13" fmla="*/ 50 h 76"/>
                <a:gd name="T14" fmla="*/ 22 w 348"/>
                <a:gd name="T15" fmla="*/ 50 h 76"/>
                <a:gd name="T16" fmla="*/ 20 w 348"/>
                <a:gd name="T17" fmla="*/ 62 h 76"/>
                <a:gd name="T18" fmla="*/ 18 w 348"/>
                <a:gd name="T19" fmla="*/ 76 h 76"/>
                <a:gd name="T20" fmla="*/ 330 w 348"/>
                <a:gd name="T21" fmla="*/ 76 h 76"/>
                <a:gd name="T22" fmla="*/ 330 w 348"/>
                <a:gd name="T23" fmla="*/ 76 h 76"/>
                <a:gd name="T24" fmla="*/ 328 w 348"/>
                <a:gd name="T25" fmla="*/ 62 h 76"/>
                <a:gd name="T26" fmla="*/ 326 w 348"/>
                <a:gd name="T27" fmla="*/ 50 h 76"/>
                <a:gd name="T28" fmla="*/ 326 w 348"/>
                <a:gd name="T29" fmla="*/ 50 h 76"/>
                <a:gd name="T30" fmla="*/ 328 w 348"/>
                <a:gd name="T31" fmla="*/ 36 h 76"/>
                <a:gd name="T32" fmla="*/ 332 w 348"/>
                <a:gd name="T33" fmla="*/ 22 h 76"/>
                <a:gd name="T34" fmla="*/ 338 w 348"/>
                <a:gd name="T35" fmla="*/ 10 h 76"/>
                <a:gd name="T36" fmla="*/ 348 w 348"/>
                <a:gd name="T37" fmla="*/ 0 h 76"/>
                <a:gd name="T38" fmla="*/ 348 w 348"/>
                <a:gd name="T3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8" h="76">
                  <a:moveTo>
                    <a:pt x="348" y="0"/>
                  </a:moveTo>
                  <a:lnTo>
                    <a:pt x="0" y="0"/>
                  </a:lnTo>
                  <a:lnTo>
                    <a:pt x="0" y="0"/>
                  </a:lnTo>
                  <a:lnTo>
                    <a:pt x="10" y="10"/>
                  </a:lnTo>
                  <a:lnTo>
                    <a:pt x="16" y="22"/>
                  </a:lnTo>
                  <a:lnTo>
                    <a:pt x="20" y="36"/>
                  </a:lnTo>
                  <a:lnTo>
                    <a:pt x="22" y="50"/>
                  </a:lnTo>
                  <a:lnTo>
                    <a:pt x="22" y="50"/>
                  </a:lnTo>
                  <a:lnTo>
                    <a:pt x="20" y="62"/>
                  </a:lnTo>
                  <a:lnTo>
                    <a:pt x="18" y="76"/>
                  </a:lnTo>
                  <a:lnTo>
                    <a:pt x="330" y="76"/>
                  </a:lnTo>
                  <a:lnTo>
                    <a:pt x="330" y="76"/>
                  </a:lnTo>
                  <a:lnTo>
                    <a:pt x="328" y="62"/>
                  </a:lnTo>
                  <a:lnTo>
                    <a:pt x="326" y="50"/>
                  </a:lnTo>
                  <a:lnTo>
                    <a:pt x="326" y="50"/>
                  </a:lnTo>
                  <a:lnTo>
                    <a:pt x="328" y="36"/>
                  </a:lnTo>
                  <a:lnTo>
                    <a:pt x="332" y="22"/>
                  </a:lnTo>
                  <a:lnTo>
                    <a:pt x="338" y="10"/>
                  </a:lnTo>
                  <a:lnTo>
                    <a:pt x="348" y="0"/>
                  </a:lnTo>
                  <a:lnTo>
                    <a:pt x="348" y="0"/>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85" name="Freeform 9"/>
            <p:cNvSpPr>
              <a:spLocks noEditPoints="1"/>
            </p:cNvSpPr>
            <p:nvPr/>
          </p:nvSpPr>
          <p:spPr bwMode="auto">
            <a:xfrm>
              <a:off x="3306415" y="5795525"/>
              <a:ext cx="96083" cy="78442"/>
            </a:xfrm>
            <a:custGeom>
              <a:avLst/>
              <a:gdLst>
                <a:gd name="T0" fmla="*/ 58 w 116"/>
                <a:gd name="T1" fmla="*/ 116 h 116"/>
                <a:gd name="T2" fmla="*/ 58 w 116"/>
                <a:gd name="T3" fmla="*/ 116 h 116"/>
                <a:gd name="T4" fmla="*/ 46 w 116"/>
                <a:gd name="T5" fmla="*/ 114 h 116"/>
                <a:gd name="T6" fmla="*/ 36 w 116"/>
                <a:gd name="T7" fmla="*/ 112 h 116"/>
                <a:gd name="T8" fmla="*/ 26 w 116"/>
                <a:gd name="T9" fmla="*/ 106 h 116"/>
                <a:gd name="T10" fmla="*/ 18 w 116"/>
                <a:gd name="T11" fmla="*/ 98 h 116"/>
                <a:gd name="T12" fmla="*/ 10 w 116"/>
                <a:gd name="T13" fmla="*/ 90 h 116"/>
                <a:gd name="T14" fmla="*/ 4 w 116"/>
                <a:gd name="T15" fmla="*/ 80 h 116"/>
                <a:gd name="T16" fmla="*/ 2 w 116"/>
                <a:gd name="T17" fmla="*/ 70 h 116"/>
                <a:gd name="T18" fmla="*/ 0 w 116"/>
                <a:gd name="T19" fmla="*/ 58 h 116"/>
                <a:gd name="T20" fmla="*/ 0 w 116"/>
                <a:gd name="T21" fmla="*/ 58 h 116"/>
                <a:gd name="T22" fmla="*/ 2 w 116"/>
                <a:gd name="T23" fmla="*/ 46 h 116"/>
                <a:gd name="T24" fmla="*/ 4 w 116"/>
                <a:gd name="T25" fmla="*/ 36 h 116"/>
                <a:gd name="T26" fmla="*/ 10 w 116"/>
                <a:gd name="T27" fmla="*/ 26 h 116"/>
                <a:gd name="T28" fmla="*/ 18 w 116"/>
                <a:gd name="T29" fmla="*/ 18 h 116"/>
                <a:gd name="T30" fmla="*/ 26 w 116"/>
                <a:gd name="T31" fmla="*/ 10 h 116"/>
                <a:gd name="T32" fmla="*/ 36 w 116"/>
                <a:gd name="T33" fmla="*/ 4 h 116"/>
                <a:gd name="T34" fmla="*/ 46 w 116"/>
                <a:gd name="T35" fmla="*/ 2 h 116"/>
                <a:gd name="T36" fmla="*/ 58 w 116"/>
                <a:gd name="T37" fmla="*/ 0 h 116"/>
                <a:gd name="T38" fmla="*/ 58 w 116"/>
                <a:gd name="T39" fmla="*/ 0 h 116"/>
                <a:gd name="T40" fmla="*/ 70 w 116"/>
                <a:gd name="T41" fmla="*/ 2 h 116"/>
                <a:gd name="T42" fmla="*/ 80 w 116"/>
                <a:gd name="T43" fmla="*/ 4 h 116"/>
                <a:gd name="T44" fmla="*/ 90 w 116"/>
                <a:gd name="T45" fmla="*/ 10 h 116"/>
                <a:gd name="T46" fmla="*/ 98 w 116"/>
                <a:gd name="T47" fmla="*/ 18 h 116"/>
                <a:gd name="T48" fmla="*/ 106 w 116"/>
                <a:gd name="T49" fmla="*/ 26 h 116"/>
                <a:gd name="T50" fmla="*/ 112 w 116"/>
                <a:gd name="T51" fmla="*/ 36 h 116"/>
                <a:gd name="T52" fmla="*/ 114 w 116"/>
                <a:gd name="T53" fmla="*/ 46 h 116"/>
                <a:gd name="T54" fmla="*/ 116 w 116"/>
                <a:gd name="T55" fmla="*/ 58 h 116"/>
                <a:gd name="T56" fmla="*/ 116 w 116"/>
                <a:gd name="T57" fmla="*/ 58 h 116"/>
                <a:gd name="T58" fmla="*/ 114 w 116"/>
                <a:gd name="T59" fmla="*/ 70 h 116"/>
                <a:gd name="T60" fmla="*/ 112 w 116"/>
                <a:gd name="T61" fmla="*/ 80 h 116"/>
                <a:gd name="T62" fmla="*/ 106 w 116"/>
                <a:gd name="T63" fmla="*/ 90 h 116"/>
                <a:gd name="T64" fmla="*/ 98 w 116"/>
                <a:gd name="T65" fmla="*/ 98 h 116"/>
                <a:gd name="T66" fmla="*/ 90 w 116"/>
                <a:gd name="T67" fmla="*/ 106 h 116"/>
                <a:gd name="T68" fmla="*/ 80 w 116"/>
                <a:gd name="T69" fmla="*/ 112 h 116"/>
                <a:gd name="T70" fmla="*/ 70 w 116"/>
                <a:gd name="T71" fmla="*/ 114 h 116"/>
                <a:gd name="T72" fmla="*/ 58 w 116"/>
                <a:gd name="T73" fmla="*/ 116 h 116"/>
                <a:gd name="T74" fmla="*/ 58 w 116"/>
                <a:gd name="T75" fmla="*/ 116 h 116"/>
                <a:gd name="T76" fmla="*/ 58 w 116"/>
                <a:gd name="T77" fmla="*/ 32 h 116"/>
                <a:gd name="T78" fmla="*/ 58 w 116"/>
                <a:gd name="T79" fmla="*/ 32 h 116"/>
                <a:gd name="T80" fmla="*/ 48 w 116"/>
                <a:gd name="T81" fmla="*/ 34 h 116"/>
                <a:gd name="T82" fmla="*/ 40 w 116"/>
                <a:gd name="T83" fmla="*/ 40 h 116"/>
                <a:gd name="T84" fmla="*/ 34 w 116"/>
                <a:gd name="T85" fmla="*/ 48 h 116"/>
                <a:gd name="T86" fmla="*/ 32 w 116"/>
                <a:gd name="T87" fmla="*/ 58 h 116"/>
                <a:gd name="T88" fmla="*/ 32 w 116"/>
                <a:gd name="T89" fmla="*/ 58 h 116"/>
                <a:gd name="T90" fmla="*/ 34 w 116"/>
                <a:gd name="T91" fmla="*/ 68 h 116"/>
                <a:gd name="T92" fmla="*/ 40 w 116"/>
                <a:gd name="T93" fmla="*/ 76 h 116"/>
                <a:gd name="T94" fmla="*/ 48 w 116"/>
                <a:gd name="T95" fmla="*/ 82 h 116"/>
                <a:gd name="T96" fmla="*/ 58 w 116"/>
                <a:gd name="T97" fmla="*/ 84 h 116"/>
                <a:gd name="T98" fmla="*/ 58 w 116"/>
                <a:gd name="T99" fmla="*/ 84 h 116"/>
                <a:gd name="T100" fmla="*/ 68 w 116"/>
                <a:gd name="T101" fmla="*/ 82 h 116"/>
                <a:gd name="T102" fmla="*/ 76 w 116"/>
                <a:gd name="T103" fmla="*/ 76 h 116"/>
                <a:gd name="T104" fmla="*/ 82 w 116"/>
                <a:gd name="T105" fmla="*/ 68 h 116"/>
                <a:gd name="T106" fmla="*/ 84 w 116"/>
                <a:gd name="T107" fmla="*/ 58 h 116"/>
                <a:gd name="T108" fmla="*/ 84 w 116"/>
                <a:gd name="T109" fmla="*/ 58 h 116"/>
                <a:gd name="T110" fmla="*/ 82 w 116"/>
                <a:gd name="T111" fmla="*/ 48 h 116"/>
                <a:gd name="T112" fmla="*/ 76 w 116"/>
                <a:gd name="T113" fmla="*/ 40 h 116"/>
                <a:gd name="T114" fmla="*/ 68 w 116"/>
                <a:gd name="T115" fmla="*/ 34 h 116"/>
                <a:gd name="T116" fmla="*/ 58 w 116"/>
                <a:gd name="T117" fmla="*/ 32 h 116"/>
                <a:gd name="T118" fmla="*/ 58 w 116"/>
                <a:gd name="T119" fmla="*/ 3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 h="116">
                  <a:moveTo>
                    <a:pt x="58" y="116"/>
                  </a:moveTo>
                  <a:lnTo>
                    <a:pt x="58" y="116"/>
                  </a:lnTo>
                  <a:lnTo>
                    <a:pt x="46" y="114"/>
                  </a:lnTo>
                  <a:lnTo>
                    <a:pt x="36" y="112"/>
                  </a:lnTo>
                  <a:lnTo>
                    <a:pt x="26" y="106"/>
                  </a:lnTo>
                  <a:lnTo>
                    <a:pt x="18" y="98"/>
                  </a:lnTo>
                  <a:lnTo>
                    <a:pt x="10" y="90"/>
                  </a:lnTo>
                  <a:lnTo>
                    <a:pt x="4" y="80"/>
                  </a:lnTo>
                  <a:lnTo>
                    <a:pt x="2" y="70"/>
                  </a:lnTo>
                  <a:lnTo>
                    <a:pt x="0" y="58"/>
                  </a:lnTo>
                  <a:lnTo>
                    <a:pt x="0" y="58"/>
                  </a:lnTo>
                  <a:lnTo>
                    <a:pt x="2" y="46"/>
                  </a:lnTo>
                  <a:lnTo>
                    <a:pt x="4" y="36"/>
                  </a:lnTo>
                  <a:lnTo>
                    <a:pt x="10" y="26"/>
                  </a:lnTo>
                  <a:lnTo>
                    <a:pt x="18" y="18"/>
                  </a:lnTo>
                  <a:lnTo>
                    <a:pt x="26" y="10"/>
                  </a:lnTo>
                  <a:lnTo>
                    <a:pt x="36" y="4"/>
                  </a:lnTo>
                  <a:lnTo>
                    <a:pt x="46" y="2"/>
                  </a:lnTo>
                  <a:lnTo>
                    <a:pt x="58" y="0"/>
                  </a:lnTo>
                  <a:lnTo>
                    <a:pt x="58" y="0"/>
                  </a:lnTo>
                  <a:lnTo>
                    <a:pt x="70" y="2"/>
                  </a:lnTo>
                  <a:lnTo>
                    <a:pt x="80" y="4"/>
                  </a:lnTo>
                  <a:lnTo>
                    <a:pt x="90" y="10"/>
                  </a:lnTo>
                  <a:lnTo>
                    <a:pt x="98" y="18"/>
                  </a:lnTo>
                  <a:lnTo>
                    <a:pt x="106" y="26"/>
                  </a:lnTo>
                  <a:lnTo>
                    <a:pt x="112" y="36"/>
                  </a:lnTo>
                  <a:lnTo>
                    <a:pt x="114" y="46"/>
                  </a:lnTo>
                  <a:lnTo>
                    <a:pt x="116" y="58"/>
                  </a:lnTo>
                  <a:lnTo>
                    <a:pt x="116" y="58"/>
                  </a:lnTo>
                  <a:lnTo>
                    <a:pt x="114" y="70"/>
                  </a:lnTo>
                  <a:lnTo>
                    <a:pt x="112" y="80"/>
                  </a:lnTo>
                  <a:lnTo>
                    <a:pt x="106" y="90"/>
                  </a:lnTo>
                  <a:lnTo>
                    <a:pt x="98" y="98"/>
                  </a:lnTo>
                  <a:lnTo>
                    <a:pt x="90" y="106"/>
                  </a:lnTo>
                  <a:lnTo>
                    <a:pt x="80" y="112"/>
                  </a:lnTo>
                  <a:lnTo>
                    <a:pt x="70" y="114"/>
                  </a:lnTo>
                  <a:lnTo>
                    <a:pt x="58" y="116"/>
                  </a:lnTo>
                  <a:lnTo>
                    <a:pt x="58" y="116"/>
                  </a:lnTo>
                  <a:close/>
                  <a:moveTo>
                    <a:pt x="58" y="32"/>
                  </a:moveTo>
                  <a:lnTo>
                    <a:pt x="58" y="32"/>
                  </a:lnTo>
                  <a:lnTo>
                    <a:pt x="48" y="34"/>
                  </a:lnTo>
                  <a:lnTo>
                    <a:pt x="40" y="40"/>
                  </a:lnTo>
                  <a:lnTo>
                    <a:pt x="34" y="48"/>
                  </a:lnTo>
                  <a:lnTo>
                    <a:pt x="32" y="58"/>
                  </a:lnTo>
                  <a:lnTo>
                    <a:pt x="32" y="58"/>
                  </a:lnTo>
                  <a:lnTo>
                    <a:pt x="34" y="68"/>
                  </a:lnTo>
                  <a:lnTo>
                    <a:pt x="40" y="76"/>
                  </a:lnTo>
                  <a:lnTo>
                    <a:pt x="48" y="82"/>
                  </a:lnTo>
                  <a:lnTo>
                    <a:pt x="58" y="84"/>
                  </a:lnTo>
                  <a:lnTo>
                    <a:pt x="58" y="84"/>
                  </a:lnTo>
                  <a:lnTo>
                    <a:pt x="68" y="82"/>
                  </a:lnTo>
                  <a:lnTo>
                    <a:pt x="76" y="76"/>
                  </a:lnTo>
                  <a:lnTo>
                    <a:pt x="82" y="68"/>
                  </a:lnTo>
                  <a:lnTo>
                    <a:pt x="84" y="58"/>
                  </a:lnTo>
                  <a:lnTo>
                    <a:pt x="84" y="58"/>
                  </a:lnTo>
                  <a:lnTo>
                    <a:pt x="82" y="48"/>
                  </a:lnTo>
                  <a:lnTo>
                    <a:pt x="76" y="40"/>
                  </a:lnTo>
                  <a:lnTo>
                    <a:pt x="68" y="34"/>
                  </a:lnTo>
                  <a:lnTo>
                    <a:pt x="58" y="32"/>
                  </a:lnTo>
                  <a:lnTo>
                    <a:pt x="58" y="32"/>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86" name="Rectangle 10"/>
            <p:cNvSpPr>
              <a:spLocks noChangeArrowheads="1"/>
            </p:cNvSpPr>
            <p:nvPr/>
          </p:nvSpPr>
          <p:spPr bwMode="auto">
            <a:xfrm>
              <a:off x="2880666" y="5594009"/>
              <a:ext cx="359485" cy="193401"/>
            </a:xfrm>
            <a:prstGeom prst="rect">
              <a:avLst/>
            </a:pr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87" name="Freeform 11"/>
            <p:cNvSpPr>
              <a:spLocks noEditPoints="1"/>
            </p:cNvSpPr>
            <p:nvPr/>
          </p:nvSpPr>
          <p:spPr bwMode="auto">
            <a:xfrm>
              <a:off x="3261686" y="5634583"/>
              <a:ext cx="203764" cy="152827"/>
            </a:xfrm>
            <a:custGeom>
              <a:avLst/>
              <a:gdLst>
                <a:gd name="T0" fmla="*/ 192 w 246"/>
                <a:gd name="T1" fmla="*/ 38 h 226"/>
                <a:gd name="T2" fmla="*/ 192 w 246"/>
                <a:gd name="T3" fmla="*/ 38 h 226"/>
                <a:gd name="T4" fmla="*/ 188 w 246"/>
                <a:gd name="T5" fmla="*/ 32 h 226"/>
                <a:gd name="T6" fmla="*/ 184 w 246"/>
                <a:gd name="T7" fmla="*/ 24 h 226"/>
                <a:gd name="T8" fmla="*/ 178 w 246"/>
                <a:gd name="T9" fmla="*/ 18 h 226"/>
                <a:gd name="T10" fmla="*/ 170 w 246"/>
                <a:gd name="T11" fmla="*/ 12 h 226"/>
                <a:gd name="T12" fmla="*/ 156 w 246"/>
                <a:gd name="T13" fmla="*/ 4 h 226"/>
                <a:gd name="T14" fmla="*/ 142 w 246"/>
                <a:gd name="T15" fmla="*/ 0 h 226"/>
                <a:gd name="T16" fmla="*/ 124 w 246"/>
                <a:gd name="T17" fmla="*/ 0 h 226"/>
                <a:gd name="T18" fmla="*/ 124 w 246"/>
                <a:gd name="T19" fmla="*/ 0 h 226"/>
                <a:gd name="T20" fmla="*/ 20 w 246"/>
                <a:gd name="T21" fmla="*/ 0 h 226"/>
                <a:gd name="T22" fmla="*/ 20 w 246"/>
                <a:gd name="T23" fmla="*/ 0 h 226"/>
                <a:gd name="T24" fmla="*/ 16 w 246"/>
                <a:gd name="T25" fmla="*/ 0 h 226"/>
                <a:gd name="T26" fmla="*/ 10 w 246"/>
                <a:gd name="T27" fmla="*/ 2 h 226"/>
                <a:gd name="T28" fmla="*/ 6 w 246"/>
                <a:gd name="T29" fmla="*/ 4 h 226"/>
                <a:gd name="T30" fmla="*/ 4 w 246"/>
                <a:gd name="T31" fmla="*/ 8 h 226"/>
                <a:gd name="T32" fmla="*/ 0 w 246"/>
                <a:gd name="T33" fmla="*/ 14 h 226"/>
                <a:gd name="T34" fmla="*/ 0 w 246"/>
                <a:gd name="T35" fmla="*/ 22 h 226"/>
                <a:gd name="T36" fmla="*/ 0 w 246"/>
                <a:gd name="T37" fmla="*/ 22 h 226"/>
                <a:gd name="T38" fmla="*/ 0 w 246"/>
                <a:gd name="T39" fmla="*/ 226 h 226"/>
                <a:gd name="T40" fmla="*/ 246 w 246"/>
                <a:gd name="T41" fmla="*/ 226 h 226"/>
                <a:gd name="T42" fmla="*/ 246 w 246"/>
                <a:gd name="T43" fmla="*/ 166 h 226"/>
                <a:gd name="T44" fmla="*/ 192 w 246"/>
                <a:gd name="T45" fmla="*/ 38 h 226"/>
                <a:gd name="T46" fmla="*/ 206 w 246"/>
                <a:gd name="T47" fmla="*/ 166 h 226"/>
                <a:gd name="T48" fmla="*/ 166 w 246"/>
                <a:gd name="T49" fmla="*/ 166 h 226"/>
                <a:gd name="T50" fmla="*/ 124 w 246"/>
                <a:gd name="T51" fmla="*/ 128 h 226"/>
                <a:gd name="T52" fmla="*/ 32 w 246"/>
                <a:gd name="T53" fmla="*/ 128 h 226"/>
                <a:gd name="T54" fmla="*/ 32 w 246"/>
                <a:gd name="T55" fmla="*/ 30 h 226"/>
                <a:gd name="T56" fmla="*/ 32 w 246"/>
                <a:gd name="T57" fmla="*/ 30 h 226"/>
                <a:gd name="T58" fmla="*/ 130 w 246"/>
                <a:gd name="T59" fmla="*/ 30 h 226"/>
                <a:gd name="T60" fmla="*/ 130 w 246"/>
                <a:gd name="T61" fmla="*/ 30 h 226"/>
                <a:gd name="T62" fmla="*/ 138 w 246"/>
                <a:gd name="T63" fmla="*/ 30 h 226"/>
                <a:gd name="T64" fmla="*/ 144 w 246"/>
                <a:gd name="T65" fmla="*/ 34 h 226"/>
                <a:gd name="T66" fmla="*/ 150 w 246"/>
                <a:gd name="T67" fmla="*/ 38 h 226"/>
                <a:gd name="T68" fmla="*/ 154 w 246"/>
                <a:gd name="T69" fmla="*/ 44 h 226"/>
                <a:gd name="T70" fmla="*/ 160 w 246"/>
                <a:gd name="T71" fmla="*/ 54 h 226"/>
                <a:gd name="T72" fmla="*/ 162 w 246"/>
                <a:gd name="T73" fmla="*/ 60 h 226"/>
                <a:gd name="T74" fmla="*/ 206 w 246"/>
                <a:gd name="T75" fmla="*/ 144 h 226"/>
                <a:gd name="T76" fmla="*/ 206 w 246"/>
                <a:gd name="T77" fmla="*/ 16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6" h="226">
                  <a:moveTo>
                    <a:pt x="192" y="38"/>
                  </a:moveTo>
                  <a:lnTo>
                    <a:pt x="192" y="38"/>
                  </a:lnTo>
                  <a:lnTo>
                    <a:pt x="188" y="32"/>
                  </a:lnTo>
                  <a:lnTo>
                    <a:pt x="184" y="24"/>
                  </a:lnTo>
                  <a:lnTo>
                    <a:pt x="178" y="18"/>
                  </a:lnTo>
                  <a:lnTo>
                    <a:pt x="170" y="12"/>
                  </a:lnTo>
                  <a:lnTo>
                    <a:pt x="156" y="4"/>
                  </a:lnTo>
                  <a:lnTo>
                    <a:pt x="142" y="0"/>
                  </a:lnTo>
                  <a:lnTo>
                    <a:pt x="124" y="0"/>
                  </a:lnTo>
                  <a:lnTo>
                    <a:pt x="124" y="0"/>
                  </a:lnTo>
                  <a:lnTo>
                    <a:pt x="20" y="0"/>
                  </a:lnTo>
                  <a:lnTo>
                    <a:pt x="20" y="0"/>
                  </a:lnTo>
                  <a:lnTo>
                    <a:pt x="16" y="0"/>
                  </a:lnTo>
                  <a:lnTo>
                    <a:pt x="10" y="2"/>
                  </a:lnTo>
                  <a:lnTo>
                    <a:pt x="6" y="4"/>
                  </a:lnTo>
                  <a:lnTo>
                    <a:pt x="4" y="8"/>
                  </a:lnTo>
                  <a:lnTo>
                    <a:pt x="0" y="14"/>
                  </a:lnTo>
                  <a:lnTo>
                    <a:pt x="0" y="22"/>
                  </a:lnTo>
                  <a:lnTo>
                    <a:pt x="0" y="22"/>
                  </a:lnTo>
                  <a:lnTo>
                    <a:pt x="0" y="226"/>
                  </a:lnTo>
                  <a:lnTo>
                    <a:pt x="246" y="226"/>
                  </a:lnTo>
                  <a:lnTo>
                    <a:pt x="246" y="166"/>
                  </a:lnTo>
                  <a:lnTo>
                    <a:pt x="192" y="38"/>
                  </a:lnTo>
                  <a:close/>
                  <a:moveTo>
                    <a:pt x="206" y="166"/>
                  </a:moveTo>
                  <a:lnTo>
                    <a:pt x="166" y="166"/>
                  </a:lnTo>
                  <a:lnTo>
                    <a:pt x="124" y="128"/>
                  </a:lnTo>
                  <a:lnTo>
                    <a:pt x="32" y="128"/>
                  </a:lnTo>
                  <a:lnTo>
                    <a:pt x="32" y="30"/>
                  </a:lnTo>
                  <a:lnTo>
                    <a:pt x="32" y="30"/>
                  </a:lnTo>
                  <a:lnTo>
                    <a:pt x="130" y="30"/>
                  </a:lnTo>
                  <a:lnTo>
                    <a:pt x="130" y="30"/>
                  </a:lnTo>
                  <a:lnTo>
                    <a:pt x="138" y="30"/>
                  </a:lnTo>
                  <a:lnTo>
                    <a:pt x="144" y="34"/>
                  </a:lnTo>
                  <a:lnTo>
                    <a:pt x="150" y="38"/>
                  </a:lnTo>
                  <a:lnTo>
                    <a:pt x="154" y="44"/>
                  </a:lnTo>
                  <a:lnTo>
                    <a:pt x="160" y="54"/>
                  </a:lnTo>
                  <a:lnTo>
                    <a:pt x="162" y="60"/>
                  </a:lnTo>
                  <a:lnTo>
                    <a:pt x="206" y="144"/>
                  </a:lnTo>
                  <a:lnTo>
                    <a:pt x="206" y="166"/>
                  </a:lnTo>
                  <a:close/>
                </a:path>
              </a:pathLst>
            </a:custGeom>
            <a:solidFill>
              <a:srgbClr val="000000">
                <a:lumMod val="85000"/>
                <a:lumOff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150" normalizeH="0" baseline="0" noProof="0" dirty="0">
                <a:ln>
                  <a:noFill/>
                </a:ln>
                <a:solidFill>
                  <a:srgbClr val="000000"/>
                </a:solidFill>
                <a:effectLst/>
                <a:uLnTx/>
                <a:uFillTx/>
                <a:latin typeface="微软雅黑" panose="020B0503020204020204" pitchFamily="34" charset="-122"/>
                <a:ea typeface="HYSinMyeongJo-Medium" panose="02030600000101010101" pitchFamily="18" charset="-127"/>
                <a:cs typeface="Times New Roman" panose="02020603050405020304" pitchFamily="18" charset="0"/>
              </a:endParaRPr>
            </a:p>
          </p:txBody>
        </p:sp>
      </p:grpSp>
      <p:pic>
        <p:nvPicPr>
          <p:cNvPr id="488" name="图片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84540" y="3166280"/>
            <a:ext cx="301250" cy="300574"/>
          </a:xfrm>
          <a:prstGeom prst="rect">
            <a:avLst/>
          </a:prstGeom>
        </p:spPr>
      </p:pic>
      <p:pic>
        <p:nvPicPr>
          <p:cNvPr id="489" name="图片 488"/>
          <p:cNvPicPr>
            <a:picLocks noChangeAspect="1"/>
          </p:cNvPicPr>
          <p:nvPr/>
        </p:nvPicPr>
        <p:blipFill rotWithShape="1">
          <a:blip r:embed="rId13"/>
          <a:srcRect b="23093"/>
          <a:stretch>
            <a:fillRect/>
          </a:stretch>
        </p:blipFill>
        <p:spPr>
          <a:xfrm>
            <a:off x="7877986" y="3147625"/>
            <a:ext cx="461081" cy="373349"/>
          </a:xfrm>
          <a:prstGeom prst="rect">
            <a:avLst/>
          </a:prstGeom>
        </p:spPr>
      </p:pic>
      <p:pic>
        <p:nvPicPr>
          <p:cNvPr id="490" name="图片 489"/>
          <p:cNvPicPr>
            <a:picLocks noChangeAspect="1"/>
          </p:cNvPicPr>
          <p:nvPr/>
        </p:nvPicPr>
        <p:blipFill>
          <a:blip r:embed="rId14"/>
          <a:stretch>
            <a:fillRect/>
          </a:stretch>
        </p:blipFill>
        <p:spPr>
          <a:xfrm>
            <a:off x="9138004" y="3148268"/>
            <a:ext cx="392527" cy="392527"/>
          </a:xfrm>
          <a:prstGeom prst="rect">
            <a:avLst/>
          </a:prstGeom>
        </p:spPr>
      </p:pic>
      <p:graphicFrame>
        <p:nvGraphicFramePr>
          <p:cNvPr id="491" name="표 160"/>
          <p:cNvGraphicFramePr>
            <a:graphicFrameLocks noGrp="1"/>
          </p:cNvGraphicFramePr>
          <p:nvPr/>
        </p:nvGraphicFramePr>
        <p:xfrm>
          <a:off x="6286845" y="3962021"/>
          <a:ext cx="2515690" cy="2518999"/>
        </p:xfrm>
        <a:graphic>
          <a:graphicData uri="http://schemas.openxmlformats.org/drawingml/2006/table">
            <a:tbl>
              <a:tblPr firstRow="1" firstCol="1" bandRow="1"/>
              <a:tblGrid>
                <a:gridCol w="466729">
                  <a:extLst>
                    <a:ext uri="{9D8B030D-6E8A-4147-A177-3AD203B41FA5}">
                      <a16:colId xmlns:a16="http://schemas.microsoft.com/office/drawing/2014/main" val="20000"/>
                    </a:ext>
                  </a:extLst>
                </a:gridCol>
                <a:gridCol w="2048961">
                  <a:extLst>
                    <a:ext uri="{9D8B030D-6E8A-4147-A177-3AD203B41FA5}">
                      <a16:colId xmlns:a16="http://schemas.microsoft.com/office/drawing/2014/main" val="20001"/>
                    </a:ext>
                  </a:extLst>
                </a:gridCol>
              </a:tblGrid>
              <a:tr h="196106">
                <a:tc>
                  <a:txBody>
                    <a:bodyPr/>
                    <a:lstStyle/>
                    <a:p>
                      <a:pPr marL="0" marR="0" lvl="0" indent="0" algn="ctr" defTabSz="914400" rtl="0" eaLnBrk="0" fontAlgn="base" latinLnBrk="1" hangingPunct="0">
                        <a:lnSpc>
                          <a:spcPct val="100000"/>
                        </a:lnSpc>
                        <a:spcBef>
                          <a:spcPct val="20000"/>
                        </a:spcBef>
                        <a:spcAft>
                          <a:spcPct val="0"/>
                        </a:spcAft>
                        <a:buClrTx/>
                        <a:buSzTx/>
                        <a:buFont typeface="Arial" panose="020B0604020202020204" pitchFamily="34" charset="0"/>
                        <a:buNone/>
                      </a:pPr>
                      <a:r>
                        <a:rPr kumimoji="1" lang="zh-CN" altLang="en-US" sz="900" b="1" kern="120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区分</a:t>
                      </a:r>
                      <a:endParaRPr kumimoji="1" lang="ko-KR" sz="900" b="1" kern="120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txBody>
                  <a:tcPr marL="63854" marR="63854"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1" hangingPunct="0">
                        <a:lnSpc>
                          <a:spcPct val="100000"/>
                        </a:lnSpc>
                        <a:spcBef>
                          <a:spcPct val="20000"/>
                        </a:spcBef>
                        <a:spcAft>
                          <a:spcPct val="0"/>
                        </a:spcAft>
                        <a:buClrTx/>
                        <a:buSzTx/>
                        <a:buFont typeface="Arial" panose="020B0604020202020204" pitchFamily="34" charset="0"/>
                        <a:buNone/>
                      </a:pPr>
                      <a:r>
                        <a:rPr kumimoji="1" lang="zh-CN" altLang="en-US" sz="900" b="1" kern="120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内容</a:t>
                      </a:r>
                      <a:endParaRPr kumimoji="1" lang="ko-KR" sz="900" b="1" kern="120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txBody>
                  <a:tcPr marL="63854" marR="63854"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125093">
                <a:tc>
                  <a:txBody>
                    <a:bodyPr/>
                    <a:lstStyle/>
                    <a:p>
                      <a:pPr marL="0" marR="0" lvl="0" indent="0" algn="ctr" defTabSz="914400" rtl="0" eaLnBrk="0" fontAlgn="base" latinLnBrk="1" hangingPunct="0">
                        <a:lnSpc>
                          <a:spcPct val="100000"/>
                        </a:lnSpc>
                        <a:spcBef>
                          <a:spcPct val="20000"/>
                        </a:spcBef>
                        <a:spcAft>
                          <a:spcPct val="0"/>
                        </a:spcAft>
                        <a:buClrTx/>
                        <a:buSzTx/>
                        <a:buFont typeface="Arial" panose="020B0604020202020204" pitchFamily="34" charset="0"/>
                        <a:buNone/>
                      </a:pPr>
                      <a:r>
                        <a:rPr kumimoji="1" lang="zh-CN" altLang="en-US" sz="900" b="0" kern="120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鸟瞰图</a:t>
                      </a:r>
                      <a:endParaRPr kumimoji="1" lang="ko-KR" sz="900" b="0" kern="120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l" defTabSz="957580" rtl="0" eaLnBrk="1" fontAlgn="auto" latinLnBrk="1" hangingPunct="1">
                        <a:lnSpc>
                          <a:spcPct val="115000"/>
                        </a:lnSpc>
                        <a:spcBef>
                          <a:spcPts val="0"/>
                        </a:spcBef>
                        <a:spcAft>
                          <a:spcPts val="600"/>
                        </a:spcAft>
                        <a:buClrTx/>
                        <a:buSzTx/>
                        <a:buFontTx/>
                        <a:buNone/>
                        <a:defRPr/>
                      </a:pPr>
                      <a:endParaRPr lang="en-US" altLang="ko-KR" sz="700" kern="100" baseline="30000" dirty="0">
                        <a:solidFill>
                          <a:schemeClr val="tx1"/>
                        </a:solidFill>
                        <a:effectLst/>
                        <a:latin typeface="Times New Roman" panose="02020603050405020304" pitchFamily="18" charset="0"/>
                        <a:ea typeface="HYSinMyeongJo-Medium" panose="02030600000101010101" pitchFamily="18" charset="-127"/>
                        <a:cs typeface="Times New Roman" panose="02020603050405020304" pitchFamily="18" charset="0"/>
                        <a:sym typeface="Wingdings" panose="05000000000000000000" pitchFamily="2" charset="2"/>
                      </a:endParaRPr>
                    </a:p>
                  </a:txBody>
                  <a:tcPr marL="63854" marR="63854"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194014">
                <a:tc>
                  <a:txBody>
                    <a:bodyPr/>
                    <a:lstStyle/>
                    <a:p>
                      <a:pPr marL="0" marR="0" lvl="0" indent="0" algn="ctr" defTabSz="914400" rtl="0" eaLnBrk="0" fontAlgn="base" latinLnBrk="1" hangingPunct="0">
                        <a:lnSpc>
                          <a:spcPct val="100000"/>
                        </a:lnSpc>
                        <a:spcBef>
                          <a:spcPct val="20000"/>
                        </a:spcBef>
                        <a:spcAft>
                          <a:spcPct val="0"/>
                        </a:spcAft>
                        <a:buClrTx/>
                        <a:buSzTx/>
                        <a:buFont typeface="Arial" panose="020B0604020202020204" pitchFamily="34" charset="0"/>
                        <a:buNone/>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位置</a:t>
                      </a:r>
                      <a:endParaRPr kumimoji="1" 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marR="0" lvl="0" indent="-85725" algn="l" defTabSz="957580" rtl="0" eaLnBrk="1" fontAlgn="auto" latinLnBrk="1" hangingPunct="1">
                        <a:lnSpc>
                          <a:spcPct val="100000"/>
                        </a:lnSpc>
                        <a:spcBef>
                          <a:spcPts val="0"/>
                        </a:spcBef>
                        <a:spcAft>
                          <a:spcPts val="600"/>
                        </a:spcAft>
                        <a:buClrTx/>
                        <a:buSzTx/>
                        <a:buFont typeface="Arial" panose="020B0604020202020204" pitchFamily="34" charset="0"/>
                        <a:buChar char="•"/>
                        <a:defRPr/>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sym typeface="Wingdings" panose="05000000000000000000" pitchFamily="2" charset="2"/>
                        </a:rPr>
                        <a:t>青岛市青羊区流亭街道空港工业园区</a:t>
                      </a:r>
                      <a:endParaRPr kumimoji="1" lang="en-US" alt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sym typeface="Wingdings" panose="05000000000000000000" pitchFamily="2" charset="2"/>
                      </a:endParaRPr>
                    </a:p>
                  </a:txBody>
                  <a:tcPr marL="63854" marR="63854"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382914">
                <a:tc>
                  <a:txBody>
                    <a:bodyPr/>
                    <a:lstStyle/>
                    <a:p>
                      <a:pPr marL="0" marR="0" lvl="0" indent="0" algn="ctr" defTabSz="914400" rtl="0" eaLnBrk="0" fontAlgn="base" latinLnBrk="1" hangingPunct="0">
                        <a:lnSpc>
                          <a:spcPct val="100000"/>
                        </a:lnSpc>
                        <a:spcBef>
                          <a:spcPct val="20000"/>
                        </a:spcBef>
                        <a:spcAft>
                          <a:spcPct val="0"/>
                        </a:spcAft>
                        <a:buClrTx/>
                        <a:buSzTx/>
                        <a:buFont typeface="Arial" panose="020B0604020202020204" pitchFamily="34" charset="0"/>
                        <a:buNone/>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建筑</a:t>
                      </a:r>
                      <a:endParaRPr kumimoji="1" lang="en-US" altLang="zh-CN"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p>
                      <a:pPr marL="0" marR="0" lvl="0" indent="0" algn="ctr" defTabSz="914400" rtl="0" eaLnBrk="0" fontAlgn="base" latinLnBrk="1" hangingPunct="0">
                        <a:lnSpc>
                          <a:spcPct val="100000"/>
                        </a:lnSpc>
                        <a:spcBef>
                          <a:spcPct val="20000"/>
                        </a:spcBef>
                        <a:spcAft>
                          <a:spcPct val="0"/>
                        </a:spcAft>
                        <a:buClrTx/>
                        <a:buSzTx/>
                        <a:buFont typeface="Arial" panose="020B0604020202020204" pitchFamily="34" charset="0"/>
                        <a:buNone/>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情况</a:t>
                      </a:r>
                      <a:endParaRPr kumimoji="1" 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marR="0" lvl="0" indent="-85725" algn="l" defTabSz="957580" rtl="0" eaLnBrk="1" fontAlgn="auto" latinLnBrk="1" hangingPunct="1">
                        <a:lnSpc>
                          <a:spcPct val="100000"/>
                        </a:lnSpc>
                        <a:spcBef>
                          <a:spcPts val="0"/>
                        </a:spcBef>
                        <a:spcAft>
                          <a:spcPts val="300"/>
                        </a:spcAft>
                        <a:buClrTx/>
                        <a:buSzTx/>
                        <a:buFont typeface="Arial" panose="020B0604020202020204" pitchFamily="34" charset="0"/>
                        <a:buChar char="•"/>
                        <a:defRPr/>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sym typeface="Wingdings" panose="05000000000000000000" pitchFamily="2" charset="2"/>
                        </a:rPr>
                        <a:t>总面积</a:t>
                      </a:r>
                      <a:r>
                        <a:rPr kumimoji="1" lang="ko-KR"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sym typeface="Wingdings" panose="05000000000000000000" pitchFamily="2" charset="2"/>
                        </a:rPr>
                        <a:t> </a:t>
                      </a:r>
                      <a:r>
                        <a:rPr kumimoji="1" lang="en-US" alt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sym typeface="Wingdings" panose="05000000000000000000" pitchFamily="2" charset="2"/>
                        </a:rPr>
                        <a:t>: 25,719</a:t>
                      </a:r>
                      <a:r>
                        <a:rPr kumimoji="1" lang="ko-KR"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a:t>
                      </a:r>
                      <a:r>
                        <a:rPr kumimoji="1" lang="en-US" alt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sym typeface="Wingdings" panose="05000000000000000000" pitchFamily="2" charset="2"/>
                        </a:rPr>
                        <a:t>/ </a:t>
                      </a:r>
                    </a:p>
                    <a:p>
                      <a:pPr marL="85725" marR="0" lvl="0" indent="-85725" algn="l" defTabSz="957580" rtl="0" eaLnBrk="1" fontAlgn="auto" latinLnBrk="1" hangingPunct="1">
                        <a:lnSpc>
                          <a:spcPct val="100000"/>
                        </a:lnSpc>
                        <a:spcBef>
                          <a:spcPts val="0"/>
                        </a:spcBef>
                        <a:spcAft>
                          <a:spcPts val="300"/>
                        </a:spcAft>
                        <a:buClrTx/>
                        <a:buSzTx/>
                        <a:buFont typeface="Arial" panose="020B0604020202020204" pitchFamily="34" charset="0"/>
                        <a:buChar char="•"/>
                        <a:defRPr/>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sym typeface="Wingdings" panose="05000000000000000000" pitchFamily="2" charset="2"/>
                        </a:rPr>
                        <a:t>建筑面积 </a:t>
                      </a:r>
                      <a:r>
                        <a:rPr kumimoji="1" lang="en-US" alt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sym typeface="Wingdings" panose="05000000000000000000" pitchFamily="2" charset="2"/>
                        </a:rPr>
                        <a:t>: 13,669</a:t>
                      </a:r>
                      <a:r>
                        <a:rPr kumimoji="1" lang="ko-KR"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 </a:t>
                      </a:r>
                      <a:endParaRPr kumimoji="1" lang="en-US" altLang="ko-KR" sz="4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txBody>
                  <a:tcPr marL="63854" marR="63854"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402679">
                <a:tc>
                  <a:txBody>
                    <a:bodyPr/>
                    <a:lstStyle/>
                    <a:p>
                      <a:pPr marL="0" marR="0" lvl="0" indent="0" algn="ctr" defTabSz="914400" rtl="0" eaLnBrk="0" fontAlgn="base" latinLnBrk="1" hangingPunct="0">
                        <a:lnSpc>
                          <a:spcPct val="100000"/>
                        </a:lnSpc>
                        <a:spcBef>
                          <a:spcPct val="20000"/>
                        </a:spcBef>
                        <a:spcAft>
                          <a:spcPct val="0"/>
                        </a:spcAft>
                        <a:buClrTx/>
                        <a:buSzTx/>
                        <a:buFont typeface="Arial" panose="020B0604020202020204" pitchFamily="34" charset="0"/>
                        <a:buNone/>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运营</a:t>
                      </a:r>
                      <a:endParaRPr kumimoji="1" lang="en-US" altLang="zh-CN"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p>
                      <a:pPr marL="0" marR="0" lvl="0" indent="0" algn="ctr" defTabSz="914400" rtl="0" eaLnBrk="0" fontAlgn="base" latinLnBrk="1" hangingPunct="0">
                        <a:lnSpc>
                          <a:spcPct val="100000"/>
                        </a:lnSpc>
                        <a:spcBef>
                          <a:spcPct val="20000"/>
                        </a:spcBef>
                        <a:spcAft>
                          <a:spcPct val="0"/>
                        </a:spcAft>
                        <a:buClrTx/>
                        <a:buSzTx/>
                        <a:buFont typeface="Arial" panose="020B0604020202020204" pitchFamily="34" charset="0"/>
                        <a:buNone/>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情况</a:t>
                      </a:r>
                      <a:endParaRPr kumimoji="1" 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lvl="0" indent="-85725" algn="l" latinLnBrk="1">
                        <a:lnSpc>
                          <a:spcPct val="100000"/>
                        </a:lnSpc>
                        <a:spcAft>
                          <a:spcPts val="300"/>
                        </a:spcAft>
                        <a:buFont typeface="Arial" panose="020B0604020202020204" pitchFamily="34" charset="0"/>
                        <a:buChar char="•"/>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运营人员</a:t>
                      </a:r>
                      <a:r>
                        <a:rPr kumimoji="1" lang="ko-KR"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 </a:t>
                      </a:r>
                      <a:r>
                        <a:rPr kumimoji="1" lang="en-US" alt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  </a:t>
                      </a: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约 </a:t>
                      </a:r>
                      <a:r>
                        <a:rPr kumimoji="1" lang="en-US" alt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40</a:t>
                      </a: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名员工</a:t>
                      </a:r>
                      <a:endParaRPr kumimoji="1" lang="en-US" altLang="ko-KR" sz="5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p>
                      <a:pPr marL="85725" lvl="0" indent="-85725" algn="l" latinLnBrk="1">
                        <a:lnSpc>
                          <a:spcPct val="100000"/>
                        </a:lnSpc>
                        <a:spcAft>
                          <a:spcPts val="300"/>
                        </a:spcAft>
                        <a:buFont typeface="Arial" panose="020B0604020202020204" pitchFamily="34" charset="0"/>
                        <a:buChar char="•"/>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仓库</a:t>
                      </a:r>
                      <a:r>
                        <a:rPr kumimoji="1" lang="ko-KR"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 </a:t>
                      </a:r>
                      <a:r>
                        <a:rPr kumimoji="1" lang="en-US" alt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 </a:t>
                      </a: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常温</a:t>
                      </a:r>
                      <a:r>
                        <a:rPr kumimoji="1" lang="ko-KR"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 </a:t>
                      </a:r>
                      <a:r>
                        <a:rPr kumimoji="1" lang="en-US" alt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3,600PLT,  </a:t>
                      </a: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冷藏</a:t>
                      </a:r>
                      <a:r>
                        <a:rPr kumimoji="1" lang="en-US" altLang="ko-KR" sz="900" b="0" kern="1200" spc="-150" baseline="0" dirty="0">
                          <a:ln w="1905"/>
                          <a:solidFill>
                            <a:schemeClr val="tx1"/>
                          </a:solidFill>
                          <a:latin typeface="Times New Roman" panose="02020603050405020304" pitchFamily="18" charset="0"/>
                          <a:ea typeface="HYSinMyeongJo-Medium" panose="02030600000101010101" pitchFamily="18" charset="-127"/>
                          <a:cs typeface="Times New Roman" panose="02020603050405020304" pitchFamily="18" charset="0"/>
                        </a:rPr>
                        <a:t>/</a:t>
                      </a:r>
                      <a:r>
                        <a:rPr kumimoji="1" lang="zh-CN" altLang="en-US" sz="900" b="0" kern="1200" spc="-150" baseline="0" dirty="0">
                          <a:ln w="1905"/>
                          <a:solidFill>
                            <a:schemeClr val="tx1"/>
                          </a:solidFill>
                          <a:latin typeface="Times New Roman" panose="02020603050405020304" pitchFamily="18" charset="0"/>
                          <a:ea typeface="HYSinMyeongJo-Medium" panose="02030600000101010101" pitchFamily="18" charset="-127"/>
                          <a:cs typeface="Times New Roman" panose="02020603050405020304" pitchFamily="18" charset="0"/>
                        </a:rPr>
                        <a:t>冷冻</a:t>
                      </a:r>
                      <a:r>
                        <a:rPr kumimoji="1" lang="ko-KR" altLang="en-US" sz="900" b="0" kern="1200" spc="-150" baseline="0" dirty="0">
                          <a:ln w="1905"/>
                          <a:solidFill>
                            <a:schemeClr val="tx1"/>
                          </a:solidFill>
                          <a:latin typeface="Times New Roman" panose="02020603050405020304" pitchFamily="18" charset="0"/>
                          <a:ea typeface="HYSinMyeongJo-Medium" panose="02030600000101010101" pitchFamily="18" charset="-127"/>
                          <a:cs typeface="Times New Roman" panose="02020603050405020304" pitchFamily="18" charset="0"/>
                        </a:rPr>
                        <a:t> </a:t>
                      </a:r>
                      <a:r>
                        <a:rPr kumimoji="1" lang="en-US" altLang="ko-KR" sz="900" b="0" kern="1200" spc="-150" baseline="0" dirty="0">
                          <a:ln w="1905"/>
                          <a:solidFill>
                            <a:schemeClr val="tx1"/>
                          </a:solidFill>
                          <a:latin typeface="Times New Roman" panose="02020603050405020304" pitchFamily="18" charset="0"/>
                          <a:ea typeface="HYSinMyeongJo-Medium" panose="02030600000101010101" pitchFamily="18" charset="-127"/>
                          <a:cs typeface="Times New Roman" panose="02020603050405020304" pitchFamily="18" charset="0"/>
                        </a:rPr>
                        <a:t>2,400PLT  </a:t>
                      </a:r>
                    </a:p>
                  </a:txBody>
                  <a:tcPr marL="63854" marR="63854"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218193">
                <a:tc>
                  <a:txBody>
                    <a:bodyPr/>
                    <a:lstStyle/>
                    <a:p>
                      <a:pPr marL="0" marR="0" lvl="0" indent="0" algn="ctr" defTabSz="914400" rtl="0" eaLnBrk="0" fontAlgn="base" latinLnBrk="1" hangingPunct="0">
                        <a:lnSpc>
                          <a:spcPct val="100000"/>
                        </a:lnSpc>
                        <a:spcBef>
                          <a:spcPct val="20000"/>
                        </a:spcBef>
                        <a:spcAft>
                          <a:spcPct val="0"/>
                        </a:spcAft>
                        <a:buClrTx/>
                        <a:buSzTx/>
                        <a:buFont typeface="Arial" panose="020B0604020202020204" pitchFamily="34" charset="0"/>
                        <a:buNone/>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客户</a:t>
                      </a:r>
                      <a:endParaRPr kumimoji="1" 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85725" lvl="0" indent="-85725" algn="l" latinLnBrk="1">
                        <a:lnSpc>
                          <a:spcPct val="100000"/>
                        </a:lnSpc>
                        <a:spcAft>
                          <a:spcPts val="300"/>
                        </a:spcAft>
                        <a:buFont typeface="Arial" panose="020B0604020202020204" pitchFamily="34" charset="0"/>
                        <a:buChar char="•"/>
                      </a:pP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约</a:t>
                      </a:r>
                      <a:r>
                        <a:rPr kumimoji="1" lang="ko-KR"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 </a:t>
                      </a:r>
                      <a:r>
                        <a:rPr kumimoji="1" lang="en-US" alt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35</a:t>
                      </a:r>
                      <a:r>
                        <a:rPr kumimoji="1" lang="zh-CN" altLang="en-US"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rPr>
                        <a:t>个客户</a:t>
                      </a:r>
                      <a:endParaRPr kumimoji="1" lang="en-US" altLang="ko-KR" sz="900" b="0" kern="1200" spc="-150" baseline="0" dirty="0">
                        <a:ln w="1905"/>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2700000" scaled="1"/>
                          <a:tileRect/>
                        </a:gradFill>
                        <a:latin typeface="Times New Roman" panose="02020603050405020304" pitchFamily="18" charset="0"/>
                        <a:ea typeface="HYSinMyeongJo-Medium" panose="02030600000101010101" pitchFamily="18" charset="-127"/>
                        <a:cs typeface="Times New Roman" panose="02020603050405020304" pitchFamily="18" charset="0"/>
                      </a:endParaRPr>
                    </a:p>
                  </a:txBody>
                  <a:tcPr marL="63854" marR="63854"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92" name="Text Box 67"/>
          <p:cNvSpPr txBox="1">
            <a:spLocks noChangeArrowheads="1"/>
          </p:cNvSpPr>
          <p:nvPr/>
        </p:nvSpPr>
        <p:spPr bwMode="auto">
          <a:xfrm>
            <a:off x="7712982" y="4622554"/>
            <a:ext cx="7411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000">
                <a:solidFill>
                  <a:schemeClr val="tx1"/>
                </a:solidFill>
                <a:latin typeface="Malgun Gothic" panose="020B0503020000020004" charset="-127"/>
                <a:ea typeface="Malgun Gothic" panose="020B0503020000020004" charset="-127"/>
              </a:defRPr>
            </a:lvl1pPr>
            <a:lvl2pPr marL="742950" indent="-285750" eaLnBrk="0" hangingPunct="0">
              <a:defRPr kumimoji="1" sz="1000">
                <a:solidFill>
                  <a:schemeClr val="tx1"/>
                </a:solidFill>
                <a:latin typeface="Malgun Gothic" panose="020B0503020000020004" charset="-127"/>
                <a:ea typeface="Malgun Gothic" panose="020B0503020000020004" charset="-127"/>
              </a:defRPr>
            </a:lvl2pPr>
            <a:lvl3pPr marL="1143000" indent="-228600" eaLnBrk="0" hangingPunct="0">
              <a:defRPr kumimoji="1" sz="1000">
                <a:solidFill>
                  <a:schemeClr val="tx1"/>
                </a:solidFill>
                <a:latin typeface="Malgun Gothic" panose="020B0503020000020004" charset="-127"/>
                <a:ea typeface="Malgun Gothic" panose="020B0503020000020004" charset="-127"/>
              </a:defRPr>
            </a:lvl3pPr>
            <a:lvl4pPr marL="1600200" indent="-228600" eaLnBrk="0" hangingPunct="0">
              <a:defRPr kumimoji="1" sz="1000">
                <a:solidFill>
                  <a:schemeClr val="tx1"/>
                </a:solidFill>
                <a:latin typeface="Malgun Gothic" panose="020B0503020000020004" charset="-127"/>
                <a:ea typeface="Malgun Gothic" panose="020B0503020000020004" charset="-127"/>
              </a:defRPr>
            </a:lvl4pPr>
            <a:lvl5pPr marL="2057400" indent="-228600" eaLnBrk="0" hangingPunct="0">
              <a:defRPr kumimoji="1" sz="1000">
                <a:solidFill>
                  <a:schemeClr val="tx1"/>
                </a:solidFill>
                <a:latin typeface="Malgun Gothic" panose="020B0503020000020004" charset="-127"/>
                <a:ea typeface="Malgun Gothic" panose="020B0503020000020004" charset="-127"/>
              </a:defRPr>
            </a:lvl5pPr>
            <a:lvl6pPr marL="2514600" indent="-228600" algn="ctr" eaLnBrk="0" fontAlgn="base" latinLnBrk="1" hangingPunct="0">
              <a:spcBef>
                <a:spcPct val="50000"/>
              </a:spcBef>
              <a:spcAft>
                <a:spcPct val="0"/>
              </a:spcAft>
              <a:defRPr kumimoji="1" sz="1000">
                <a:solidFill>
                  <a:schemeClr val="tx1"/>
                </a:solidFill>
                <a:latin typeface="Malgun Gothic" panose="020B0503020000020004" charset="-127"/>
                <a:ea typeface="Malgun Gothic" panose="020B0503020000020004" charset="-127"/>
              </a:defRPr>
            </a:lvl6pPr>
            <a:lvl7pPr marL="2971800" indent="-228600" algn="ctr" eaLnBrk="0" fontAlgn="base" latinLnBrk="1" hangingPunct="0">
              <a:spcBef>
                <a:spcPct val="50000"/>
              </a:spcBef>
              <a:spcAft>
                <a:spcPct val="0"/>
              </a:spcAft>
              <a:defRPr kumimoji="1" sz="1000">
                <a:solidFill>
                  <a:schemeClr val="tx1"/>
                </a:solidFill>
                <a:latin typeface="Malgun Gothic" panose="020B0503020000020004" charset="-127"/>
                <a:ea typeface="Malgun Gothic" panose="020B0503020000020004" charset="-127"/>
              </a:defRPr>
            </a:lvl7pPr>
            <a:lvl8pPr marL="3429000" indent="-228600" algn="ctr" eaLnBrk="0" fontAlgn="base" latinLnBrk="1" hangingPunct="0">
              <a:spcBef>
                <a:spcPct val="50000"/>
              </a:spcBef>
              <a:spcAft>
                <a:spcPct val="0"/>
              </a:spcAft>
              <a:defRPr kumimoji="1" sz="1000">
                <a:solidFill>
                  <a:schemeClr val="tx1"/>
                </a:solidFill>
                <a:latin typeface="Malgun Gothic" panose="020B0503020000020004" charset="-127"/>
                <a:ea typeface="Malgun Gothic" panose="020B0503020000020004" charset="-127"/>
              </a:defRPr>
            </a:lvl8pPr>
            <a:lvl9pPr marL="3886200" indent="-228600" algn="ctr" eaLnBrk="0" fontAlgn="base" latinLnBrk="1" hangingPunct="0">
              <a:spcBef>
                <a:spcPct val="50000"/>
              </a:spcBef>
              <a:spcAft>
                <a:spcPct val="0"/>
              </a:spcAft>
              <a:defRPr kumimoji="1" sz="1000">
                <a:solidFill>
                  <a:schemeClr val="tx1"/>
                </a:solidFill>
                <a:latin typeface="Malgun Gothic" panose="020B0503020000020004" charset="-127"/>
                <a:ea typeface="Malgun Gothic" panose="020B0503020000020004" charset="-127"/>
              </a:defRPr>
            </a:lvl9pPr>
          </a:lstStyle>
          <a:p>
            <a:pPr marL="0" marR="0" lvl="0" indent="0" algn="ctr" defTabSz="914400" eaLnBrk="1" fontAlgn="auto" latinLnBrk="1" hangingPunct="1">
              <a:lnSpc>
                <a:spcPct val="100000"/>
              </a:lnSpc>
              <a:spcBef>
                <a:spcPts val="0"/>
              </a:spcBef>
              <a:spcAft>
                <a:spcPts val="0"/>
              </a:spcAft>
              <a:buClrTx/>
              <a:buSzTx/>
              <a:buFontTx/>
              <a:buNone/>
              <a:defRPr/>
            </a:pPr>
            <a:r>
              <a:rPr kumimoji="1" lang="ko-KR" altLang="en-US" sz="900" b="1" i="0" u="none" strike="noStrike" kern="0" cap="none" spc="-150" normalizeH="0" baseline="0" noProof="0" dirty="0">
                <a:ln>
                  <a:noFill/>
                </a:ln>
                <a:solidFill>
                  <a:schemeClr val="bg1">
                    <a:lumMod val="95000"/>
                  </a:schemeClr>
                </a:solidFill>
                <a:effectLst/>
                <a:uLnTx/>
                <a:uFillTx/>
                <a:latin typeface="Times New Roman" panose="02020603050405020304" pitchFamily="18" charset="0"/>
                <a:ea typeface="현대하모니 L" panose="02020603020101020101" pitchFamily="18" charset="-127"/>
                <a:cs typeface="Times New Roman" panose="02020603050405020304" pitchFamily="18" charset="0"/>
              </a:rPr>
              <a:t>상온</a:t>
            </a:r>
            <a:endParaRPr kumimoji="1" lang="en-US" altLang="ko-KR" sz="900" b="1" i="0" u="none" strike="noStrike" kern="0" cap="none" spc="-150" normalizeH="0" baseline="0" noProof="0" dirty="0">
              <a:ln>
                <a:noFill/>
              </a:ln>
              <a:solidFill>
                <a:schemeClr val="bg1">
                  <a:lumMod val="95000"/>
                </a:schemeClr>
              </a:solidFill>
              <a:effectLst/>
              <a:uLnTx/>
              <a:uFillTx/>
              <a:latin typeface="Times New Roman" panose="02020603050405020304" pitchFamily="18" charset="0"/>
              <a:ea typeface="현대하모니 L" panose="02020603020101020101" pitchFamily="18" charset="-127"/>
              <a:cs typeface="Times New Roman" panose="02020603050405020304" pitchFamily="18" charset="0"/>
            </a:endParaRPr>
          </a:p>
          <a:p>
            <a:pPr marL="0" marR="0" lvl="0" indent="0" algn="ctr" defTabSz="914400" eaLnBrk="1" fontAlgn="auto" latinLnBrk="1" hangingPunct="1">
              <a:lnSpc>
                <a:spcPct val="100000"/>
              </a:lnSpc>
              <a:spcBef>
                <a:spcPts val="0"/>
              </a:spcBef>
              <a:spcAft>
                <a:spcPts val="0"/>
              </a:spcAft>
              <a:buClrTx/>
              <a:buSzTx/>
              <a:buFontTx/>
              <a:buNone/>
              <a:defRPr/>
            </a:pPr>
            <a:r>
              <a:rPr kumimoji="1" lang="ko-KR" altLang="en-US" sz="900" b="1" i="0" u="none" strike="noStrike" kern="0" cap="none" spc="-150" normalizeH="0" baseline="0" noProof="0" dirty="0">
                <a:ln>
                  <a:noFill/>
                </a:ln>
                <a:solidFill>
                  <a:schemeClr val="bg1">
                    <a:lumMod val="95000"/>
                  </a:schemeClr>
                </a:solidFill>
                <a:effectLst/>
                <a:uLnTx/>
                <a:uFillTx/>
                <a:latin typeface="Times New Roman" panose="02020603050405020304" pitchFamily="18" charset="0"/>
                <a:ea typeface="현대하모니 L" panose="02020603020101020101" pitchFamily="18" charset="-127"/>
                <a:cs typeface="Times New Roman" panose="02020603050405020304" pitchFamily="18" charset="0"/>
              </a:rPr>
              <a:t>창고</a:t>
            </a:r>
            <a:endParaRPr kumimoji="1" lang="en-US" altLang="ko-KR" sz="900" b="1" i="0" u="none" strike="noStrike" kern="0" cap="none" spc="-150" normalizeH="0" baseline="0" noProof="0" dirty="0">
              <a:ln>
                <a:noFill/>
              </a:ln>
              <a:solidFill>
                <a:schemeClr val="bg1">
                  <a:lumMod val="95000"/>
                </a:schemeClr>
              </a:solidFill>
              <a:effectLst/>
              <a:uLnTx/>
              <a:uFillTx/>
              <a:latin typeface="Times New Roman" panose="02020603050405020304" pitchFamily="18" charset="0"/>
              <a:ea typeface="현대하모니 L" panose="02020603020101020101" pitchFamily="18" charset="-127"/>
              <a:cs typeface="Times New Roman" panose="02020603050405020304" pitchFamily="18" charset="0"/>
            </a:endParaRPr>
          </a:p>
        </p:txBody>
      </p:sp>
      <p:pic>
        <p:nvPicPr>
          <p:cNvPr id="493" name="picture 5" descr="그림입니다. 원본 그림의 이름: [크기변환]단지도면.png 원본 그림의 크기: 가로 700pixel, 세로 447pixel 사진 찍은 날짜: 2019년 04월 15일 오후 6:56"/>
          <p:cNvPicPr/>
          <p:nvPr/>
        </p:nvPicPr>
        <p:blipFill rotWithShape="1">
          <a:blip r:embed="rId15" cstate="print">
            <a:lum/>
          </a:blip>
          <a:srcRect l="3670" t="1906" r="4115" b="42423"/>
          <a:stretch>
            <a:fillRect/>
          </a:stretch>
        </p:blipFill>
        <p:spPr>
          <a:xfrm>
            <a:off x="6927749" y="4217865"/>
            <a:ext cx="1649329" cy="1003655"/>
          </a:xfrm>
          <a:prstGeom prst="rect">
            <a:avLst/>
          </a:prstGeom>
        </p:spPr>
      </p:pic>
      <p:sp>
        <p:nvSpPr>
          <p:cNvPr id="494" name="타원 101"/>
          <p:cNvSpPr/>
          <p:nvPr/>
        </p:nvSpPr>
        <p:spPr bwMode="auto">
          <a:xfrm>
            <a:off x="9679289" y="2913611"/>
            <a:ext cx="144023" cy="144000"/>
          </a:xfrm>
          <a:prstGeom prst="ellipse">
            <a:avLst/>
          </a:prstGeom>
          <a:solidFill>
            <a:schemeClr val="bg1"/>
          </a:solid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ko-KR" altLang="en-US" sz="10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
        <p:nvSpPr>
          <p:cNvPr id="495" name="타원 101"/>
          <p:cNvSpPr/>
          <p:nvPr/>
        </p:nvSpPr>
        <p:spPr bwMode="auto">
          <a:xfrm>
            <a:off x="6954220" y="2916062"/>
            <a:ext cx="144023" cy="144000"/>
          </a:xfrm>
          <a:prstGeom prst="ellipse">
            <a:avLst/>
          </a:prstGeom>
          <a:solidFill>
            <a:schemeClr val="bg1"/>
          </a:solid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ko-KR" altLang="en-US" sz="1000" spc="-150" dirty="0">
              <a:latin typeface="微软雅黑" panose="020B0503020204020204" pitchFamily="34" charset="-122"/>
              <a:ea typeface="HYSinMyeongJo-Medium" panose="02030600000101010101" pitchFamily="18" charset="-127"/>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직사각형 12"/>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2" name="직선 연결선 11"/>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7" name="사각형: 둥근 모서리 66"/>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8" name="사각형: 둥근 모서리 67"/>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69" name="사각형: 둥근 모서리 68"/>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2" name="그림 71"/>
          <p:cNvPicPr>
            <a:picLocks noChangeAspect="1"/>
          </p:cNvPicPr>
          <p:nvPr/>
        </p:nvPicPr>
        <p:blipFill>
          <a:blip r:embed="rId2" cstate="screen"/>
          <a:stretch>
            <a:fillRect/>
          </a:stretch>
        </p:blipFill>
        <p:spPr>
          <a:xfrm>
            <a:off x="10433035" y="280490"/>
            <a:ext cx="1257299" cy="103719"/>
          </a:xfrm>
          <a:prstGeom prst="rect">
            <a:avLst/>
          </a:prstGeom>
        </p:spPr>
      </p:pic>
      <p:sp>
        <p:nvSpPr>
          <p:cNvPr id="21" name="TextBox 20"/>
          <p:cNvSpPr txBox="1"/>
          <p:nvPr/>
        </p:nvSpPr>
        <p:spPr>
          <a:xfrm>
            <a:off x="502241" y="449461"/>
            <a:ext cx="11187518" cy="460375"/>
          </a:xfrm>
          <a:prstGeom prst="rect">
            <a:avLst/>
          </a:prstGeom>
          <a:noFill/>
        </p:spPr>
        <p:txBody>
          <a:bodyPr wrap="square">
            <a:spAutoFit/>
          </a:bodyPr>
          <a:lstStyle/>
          <a:p>
            <a:pPr marR="0" lvl="0" indent="0" algn="ctr" defTabSz="457200" fontAlgn="auto" latinLnBrk="0">
              <a:lnSpc>
                <a:spcPct val="100000"/>
              </a:lnSpc>
              <a:spcBef>
                <a:spcPts val="0"/>
              </a:spcBef>
              <a:spcAft>
                <a:spcPts val="0"/>
              </a:spcAft>
              <a:buClrTx/>
              <a:buSzTx/>
              <a:buFontTx/>
              <a:buNone/>
              <a:defRPr/>
            </a:pPr>
            <a:r>
              <a:rPr lang="zh-CN" altLang="en-US" sz="2400" b="1" spc="100" dirty="0">
                <a:ln>
                  <a:solidFill>
                    <a:schemeClr val="bg1">
                      <a:lumMod val="85000"/>
                      <a:alpha val="0"/>
                    </a:scheme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项目案例</a:t>
            </a:r>
          </a:p>
        </p:txBody>
      </p:sp>
      <p:sp>
        <p:nvSpPr>
          <p:cNvPr id="22" name="TextBox 21"/>
          <p:cNvSpPr txBox="1"/>
          <p:nvPr/>
        </p:nvSpPr>
        <p:spPr>
          <a:xfrm>
            <a:off x="1609019" y="836950"/>
            <a:ext cx="8973962" cy="299056"/>
          </a:xfrm>
          <a:prstGeom prst="rect">
            <a:avLst/>
          </a:prstGeom>
          <a:noFill/>
        </p:spPr>
        <p:txBody>
          <a:bodyPr wrap="square">
            <a:spAutoFit/>
          </a:bodyPr>
          <a:lstStyle/>
          <a:p>
            <a:pPr lvl="0" algn="ctr" defTabSz="457200" latinLnBrk="0">
              <a:lnSpc>
                <a:spcPts val="1820"/>
              </a:lnSpc>
              <a:defRPr/>
            </a:pPr>
            <a:r>
              <a:rPr lang="zh-CN" altLang="en-US" sz="1100" noProof="0" dirty="0">
                <a:ln>
                  <a:solidFill>
                    <a:schemeClr val="bg1">
                      <a:lumMod val="85000"/>
                      <a:alpha val="0"/>
                    </a:schemeClr>
                  </a:solidFill>
                </a:l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每一个客户都是我们新的起点，我们希望成为客户价值链的一部分</a:t>
            </a:r>
            <a:endParaRPr kumimoji="0" lang="en-US" altLang="ko-KR" sz="1100" i="0" u="none" strike="noStrike" kern="1200" cap="none" normalizeH="0" baseline="0" noProof="0" dirty="0">
              <a:ln>
                <a:solidFill>
                  <a:schemeClr val="bg1">
                    <a:lumMod val="85000"/>
                    <a:alpha val="0"/>
                  </a:scheme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직사각형 87"/>
          <p:cNvSpPr/>
          <p:nvPr/>
        </p:nvSpPr>
        <p:spPr>
          <a:xfrm>
            <a:off x="9937497" y="1379146"/>
            <a:ext cx="1655063" cy="116791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lumMod val="85000"/>
                    <a:alpha val="0"/>
                  </a:schemeClr>
                </a:solidFill>
              </a:ln>
              <a:latin typeface="微软雅黑" panose="020B0503020204020204" pitchFamily="34" charset="-122"/>
              <a:ea typeface="微软雅黑" panose="020B0503020204020204" pitchFamily="34" charset="-122"/>
            </a:endParaRPr>
          </a:p>
        </p:txBody>
      </p:sp>
      <p:sp>
        <p:nvSpPr>
          <p:cNvPr id="20" name="Rectangle 483"/>
          <p:cNvSpPr>
            <a:spLocks noChangeArrowheads="1"/>
          </p:cNvSpPr>
          <p:nvPr/>
        </p:nvSpPr>
        <p:spPr bwMode="auto">
          <a:xfrm>
            <a:off x="1342106" y="1918063"/>
            <a:ext cx="4447381" cy="4751387"/>
          </a:xfrm>
          <a:prstGeom prst="rect">
            <a:avLst/>
          </a:prstGeom>
          <a:solidFill>
            <a:srgbClr val="CCECFF"/>
          </a:solidFill>
          <a:ln w="9525">
            <a:solidFill>
              <a:srgbClr val="FFFFFF"/>
            </a:solidFill>
            <a:miter lim="800000"/>
          </a:ln>
          <a:effectLst>
            <a:outerShdw blurRad="50800" dist="38100" dir="2700000" algn="tl" rotWithShape="0">
              <a:prstClr val="black">
                <a:alpha val="40000"/>
              </a:prstClr>
            </a:outerShdw>
          </a:effectLst>
        </p:spPr>
        <p:txBody>
          <a:bodyPr wrap="none" anchor="ctr"/>
          <a:lstStyle/>
          <a:p>
            <a:pPr>
              <a:defRPr/>
            </a:pPr>
            <a:endParaRPr lang="ko-KR" altLang="en-US" kern="0">
              <a:solidFill>
                <a:sysClr val="windowText" lastClr="000000"/>
              </a:solidFill>
              <a:latin typeface="微软雅黑" panose="020B0503020204020204" pitchFamily="34" charset="-122"/>
            </a:endParaRPr>
          </a:p>
        </p:txBody>
      </p:sp>
      <p:grpSp>
        <p:nvGrpSpPr>
          <p:cNvPr id="25" name="Group 40"/>
          <p:cNvGrpSpPr/>
          <p:nvPr/>
        </p:nvGrpSpPr>
        <p:grpSpPr bwMode="auto">
          <a:xfrm>
            <a:off x="5087800" y="2494319"/>
            <a:ext cx="1551252" cy="2590800"/>
            <a:chOff x="2648" y="1728"/>
            <a:chExt cx="592" cy="2120"/>
          </a:xfrm>
        </p:grpSpPr>
        <p:sp>
          <p:nvSpPr>
            <p:cNvPr id="2" name="Line 41"/>
            <p:cNvSpPr>
              <a:spLocks noChangeShapeType="1"/>
            </p:cNvSpPr>
            <p:nvPr/>
          </p:nvSpPr>
          <p:spPr bwMode="auto">
            <a:xfrm>
              <a:off x="2760" y="2776"/>
              <a:ext cx="47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pPr>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grpSp>
          <p:nvGrpSpPr>
            <p:cNvPr id="3" name="Group 42"/>
            <p:cNvGrpSpPr/>
            <p:nvPr/>
          </p:nvGrpSpPr>
          <p:grpSpPr bwMode="auto">
            <a:xfrm>
              <a:off x="2696" y="2264"/>
              <a:ext cx="544" cy="1072"/>
              <a:chOff x="2648" y="1728"/>
              <a:chExt cx="568" cy="2120"/>
            </a:xfrm>
          </p:grpSpPr>
          <p:sp>
            <p:nvSpPr>
              <p:cNvPr id="4" name="Freeform 43"/>
              <p:cNvSpPr/>
              <p:nvPr/>
            </p:nvSpPr>
            <p:spPr bwMode="auto">
              <a:xfrm>
                <a:off x="2648" y="1728"/>
                <a:ext cx="568" cy="840"/>
              </a:xfrm>
              <a:custGeom>
                <a:avLst/>
                <a:gdLst>
                  <a:gd name="T0" fmla="*/ 0 w 568"/>
                  <a:gd name="T1" fmla="*/ 840 h 840"/>
                  <a:gd name="T2" fmla="*/ 168 w 568"/>
                  <a:gd name="T3" fmla="*/ 0 h 840"/>
                  <a:gd name="T4" fmla="*/ 568 w 568"/>
                  <a:gd name="T5" fmla="*/ 0 h 840"/>
                  <a:gd name="T6" fmla="*/ 0 60000 65536"/>
                  <a:gd name="T7" fmla="*/ 0 60000 65536"/>
                  <a:gd name="T8" fmla="*/ 0 60000 65536"/>
                  <a:gd name="T9" fmla="*/ 0 w 568"/>
                  <a:gd name="T10" fmla="*/ 0 h 840"/>
                  <a:gd name="T11" fmla="*/ 568 w 568"/>
                  <a:gd name="T12" fmla="*/ 840 h 840"/>
                </a:gdLst>
                <a:ahLst/>
                <a:cxnLst>
                  <a:cxn ang="T6">
                    <a:pos x="T0" y="T1"/>
                  </a:cxn>
                  <a:cxn ang="T7">
                    <a:pos x="T2" y="T3"/>
                  </a:cxn>
                  <a:cxn ang="T8">
                    <a:pos x="T4" y="T5"/>
                  </a:cxn>
                </a:cxnLst>
                <a:rect l="T9" t="T10" r="T11" b="T12"/>
                <a:pathLst>
                  <a:path w="568" h="840">
                    <a:moveTo>
                      <a:pt x="0" y="840"/>
                    </a:moveTo>
                    <a:lnTo>
                      <a:pt x="168" y="0"/>
                    </a:lnTo>
                    <a:lnTo>
                      <a:pt x="568" y="0"/>
                    </a:lnTo>
                  </a:path>
                </a:pathLst>
              </a:cu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5" name="Freeform 44"/>
              <p:cNvSpPr/>
              <p:nvPr/>
            </p:nvSpPr>
            <p:spPr bwMode="auto">
              <a:xfrm flipV="1">
                <a:off x="2648" y="3008"/>
                <a:ext cx="568" cy="840"/>
              </a:xfrm>
              <a:custGeom>
                <a:avLst/>
                <a:gdLst>
                  <a:gd name="T0" fmla="*/ 0 w 568"/>
                  <a:gd name="T1" fmla="*/ 840 h 840"/>
                  <a:gd name="T2" fmla="*/ 168 w 568"/>
                  <a:gd name="T3" fmla="*/ 0 h 840"/>
                  <a:gd name="T4" fmla="*/ 568 w 568"/>
                  <a:gd name="T5" fmla="*/ 0 h 840"/>
                  <a:gd name="T6" fmla="*/ 0 60000 65536"/>
                  <a:gd name="T7" fmla="*/ 0 60000 65536"/>
                  <a:gd name="T8" fmla="*/ 0 60000 65536"/>
                  <a:gd name="T9" fmla="*/ 0 w 568"/>
                  <a:gd name="T10" fmla="*/ 0 h 840"/>
                  <a:gd name="T11" fmla="*/ 568 w 568"/>
                  <a:gd name="T12" fmla="*/ 840 h 840"/>
                </a:gdLst>
                <a:ahLst/>
                <a:cxnLst>
                  <a:cxn ang="T6">
                    <a:pos x="T0" y="T1"/>
                  </a:cxn>
                  <a:cxn ang="T7">
                    <a:pos x="T2" y="T3"/>
                  </a:cxn>
                  <a:cxn ang="T8">
                    <a:pos x="T4" y="T5"/>
                  </a:cxn>
                </a:cxnLst>
                <a:rect l="T9" t="T10" r="T11" b="T12"/>
                <a:pathLst>
                  <a:path w="568" h="840">
                    <a:moveTo>
                      <a:pt x="0" y="840"/>
                    </a:moveTo>
                    <a:lnTo>
                      <a:pt x="168" y="0"/>
                    </a:lnTo>
                    <a:lnTo>
                      <a:pt x="568" y="0"/>
                    </a:lnTo>
                  </a:path>
                </a:pathLst>
              </a:cu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a:lstStyle/>
              <a:p>
                <a:pPr>
                  <a:defRPr/>
                </a:pPr>
                <a:endParaRPr lang="ko-KR" altLang="en-US" kern="0">
                  <a:solidFill>
                    <a:sysClr val="windowText" lastClr="000000"/>
                  </a:solidFill>
                  <a:latin typeface="微软雅黑" panose="020B0503020204020204" pitchFamily="34" charset="-122"/>
                </a:endParaRPr>
              </a:p>
            </p:txBody>
          </p:sp>
        </p:grpSp>
        <p:sp>
          <p:nvSpPr>
            <p:cNvPr id="6" name="Freeform 45"/>
            <p:cNvSpPr/>
            <p:nvPr/>
          </p:nvSpPr>
          <p:spPr bwMode="auto">
            <a:xfrm>
              <a:off x="2648" y="1728"/>
              <a:ext cx="568" cy="840"/>
            </a:xfrm>
            <a:custGeom>
              <a:avLst/>
              <a:gdLst>
                <a:gd name="T0" fmla="*/ 0 w 568"/>
                <a:gd name="T1" fmla="*/ 840 h 840"/>
                <a:gd name="T2" fmla="*/ 168 w 568"/>
                <a:gd name="T3" fmla="*/ 0 h 840"/>
                <a:gd name="T4" fmla="*/ 568 w 568"/>
                <a:gd name="T5" fmla="*/ 0 h 840"/>
                <a:gd name="T6" fmla="*/ 0 60000 65536"/>
                <a:gd name="T7" fmla="*/ 0 60000 65536"/>
                <a:gd name="T8" fmla="*/ 0 60000 65536"/>
                <a:gd name="T9" fmla="*/ 0 w 568"/>
                <a:gd name="T10" fmla="*/ 0 h 840"/>
                <a:gd name="T11" fmla="*/ 568 w 568"/>
                <a:gd name="T12" fmla="*/ 840 h 840"/>
              </a:gdLst>
              <a:ahLst/>
              <a:cxnLst>
                <a:cxn ang="T6">
                  <a:pos x="T0" y="T1"/>
                </a:cxn>
                <a:cxn ang="T7">
                  <a:pos x="T2" y="T3"/>
                </a:cxn>
                <a:cxn ang="T8">
                  <a:pos x="T4" y="T5"/>
                </a:cxn>
              </a:cxnLst>
              <a:rect l="T9" t="T10" r="T11" b="T12"/>
              <a:pathLst>
                <a:path w="568" h="840">
                  <a:moveTo>
                    <a:pt x="0" y="840"/>
                  </a:moveTo>
                  <a:lnTo>
                    <a:pt x="168" y="0"/>
                  </a:lnTo>
                  <a:lnTo>
                    <a:pt x="568" y="0"/>
                  </a:lnTo>
                </a:path>
              </a:pathLst>
            </a:cu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0" name="Freeform 46"/>
            <p:cNvSpPr/>
            <p:nvPr/>
          </p:nvSpPr>
          <p:spPr bwMode="auto">
            <a:xfrm flipV="1">
              <a:off x="2648" y="3008"/>
              <a:ext cx="568" cy="840"/>
            </a:xfrm>
            <a:custGeom>
              <a:avLst/>
              <a:gdLst>
                <a:gd name="T0" fmla="*/ 0 w 568"/>
                <a:gd name="T1" fmla="*/ 840 h 840"/>
                <a:gd name="T2" fmla="*/ 168 w 568"/>
                <a:gd name="T3" fmla="*/ 0 h 840"/>
                <a:gd name="T4" fmla="*/ 568 w 568"/>
                <a:gd name="T5" fmla="*/ 0 h 840"/>
                <a:gd name="T6" fmla="*/ 0 60000 65536"/>
                <a:gd name="T7" fmla="*/ 0 60000 65536"/>
                <a:gd name="T8" fmla="*/ 0 60000 65536"/>
                <a:gd name="T9" fmla="*/ 0 w 568"/>
                <a:gd name="T10" fmla="*/ 0 h 840"/>
                <a:gd name="T11" fmla="*/ 568 w 568"/>
                <a:gd name="T12" fmla="*/ 840 h 840"/>
              </a:gdLst>
              <a:ahLst/>
              <a:cxnLst>
                <a:cxn ang="T6">
                  <a:pos x="T0" y="T1"/>
                </a:cxn>
                <a:cxn ang="T7">
                  <a:pos x="T2" y="T3"/>
                </a:cxn>
                <a:cxn ang="T8">
                  <a:pos x="T4" y="T5"/>
                </a:cxn>
              </a:cxnLst>
              <a:rect l="T9" t="T10" r="T11" b="T12"/>
              <a:pathLst>
                <a:path w="568" h="840">
                  <a:moveTo>
                    <a:pt x="0" y="840"/>
                  </a:moveTo>
                  <a:lnTo>
                    <a:pt x="168" y="0"/>
                  </a:lnTo>
                  <a:lnTo>
                    <a:pt x="568" y="0"/>
                  </a:lnTo>
                </a:path>
              </a:pathLst>
            </a:cu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a:lstStyle/>
            <a:p>
              <a:pPr>
                <a:defRPr/>
              </a:pPr>
              <a:endParaRPr lang="ko-KR" altLang="en-US" kern="0">
                <a:solidFill>
                  <a:sysClr val="windowText" lastClr="000000"/>
                </a:solidFill>
                <a:latin typeface="微软雅黑" panose="020B0503020204020204" pitchFamily="34" charset="-122"/>
              </a:endParaRPr>
            </a:p>
          </p:txBody>
        </p:sp>
      </p:grpSp>
      <p:sp>
        <p:nvSpPr>
          <p:cNvPr id="19" name="_s1028"/>
          <p:cNvSpPr>
            <a:spLocks noChangeArrowheads="1" noTextEdit="1"/>
          </p:cNvSpPr>
          <p:nvPr/>
        </p:nvSpPr>
        <p:spPr bwMode="auto">
          <a:xfrm rot="16200000">
            <a:off x="2490064" y="1836377"/>
            <a:ext cx="3198813" cy="389876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4469 h 21600"/>
            </a:gdLst>
            <a:ahLst/>
            <a:cxnLst>
              <a:cxn ang="T8">
                <a:pos x="T0" y="T1"/>
              </a:cxn>
              <a:cxn ang="T9">
                <a:pos x="T2" y="T3"/>
              </a:cxn>
              <a:cxn ang="T10">
                <a:pos x="T4" y="T5"/>
              </a:cxn>
              <a:cxn ang="T11">
                <a:pos x="T6" y="T7"/>
              </a:cxn>
            </a:cxnLst>
            <a:rect l="T12" t="T13" r="T14" b="T15"/>
            <a:pathLst>
              <a:path w="21600" h="21600">
                <a:moveTo>
                  <a:pt x="6430" y="13679"/>
                </a:moveTo>
                <a:cubicBezTo>
                  <a:pt x="5867" y="12824"/>
                  <a:pt x="5567" y="11823"/>
                  <a:pt x="5567" y="10800"/>
                </a:cubicBezTo>
                <a:cubicBezTo>
                  <a:pt x="5567" y="7909"/>
                  <a:pt x="7909" y="5567"/>
                  <a:pt x="10800" y="5567"/>
                </a:cubicBezTo>
                <a:cubicBezTo>
                  <a:pt x="13690" y="5567"/>
                  <a:pt x="16033" y="7909"/>
                  <a:pt x="16033" y="10800"/>
                </a:cubicBezTo>
                <a:cubicBezTo>
                  <a:pt x="16033" y="11823"/>
                  <a:pt x="15732" y="12824"/>
                  <a:pt x="15169" y="13679"/>
                </a:cubicBezTo>
                <a:lnTo>
                  <a:pt x="19817" y="16743"/>
                </a:lnTo>
                <a:cubicBezTo>
                  <a:pt x="20980" y="14979"/>
                  <a:pt x="21600" y="12912"/>
                  <a:pt x="21600" y="10800"/>
                </a:cubicBezTo>
                <a:cubicBezTo>
                  <a:pt x="21600" y="4835"/>
                  <a:pt x="16764" y="0"/>
                  <a:pt x="10800" y="0"/>
                </a:cubicBezTo>
                <a:cubicBezTo>
                  <a:pt x="4835" y="0"/>
                  <a:pt x="0" y="4835"/>
                  <a:pt x="0" y="10800"/>
                </a:cubicBezTo>
                <a:cubicBezTo>
                  <a:pt x="-1" y="12912"/>
                  <a:pt x="619" y="14979"/>
                  <a:pt x="1782" y="16743"/>
                </a:cubicBezTo>
                <a:close/>
              </a:path>
            </a:pathLst>
          </a:custGeom>
          <a:solidFill>
            <a:srgbClr val="33CCFF">
              <a:alpha val="27843"/>
            </a:srgbClr>
          </a:solidFill>
          <a:ln w="9525">
            <a:solidFill>
              <a:srgbClr val="0000FF"/>
            </a:solidFill>
            <a:miter lim="800000"/>
          </a:ln>
        </p:spPr>
        <p:txBody>
          <a:bodyPr anchor="ctr"/>
          <a:lstStyle/>
          <a:p>
            <a:pPr>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sp>
        <p:nvSpPr>
          <p:cNvPr id="23" name="Text Box 49"/>
          <p:cNvSpPr txBox="1">
            <a:spLocks noChangeArrowheads="1"/>
          </p:cNvSpPr>
          <p:nvPr/>
        </p:nvSpPr>
        <p:spPr bwMode="auto">
          <a:xfrm>
            <a:off x="2279388" y="4019916"/>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HeadLine-Medium" panose="02030600000101010101" pitchFamily="18" charset="-127"/>
                <a:ea typeface="HYHeadLine-Medium" panose="02030600000101010101" pitchFamily="18" charset="-127"/>
              </a:defRPr>
            </a:lvl1pPr>
            <a:lvl2pPr marL="742950" indent="-285750" eaLnBrk="0" hangingPunct="0">
              <a:defRPr kumimoji="1" sz="1100">
                <a:solidFill>
                  <a:schemeClr val="tx1"/>
                </a:solidFill>
                <a:latin typeface="HYHeadLine-Medium" panose="02030600000101010101" pitchFamily="18" charset="-127"/>
                <a:ea typeface="HYHeadLine-Medium" panose="02030600000101010101" pitchFamily="18" charset="-127"/>
              </a:defRPr>
            </a:lvl2pPr>
            <a:lvl3pPr marL="11430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3pPr>
            <a:lvl4pPr marL="16002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4pPr>
            <a:lvl5pPr marL="20574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5pPr>
            <a:lvl6pPr marL="25146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6pPr>
            <a:lvl7pPr marL="29718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7pPr>
            <a:lvl8pPr marL="34290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8pPr>
            <a:lvl9pPr marL="38862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9pPr>
          </a:lstStyle>
          <a:p>
            <a:pPr eaLnBrk="1" hangingPunct="1"/>
            <a:r>
              <a:rPr lang="zh-CN" altLang="en-US">
                <a:solidFill>
                  <a:srgbClr val="000000"/>
                </a:solidFill>
                <a:latin typeface="微软雅黑" panose="020B0503020204020204" pitchFamily="34" charset="-122"/>
                <a:ea typeface="微软雅黑" panose="020B0503020204020204" pitchFamily="34" charset="-122"/>
              </a:rPr>
              <a:t>物流中心</a:t>
            </a:r>
            <a:endParaRPr lang="ko-KR" altLang="en-US">
              <a:solidFill>
                <a:srgbClr val="000000"/>
              </a:solidFill>
              <a:latin typeface="微软雅黑" panose="020B0503020204020204" pitchFamily="34" charset="-122"/>
            </a:endParaRPr>
          </a:p>
        </p:txBody>
      </p:sp>
      <p:sp>
        <p:nvSpPr>
          <p:cNvPr id="24" name="Text Box 50"/>
          <p:cNvSpPr txBox="1">
            <a:spLocks noChangeArrowheads="1"/>
          </p:cNvSpPr>
          <p:nvPr/>
        </p:nvSpPr>
        <p:spPr bwMode="auto">
          <a:xfrm>
            <a:off x="4037020" y="2715008"/>
            <a:ext cx="809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HeadLine-Medium" panose="02030600000101010101" pitchFamily="18" charset="-127"/>
                <a:ea typeface="HYHeadLine-Medium" panose="02030600000101010101" pitchFamily="18" charset="-127"/>
              </a:defRPr>
            </a:lvl1pPr>
            <a:lvl2pPr marL="742950" indent="-285750" eaLnBrk="0" hangingPunct="0">
              <a:defRPr kumimoji="1" sz="1100">
                <a:solidFill>
                  <a:schemeClr val="tx1"/>
                </a:solidFill>
                <a:latin typeface="HYHeadLine-Medium" panose="02030600000101010101" pitchFamily="18" charset="-127"/>
                <a:ea typeface="HYHeadLine-Medium" panose="02030600000101010101" pitchFamily="18" charset="-127"/>
              </a:defRPr>
            </a:lvl2pPr>
            <a:lvl3pPr marL="11430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3pPr>
            <a:lvl4pPr marL="16002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4pPr>
            <a:lvl5pPr marL="20574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5pPr>
            <a:lvl6pPr marL="25146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6pPr>
            <a:lvl7pPr marL="29718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7pPr>
            <a:lvl8pPr marL="34290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8pPr>
            <a:lvl9pPr marL="38862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9pPr>
          </a:lstStyle>
          <a:p>
            <a:pPr eaLnBrk="1" hangingPunct="1"/>
            <a:r>
              <a:rPr lang="zh-CN" altLang="en-US" dirty="0">
                <a:solidFill>
                  <a:srgbClr val="000000"/>
                </a:solidFill>
                <a:latin typeface="微软雅黑" panose="020B0503020204020204" pitchFamily="34" charset="-122"/>
                <a:ea typeface="微软雅黑" panose="020B0503020204020204" pitchFamily="34" charset="-122"/>
              </a:rPr>
              <a:t>海运</a:t>
            </a:r>
            <a:r>
              <a:rPr lang="en-US" altLang="ko-KR"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航空</a:t>
            </a:r>
            <a:endParaRPr lang="ko-KR" altLang="en-US" dirty="0">
              <a:solidFill>
                <a:srgbClr val="000000"/>
              </a:solidFill>
              <a:latin typeface="微软雅黑" panose="020B0503020204020204" pitchFamily="34" charset="-122"/>
            </a:endParaRPr>
          </a:p>
        </p:txBody>
      </p:sp>
      <p:grpSp>
        <p:nvGrpSpPr>
          <p:cNvPr id="78" name="Group 509"/>
          <p:cNvGrpSpPr/>
          <p:nvPr/>
        </p:nvGrpSpPr>
        <p:grpSpPr bwMode="auto">
          <a:xfrm>
            <a:off x="2821115" y="2753082"/>
            <a:ext cx="1996679" cy="2112962"/>
            <a:chOff x="1018" y="1507"/>
            <a:chExt cx="1161" cy="1331"/>
          </a:xfrm>
        </p:grpSpPr>
        <p:cxnSp>
          <p:nvCxnSpPr>
            <p:cNvPr id="79" name="AutoShape 55"/>
            <p:cNvCxnSpPr>
              <a:cxnSpLocks noChangeShapeType="1"/>
            </p:cNvCxnSpPr>
            <p:nvPr/>
          </p:nvCxnSpPr>
          <p:spPr bwMode="auto">
            <a:xfrm>
              <a:off x="1999" y="1507"/>
              <a:ext cx="180" cy="648"/>
            </a:xfrm>
            <a:prstGeom prst="straightConnector1">
              <a:avLst/>
            </a:prstGeom>
            <a:noFill/>
            <a:ln w="28575">
              <a:solidFill>
                <a:srgbClr val="FF3300"/>
              </a:solidFill>
              <a:prstDash val="sysDot"/>
              <a:round/>
              <a:tailEnd type="triangle" w="med" len="med"/>
            </a:ln>
            <a:extLst>
              <a:ext uri="{909E8E84-426E-40DD-AFC4-6F175D3DCCD1}">
                <a14:hiddenFill xmlns:a14="http://schemas.microsoft.com/office/drawing/2010/main">
                  <a:noFill/>
                </a14:hiddenFill>
              </a:ext>
            </a:extLst>
          </p:spPr>
        </p:cxnSp>
        <p:cxnSp>
          <p:nvCxnSpPr>
            <p:cNvPr id="80" name="AutoShape 56"/>
            <p:cNvCxnSpPr>
              <a:cxnSpLocks noChangeShapeType="1"/>
            </p:cNvCxnSpPr>
            <p:nvPr/>
          </p:nvCxnSpPr>
          <p:spPr bwMode="auto">
            <a:xfrm>
              <a:off x="1264" y="1658"/>
              <a:ext cx="915" cy="497"/>
            </a:xfrm>
            <a:prstGeom prst="straightConnector1">
              <a:avLst/>
            </a:prstGeom>
            <a:noFill/>
            <a:ln w="28575">
              <a:solidFill>
                <a:srgbClr val="FF3300"/>
              </a:solidFill>
              <a:prstDash val="sysDot"/>
              <a:round/>
              <a:tailEnd type="triangle" w="med" len="med"/>
            </a:ln>
            <a:extLst>
              <a:ext uri="{909E8E84-426E-40DD-AFC4-6F175D3DCCD1}">
                <a14:hiddenFill xmlns:a14="http://schemas.microsoft.com/office/drawing/2010/main">
                  <a:noFill/>
                </a14:hiddenFill>
              </a:ext>
            </a:extLst>
          </p:spPr>
        </p:cxnSp>
        <p:cxnSp>
          <p:nvCxnSpPr>
            <p:cNvPr id="81" name="AutoShape 57"/>
            <p:cNvCxnSpPr>
              <a:cxnSpLocks noChangeShapeType="1"/>
            </p:cNvCxnSpPr>
            <p:nvPr/>
          </p:nvCxnSpPr>
          <p:spPr bwMode="auto">
            <a:xfrm flipV="1">
              <a:off x="1018" y="2155"/>
              <a:ext cx="1161" cy="30"/>
            </a:xfrm>
            <a:prstGeom prst="straightConnector1">
              <a:avLst/>
            </a:prstGeom>
            <a:noFill/>
            <a:ln w="28575">
              <a:solidFill>
                <a:srgbClr val="FF3300"/>
              </a:solidFill>
              <a:prstDash val="sysDot"/>
              <a:round/>
              <a:tailEnd type="triangle" w="med" len="med"/>
            </a:ln>
            <a:extLst>
              <a:ext uri="{909E8E84-426E-40DD-AFC4-6F175D3DCCD1}">
                <a14:hiddenFill xmlns:a14="http://schemas.microsoft.com/office/drawing/2010/main">
                  <a:noFill/>
                </a14:hiddenFill>
              </a:ext>
            </a:extLst>
          </p:spPr>
        </p:cxnSp>
        <p:cxnSp>
          <p:nvCxnSpPr>
            <p:cNvPr id="82" name="AutoShape 58"/>
            <p:cNvCxnSpPr>
              <a:cxnSpLocks noChangeShapeType="1"/>
            </p:cNvCxnSpPr>
            <p:nvPr/>
          </p:nvCxnSpPr>
          <p:spPr bwMode="auto">
            <a:xfrm flipV="1">
              <a:off x="1229" y="2155"/>
              <a:ext cx="950" cy="552"/>
            </a:xfrm>
            <a:prstGeom prst="straightConnector1">
              <a:avLst/>
            </a:prstGeom>
            <a:noFill/>
            <a:ln w="28575">
              <a:solidFill>
                <a:srgbClr val="FF3300"/>
              </a:solidFill>
              <a:prstDash val="sysDot"/>
              <a:round/>
              <a:tailEnd type="triangle" w="med" len="med"/>
            </a:ln>
            <a:extLst>
              <a:ext uri="{909E8E84-426E-40DD-AFC4-6F175D3DCCD1}">
                <a14:hiddenFill xmlns:a14="http://schemas.microsoft.com/office/drawing/2010/main">
                  <a:noFill/>
                </a14:hiddenFill>
              </a:ext>
            </a:extLst>
          </p:spPr>
        </p:cxnSp>
        <p:cxnSp>
          <p:nvCxnSpPr>
            <p:cNvPr id="83" name="AutoShape 59"/>
            <p:cNvCxnSpPr>
              <a:cxnSpLocks noChangeShapeType="1"/>
            </p:cNvCxnSpPr>
            <p:nvPr/>
          </p:nvCxnSpPr>
          <p:spPr bwMode="auto">
            <a:xfrm flipV="1">
              <a:off x="1974" y="2155"/>
              <a:ext cx="205" cy="683"/>
            </a:xfrm>
            <a:prstGeom prst="straightConnector1">
              <a:avLst/>
            </a:prstGeom>
            <a:noFill/>
            <a:ln w="28575">
              <a:solidFill>
                <a:srgbClr val="FF3300"/>
              </a:solidFill>
              <a:prstDash val="sysDot"/>
              <a:round/>
              <a:tailEnd type="triangle" w="med" len="med"/>
            </a:ln>
            <a:extLst>
              <a:ext uri="{909E8E84-426E-40DD-AFC4-6F175D3DCCD1}">
                <a14:hiddenFill xmlns:a14="http://schemas.microsoft.com/office/drawing/2010/main">
                  <a:noFill/>
                </a14:hiddenFill>
              </a:ext>
            </a:extLst>
          </p:spPr>
        </p:cxnSp>
      </p:grpSp>
      <p:sp>
        <p:nvSpPr>
          <p:cNvPr id="84" name="Text Box 230"/>
          <p:cNvSpPr txBox="1">
            <a:spLocks noChangeArrowheads="1"/>
          </p:cNvSpPr>
          <p:nvPr/>
        </p:nvSpPr>
        <p:spPr bwMode="auto">
          <a:xfrm>
            <a:off x="2981064" y="2997583"/>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HeadLine-Medium" panose="02030600000101010101" pitchFamily="18" charset="-127"/>
                <a:ea typeface="HYHeadLine-Medium" panose="02030600000101010101" pitchFamily="18" charset="-127"/>
              </a:defRPr>
            </a:lvl1pPr>
            <a:lvl2pPr marL="742950" indent="-285750" eaLnBrk="0" hangingPunct="0">
              <a:defRPr kumimoji="1" sz="1100">
                <a:solidFill>
                  <a:schemeClr val="tx1"/>
                </a:solidFill>
                <a:latin typeface="HYHeadLine-Medium" panose="02030600000101010101" pitchFamily="18" charset="-127"/>
                <a:ea typeface="HYHeadLine-Medium" panose="02030600000101010101" pitchFamily="18" charset="-127"/>
              </a:defRPr>
            </a:lvl2pPr>
            <a:lvl3pPr marL="11430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3pPr>
            <a:lvl4pPr marL="16002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4pPr>
            <a:lvl5pPr marL="20574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5pPr>
            <a:lvl6pPr marL="25146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6pPr>
            <a:lvl7pPr marL="29718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7pPr>
            <a:lvl8pPr marL="34290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8pPr>
            <a:lvl9pPr marL="38862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9pPr>
          </a:lstStyle>
          <a:p>
            <a:pPr eaLnBrk="1" hangingPunct="1"/>
            <a:r>
              <a:rPr lang="zh-CN" altLang="en-US">
                <a:solidFill>
                  <a:srgbClr val="000000"/>
                </a:solidFill>
                <a:latin typeface="微软雅黑" panose="020B0503020204020204" pitchFamily="34" charset="-122"/>
                <a:ea typeface="微软雅黑" panose="020B0503020204020204" pitchFamily="34" charset="-122"/>
              </a:rPr>
              <a:t>运输</a:t>
            </a:r>
            <a:endParaRPr lang="ko-KR" altLang="en-US">
              <a:solidFill>
                <a:srgbClr val="000000"/>
              </a:solidFill>
              <a:latin typeface="微软雅黑" panose="020B0503020204020204" pitchFamily="34" charset="-122"/>
            </a:endParaRPr>
          </a:p>
        </p:txBody>
      </p:sp>
      <p:sp>
        <p:nvSpPr>
          <p:cNvPr id="85" name="Text Box 233"/>
          <p:cNvSpPr txBox="1">
            <a:spLocks noChangeArrowheads="1"/>
          </p:cNvSpPr>
          <p:nvPr/>
        </p:nvSpPr>
        <p:spPr bwMode="auto">
          <a:xfrm>
            <a:off x="4148802" y="50851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HeadLine-Medium" panose="02030600000101010101" pitchFamily="18" charset="-127"/>
                <a:ea typeface="HYHeadLine-Medium" panose="02030600000101010101" pitchFamily="18" charset="-127"/>
              </a:defRPr>
            </a:lvl1pPr>
            <a:lvl2pPr marL="742950" indent="-285750" eaLnBrk="0" hangingPunct="0">
              <a:defRPr kumimoji="1" sz="1100">
                <a:solidFill>
                  <a:schemeClr val="tx1"/>
                </a:solidFill>
                <a:latin typeface="HYHeadLine-Medium" panose="02030600000101010101" pitchFamily="18" charset="-127"/>
                <a:ea typeface="HYHeadLine-Medium" panose="02030600000101010101" pitchFamily="18" charset="-127"/>
              </a:defRPr>
            </a:lvl2pPr>
            <a:lvl3pPr marL="11430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3pPr>
            <a:lvl4pPr marL="16002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4pPr>
            <a:lvl5pPr marL="20574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5pPr>
            <a:lvl6pPr marL="25146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6pPr>
            <a:lvl7pPr marL="29718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7pPr>
            <a:lvl8pPr marL="34290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8pPr>
            <a:lvl9pPr marL="38862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9pPr>
          </a:lstStyle>
          <a:p>
            <a:pPr eaLnBrk="1" hangingPunct="1"/>
            <a:r>
              <a:rPr lang="zh-CN" altLang="en-US" dirty="0">
                <a:solidFill>
                  <a:srgbClr val="000000"/>
                </a:solidFill>
                <a:latin typeface="微软雅黑" panose="020B0503020204020204" pitchFamily="34" charset="-122"/>
                <a:ea typeface="微软雅黑" panose="020B0503020204020204" pitchFamily="34" charset="-122"/>
              </a:rPr>
              <a:t>报关中心</a:t>
            </a:r>
            <a:endParaRPr lang="ko-KR" altLang="en-US" dirty="0">
              <a:solidFill>
                <a:srgbClr val="000000"/>
              </a:solidFill>
              <a:latin typeface="微软雅黑" panose="020B0503020204020204" pitchFamily="34" charset="-122"/>
            </a:endParaRPr>
          </a:p>
        </p:txBody>
      </p:sp>
      <p:sp>
        <p:nvSpPr>
          <p:cNvPr id="87" name="Text Box 234"/>
          <p:cNvSpPr txBox="1">
            <a:spLocks noChangeArrowheads="1"/>
          </p:cNvSpPr>
          <p:nvPr/>
        </p:nvSpPr>
        <p:spPr bwMode="auto">
          <a:xfrm>
            <a:off x="2903663" y="4869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100">
                <a:solidFill>
                  <a:schemeClr val="tx1"/>
                </a:solidFill>
                <a:latin typeface="HYHeadLine-Medium" panose="02030600000101010101" pitchFamily="18" charset="-127"/>
                <a:ea typeface="HYHeadLine-Medium" panose="02030600000101010101" pitchFamily="18" charset="-127"/>
              </a:defRPr>
            </a:lvl1pPr>
            <a:lvl2pPr marL="742950" indent="-285750" eaLnBrk="0" hangingPunct="0">
              <a:defRPr kumimoji="1" sz="1100">
                <a:solidFill>
                  <a:schemeClr val="tx1"/>
                </a:solidFill>
                <a:latin typeface="HYHeadLine-Medium" panose="02030600000101010101" pitchFamily="18" charset="-127"/>
                <a:ea typeface="HYHeadLine-Medium" panose="02030600000101010101" pitchFamily="18" charset="-127"/>
              </a:defRPr>
            </a:lvl2pPr>
            <a:lvl3pPr marL="11430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3pPr>
            <a:lvl4pPr marL="16002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4pPr>
            <a:lvl5pPr marL="2057400" indent="-228600" eaLnBrk="0" hangingPunct="0">
              <a:defRPr kumimoji="1" sz="1100">
                <a:solidFill>
                  <a:schemeClr val="tx1"/>
                </a:solidFill>
                <a:latin typeface="HYHeadLine-Medium" panose="02030600000101010101" pitchFamily="18" charset="-127"/>
                <a:ea typeface="HYHeadLine-Medium" panose="02030600000101010101" pitchFamily="18" charset="-127"/>
              </a:defRPr>
            </a:lvl5pPr>
            <a:lvl6pPr marL="25146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6pPr>
            <a:lvl7pPr marL="29718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7pPr>
            <a:lvl8pPr marL="34290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8pPr>
            <a:lvl9pPr marL="3886200" indent="-228600" algn="ctr" eaLnBrk="0" fontAlgn="base" latinLnBrk="1" hangingPunct="0">
              <a:spcBef>
                <a:spcPct val="0"/>
              </a:spcBef>
              <a:spcAft>
                <a:spcPct val="0"/>
              </a:spcAft>
              <a:defRPr kumimoji="1" sz="1100">
                <a:solidFill>
                  <a:schemeClr val="tx1"/>
                </a:solidFill>
                <a:latin typeface="HYHeadLine-Medium" panose="02030600000101010101" pitchFamily="18" charset="-127"/>
                <a:ea typeface="HYHeadLine-Medium" panose="02030600000101010101" pitchFamily="18" charset="-127"/>
              </a:defRPr>
            </a:lvl9pPr>
          </a:lstStyle>
          <a:p>
            <a:pPr eaLnBrk="1" hangingPunct="1"/>
            <a:r>
              <a:rPr lang="zh-CN" altLang="en-US">
                <a:solidFill>
                  <a:srgbClr val="000000"/>
                </a:solidFill>
                <a:latin typeface="微软雅黑" panose="020B0503020204020204" pitchFamily="34" charset="-122"/>
                <a:ea typeface="微软雅黑" panose="020B0503020204020204" pitchFamily="34" charset="-122"/>
              </a:rPr>
              <a:t>物流信息</a:t>
            </a:r>
            <a:endParaRPr lang="ko-KR" altLang="en-US">
              <a:solidFill>
                <a:srgbClr val="000000"/>
              </a:solidFill>
              <a:latin typeface="微软雅黑" panose="020B0503020204020204" pitchFamily="34" charset="-122"/>
            </a:endParaRPr>
          </a:p>
        </p:txBody>
      </p:sp>
      <p:sp>
        <p:nvSpPr>
          <p:cNvPr id="88" name="Rectangle 236"/>
          <p:cNvSpPr>
            <a:spLocks noChangeArrowheads="1"/>
          </p:cNvSpPr>
          <p:nvPr/>
        </p:nvSpPr>
        <p:spPr bwMode="auto">
          <a:xfrm>
            <a:off x="1888986" y="1413259"/>
            <a:ext cx="3379391" cy="377825"/>
          </a:xfrm>
          <a:prstGeom prst="rect">
            <a:avLst/>
          </a:prstGeom>
          <a:noFill/>
          <a:ln w="9525">
            <a:noFill/>
            <a:miter lim="800000"/>
          </a:ln>
          <a:effectLst/>
        </p:spPr>
        <p:txBody>
          <a:bodyPr lIns="3600" tIns="10800" rIns="3600" bIns="10800" anchor="ctr"/>
          <a:lstStyle/>
          <a:p>
            <a:pPr algn="ctr" eaLnBrk="0" hangingPunct="0">
              <a:defRPr/>
            </a:pPr>
            <a:r>
              <a:rPr lang="ko-KR" altLang="ko-KR" b="1" kern="0" dirty="0">
                <a:solidFill>
                  <a:srgbClr val="000000"/>
                </a:solidFill>
                <a:latin typeface="微软雅黑" panose="020B0503020204020204" pitchFamily="34" charset="-122"/>
                <a:ea typeface="宋体" panose="02010600030101010101" pitchFamily="2" charset="-122"/>
              </a:rPr>
              <a:t>Business Service</a:t>
            </a:r>
            <a:endParaRPr lang="en-US" altLang="ko-KR" b="1" kern="0" dirty="0">
              <a:solidFill>
                <a:srgbClr val="000000"/>
              </a:solidFill>
              <a:latin typeface="微软雅黑" panose="020B0503020204020204" pitchFamily="34" charset="-122"/>
              <a:ea typeface="微软雅黑" panose="020B0503020204020204" pitchFamily="34" charset="-122"/>
            </a:endParaRPr>
          </a:p>
        </p:txBody>
      </p:sp>
      <p:sp>
        <p:nvSpPr>
          <p:cNvPr id="94" name="AutoShape 442"/>
          <p:cNvSpPr>
            <a:spLocks noChangeArrowheads="1"/>
          </p:cNvSpPr>
          <p:nvPr/>
        </p:nvSpPr>
        <p:spPr bwMode="auto">
          <a:xfrm>
            <a:off x="1498595" y="2249870"/>
            <a:ext cx="467783" cy="1565275"/>
          </a:xfrm>
          <a:prstGeom prst="upArrow">
            <a:avLst>
              <a:gd name="adj1" fmla="val 100000"/>
              <a:gd name="adj2" fmla="val 24855"/>
            </a:avLst>
          </a:prstGeom>
          <a:gradFill rotWithShape="1">
            <a:gsLst>
              <a:gs pos="0">
                <a:srgbClr val="FFFFFF"/>
              </a:gs>
              <a:gs pos="100000">
                <a:srgbClr val="FFFFFF">
                  <a:gamma/>
                  <a:shade val="46275"/>
                  <a:invGamma/>
                  <a:alpha val="0"/>
                </a:srgbClr>
              </a:gs>
            </a:gsLst>
            <a:lin ang="5400000" scaled="1"/>
          </a:gradFill>
          <a:ln w="9525">
            <a:noFill/>
            <a:miter lim="800000"/>
          </a:ln>
          <a:effectLst/>
        </p:spPr>
        <p:txBody>
          <a:bodyPr vert="eaVert" wrap="none" anchor="ctr"/>
          <a:lstStyle/>
          <a:p>
            <a:pPr algn="ctr">
              <a:defRPr/>
            </a:pPr>
            <a:r>
              <a:rPr lang="zh-CN" altLang="en-US" sz="1200" kern="0" dirty="0">
                <a:solidFill>
                  <a:sysClr val="windowText" lastClr="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客户</a:t>
            </a:r>
            <a:endParaRPr lang="ko-KR" altLang="en-US" sz="1200" kern="0" dirty="0">
              <a:solidFill>
                <a:sysClr val="windowText" lastClr="000000"/>
              </a:solidFill>
              <a:effectLst>
                <a:outerShdw blurRad="38100" dist="38100" dir="2700000" algn="tl">
                  <a:srgbClr val="C0C0C0"/>
                </a:outerShdw>
              </a:effectLst>
              <a:latin typeface="微软雅黑" panose="020B0503020204020204" pitchFamily="34" charset="-122"/>
            </a:endParaRPr>
          </a:p>
        </p:txBody>
      </p:sp>
      <p:sp>
        <p:nvSpPr>
          <p:cNvPr id="97" name="AutoShape 443"/>
          <p:cNvSpPr>
            <a:spLocks noChangeArrowheads="1"/>
          </p:cNvSpPr>
          <p:nvPr/>
        </p:nvSpPr>
        <p:spPr bwMode="auto">
          <a:xfrm flipV="1">
            <a:off x="1498595" y="3945314"/>
            <a:ext cx="467783" cy="1565275"/>
          </a:xfrm>
          <a:prstGeom prst="upArrow">
            <a:avLst>
              <a:gd name="adj1" fmla="val 100000"/>
              <a:gd name="adj2" fmla="val 22337"/>
            </a:avLst>
          </a:prstGeom>
          <a:gradFill rotWithShape="1">
            <a:gsLst>
              <a:gs pos="0">
                <a:srgbClr val="FFFFFF"/>
              </a:gs>
              <a:gs pos="100000">
                <a:srgbClr val="FFFFFF">
                  <a:gamma/>
                  <a:tint val="0"/>
                  <a:invGamma/>
                  <a:alpha val="0"/>
                </a:srgbClr>
              </a:gs>
            </a:gsLst>
            <a:lin ang="5400000" scaled="1"/>
          </a:gradFill>
          <a:ln w="9525">
            <a:noFill/>
            <a:miter lim="800000"/>
          </a:ln>
          <a:effectLst/>
        </p:spPr>
        <p:txBody>
          <a:bodyPr rot="10800000" vert="eaVert" wrap="none" anchor="ctr"/>
          <a:lstStyle/>
          <a:p>
            <a:pPr algn="ctr">
              <a:defRPr/>
            </a:pPr>
            <a:r>
              <a:rPr lang="zh-CN" altLang="en-US" sz="1200" kern="0" dirty="0">
                <a:solidFill>
                  <a:sysClr val="windowText" lastClr="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企业内部</a:t>
            </a:r>
            <a:endParaRPr lang="ko-KR" altLang="en-US" sz="1200" kern="0" dirty="0">
              <a:solidFill>
                <a:sysClr val="windowText" lastClr="000000"/>
              </a:solidFill>
              <a:effectLst>
                <a:outerShdw blurRad="38100" dist="38100" dir="2700000" algn="tl">
                  <a:srgbClr val="C0C0C0"/>
                </a:outerShdw>
              </a:effectLst>
              <a:latin typeface="微软雅黑" panose="020B0503020204020204" pitchFamily="34" charset="-122"/>
            </a:endParaRPr>
          </a:p>
        </p:txBody>
      </p:sp>
      <p:pic>
        <p:nvPicPr>
          <p:cNvPr id="98" name="Picture 496" descr="CG0029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7020" y="1989494"/>
            <a:ext cx="1043914"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502" descr="server_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0016" y="3357919"/>
            <a:ext cx="93556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503" descr="012 cop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9777" y="2421294"/>
            <a:ext cx="66384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组合 260"/>
          <p:cNvGrpSpPr/>
          <p:nvPr/>
        </p:nvGrpSpPr>
        <p:grpSpPr>
          <a:xfrm>
            <a:off x="6038845" y="1413232"/>
            <a:ext cx="4665795" cy="5256212"/>
            <a:chOff x="4586290" y="1052513"/>
            <a:chExt cx="4306888" cy="5256212"/>
          </a:xfrm>
        </p:grpSpPr>
        <p:sp>
          <p:nvSpPr>
            <p:cNvPr id="102" name="Rectangle 484"/>
            <p:cNvSpPr>
              <a:spLocks noChangeArrowheads="1"/>
            </p:cNvSpPr>
            <p:nvPr/>
          </p:nvSpPr>
          <p:spPr bwMode="auto">
            <a:xfrm>
              <a:off x="4586290" y="1557338"/>
              <a:ext cx="4306888" cy="4751387"/>
            </a:xfrm>
            <a:prstGeom prst="rect">
              <a:avLst/>
            </a:prstGeom>
            <a:solidFill>
              <a:srgbClr val="CCECFF"/>
            </a:solidFill>
            <a:ln w="9525">
              <a:solidFill>
                <a:srgbClr val="FFFFFF"/>
              </a:solidFill>
              <a:miter lim="800000"/>
            </a:ln>
          </p:spPr>
          <p:txBody>
            <a:bodyPr wrap="none" anchor="ctr"/>
            <a:lstStyle/>
            <a:p>
              <a:pPr>
                <a:defRPr/>
              </a:pPr>
              <a:endParaRPr lang="ko-KR" altLang="en-US" kern="0">
                <a:solidFill>
                  <a:sysClr val="windowText" lastClr="000000"/>
                </a:solidFill>
                <a:latin typeface="微软雅黑" panose="020B0503020204020204" pitchFamily="34" charset="-122"/>
              </a:endParaRPr>
            </a:p>
          </p:txBody>
        </p:sp>
        <p:sp>
          <p:nvSpPr>
            <p:cNvPr id="103" name="Rectangle 60"/>
            <p:cNvSpPr>
              <a:spLocks noChangeArrowheads="1"/>
            </p:cNvSpPr>
            <p:nvPr/>
          </p:nvSpPr>
          <p:spPr bwMode="auto">
            <a:xfrm>
              <a:off x="4732340" y="1844675"/>
              <a:ext cx="682625" cy="3124200"/>
            </a:xfrm>
            <a:prstGeom prst="rect">
              <a:avLst/>
            </a:prstGeom>
            <a:solidFill>
              <a:srgbClr val="009999"/>
            </a:solidFill>
            <a:ln w="6350">
              <a:solidFill>
                <a:srgbClr val="000000"/>
              </a:solidFill>
              <a:miter lim="800000"/>
            </a:ln>
          </p:spPr>
          <p:txBody>
            <a:bodyPr wrap="none" anchor="ctr"/>
            <a:lstStyle/>
            <a:p>
              <a:pPr>
                <a:defRPr/>
              </a:pPr>
              <a:endParaRPr lang="ko-KR" altLang="en-US" kern="0">
                <a:solidFill>
                  <a:sysClr val="windowText" lastClr="000000"/>
                </a:solidFill>
                <a:latin typeface="微软雅黑" panose="020B0503020204020204" pitchFamily="34" charset="-122"/>
              </a:endParaRPr>
            </a:p>
          </p:txBody>
        </p:sp>
        <p:sp>
          <p:nvSpPr>
            <p:cNvPr id="104" name="AutoShape 61"/>
            <p:cNvSpPr>
              <a:spLocks noChangeArrowheads="1"/>
            </p:cNvSpPr>
            <p:nvPr/>
          </p:nvSpPr>
          <p:spPr bwMode="auto">
            <a:xfrm>
              <a:off x="4881487" y="2339975"/>
              <a:ext cx="333375" cy="214312"/>
            </a:xfrm>
            <a:prstGeom prst="upDownArrow">
              <a:avLst>
                <a:gd name="adj1" fmla="val 43806"/>
                <a:gd name="adj2" fmla="val 34074"/>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defRPr/>
              </a:pPr>
              <a:endParaRPr lang="ko-KR" altLang="en-US" kern="0">
                <a:solidFill>
                  <a:sysClr val="windowText" lastClr="000000"/>
                </a:solidFill>
                <a:latin typeface="微软雅黑" panose="020B0503020204020204" pitchFamily="34" charset="-122"/>
              </a:endParaRPr>
            </a:p>
          </p:txBody>
        </p:sp>
        <p:sp>
          <p:nvSpPr>
            <p:cNvPr id="105" name="AutoShape 142"/>
            <p:cNvSpPr>
              <a:spLocks noChangeArrowheads="1"/>
            </p:cNvSpPr>
            <p:nvPr/>
          </p:nvSpPr>
          <p:spPr bwMode="auto">
            <a:xfrm>
              <a:off x="5508104" y="1844675"/>
              <a:ext cx="2519887" cy="563562"/>
            </a:xfrm>
            <a:prstGeom prst="rightArrow">
              <a:avLst>
                <a:gd name="adj1" fmla="val 100000"/>
                <a:gd name="adj2" fmla="val 0"/>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p>
              <a:pPr>
                <a:buFont typeface="Wingdings" panose="05000000000000000000" pitchFamily="2" charset="2"/>
                <a:buChar cha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进出口物流管理系统</a:t>
              </a:r>
              <a:endParaRPr lang="ko-KR" altLang="en-US" sz="900" b="1" kern="0" dirty="0">
                <a:solidFill>
                  <a:sysClr val="windowText" lastClr="000000"/>
                </a:solidFill>
                <a:latin typeface="微软雅黑" panose="020B0503020204020204" pitchFamily="34" charset="-122"/>
                <a:ea typeface="Dotum" panose="020B0600000101010101" pitchFamily="50" charset="-127"/>
              </a:endParaRPr>
            </a:p>
            <a:p>
              <a:pP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连接客户</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运输公司</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海关</a:t>
              </a:r>
              <a:endParaRPr lang="ko-KR" altLang="en-US" sz="900" b="1" kern="0" dirty="0">
                <a:solidFill>
                  <a:sysClr val="windowText" lastClr="000000"/>
                </a:solidFill>
                <a:latin typeface="微软雅黑" panose="020B0503020204020204" pitchFamily="34" charset="-122"/>
                <a:ea typeface="Dotum" panose="020B0600000101010101" pitchFamily="50" charset="-127"/>
              </a:endParaRPr>
            </a:p>
            <a:p>
              <a:pP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物流信息的可视性</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真确性</a:t>
              </a:r>
              <a:endParaRPr lang="ko-KR" altLang="en-US" sz="900" b="1" kern="0" dirty="0">
                <a:solidFill>
                  <a:sysClr val="windowText" lastClr="000000"/>
                </a:solidFill>
                <a:latin typeface="微软雅黑" panose="020B0503020204020204" pitchFamily="34" charset="-122"/>
                <a:ea typeface="Dotum" panose="020B0600000101010101" pitchFamily="50" charset="-127"/>
              </a:endParaRPr>
            </a:p>
          </p:txBody>
        </p:sp>
        <p:sp>
          <p:nvSpPr>
            <p:cNvPr id="106" name="AutoShape 143"/>
            <p:cNvSpPr>
              <a:spLocks noChangeArrowheads="1"/>
            </p:cNvSpPr>
            <p:nvPr/>
          </p:nvSpPr>
          <p:spPr bwMode="auto">
            <a:xfrm>
              <a:off x="5508104" y="2484438"/>
              <a:ext cx="2519887" cy="561975"/>
            </a:xfrm>
            <a:prstGeom prst="rightArrow">
              <a:avLst>
                <a:gd name="adj1" fmla="val 100000"/>
                <a:gd name="adj2" fmla="val 0"/>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p>
              <a:pPr>
                <a:buFont typeface="Wingdings" panose="05000000000000000000" pitchFamily="2" charset="2"/>
                <a:buChar cha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配送管理系统</a:t>
              </a:r>
              <a:endParaRPr lang="ko-KR" altLang="en-US" sz="900" b="1" kern="0" dirty="0">
                <a:solidFill>
                  <a:sysClr val="windowText" lastClr="000000"/>
                </a:solidFill>
                <a:latin typeface="微软雅黑" panose="020B0503020204020204" pitchFamily="34" charset="-122"/>
                <a:ea typeface="Dotum" panose="020B0600000101010101" pitchFamily="50" charset="-127"/>
              </a:endParaRPr>
            </a:p>
            <a:p>
              <a:pP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运输计划</a:t>
              </a:r>
              <a:r>
                <a:rPr lang="en-US" altLang="ko-KR" sz="900" b="1" kern="0" dirty="0">
                  <a:solidFill>
                    <a:sysClr val="windowText" lastClr="000000"/>
                  </a:solidFill>
                  <a:latin typeface="微软雅黑" panose="020B0503020204020204" pitchFamily="34" charset="-122"/>
                  <a:ea typeface="微软雅黑" panose="020B0503020204020204" pitchFamily="34" charset="-122"/>
                </a:rPr>
                <a:t>/</a:t>
              </a:r>
              <a:r>
                <a:rPr lang="zh-CN" altLang="en-US" sz="900" b="1" kern="0" dirty="0">
                  <a:solidFill>
                    <a:sysClr val="windowText" lastClr="000000"/>
                  </a:solidFill>
                  <a:latin typeface="微软雅黑" panose="020B0503020204020204" pitchFamily="34" charset="-122"/>
                  <a:ea typeface="微软雅黑" panose="020B0503020204020204" pitchFamily="34" charset="-122"/>
                </a:rPr>
                <a:t>配车</a:t>
              </a:r>
              <a:r>
                <a:rPr lang="en-US" altLang="ko-KR" sz="900" b="1" kern="0" dirty="0">
                  <a:solidFill>
                    <a:sysClr val="windowText" lastClr="000000"/>
                  </a:solidFill>
                  <a:latin typeface="微软雅黑" panose="020B0503020204020204" pitchFamily="34" charset="-122"/>
                  <a:ea typeface="微软雅黑" panose="020B0503020204020204" pitchFamily="34" charset="-122"/>
                </a:rPr>
                <a:t>/</a:t>
              </a:r>
              <a:r>
                <a:rPr lang="zh-CN" altLang="en-US" sz="900" b="1" kern="0" dirty="0">
                  <a:solidFill>
                    <a:sysClr val="windowText" lastClr="000000"/>
                  </a:solidFill>
                  <a:latin typeface="微软雅黑" panose="020B0503020204020204" pitchFamily="34" charset="-122"/>
                  <a:ea typeface="微软雅黑" panose="020B0503020204020204" pitchFamily="34" charset="-122"/>
                </a:rPr>
                <a:t>实绩</a:t>
              </a:r>
              <a:r>
                <a:rPr lang="en-US" altLang="ko-KR" sz="900" b="1" kern="0" dirty="0">
                  <a:solidFill>
                    <a:sysClr val="windowText" lastClr="000000"/>
                  </a:solidFill>
                  <a:latin typeface="微软雅黑" panose="020B0503020204020204" pitchFamily="34" charset="-122"/>
                  <a:ea typeface="微软雅黑" panose="020B0503020204020204" pitchFamily="34" charset="-122"/>
                </a:rPr>
                <a:t>/</a:t>
              </a:r>
              <a:r>
                <a:rPr lang="zh-CN" altLang="en-US" sz="900" b="1" kern="0" dirty="0">
                  <a:solidFill>
                    <a:sysClr val="windowText" lastClr="000000"/>
                  </a:solidFill>
                  <a:latin typeface="微软雅黑" panose="020B0503020204020204" pitchFamily="34" charset="-122"/>
                  <a:ea typeface="微软雅黑" panose="020B0503020204020204" pitchFamily="34" charset="-122"/>
                </a:rPr>
                <a:t>车辆管制</a:t>
              </a:r>
              <a:endParaRPr lang="en-US" altLang="zh-CN" sz="900" b="1" kern="0" dirty="0">
                <a:solidFill>
                  <a:sysClr val="windowText" lastClr="000000"/>
                </a:solidFill>
                <a:latin typeface="微软雅黑" panose="020B0503020204020204" pitchFamily="34" charset="-122"/>
                <a:ea typeface="微软雅黑" panose="020B0503020204020204" pitchFamily="34" charset="-122"/>
              </a:endParaRPr>
            </a:p>
            <a:p>
              <a:pP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运输业务的效率性</a:t>
              </a:r>
              <a:r>
                <a:rPr lang="en-US" altLang="ko-KR" sz="900" b="1" kern="0" dirty="0">
                  <a:solidFill>
                    <a:sysClr val="windowText" lastClr="000000"/>
                  </a:solidFill>
                  <a:latin typeface="微软雅黑" panose="020B0503020204020204" pitchFamily="34" charset="-122"/>
                  <a:ea typeface="微软雅黑" panose="020B0503020204020204" pitchFamily="34" charset="-122"/>
                </a:rPr>
                <a:t>,</a:t>
              </a:r>
              <a:r>
                <a:rPr lang="zh-CN" altLang="en-US" sz="900" b="1" kern="0" dirty="0">
                  <a:solidFill>
                    <a:sysClr val="windowText" lastClr="000000"/>
                  </a:solidFill>
                  <a:latin typeface="微软雅黑" panose="020B0503020204020204" pitchFamily="34" charset="-122"/>
                  <a:ea typeface="微软雅黑" panose="020B0503020204020204" pitchFamily="34" charset="-122"/>
                </a:rPr>
                <a:t>可视性</a:t>
              </a:r>
              <a:endParaRPr lang="ko-KR" altLang="en-US" sz="900" b="1" kern="0" dirty="0">
                <a:solidFill>
                  <a:sysClr val="windowText" lastClr="000000"/>
                </a:solidFill>
                <a:latin typeface="微软雅黑" panose="020B0503020204020204" pitchFamily="34" charset="-122"/>
                <a:ea typeface="Dotum" panose="020B0600000101010101" pitchFamily="50" charset="-127"/>
              </a:endParaRPr>
            </a:p>
          </p:txBody>
        </p:sp>
        <p:sp>
          <p:nvSpPr>
            <p:cNvPr id="107" name="AutoShape 144"/>
            <p:cNvSpPr>
              <a:spLocks noChangeArrowheads="1"/>
            </p:cNvSpPr>
            <p:nvPr/>
          </p:nvSpPr>
          <p:spPr bwMode="auto">
            <a:xfrm>
              <a:off x="5508104" y="3117850"/>
              <a:ext cx="2519887" cy="560387"/>
            </a:xfrm>
            <a:prstGeom prst="rightArrow">
              <a:avLst>
                <a:gd name="adj1" fmla="val 100000"/>
                <a:gd name="adj2" fmla="val 0"/>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p>
              <a:pPr>
                <a:buFont typeface="Wingdings" panose="05000000000000000000" pitchFamily="2" charset="2"/>
                <a:buChar cha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C/C</a:t>
              </a:r>
              <a:r>
                <a:rPr lang="zh-CN" altLang="en-US" sz="900" b="1" kern="0" dirty="0">
                  <a:solidFill>
                    <a:sysClr val="windowText" lastClr="000000"/>
                  </a:solidFill>
                  <a:latin typeface="微软雅黑" panose="020B0503020204020204" pitchFamily="34" charset="-122"/>
                  <a:ea typeface="微软雅黑" panose="020B0503020204020204" pitchFamily="34" charset="-122"/>
                </a:rPr>
                <a:t>运营系统</a:t>
              </a:r>
              <a:endParaRPr lang="ko-KR" altLang="en-US" sz="900" b="1" kern="0" dirty="0">
                <a:solidFill>
                  <a:sysClr val="windowText" lastClr="000000"/>
                </a:solidFill>
                <a:latin typeface="微软雅黑" panose="020B0503020204020204" pitchFamily="34" charset="-122"/>
                <a:ea typeface="Dotum" panose="020B0600000101010101" pitchFamily="50" charset="-127"/>
              </a:endParaRPr>
            </a:p>
            <a:p>
              <a:pP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入库</a:t>
              </a:r>
              <a:r>
                <a:rPr lang="en-US" altLang="ko-KR" sz="900" b="1" kern="0" dirty="0">
                  <a:solidFill>
                    <a:sysClr val="windowText" lastClr="000000"/>
                  </a:solidFill>
                  <a:latin typeface="微软雅黑" panose="020B0503020204020204" pitchFamily="34" charset="-122"/>
                  <a:ea typeface="微软雅黑" panose="020B0503020204020204" pitchFamily="34" charset="-122"/>
                </a:rPr>
                <a:t>/</a:t>
              </a:r>
              <a:r>
                <a:rPr lang="zh-CN" altLang="en-US" sz="900" b="1" kern="0" dirty="0">
                  <a:solidFill>
                    <a:sysClr val="windowText" lastClr="000000"/>
                  </a:solidFill>
                  <a:latin typeface="微软雅黑" panose="020B0503020204020204" pitchFamily="34" charset="-122"/>
                  <a:ea typeface="微软雅黑" panose="020B0503020204020204" pitchFamily="34" charset="-122"/>
                </a:rPr>
                <a:t>出库</a:t>
              </a:r>
              <a:r>
                <a:rPr lang="en-US" altLang="ko-KR" sz="900" b="1" kern="0" dirty="0">
                  <a:solidFill>
                    <a:sysClr val="windowText" lastClr="000000"/>
                  </a:solidFill>
                  <a:latin typeface="微软雅黑" panose="020B0503020204020204" pitchFamily="34" charset="-122"/>
                  <a:ea typeface="微软雅黑" panose="020B0503020204020204" pitchFamily="34" charset="-122"/>
                </a:rPr>
                <a:t>/</a:t>
              </a:r>
              <a:r>
                <a:rPr lang="zh-CN" altLang="en-US" sz="900" b="1" kern="0" dirty="0">
                  <a:solidFill>
                    <a:sysClr val="windowText" lastClr="000000"/>
                  </a:solidFill>
                  <a:latin typeface="微软雅黑" panose="020B0503020204020204" pitchFamily="34" charset="-122"/>
                  <a:ea typeface="微软雅黑" panose="020B0503020204020204" pitchFamily="34" charset="-122"/>
                </a:rPr>
                <a:t>库存管理</a:t>
              </a:r>
              <a:r>
                <a:rPr lang="ko-KR" altLang="en-US" sz="900" b="1" kern="0" dirty="0">
                  <a:solidFill>
                    <a:sysClr val="windowText" lastClr="000000"/>
                  </a:solidFill>
                  <a:latin typeface="微软雅黑" panose="020B0503020204020204" pitchFamily="34" charset="-122"/>
                  <a:ea typeface="Dotum" panose="020B0600000101010101" pitchFamily="50" charset="-127"/>
                </a:rPr>
                <a:t> </a:t>
              </a:r>
            </a:p>
            <a:p>
              <a:pP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配送物流合理化</a:t>
              </a:r>
              <a:r>
                <a:rPr lang="en-US" altLang="ko-KR" sz="900" b="1" kern="0" dirty="0">
                  <a:solidFill>
                    <a:sysClr val="windowText" lastClr="000000"/>
                  </a:solidFill>
                  <a:latin typeface="微软雅黑" panose="020B0503020204020204" pitchFamily="34" charset="-122"/>
                  <a:ea typeface="微软雅黑" panose="020B0503020204020204" pitchFamily="34" charset="-122"/>
                </a:rPr>
                <a:t>,JIT/JIS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纳品准时性</a:t>
              </a:r>
              <a:endParaRPr lang="ko-KR" altLang="en-US" sz="900" b="1" kern="0" dirty="0">
                <a:solidFill>
                  <a:sysClr val="windowText" lastClr="000000"/>
                </a:solidFill>
                <a:latin typeface="微软雅黑" panose="020B0503020204020204" pitchFamily="34" charset="-122"/>
                <a:ea typeface="Dotum" panose="020B0600000101010101" pitchFamily="50" charset="-127"/>
              </a:endParaRPr>
            </a:p>
          </p:txBody>
        </p:sp>
        <p:sp>
          <p:nvSpPr>
            <p:cNvPr id="108" name="AutoShape 145"/>
            <p:cNvSpPr>
              <a:spLocks noChangeArrowheads="1"/>
            </p:cNvSpPr>
            <p:nvPr/>
          </p:nvSpPr>
          <p:spPr bwMode="auto">
            <a:xfrm>
              <a:off x="5508104" y="4406900"/>
              <a:ext cx="2519887" cy="561975"/>
            </a:xfrm>
            <a:prstGeom prst="rightArrow">
              <a:avLst>
                <a:gd name="adj1" fmla="val 100000"/>
                <a:gd name="adj2" fmla="val 0"/>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p>
              <a:pPr>
                <a:buFont typeface="Wingdings" panose="05000000000000000000" pitchFamily="2" charset="2"/>
                <a:buChar cha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e-Visibility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系统</a:t>
              </a:r>
              <a:endParaRPr lang="ko-KR" altLang="en-US" sz="900" b="1" kern="0" dirty="0">
                <a:solidFill>
                  <a:sysClr val="windowText" lastClr="000000"/>
                </a:solidFill>
                <a:latin typeface="微软雅黑" panose="020B0503020204020204" pitchFamily="34" charset="-122"/>
                <a:ea typeface="Dotum" panose="020B0600000101010101" pitchFamily="50" charset="-127"/>
              </a:endParaRPr>
            </a:p>
            <a:p>
              <a:pP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Monitoring/Tracking/ KPI</a:t>
              </a:r>
            </a:p>
            <a:p>
              <a:pPr>
                <a:defRPr/>
              </a:pPr>
              <a:r>
                <a:rPr lang="en-US" altLang="ko-KR" sz="900" b="1" kern="0" dirty="0">
                  <a:solidFill>
                    <a:sysClr val="windowText" lastClr="000000"/>
                  </a:solidFill>
                  <a:latin typeface="微软雅黑" panose="020B0503020204020204" pitchFamily="34" charset="-122"/>
                  <a:ea typeface="微软雅黑" panose="020B0503020204020204" pitchFamily="34" charset="-122"/>
                </a:rPr>
                <a:t> -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提供</a:t>
              </a:r>
              <a:r>
                <a:rPr lang="en-US" altLang="ko-KR" sz="900" b="1" kern="0" dirty="0">
                  <a:solidFill>
                    <a:sysClr val="windowText" lastClr="000000"/>
                  </a:solidFill>
                  <a:latin typeface="微软雅黑" panose="020B0503020204020204" pitchFamily="34" charset="-122"/>
                  <a:ea typeface="微软雅黑" panose="020B0503020204020204" pitchFamily="34" charset="-122"/>
                </a:rPr>
                <a:t>High Quality Visibility </a:t>
              </a:r>
              <a:endParaRPr lang="ko-KR" altLang="en-US" sz="900" b="1" kern="0" dirty="0">
                <a:solidFill>
                  <a:sysClr val="windowText" lastClr="000000"/>
                </a:solidFill>
                <a:latin typeface="微软雅黑" panose="020B0503020204020204" pitchFamily="34" charset="-122"/>
                <a:ea typeface="HDharmony M" panose="02020603020101020101" pitchFamily="18" charset="-127"/>
              </a:endParaRPr>
            </a:p>
          </p:txBody>
        </p:sp>
        <p:sp>
          <p:nvSpPr>
            <p:cNvPr id="109" name="AutoShape 150"/>
            <p:cNvSpPr>
              <a:spLocks noChangeArrowheads="1"/>
            </p:cNvSpPr>
            <p:nvPr/>
          </p:nvSpPr>
          <p:spPr bwMode="auto">
            <a:xfrm>
              <a:off x="5508104" y="3763963"/>
              <a:ext cx="2538937" cy="558800"/>
            </a:xfrm>
            <a:prstGeom prst="rightArrow">
              <a:avLst>
                <a:gd name="adj1" fmla="val 100000"/>
                <a:gd name="adj2" fmla="val 0"/>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p>
              <a:pPr>
                <a:buFont typeface="Wingdings" panose="05000000000000000000" pitchFamily="2" charset="2"/>
                <a:buChar cha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VPC</a:t>
              </a:r>
              <a:r>
                <a:rPr lang="zh-CN" altLang="en-US" sz="900" b="1" kern="0" dirty="0">
                  <a:solidFill>
                    <a:sysClr val="windowText" lastClr="000000"/>
                  </a:solidFill>
                  <a:latin typeface="微软雅黑" panose="020B0503020204020204" pitchFamily="34" charset="-122"/>
                  <a:ea typeface="微软雅黑" panose="020B0503020204020204" pitchFamily="34" charset="-122"/>
                </a:rPr>
                <a:t>管理系统</a:t>
              </a:r>
              <a:endParaRPr lang="ko-KR" altLang="en-US" sz="900" b="1" kern="0" dirty="0">
                <a:solidFill>
                  <a:sysClr val="windowText" lastClr="000000"/>
                </a:solidFill>
                <a:latin typeface="微软雅黑" panose="020B0503020204020204" pitchFamily="34" charset="-122"/>
                <a:ea typeface="Dotum" panose="020B0600000101010101" pitchFamily="50" charset="-127"/>
              </a:endParaRPr>
            </a:p>
            <a:p>
              <a:pP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检查</a:t>
              </a:r>
              <a:r>
                <a:rPr lang="en-US" altLang="ko-KR" sz="900" b="1" kern="0" dirty="0">
                  <a:solidFill>
                    <a:sysClr val="windowText" lastClr="000000"/>
                  </a:solidFill>
                  <a:latin typeface="微软雅黑" panose="020B0503020204020204" pitchFamily="34" charset="-122"/>
                  <a:ea typeface="微软雅黑" panose="020B0503020204020204" pitchFamily="34" charset="-122"/>
                </a:rPr>
                <a:t>/</a:t>
              </a:r>
              <a:r>
                <a:rPr lang="zh-CN" altLang="en-US" sz="900" b="1" kern="0" dirty="0">
                  <a:solidFill>
                    <a:sysClr val="windowText" lastClr="000000"/>
                  </a:solidFill>
                  <a:latin typeface="微软雅黑" panose="020B0503020204020204" pitchFamily="34" charset="-122"/>
                  <a:ea typeface="微软雅黑" panose="020B0503020204020204" pitchFamily="34" charset="-122"/>
                </a:rPr>
                <a:t>投入</a:t>
              </a:r>
              <a:r>
                <a:rPr lang="en-US" altLang="ko-KR" sz="900" b="1" kern="0" dirty="0">
                  <a:solidFill>
                    <a:sysClr val="windowText" lastClr="000000"/>
                  </a:solidFill>
                  <a:latin typeface="微软雅黑" panose="020B0503020204020204" pitchFamily="34" charset="-122"/>
                  <a:ea typeface="微软雅黑" panose="020B0503020204020204" pitchFamily="34" charset="-122"/>
                </a:rPr>
                <a:t>/</a:t>
              </a:r>
              <a:r>
                <a:rPr lang="zh-CN" altLang="en-US" sz="900" b="1" kern="0" dirty="0">
                  <a:solidFill>
                    <a:sysClr val="windowText" lastClr="000000"/>
                  </a:solidFill>
                  <a:latin typeface="微软雅黑" panose="020B0503020204020204" pitchFamily="34" charset="-122"/>
                  <a:ea typeface="微软雅黑" panose="020B0503020204020204" pitchFamily="34" charset="-122"/>
                </a:rPr>
                <a:t>修复</a:t>
              </a:r>
              <a:r>
                <a:rPr lang="en-US" altLang="ko-KR" sz="900" b="1" kern="0" dirty="0">
                  <a:solidFill>
                    <a:sysClr val="windowText" lastClr="000000"/>
                  </a:solidFill>
                  <a:latin typeface="微软雅黑" panose="020B0503020204020204" pitchFamily="34" charset="-122"/>
                  <a:ea typeface="微软雅黑" panose="020B0503020204020204" pitchFamily="34" charset="-122"/>
                </a:rPr>
                <a:t>/</a:t>
              </a:r>
              <a:r>
                <a:rPr lang="zh-CN" altLang="en-US" sz="900" b="1" kern="0" dirty="0">
                  <a:solidFill>
                    <a:sysClr val="windowText" lastClr="000000"/>
                  </a:solidFill>
                  <a:latin typeface="微软雅黑" panose="020B0503020204020204" pitchFamily="34" charset="-122"/>
                  <a:ea typeface="微软雅黑" panose="020B0503020204020204" pitchFamily="34" charset="-122"/>
                </a:rPr>
                <a:t>置装</a:t>
              </a:r>
              <a:r>
                <a:rPr lang="en-US" altLang="ko-KR" sz="900" b="1" kern="0" dirty="0">
                  <a:solidFill>
                    <a:sysClr val="windowText" lastClr="000000"/>
                  </a:solidFill>
                  <a:latin typeface="微软雅黑" panose="020B0503020204020204" pitchFamily="34" charset="-122"/>
                  <a:ea typeface="微软雅黑" panose="020B0503020204020204" pitchFamily="34" charset="-122"/>
                </a:rPr>
                <a:t>/</a:t>
              </a:r>
              <a:r>
                <a:rPr lang="zh-CN" altLang="en-US" sz="900" b="1" kern="0" dirty="0">
                  <a:solidFill>
                    <a:sysClr val="windowText" lastClr="000000"/>
                  </a:solidFill>
                  <a:latin typeface="微软雅黑" panose="020B0503020204020204" pitchFamily="34" charset="-122"/>
                  <a:ea typeface="微软雅黑" panose="020B0503020204020204" pitchFamily="34" charset="-122"/>
                </a:rPr>
                <a:t>装车管理</a:t>
              </a:r>
              <a:endParaRPr lang="ko-KR" altLang="en-US" sz="900" b="1" kern="0" dirty="0">
                <a:solidFill>
                  <a:sysClr val="windowText" lastClr="000000"/>
                </a:solidFill>
                <a:latin typeface="微软雅黑" panose="020B0503020204020204" pitchFamily="34" charset="-122"/>
                <a:ea typeface="Dotum" panose="020B0600000101010101" pitchFamily="50" charset="-127"/>
              </a:endParaRPr>
            </a:p>
            <a:p>
              <a:pPr>
                <a:defRPr/>
              </a:pPr>
              <a:r>
                <a:rPr lang="ko-KR" altLang="en-US" sz="900" b="1" kern="0" dirty="0">
                  <a:solidFill>
                    <a:sysClr val="windowText" lastClr="000000"/>
                  </a:solidFill>
                  <a:latin typeface="微软雅黑" panose="020B0503020204020204" pitchFamily="34" charset="-122"/>
                  <a:ea typeface="Dotum" panose="020B0600000101010101" pitchFamily="50" charset="-127"/>
                </a:rPr>
                <a:t> </a:t>
              </a:r>
              <a:r>
                <a:rPr lang="en-US" altLang="ko-KR" sz="900" b="1" kern="0" dirty="0">
                  <a:solidFill>
                    <a:sysClr val="windowText" lastClr="000000"/>
                  </a:solidFill>
                  <a:latin typeface="微软雅黑" panose="020B0503020204020204" pitchFamily="34" charset="-122"/>
                  <a:ea typeface="微软雅黑" panose="020B0503020204020204" pitchFamily="34" charset="-122"/>
                </a:rPr>
                <a:t>- </a:t>
              </a:r>
              <a:r>
                <a:rPr lang="zh-CN" altLang="en-US" sz="900" b="1" kern="0" dirty="0">
                  <a:solidFill>
                    <a:sysClr val="windowText" lastClr="000000"/>
                  </a:solidFill>
                  <a:latin typeface="微软雅黑" panose="020B0503020204020204" pitchFamily="34" charset="-122"/>
                  <a:ea typeface="微软雅黑" panose="020B0503020204020204" pitchFamily="34" charset="-122"/>
                </a:rPr>
                <a:t>提高整车的品质管理</a:t>
              </a:r>
              <a:endParaRPr lang="ko-KR" altLang="en-US" sz="900" b="1" kern="0" dirty="0">
                <a:solidFill>
                  <a:sysClr val="windowText" lastClr="000000"/>
                </a:solidFill>
                <a:latin typeface="微软雅黑" panose="020B0503020204020204" pitchFamily="34" charset="-122"/>
                <a:ea typeface="Dotum" panose="020B0600000101010101" pitchFamily="50" charset="-127"/>
              </a:endParaRPr>
            </a:p>
          </p:txBody>
        </p:sp>
        <p:sp>
          <p:nvSpPr>
            <p:cNvPr id="110" name="Rectangle 231"/>
            <p:cNvSpPr>
              <a:spLocks noChangeArrowheads="1"/>
            </p:cNvSpPr>
            <p:nvPr/>
          </p:nvSpPr>
          <p:spPr bwMode="auto">
            <a:xfrm>
              <a:off x="4788024" y="5070475"/>
              <a:ext cx="4078288" cy="105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a:lnSpc>
                  <a:spcPct val="130000"/>
                </a:lnSpc>
                <a:buFontTx/>
                <a:buChar char="•"/>
                <a:defRPr/>
              </a:pPr>
              <a:r>
                <a:rPr lang="ko-KR" altLang="en-US" sz="1050" b="1" kern="0" dirty="0">
                  <a:solidFill>
                    <a:srgbClr val="000000"/>
                  </a:solidFill>
                  <a:latin typeface="微软雅黑" panose="020B0503020204020204" pitchFamily="34" charset="-122"/>
                  <a:ea typeface="HDharmony M" panose="02020603020101020101" pitchFamily="18" charset="-127"/>
                </a:rPr>
                <a:t> </a:t>
              </a:r>
              <a:r>
                <a:rPr lang="en-US" altLang="ko-KR" sz="1050" b="1" kern="0" dirty="0">
                  <a:solidFill>
                    <a:srgbClr val="000000"/>
                  </a:solidFill>
                  <a:latin typeface="微软雅黑" panose="020B0503020204020204" pitchFamily="34" charset="-122"/>
                  <a:ea typeface="微软雅黑" panose="020B0503020204020204" pitchFamily="34" charset="-122"/>
                </a:rPr>
                <a:t>GOALS : Global Oversea Advanced Logistics System</a:t>
              </a:r>
            </a:p>
            <a:p>
              <a:pPr>
                <a:lnSpc>
                  <a:spcPct val="130000"/>
                </a:lnSpc>
                <a:buFontTx/>
                <a:buChar char="•"/>
                <a:defRPr/>
              </a:pPr>
              <a:r>
                <a:rPr lang="en-US" altLang="ko-KR" sz="1050" b="1" kern="0" dirty="0">
                  <a:solidFill>
                    <a:srgbClr val="000000"/>
                  </a:solidFill>
                  <a:latin typeface="微软雅黑" panose="020B0503020204020204" pitchFamily="34" charset="-122"/>
                  <a:ea typeface="微软雅黑" panose="020B0503020204020204" pitchFamily="34" charset="-122"/>
                </a:rPr>
                <a:t> </a:t>
              </a:r>
              <a:r>
                <a:rPr lang="en-US" altLang="ko-KR" sz="1050" b="1" kern="0" dirty="0" err="1">
                  <a:solidFill>
                    <a:srgbClr val="000000"/>
                  </a:solidFill>
                  <a:latin typeface="微软雅黑" panose="020B0503020204020204" pitchFamily="34" charset="-122"/>
                  <a:ea typeface="微软雅黑" panose="020B0503020204020204" pitchFamily="34" charset="-122"/>
                </a:rPr>
                <a:t>iTMS</a:t>
              </a:r>
              <a:r>
                <a:rPr lang="en-US" altLang="ko-KR" sz="1050" b="1" kern="0" dirty="0">
                  <a:solidFill>
                    <a:srgbClr val="000000"/>
                  </a:solidFill>
                  <a:latin typeface="微软雅黑" panose="020B0503020204020204" pitchFamily="34" charset="-122"/>
                  <a:ea typeface="微软雅黑" panose="020B0503020204020204" pitchFamily="34" charset="-122"/>
                </a:rPr>
                <a:t>  : Integrated Transportation  Management System</a:t>
              </a:r>
            </a:p>
            <a:p>
              <a:pPr>
                <a:lnSpc>
                  <a:spcPct val="130000"/>
                </a:lnSpc>
                <a:buFontTx/>
                <a:buChar char="•"/>
                <a:defRPr/>
              </a:pPr>
              <a:r>
                <a:rPr lang="en-US" altLang="ko-KR" sz="1050" b="1" kern="0" dirty="0">
                  <a:solidFill>
                    <a:srgbClr val="000000"/>
                  </a:solidFill>
                  <a:latin typeface="微软雅黑" panose="020B0503020204020204" pitchFamily="34" charset="-122"/>
                  <a:ea typeface="微软雅黑" panose="020B0503020204020204" pitchFamily="34" charset="-122"/>
                </a:rPr>
                <a:t> WMS   : Warehouse  Management System</a:t>
              </a:r>
            </a:p>
            <a:p>
              <a:pPr>
                <a:lnSpc>
                  <a:spcPct val="130000"/>
                </a:lnSpc>
                <a:buFontTx/>
                <a:buChar char="•"/>
                <a:defRPr/>
              </a:pPr>
              <a:r>
                <a:rPr lang="en-US" altLang="ko-KR" sz="1050" b="1" kern="0" dirty="0">
                  <a:solidFill>
                    <a:srgbClr val="000000"/>
                  </a:solidFill>
                  <a:latin typeface="微软雅黑" panose="020B0503020204020204" pitchFamily="34" charset="-122"/>
                  <a:ea typeface="微软雅黑" panose="020B0503020204020204" pitchFamily="34" charset="-122"/>
                </a:rPr>
                <a:t> VPS   : Vehicle Processing System</a:t>
              </a:r>
            </a:p>
            <a:p>
              <a:pPr>
                <a:lnSpc>
                  <a:spcPct val="130000"/>
                </a:lnSpc>
                <a:buFontTx/>
                <a:buChar char="•"/>
                <a:defRPr/>
              </a:pPr>
              <a:r>
                <a:rPr lang="en-US" altLang="ko-KR" sz="1050" b="1" kern="0" dirty="0">
                  <a:solidFill>
                    <a:srgbClr val="000000"/>
                  </a:solidFill>
                  <a:latin typeface="微软雅黑" panose="020B0503020204020204" pitchFamily="34" charset="-122"/>
                  <a:ea typeface="微软雅黑" panose="020B0503020204020204" pitchFamily="34" charset="-122"/>
                </a:rPr>
                <a:t> SCEM  : Supply Chain Event Management</a:t>
              </a:r>
            </a:p>
          </p:txBody>
        </p:sp>
        <p:sp>
          <p:nvSpPr>
            <p:cNvPr id="111" name="Rectangle 235"/>
            <p:cNvSpPr>
              <a:spLocks noChangeArrowheads="1"/>
            </p:cNvSpPr>
            <p:nvPr/>
          </p:nvSpPr>
          <p:spPr bwMode="auto">
            <a:xfrm>
              <a:off x="5076056" y="1052513"/>
              <a:ext cx="3121026" cy="377825"/>
            </a:xfrm>
            <a:prstGeom prst="rect">
              <a:avLst/>
            </a:prstGeom>
            <a:noFill/>
            <a:ln w="9525">
              <a:noFill/>
              <a:miter lim="800000"/>
            </a:ln>
            <a:effectLst/>
          </p:spPr>
          <p:txBody>
            <a:bodyPr lIns="3600" tIns="10800" rIns="3600" bIns="10800" anchor="ctr"/>
            <a:lstStyle/>
            <a:p>
              <a:pPr algn="ctr" eaLnBrk="0" hangingPunct="0">
                <a:defRPr/>
              </a:pPr>
              <a:r>
                <a:rPr lang="zh-CN" altLang="en-US" b="1" kern="0" dirty="0">
                  <a:solidFill>
                    <a:srgbClr val="000000"/>
                  </a:solidFill>
                  <a:latin typeface="微软雅黑" panose="020B0503020204020204" pitchFamily="34" charset="-122"/>
                  <a:ea typeface="微软雅黑" panose="020B0503020204020204" pitchFamily="34" charset="-122"/>
                </a:rPr>
                <a:t>物流信息系统</a:t>
              </a:r>
              <a:endParaRPr lang="ko-KR" altLang="en-US" b="1" kern="0" dirty="0">
                <a:solidFill>
                  <a:srgbClr val="000000"/>
                </a:solidFill>
                <a:latin typeface="微软雅黑" panose="020B0503020204020204" pitchFamily="34" charset="-122"/>
              </a:endParaRPr>
            </a:p>
          </p:txBody>
        </p:sp>
        <p:grpSp>
          <p:nvGrpSpPr>
            <p:cNvPr id="112" name="Group 237"/>
            <p:cNvGrpSpPr/>
            <p:nvPr/>
          </p:nvGrpSpPr>
          <p:grpSpPr bwMode="auto">
            <a:xfrm>
              <a:off x="4740200" y="3233738"/>
              <a:ext cx="565150" cy="303212"/>
              <a:chOff x="3500" y="2586"/>
              <a:chExt cx="975" cy="1012"/>
            </a:xfrm>
          </p:grpSpPr>
          <p:sp>
            <p:nvSpPr>
              <p:cNvPr id="119" name="Line 238"/>
              <p:cNvSpPr>
                <a:spLocks noChangeShapeType="1"/>
              </p:cNvSpPr>
              <p:nvPr/>
            </p:nvSpPr>
            <p:spPr bwMode="auto">
              <a:xfrm flipH="1">
                <a:off x="3806" y="3226"/>
                <a:ext cx="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sp>
            <p:nvSpPr>
              <p:cNvPr id="120" name="Freeform 239"/>
              <p:cNvSpPr/>
              <p:nvPr/>
            </p:nvSpPr>
            <p:spPr bwMode="auto">
              <a:xfrm flipH="1">
                <a:off x="3790" y="3237"/>
                <a:ext cx="20" cy="10"/>
              </a:xfrm>
              <a:custGeom>
                <a:avLst/>
                <a:gdLst>
                  <a:gd name="T0" fmla="*/ 2147483647 w 6"/>
                  <a:gd name="T1" fmla="*/ 97559593 h 4"/>
                  <a:gd name="T2" fmla="*/ 0 w 6"/>
                  <a:gd name="T3" fmla="*/ 97559593 h 4"/>
                  <a:gd name="T4" fmla="*/ 0 w 6"/>
                  <a:gd name="T5" fmla="*/ 69541347 h 4"/>
                  <a:gd name="T6" fmla="*/ 0 w 6"/>
                  <a:gd name="T7" fmla="*/ 39023851 h 4"/>
                  <a:gd name="T8" fmla="*/ 2147483647 w 6"/>
                  <a:gd name="T9" fmla="*/ 0 h 4"/>
                  <a:gd name="T10" fmla="*/ 2147483647 w 6"/>
                  <a:gd name="T11" fmla="*/ 0 h 4"/>
                  <a:gd name="T12" fmla="*/ 2147483647 w 6"/>
                  <a:gd name="T13" fmla="*/ 0 h 4"/>
                  <a:gd name="T14" fmla="*/ 2147483647 w 6"/>
                  <a:gd name="T15" fmla="*/ 39023851 h 4"/>
                  <a:gd name="T16" fmla="*/ 2147483647 w 6"/>
                  <a:gd name="T17" fmla="*/ 69541347 h 4"/>
                  <a:gd name="T18" fmla="*/ 2147483647 w 6"/>
                  <a:gd name="T19" fmla="*/ 97559593 h 4"/>
                  <a:gd name="T20" fmla="*/ 2147483647 w 6"/>
                  <a:gd name="T21" fmla="*/ 97559593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4"/>
                  <a:gd name="T35" fmla="*/ 6 w 6"/>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4">
                    <a:moveTo>
                      <a:pt x="1" y="3"/>
                    </a:moveTo>
                    <a:lnTo>
                      <a:pt x="0" y="3"/>
                    </a:lnTo>
                    <a:lnTo>
                      <a:pt x="0" y="2"/>
                    </a:lnTo>
                    <a:lnTo>
                      <a:pt x="0" y="1"/>
                    </a:lnTo>
                    <a:lnTo>
                      <a:pt x="1" y="0"/>
                    </a:lnTo>
                    <a:lnTo>
                      <a:pt x="2" y="0"/>
                    </a:lnTo>
                    <a:lnTo>
                      <a:pt x="4" y="0"/>
                    </a:lnTo>
                    <a:lnTo>
                      <a:pt x="5" y="1"/>
                    </a:lnTo>
                    <a:lnTo>
                      <a:pt x="4" y="2"/>
                    </a:lnTo>
                    <a:lnTo>
                      <a:pt x="2" y="3"/>
                    </a:lnTo>
                    <a:lnTo>
                      <a:pt x="1" y="3"/>
                    </a:lnTo>
                  </a:path>
                </a:pathLst>
              </a:custGeom>
              <a:solidFill>
                <a:srgbClr val="999999"/>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21" name="Freeform 240"/>
              <p:cNvSpPr/>
              <p:nvPr/>
            </p:nvSpPr>
            <p:spPr bwMode="auto">
              <a:xfrm flipH="1">
                <a:off x="3790" y="3237"/>
                <a:ext cx="16" cy="10"/>
              </a:xfrm>
              <a:custGeom>
                <a:avLst/>
                <a:gdLst>
                  <a:gd name="T0" fmla="*/ 2147483647 w 5"/>
                  <a:gd name="T1" fmla="*/ 69541347 h 4"/>
                  <a:gd name="T2" fmla="*/ 2147483647 w 5"/>
                  <a:gd name="T3" fmla="*/ 39023851 h 4"/>
                  <a:gd name="T4" fmla="*/ 2147483647 w 5"/>
                  <a:gd name="T5" fmla="*/ 0 h 4"/>
                  <a:gd name="T6" fmla="*/ 2147483647 w 5"/>
                  <a:gd name="T7" fmla="*/ 0 h 4"/>
                  <a:gd name="T8" fmla="*/ 0 w 5"/>
                  <a:gd name="T9" fmla="*/ 39023851 h 4"/>
                  <a:gd name="T10" fmla="*/ 0 w 5"/>
                  <a:gd name="T11" fmla="*/ 97559593 h 4"/>
                  <a:gd name="T12" fmla="*/ 2147483647 w 5"/>
                  <a:gd name="T13" fmla="*/ 97559593 h 4"/>
                  <a:gd name="T14" fmla="*/ 2147483647 w 5"/>
                  <a:gd name="T15" fmla="*/ 69541347 h 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4"/>
                  <a:gd name="T26" fmla="*/ 5 w 5"/>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4">
                    <a:moveTo>
                      <a:pt x="3" y="2"/>
                    </a:moveTo>
                    <a:lnTo>
                      <a:pt x="4" y="1"/>
                    </a:lnTo>
                    <a:lnTo>
                      <a:pt x="3" y="0"/>
                    </a:lnTo>
                    <a:lnTo>
                      <a:pt x="1" y="0"/>
                    </a:lnTo>
                    <a:lnTo>
                      <a:pt x="0" y="1"/>
                    </a:lnTo>
                    <a:lnTo>
                      <a:pt x="0" y="3"/>
                    </a:lnTo>
                    <a:lnTo>
                      <a:pt x="1" y="3"/>
                    </a:lnTo>
                    <a:lnTo>
                      <a:pt x="3" y="2"/>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22" name="Freeform 241"/>
              <p:cNvSpPr/>
              <p:nvPr/>
            </p:nvSpPr>
            <p:spPr bwMode="auto">
              <a:xfrm flipH="1">
                <a:off x="3846" y="3143"/>
                <a:ext cx="75" cy="112"/>
              </a:xfrm>
              <a:custGeom>
                <a:avLst/>
                <a:gdLst>
                  <a:gd name="T0" fmla="*/ 2147483647 w 23"/>
                  <a:gd name="T1" fmla="*/ 2147483647 h 39"/>
                  <a:gd name="T2" fmla="*/ 0 w 23"/>
                  <a:gd name="T3" fmla="*/ 0 h 39"/>
                  <a:gd name="T4" fmla="*/ 0 w 23"/>
                  <a:gd name="T5" fmla="*/ 2147483647 h 39"/>
                  <a:gd name="T6" fmla="*/ 2147483647 w 23"/>
                  <a:gd name="T7" fmla="*/ 2147483647 h 39"/>
                  <a:gd name="T8" fmla="*/ 2147483647 w 23"/>
                  <a:gd name="T9" fmla="*/ 2147483647 h 39"/>
                  <a:gd name="T10" fmla="*/ 0 60000 65536"/>
                  <a:gd name="T11" fmla="*/ 0 60000 65536"/>
                  <a:gd name="T12" fmla="*/ 0 60000 65536"/>
                  <a:gd name="T13" fmla="*/ 0 60000 65536"/>
                  <a:gd name="T14" fmla="*/ 0 60000 65536"/>
                  <a:gd name="T15" fmla="*/ 0 w 23"/>
                  <a:gd name="T16" fmla="*/ 0 h 39"/>
                  <a:gd name="T17" fmla="*/ 23 w 23"/>
                  <a:gd name="T18" fmla="*/ 39 h 39"/>
                </a:gdLst>
                <a:ahLst/>
                <a:cxnLst>
                  <a:cxn ang="T10">
                    <a:pos x="T0" y="T1"/>
                  </a:cxn>
                  <a:cxn ang="T11">
                    <a:pos x="T2" y="T3"/>
                  </a:cxn>
                  <a:cxn ang="T12">
                    <a:pos x="T4" y="T5"/>
                  </a:cxn>
                  <a:cxn ang="T13">
                    <a:pos x="T6" y="T7"/>
                  </a:cxn>
                  <a:cxn ang="T14">
                    <a:pos x="T8" y="T9"/>
                  </a:cxn>
                </a:cxnLst>
                <a:rect l="T15" t="T16" r="T17" b="T18"/>
                <a:pathLst>
                  <a:path w="23" h="39">
                    <a:moveTo>
                      <a:pt x="22" y="13"/>
                    </a:moveTo>
                    <a:lnTo>
                      <a:pt x="0" y="0"/>
                    </a:lnTo>
                    <a:lnTo>
                      <a:pt x="0" y="25"/>
                    </a:lnTo>
                    <a:lnTo>
                      <a:pt x="22" y="38"/>
                    </a:lnTo>
                    <a:lnTo>
                      <a:pt x="22" y="13"/>
                    </a:lnTo>
                  </a:path>
                </a:pathLst>
              </a:custGeom>
              <a:solidFill>
                <a:srgbClr val="B3B3B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23" name="Freeform 242"/>
              <p:cNvSpPr/>
              <p:nvPr/>
            </p:nvSpPr>
            <p:spPr bwMode="auto">
              <a:xfrm flipH="1">
                <a:off x="3610" y="3129"/>
                <a:ext cx="36" cy="33"/>
              </a:xfrm>
              <a:custGeom>
                <a:avLst/>
                <a:gdLst>
                  <a:gd name="T0" fmla="*/ 2147483647 w 11"/>
                  <a:gd name="T1" fmla="*/ 2147483647 h 11"/>
                  <a:gd name="T2" fmla="*/ 2147483647 w 11"/>
                  <a:gd name="T3" fmla="*/ 2147483647 h 11"/>
                  <a:gd name="T4" fmla="*/ 2147483647 w 11"/>
                  <a:gd name="T5" fmla="*/ 2147483647 h 11"/>
                  <a:gd name="T6" fmla="*/ 0 w 11"/>
                  <a:gd name="T7" fmla="*/ 2147483647 h 11"/>
                  <a:gd name="T8" fmla="*/ 2147483647 w 11"/>
                  <a:gd name="T9" fmla="*/ 2147483647 h 11"/>
                  <a:gd name="T10" fmla="*/ 2147483647 w 11"/>
                  <a:gd name="T11" fmla="*/ 2147483647 h 11"/>
                  <a:gd name="T12" fmla="*/ 2147483647 w 11"/>
                  <a:gd name="T13" fmla="*/ 0 h 11"/>
                  <a:gd name="T14" fmla="*/ 2147483647 w 11"/>
                  <a:gd name="T15" fmla="*/ 0 h 11"/>
                  <a:gd name="T16" fmla="*/ 2147483647 w 11"/>
                  <a:gd name="T17" fmla="*/ 0 h 11"/>
                  <a:gd name="T18" fmla="*/ 2147483647 w 11"/>
                  <a:gd name="T19" fmla="*/ 1162259693 h 11"/>
                  <a:gd name="T20" fmla="*/ 2147483647 w 11"/>
                  <a:gd name="T21" fmla="*/ 2147483647 h 11"/>
                  <a:gd name="T22" fmla="*/ 2147483647 w 11"/>
                  <a:gd name="T23" fmla="*/ 2147483647 h 11"/>
                  <a:gd name="T24" fmla="*/ 2147483647 w 11"/>
                  <a:gd name="T25" fmla="*/ 2147483647 h 11"/>
                  <a:gd name="T26" fmla="*/ 2147483647 w 11"/>
                  <a:gd name="T27" fmla="*/ 2147483647 h 11"/>
                  <a:gd name="T28" fmla="*/ 2147483647 w 11"/>
                  <a:gd name="T29" fmla="*/ 2147483647 h 11"/>
                  <a:gd name="T30" fmla="*/ 2147483647 w 11"/>
                  <a:gd name="T31" fmla="*/ 2147483647 h 11"/>
                  <a:gd name="T32" fmla="*/ 2147483647 w 11"/>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1"/>
                  <a:gd name="T53" fmla="*/ 11 w 11"/>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1">
                    <a:moveTo>
                      <a:pt x="3" y="10"/>
                    </a:moveTo>
                    <a:lnTo>
                      <a:pt x="1" y="8"/>
                    </a:lnTo>
                    <a:lnTo>
                      <a:pt x="1" y="7"/>
                    </a:lnTo>
                    <a:lnTo>
                      <a:pt x="0" y="6"/>
                    </a:lnTo>
                    <a:lnTo>
                      <a:pt x="1" y="4"/>
                    </a:lnTo>
                    <a:lnTo>
                      <a:pt x="1" y="3"/>
                    </a:lnTo>
                    <a:lnTo>
                      <a:pt x="4" y="0"/>
                    </a:lnTo>
                    <a:lnTo>
                      <a:pt x="5" y="0"/>
                    </a:lnTo>
                    <a:lnTo>
                      <a:pt x="6" y="0"/>
                    </a:lnTo>
                    <a:lnTo>
                      <a:pt x="9" y="1"/>
                    </a:lnTo>
                    <a:lnTo>
                      <a:pt x="10" y="2"/>
                    </a:lnTo>
                    <a:lnTo>
                      <a:pt x="10" y="3"/>
                    </a:lnTo>
                    <a:lnTo>
                      <a:pt x="10" y="5"/>
                    </a:lnTo>
                    <a:lnTo>
                      <a:pt x="9" y="6"/>
                    </a:lnTo>
                    <a:lnTo>
                      <a:pt x="6" y="10"/>
                    </a:lnTo>
                    <a:lnTo>
                      <a:pt x="5" y="10"/>
                    </a:lnTo>
                    <a:lnTo>
                      <a:pt x="3" y="10"/>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24" name="Freeform 243"/>
              <p:cNvSpPr/>
              <p:nvPr/>
            </p:nvSpPr>
            <p:spPr bwMode="auto">
              <a:xfrm flipH="1">
                <a:off x="3610" y="3132"/>
                <a:ext cx="28" cy="30"/>
              </a:xfrm>
              <a:custGeom>
                <a:avLst/>
                <a:gdLst>
                  <a:gd name="T0" fmla="*/ 2147483647 w 8"/>
                  <a:gd name="T1" fmla="*/ 2147483647 h 10"/>
                  <a:gd name="T2" fmla="*/ 2147483647 w 8"/>
                  <a:gd name="T3" fmla="*/ 2147483647 h 10"/>
                  <a:gd name="T4" fmla="*/ 2147483647 w 8"/>
                  <a:gd name="T5" fmla="*/ 2147483647 h 10"/>
                  <a:gd name="T6" fmla="*/ 2147483647 w 8"/>
                  <a:gd name="T7" fmla="*/ 1162259653 h 10"/>
                  <a:gd name="T8" fmla="*/ 2147483647 w 8"/>
                  <a:gd name="T9" fmla="*/ 0 h 10"/>
                  <a:gd name="T10" fmla="*/ 2147483647 w 8"/>
                  <a:gd name="T11" fmla="*/ 0 h 10"/>
                  <a:gd name="T12" fmla="*/ 2147483647 w 8"/>
                  <a:gd name="T13" fmla="*/ 0 h 10"/>
                  <a:gd name="T14" fmla="*/ 2147483647 w 8"/>
                  <a:gd name="T15" fmla="*/ 1162259653 h 10"/>
                  <a:gd name="T16" fmla="*/ 0 w 8"/>
                  <a:gd name="T17" fmla="*/ 2147483647 h 10"/>
                  <a:gd name="T18" fmla="*/ 0 w 8"/>
                  <a:gd name="T19" fmla="*/ 2147483647 h 10"/>
                  <a:gd name="T20" fmla="*/ 0 w 8"/>
                  <a:gd name="T21" fmla="*/ 2147483647 h 10"/>
                  <a:gd name="T22" fmla="*/ 0 w 8"/>
                  <a:gd name="T23" fmla="*/ 2147483647 h 10"/>
                  <a:gd name="T24" fmla="*/ 0 w 8"/>
                  <a:gd name="T25" fmla="*/ 2147483647 h 10"/>
                  <a:gd name="T26" fmla="*/ 2147483647 w 8"/>
                  <a:gd name="T27" fmla="*/ 2147483647 h 10"/>
                  <a:gd name="T28" fmla="*/ 2147483647 w 8"/>
                  <a:gd name="T29" fmla="*/ 2147483647 h 10"/>
                  <a:gd name="T30" fmla="*/ 2147483647 w 8"/>
                  <a:gd name="T31" fmla="*/ 2147483647 h 10"/>
                  <a:gd name="T32" fmla="*/ 2147483647 w 8"/>
                  <a:gd name="T33" fmla="*/ 2147483647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0"/>
                  <a:gd name="T53" fmla="*/ 8 w 8"/>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0">
                    <a:moveTo>
                      <a:pt x="6" y="5"/>
                    </a:moveTo>
                    <a:lnTo>
                      <a:pt x="7" y="4"/>
                    </a:lnTo>
                    <a:lnTo>
                      <a:pt x="7" y="2"/>
                    </a:lnTo>
                    <a:lnTo>
                      <a:pt x="7" y="1"/>
                    </a:lnTo>
                    <a:lnTo>
                      <a:pt x="6" y="0"/>
                    </a:lnTo>
                    <a:lnTo>
                      <a:pt x="4" y="0"/>
                    </a:lnTo>
                    <a:lnTo>
                      <a:pt x="3" y="0"/>
                    </a:lnTo>
                    <a:lnTo>
                      <a:pt x="2" y="1"/>
                    </a:lnTo>
                    <a:lnTo>
                      <a:pt x="0" y="3"/>
                    </a:lnTo>
                    <a:lnTo>
                      <a:pt x="0" y="4"/>
                    </a:lnTo>
                    <a:lnTo>
                      <a:pt x="0" y="6"/>
                    </a:lnTo>
                    <a:lnTo>
                      <a:pt x="0" y="7"/>
                    </a:lnTo>
                    <a:lnTo>
                      <a:pt x="0" y="9"/>
                    </a:lnTo>
                    <a:lnTo>
                      <a:pt x="2" y="9"/>
                    </a:lnTo>
                    <a:lnTo>
                      <a:pt x="3" y="9"/>
                    </a:lnTo>
                    <a:lnTo>
                      <a:pt x="4" y="7"/>
                    </a:lnTo>
                    <a:lnTo>
                      <a:pt x="6" y="5"/>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25" name="Freeform 244"/>
              <p:cNvSpPr/>
              <p:nvPr/>
            </p:nvSpPr>
            <p:spPr bwMode="auto">
              <a:xfrm flipH="1">
                <a:off x="3621" y="3138"/>
                <a:ext cx="12" cy="13"/>
              </a:xfrm>
              <a:custGeom>
                <a:avLst/>
                <a:gdLst>
                  <a:gd name="T0" fmla="*/ 2147483647 w 4"/>
                  <a:gd name="T1" fmla="*/ 239896043 h 5"/>
                  <a:gd name="T2" fmla="*/ 2147483647 w 4"/>
                  <a:gd name="T3" fmla="*/ 92267725 h 5"/>
                  <a:gd name="T4" fmla="*/ 2147483647 w 4"/>
                  <a:gd name="T5" fmla="*/ 0 h 5"/>
                  <a:gd name="T6" fmla="*/ 2147483647 w 4"/>
                  <a:gd name="T7" fmla="*/ 0 h 5"/>
                  <a:gd name="T8" fmla="*/ 1162258006 w 4"/>
                  <a:gd name="T9" fmla="*/ 147617336 h 5"/>
                  <a:gd name="T10" fmla="*/ 0 w 4"/>
                  <a:gd name="T11" fmla="*/ 239896043 h 5"/>
                  <a:gd name="T12" fmla="*/ 1162258006 w 4"/>
                  <a:gd name="T13" fmla="*/ 296787016 h 5"/>
                  <a:gd name="T14" fmla="*/ 2147483647 w 4"/>
                  <a:gd name="T15" fmla="*/ 296787016 h 5"/>
                  <a:gd name="T16" fmla="*/ 2147483647 w 4"/>
                  <a:gd name="T17" fmla="*/ 23989604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3" y="3"/>
                    </a:moveTo>
                    <a:lnTo>
                      <a:pt x="3" y="1"/>
                    </a:lnTo>
                    <a:lnTo>
                      <a:pt x="3" y="0"/>
                    </a:lnTo>
                    <a:lnTo>
                      <a:pt x="2" y="0"/>
                    </a:lnTo>
                    <a:lnTo>
                      <a:pt x="1" y="2"/>
                    </a:lnTo>
                    <a:lnTo>
                      <a:pt x="0" y="3"/>
                    </a:lnTo>
                    <a:lnTo>
                      <a:pt x="1" y="4"/>
                    </a:lnTo>
                    <a:lnTo>
                      <a:pt x="2" y="4"/>
                    </a:lnTo>
                    <a:lnTo>
                      <a:pt x="3" y="3"/>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26" name="Freeform 245"/>
              <p:cNvSpPr/>
              <p:nvPr/>
            </p:nvSpPr>
            <p:spPr bwMode="auto">
              <a:xfrm flipH="1">
                <a:off x="3640" y="3140"/>
                <a:ext cx="33" cy="35"/>
              </a:xfrm>
              <a:custGeom>
                <a:avLst/>
                <a:gdLst>
                  <a:gd name="T0" fmla="*/ 2147483647 w 10"/>
                  <a:gd name="T1" fmla="*/ 2147483647 h 12"/>
                  <a:gd name="T2" fmla="*/ 2147483647 w 10"/>
                  <a:gd name="T3" fmla="*/ 2147483647 h 12"/>
                  <a:gd name="T4" fmla="*/ 0 w 10"/>
                  <a:gd name="T5" fmla="*/ 2147483647 h 12"/>
                  <a:gd name="T6" fmla="*/ 0 w 10"/>
                  <a:gd name="T7" fmla="*/ 2147483647 h 12"/>
                  <a:gd name="T8" fmla="*/ 0 w 10"/>
                  <a:gd name="T9" fmla="*/ 2147483647 h 12"/>
                  <a:gd name="T10" fmla="*/ 2147483647 w 10"/>
                  <a:gd name="T11" fmla="*/ 2085967230 h 12"/>
                  <a:gd name="T12" fmla="*/ 2147483647 w 10"/>
                  <a:gd name="T13" fmla="*/ 715189026 h 12"/>
                  <a:gd name="T14" fmla="*/ 2147483647 w 10"/>
                  <a:gd name="T15" fmla="*/ 0 h 12"/>
                  <a:gd name="T16" fmla="*/ 2147483647 w 10"/>
                  <a:gd name="T17" fmla="*/ 0 h 12"/>
                  <a:gd name="T18" fmla="*/ 2147483647 w 10"/>
                  <a:gd name="T19" fmla="*/ 1456942950 h 12"/>
                  <a:gd name="T20" fmla="*/ 2147483647 w 10"/>
                  <a:gd name="T21" fmla="*/ 1456942950 h 12"/>
                  <a:gd name="T22" fmla="*/ 2147483647 w 10"/>
                  <a:gd name="T23" fmla="*/ 2147483647 h 12"/>
                  <a:gd name="T24" fmla="*/ 2147483647 w 10"/>
                  <a:gd name="T25" fmla="*/ 2147483647 h 12"/>
                  <a:gd name="T26" fmla="*/ 2147483647 w 10"/>
                  <a:gd name="T27" fmla="*/ 2147483647 h 12"/>
                  <a:gd name="T28" fmla="*/ 2147483647 w 10"/>
                  <a:gd name="T29" fmla="*/ 2147483647 h 12"/>
                  <a:gd name="T30" fmla="*/ 2147483647 w 10"/>
                  <a:gd name="T31" fmla="*/ 2147483647 h 12"/>
                  <a:gd name="T32" fmla="*/ 2147483647 w 10"/>
                  <a:gd name="T33" fmla="*/ 2147483647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2"/>
                  <a:gd name="T53" fmla="*/ 10 w 10"/>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2">
                    <a:moveTo>
                      <a:pt x="3" y="11"/>
                    </a:moveTo>
                    <a:lnTo>
                      <a:pt x="1" y="9"/>
                    </a:lnTo>
                    <a:lnTo>
                      <a:pt x="0" y="9"/>
                    </a:lnTo>
                    <a:lnTo>
                      <a:pt x="0" y="7"/>
                    </a:lnTo>
                    <a:lnTo>
                      <a:pt x="0" y="6"/>
                    </a:lnTo>
                    <a:lnTo>
                      <a:pt x="1" y="3"/>
                    </a:lnTo>
                    <a:lnTo>
                      <a:pt x="3" y="1"/>
                    </a:lnTo>
                    <a:lnTo>
                      <a:pt x="4" y="0"/>
                    </a:lnTo>
                    <a:lnTo>
                      <a:pt x="6" y="0"/>
                    </a:lnTo>
                    <a:lnTo>
                      <a:pt x="8" y="2"/>
                    </a:lnTo>
                    <a:lnTo>
                      <a:pt x="9" y="2"/>
                    </a:lnTo>
                    <a:lnTo>
                      <a:pt x="9" y="4"/>
                    </a:lnTo>
                    <a:lnTo>
                      <a:pt x="9" y="6"/>
                    </a:lnTo>
                    <a:lnTo>
                      <a:pt x="8" y="8"/>
                    </a:lnTo>
                    <a:lnTo>
                      <a:pt x="6" y="10"/>
                    </a:lnTo>
                    <a:lnTo>
                      <a:pt x="4" y="11"/>
                    </a:lnTo>
                    <a:lnTo>
                      <a:pt x="3" y="11"/>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27" name="Freeform 246"/>
              <p:cNvSpPr/>
              <p:nvPr/>
            </p:nvSpPr>
            <p:spPr bwMode="auto">
              <a:xfrm flipH="1">
                <a:off x="3640" y="3143"/>
                <a:ext cx="27" cy="32"/>
              </a:xfrm>
              <a:custGeom>
                <a:avLst/>
                <a:gdLst>
                  <a:gd name="T0" fmla="*/ 2147483647 w 8"/>
                  <a:gd name="T1" fmla="*/ 2147483647 h 11"/>
                  <a:gd name="T2" fmla="*/ 2147483647 w 8"/>
                  <a:gd name="T3" fmla="*/ 2147483647 h 11"/>
                  <a:gd name="T4" fmla="*/ 2147483647 w 8"/>
                  <a:gd name="T5" fmla="*/ 1999507880 h 11"/>
                  <a:gd name="T6" fmla="*/ 2147483647 w 8"/>
                  <a:gd name="T7" fmla="*/ 687331090 h 11"/>
                  <a:gd name="T8" fmla="*/ 2147483647 w 8"/>
                  <a:gd name="T9" fmla="*/ 687331090 h 11"/>
                  <a:gd name="T10" fmla="*/ 2147483647 w 8"/>
                  <a:gd name="T11" fmla="*/ 0 h 11"/>
                  <a:gd name="T12" fmla="*/ 2147483647 w 8"/>
                  <a:gd name="T13" fmla="*/ 687331090 h 11"/>
                  <a:gd name="T14" fmla="*/ 2147483647 w 8"/>
                  <a:gd name="T15" fmla="*/ 1293089995 h 11"/>
                  <a:gd name="T16" fmla="*/ 2147483647 w 8"/>
                  <a:gd name="T17" fmla="*/ 1999507880 h 11"/>
                  <a:gd name="T18" fmla="*/ 0 w 8"/>
                  <a:gd name="T19" fmla="*/ 2147483647 h 11"/>
                  <a:gd name="T20" fmla="*/ 0 w 8"/>
                  <a:gd name="T21" fmla="*/ 2147483647 h 11"/>
                  <a:gd name="T22" fmla="*/ 0 w 8"/>
                  <a:gd name="T23" fmla="*/ 2147483647 h 11"/>
                  <a:gd name="T24" fmla="*/ 2147483647 w 8"/>
                  <a:gd name="T25" fmla="*/ 2147483647 h 11"/>
                  <a:gd name="T26" fmla="*/ 2147483647 w 8"/>
                  <a:gd name="T27" fmla="*/ 2147483647 h 11"/>
                  <a:gd name="T28" fmla="*/ 2147483647 w 8"/>
                  <a:gd name="T29" fmla="*/ 2147483647 h 11"/>
                  <a:gd name="T30" fmla="*/ 2147483647 w 8"/>
                  <a:gd name="T31" fmla="*/ 2147483647 h 11"/>
                  <a:gd name="T32" fmla="*/ 2147483647 w 8"/>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1"/>
                  <a:gd name="T53" fmla="*/ 8 w 8"/>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1">
                    <a:moveTo>
                      <a:pt x="6" y="7"/>
                    </a:moveTo>
                    <a:lnTo>
                      <a:pt x="7" y="5"/>
                    </a:lnTo>
                    <a:lnTo>
                      <a:pt x="7" y="3"/>
                    </a:lnTo>
                    <a:lnTo>
                      <a:pt x="7" y="1"/>
                    </a:lnTo>
                    <a:lnTo>
                      <a:pt x="6" y="1"/>
                    </a:lnTo>
                    <a:lnTo>
                      <a:pt x="5" y="0"/>
                    </a:lnTo>
                    <a:lnTo>
                      <a:pt x="4" y="1"/>
                    </a:lnTo>
                    <a:lnTo>
                      <a:pt x="2" y="2"/>
                    </a:lnTo>
                    <a:lnTo>
                      <a:pt x="1" y="3"/>
                    </a:lnTo>
                    <a:lnTo>
                      <a:pt x="0" y="6"/>
                    </a:lnTo>
                    <a:lnTo>
                      <a:pt x="0" y="7"/>
                    </a:lnTo>
                    <a:lnTo>
                      <a:pt x="0" y="9"/>
                    </a:lnTo>
                    <a:lnTo>
                      <a:pt x="1" y="10"/>
                    </a:lnTo>
                    <a:lnTo>
                      <a:pt x="2" y="10"/>
                    </a:lnTo>
                    <a:lnTo>
                      <a:pt x="4" y="9"/>
                    </a:lnTo>
                    <a:lnTo>
                      <a:pt x="5" y="8"/>
                    </a:lnTo>
                    <a:lnTo>
                      <a:pt x="6" y="7"/>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28" name="Freeform 247"/>
              <p:cNvSpPr/>
              <p:nvPr/>
            </p:nvSpPr>
            <p:spPr bwMode="auto">
              <a:xfrm flipH="1">
                <a:off x="3644" y="3151"/>
                <a:ext cx="19" cy="19"/>
              </a:xfrm>
              <a:custGeom>
                <a:avLst/>
                <a:gdLst>
                  <a:gd name="T0" fmla="*/ 2147483647 w 6"/>
                  <a:gd name="T1" fmla="*/ 2147483647 h 6"/>
                  <a:gd name="T2" fmla="*/ 2147483647 w 6"/>
                  <a:gd name="T3" fmla="*/ 2147483647 h 6"/>
                  <a:gd name="T4" fmla="*/ 2147483647 w 6"/>
                  <a:gd name="T5" fmla="*/ 0 h 6"/>
                  <a:gd name="T6" fmla="*/ 2147483647 w 6"/>
                  <a:gd name="T7" fmla="*/ 0 h 6"/>
                  <a:gd name="T8" fmla="*/ 2147483647 w 6"/>
                  <a:gd name="T9" fmla="*/ 2147483647 h 6"/>
                  <a:gd name="T10" fmla="*/ 0 w 6"/>
                  <a:gd name="T11" fmla="*/ 2147483647 h 6"/>
                  <a:gd name="T12" fmla="*/ 2147483647 w 6"/>
                  <a:gd name="T13" fmla="*/ 2147483647 h 6"/>
                  <a:gd name="T14" fmla="*/ 2147483647 w 6"/>
                  <a:gd name="T15" fmla="*/ 2147483647 h 6"/>
                  <a:gd name="T16" fmla="*/ 2147483647 w 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6"/>
                  <a:gd name="T29" fmla="*/ 6 w 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6">
                    <a:moveTo>
                      <a:pt x="4" y="3"/>
                    </a:moveTo>
                    <a:lnTo>
                      <a:pt x="5" y="2"/>
                    </a:lnTo>
                    <a:lnTo>
                      <a:pt x="4" y="0"/>
                    </a:lnTo>
                    <a:lnTo>
                      <a:pt x="3" y="0"/>
                    </a:lnTo>
                    <a:lnTo>
                      <a:pt x="1" y="2"/>
                    </a:lnTo>
                    <a:lnTo>
                      <a:pt x="0" y="4"/>
                    </a:lnTo>
                    <a:lnTo>
                      <a:pt x="1" y="5"/>
                    </a:lnTo>
                    <a:lnTo>
                      <a:pt x="3" y="5"/>
                    </a:lnTo>
                    <a:lnTo>
                      <a:pt x="4" y="3"/>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29" name="Freeform 248"/>
              <p:cNvSpPr/>
              <p:nvPr/>
            </p:nvSpPr>
            <p:spPr bwMode="auto">
              <a:xfrm flipH="1">
                <a:off x="3602" y="3135"/>
                <a:ext cx="31" cy="32"/>
              </a:xfrm>
              <a:custGeom>
                <a:avLst/>
                <a:gdLst>
                  <a:gd name="T0" fmla="*/ 2147483647 w 10"/>
                  <a:gd name="T1" fmla="*/ 2147483647 h 11"/>
                  <a:gd name="T2" fmla="*/ 2043831105 w 10"/>
                  <a:gd name="T3" fmla="*/ 2147483647 h 11"/>
                  <a:gd name="T4" fmla="*/ 0 w 10"/>
                  <a:gd name="T5" fmla="*/ 2147483647 h 11"/>
                  <a:gd name="T6" fmla="*/ 0 w 10"/>
                  <a:gd name="T7" fmla="*/ 2147483647 h 11"/>
                  <a:gd name="T8" fmla="*/ 0 w 10"/>
                  <a:gd name="T9" fmla="*/ 2147483647 h 11"/>
                  <a:gd name="T10" fmla="*/ 2043831105 w 10"/>
                  <a:gd name="T11" fmla="*/ 1999507880 h 11"/>
                  <a:gd name="T12" fmla="*/ 2147483647 w 10"/>
                  <a:gd name="T13" fmla="*/ 0 h 11"/>
                  <a:gd name="T14" fmla="*/ 2147483647 w 10"/>
                  <a:gd name="T15" fmla="*/ 0 h 11"/>
                  <a:gd name="T16" fmla="*/ 2147483647 w 10"/>
                  <a:gd name="T17" fmla="*/ 0 h 11"/>
                  <a:gd name="T18" fmla="*/ 2147483647 w 10"/>
                  <a:gd name="T19" fmla="*/ 687331090 h 11"/>
                  <a:gd name="T20" fmla="*/ 2147483647 w 10"/>
                  <a:gd name="T21" fmla="*/ 1293089995 h 11"/>
                  <a:gd name="T22" fmla="*/ 2147483647 w 10"/>
                  <a:gd name="T23" fmla="*/ 1999507880 h 11"/>
                  <a:gd name="T24" fmla="*/ 2147483647 w 10"/>
                  <a:gd name="T25" fmla="*/ 2147483647 h 11"/>
                  <a:gd name="T26" fmla="*/ 2147483647 w 10"/>
                  <a:gd name="T27" fmla="*/ 2147483647 h 11"/>
                  <a:gd name="T28" fmla="*/ 2147483647 w 10"/>
                  <a:gd name="T29" fmla="*/ 2147483647 h 11"/>
                  <a:gd name="T30" fmla="*/ 2147483647 w 10"/>
                  <a:gd name="T31" fmla="*/ 2147483647 h 11"/>
                  <a:gd name="T32" fmla="*/ 2147483647 w 10"/>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1"/>
                  <a:gd name="T53" fmla="*/ 10 w 10"/>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1">
                    <a:moveTo>
                      <a:pt x="3" y="10"/>
                    </a:moveTo>
                    <a:lnTo>
                      <a:pt x="1" y="9"/>
                    </a:lnTo>
                    <a:lnTo>
                      <a:pt x="0" y="8"/>
                    </a:lnTo>
                    <a:lnTo>
                      <a:pt x="0" y="6"/>
                    </a:lnTo>
                    <a:lnTo>
                      <a:pt x="0" y="4"/>
                    </a:lnTo>
                    <a:lnTo>
                      <a:pt x="1" y="3"/>
                    </a:lnTo>
                    <a:lnTo>
                      <a:pt x="3" y="0"/>
                    </a:lnTo>
                    <a:lnTo>
                      <a:pt x="5" y="0"/>
                    </a:lnTo>
                    <a:lnTo>
                      <a:pt x="6" y="0"/>
                    </a:lnTo>
                    <a:lnTo>
                      <a:pt x="9" y="1"/>
                    </a:lnTo>
                    <a:lnTo>
                      <a:pt x="9" y="2"/>
                    </a:lnTo>
                    <a:lnTo>
                      <a:pt x="9" y="3"/>
                    </a:lnTo>
                    <a:lnTo>
                      <a:pt x="9" y="5"/>
                    </a:lnTo>
                    <a:lnTo>
                      <a:pt x="9" y="6"/>
                    </a:lnTo>
                    <a:lnTo>
                      <a:pt x="6" y="10"/>
                    </a:lnTo>
                    <a:lnTo>
                      <a:pt x="5" y="10"/>
                    </a:lnTo>
                    <a:lnTo>
                      <a:pt x="3" y="10"/>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30" name="Freeform 249"/>
              <p:cNvSpPr/>
              <p:nvPr/>
            </p:nvSpPr>
            <p:spPr bwMode="auto">
              <a:xfrm flipH="1">
                <a:off x="3602" y="3138"/>
                <a:ext cx="25" cy="29"/>
              </a:xfrm>
              <a:custGeom>
                <a:avLst/>
                <a:gdLst>
                  <a:gd name="T0" fmla="*/ 2147483647 w 8"/>
                  <a:gd name="T1" fmla="*/ 2147483647 h 10"/>
                  <a:gd name="T2" fmla="*/ 2147483647 w 8"/>
                  <a:gd name="T3" fmla="*/ 2147483647 h 10"/>
                  <a:gd name="T4" fmla="*/ 2147483647 w 8"/>
                  <a:gd name="T5" fmla="*/ 1226273209 h 10"/>
                  <a:gd name="T6" fmla="*/ 2147483647 w 8"/>
                  <a:gd name="T7" fmla="*/ 648553154 h 10"/>
                  <a:gd name="T8" fmla="*/ 2147483647 w 8"/>
                  <a:gd name="T9" fmla="*/ 0 h 10"/>
                  <a:gd name="T10" fmla="*/ 2147483647 w 8"/>
                  <a:gd name="T11" fmla="*/ 0 h 10"/>
                  <a:gd name="T12" fmla="*/ 2147483647 w 8"/>
                  <a:gd name="T13" fmla="*/ 0 h 10"/>
                  <a:gd name="T14" fmla="*/ 2147483647 w 8"/>
                  <a:gd name="T15" fmla="*/ 648553154 h 10"/>
                  <a:gd name="T16" fmla="*/ 2147483647 w 8"/>
                  <a:gd name="T17" fmla="*/ 1880803609 h 10"/>
                  <a:gd name="T18" fmla="*/ 0 w 8"/>
                  <a:gd name="T19" fmla="*/ 2147483647 h 10"/>
                  <a:gd name="T20" fmla="*/ 0 w 8"/>
                  <a:gd name="T21" fmla="*/ 2147483647 h 10"/>
                  <a:gd name="T22" fmla="*/ 0 w 8"/>
                  <a:gd name="T23" fmla="*/ 2147483647 h 10"/>
                  <a:gd name="T24" fmla="*/ 2147483647 w 8"/>
                  <a:gd name="T25" fmla="*/ 2147483647 h 10"/>
                  <a:gd name="T26" fmla="*/ 2147483647 w 8"/>
                  <a:gd name="T27" fmla="*/ 2147483647 h 10"/>
                  <a:gd name="T28" fmla="*/ 2147483647 w 8"/>
                  <a:gd name="T29" fmla="*/ 2147483647 h 10"/>
                  <a:gd name="T30" fmla="*/ 2147483647 w 8"/>
                  <a:gd name="T31" fmla="*/ 2147483647 h 10"/>
                  <a:gd name="T32" fmla="*/ 2147483647 w 8"/>
                  <a:gd name="T33" fmla="*/ 2147483647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0"/>
                  <a:gd name="T53" fmla="*/ 8 w 8"/>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0">
                    <a:moveTo>
                      <a:pt x="7" y="5"/>
                    </a:moveTo>
                    <a:lnTo>
                      <a:pt x="7" y="4"/>
                    </a:lnTo>
                    <a:lnTo>
                      <a:pt x="7" y="2"/>
                    </a:lnTo>
                    <a:lnTo>
                      <a:pt x="7" y="1"/>
                    </a:lnTo>
                    <a:lnTo>
                      <a:pt x="7" y="0"/>
                    </a:lnTo>
                    <a:lnTo>
                      <a:pt x="5" y="0"/>
                    </a:lnTo>
                    <a:lnTo>
                      <a:pt x="4" y="0"/>
                    </a:lnTo>
                    <a:lnTo>
                      <a:pt x="3" y="1"/>
                    </a:lnTo>
                    <a:lnTo>
                      <a:pt x="1" y="3"/>
                    </a:lnTo>
                    <a:lnTo>
                      <a:pt x="0" y="5"/>
                    </a:lnTo>
                    <a:lnTo>
                      <a:pt x="0" y="7"/>
                    </a:lnTo>
                    <a:lnTo>
                      <a:pt x="0" y="8"/>
                    </a:lnTo>
                    <a:lnTo>
                      <a:pt x="1" y="9"/>
                    </a:lnTo>
                    <a:lnTo>
                      <a:pt x="3" y="9"/>
                    </a:lnTo>
                    <a:lnTo>
                      <a:pt x="4" y="9"/>
                    </a:lnTo>
                    <a:lnTo>
                      <a:pt x="5" y="8"/>
                    </a:lnTo>
                    <a:lnTo>
                      <a:pt x="7" y="5"/>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31" name="Freeform 250"/>
              <p:cNvSpPr/>
              <p:nvPr/>
            </p:nvSpPr>
            <p:spPr bwMode="auto">
              <a:xfrm flipH="1">
                <a:off x="3604" y="3143"/>
                <a:ext cx="13" cy="19"/>
              </a:xfrm>
              <a:custGeom>
                <a:avLst/>
                <a:gdLst>
                  <a:gd name="T0" fmla="*/ 2147483647 w 4"/>
                  <a:gd name="T1" fmla="*/ 2147483647 h 6"/>
                  <a:gd name="T2" fmla="*/ 2147483647 w 4"/>
                  <a:gd name="T3" fmla="*/ 2147483647 h 6"/>
                  <a:gd name="T4" fmla="*/ 2147483647 w 4"/>
                  <a:gd name="T5" fmla="*/ 0 h 6"/>
                  <a:gd name="T6" fmla="*/ 2147483647 w 4"/>
                  <a:gd name="T7" fmla="*/ 0 h 6"/>
                  <a:gd name="T8" fmla="*/ 0 w 4"/>
                  <a:gd name="T9" fmla="*/ 2147483647 h 6"/>
                  <a:gd name="T10" fmla="*/ 0 w 4"/>
                  <a:gd name="T11" fmla="*/ 2147483647 h 6"/>
                  <a:gd name="T12" fmla="*/ 0 w 4"/>
                  <a:gd name="T13" fmla="*/ 2147483647 h 6"/>
                  <a:gd name="T14" fmla="*/ 2147483647 w 4"/>
                  <a:gd name="T15" fmla="*/ 2147483647 h 6"/>
                  <a:gd name="T16" fmla="*/ 2147483647 w 4"/>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2" y="3"/>
                    </a:moveTo>
                    <a:lnTo>
                      <a:pt x="3" y="1"/>
                    </a:lnTo>
                    <a:lnTo>
                      <a:pt x="2" y="0"/>
                    </a:lnTo>
                    <a:lnTo>
                      <a:pt x="1" y="0"/>
                    </a:lnTo>
                    <a:lnTo>
                      <a:pt x="0" y="2"/>
                    </a:lnTo>
                    <a:lnTo>
                      <a:pt x="0" y="3"/>
                    </a:lnTo>
                    <a:lnTo>
                      <a:pt x="0" y="5"/>
                    </a:lnTo>
                    <a:lnTo>
                      <a:pt x="1" y="5"/>
                    </a:lnTo>
                    <a:lnTo>
                      <a:pt x="2" y="3"/>
                    </a:lnTo>
                  </a:path>
                </a:pathLst>
              </a:custGeom>
              <a:solidFill>
                <a:srgbClr val="B3B3B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32" name="Freeform 251"/>
              <p:cNvSpPr/>
              <p:nvPr/>
            </p:nvSpPr>
            <p:spPr bwMode="auto">
              <a:xfrm flipH="1">
                <a:off x="3627" y="3146"/>
                <a:ext cx="36" cy="34"/>
              </a:xfrm>
              <a:custGeom>
                <a:avLst/>
                <a:gdLst>
                  <a:gd name="T0" fmla="*/ 2147483647 w 11"/>
                  <a:gd name="T1" fmla="*/ 2147483647 h 12"/>
                  <a:gd name="T2" fmla="*/ 2147483647 w 11"/>
                  <a:gd name="T3" fmla="*/ 2147483647 h 12"/>
                  <a:gd name="T4" fmla="*/ 0 w 11"/>
                  <a:gd name="T5" fmla="*/ 2147483647 h 12"/>
                  <a:gd name="T6" fmla="*/ 2147483647 w 11"/>
                  <a:gd name="T7" fmla="*/ 2147483647 h 12"/>
                  <a:gd name="T8" fmla="*/ 2147483647 w 11"/>
                  <a:gd name="T9" fmla="*/ 1515244425 h 12"/>
                  <a:gd name="T10" fmla="*/ 2147483647 w 11"/>
                  <a:gd name="T11" fmla="*/ 451268347 h 12"/>
                  <a:gd name="T12" fmla="*/ 2147483647 w 11"/>
                  <a:gd name="T13" fmla="*/ 0 h 12"/>
                  <a:gd name="T14" fmla="*/ 2147483647 w 11"/>
                  <a:gd name="T15" fmla="*/ 0 h 12"/>
                  <a:gd name="T16" fmla="*/ 2147483647 w 11"/>
                  <a:gd name="T17" fmla="*/ 827313849 h 12"/>
                  <a:gd name="T18" fmla="*/ 2147483647 w 11"/>
                  <a:gd name="T19" fmla="*/ 827313849 h 12"/>
                  <a:gd name="T20" fmla="*/ 2147483647 w 11"/>
                  <a:gd name="T21" fmla="*/ 1948999786 h 12"/>
                  <a:gd name="T22" fmla="*/ 2147483647 w 11"/>
                  <a:gd name="T23" fmla="*/ 2147483647 h 12"/>
                  <a:gd name="T24" fmla="*/ 2147483647 w 11"/>
                  <a:gd name="T25" fmla="*/ 2147483647 h 12"/>
                  <a:gd name="T26" fmla="*/ 2147483647 w 11"/>
                  <a:gd name="T27" fmla="*/ 2147483647 h 12"/>
                  <a:gd name="T28" fmla="*/ 2147483647 w 11"/>
                  <a:gd name="T29" fmla="*/ 2147483647 h 12"/>
                  <a:gd name="T30" fmla="*/ 2147483647 w 11"/>
                  <a:gd name="T31" fmla="*/ 2147483647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12"/>
                  <a:gd name="T50" fmla="*/ 11 w 11"/>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12">
                    <a:moveTo>
                      <a:pt x="4" y="11"/>
                    </a:moveTo>
                    <a:lnTo>
                      <a:pt x="1" y="9"/>
                    </a:lnTo>
                    <a:lnTo>
                      <a:pt x="0" y="7"/>
                    </a:lnTo>
                    <a:lnTo>
                      <a:pt x="1" y="6"/>
                    </a:lnTo>
                    <a:lnTo>
                      <a:pt x="1" y="4"/>
                    </a:lnTo>
                    <a:lnTo>
                      <a:pt x="5" y="1"/>
                    </a:lnTo>
                    <a:lnTo>
                      <a:pt x="6" y="0"/>
                    </a:lnTo>
                    <a:lnTo>
                      <a:pt x="7" y="0"/>
                    </a:lnTo>
                    <a:lnTo>
                      <a:pt x="9" y="2"/>
                    </a:lnTo>
                    <a:lnTo>
                      <a:pt x="10" y="2"/>
                    </a:lnTo>
                    <a:lnTo>
                      <a:pt x="10" y="5"/>
                    </a:lnTo>
                    <a:lnTo>
                      <a:pt x="10" y="6"/>
                    </a:lnTo>
                    <a:lnTo>
                      <a:pt x="9" y="8"/>
                    </a:lnTo>
                    <a:lnTo>
                      <a:pt x="7" y="10"/>
                    </a:lnTo>
                    <a:lnTo>
                      <a:pt x="5" y="11"/>
                    </a:lnTo>
                    <a:lnTo>
                      <a:pt x="4" y="11"/>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33" name="Freeform 252"/>
              <p:cNvSpPr/>
              <p:nvPr/>
            </p:nvSpPr>
            <p:spPr bwMode="auto">
              <a:xfrm flipH="1">
                <a:off x="3627" y="3148"/>
                <a:ext cx="27" cy="32"/>
              </a:xfrm>
              <a:custGeom>
                <a:avLst/>
                <a:gdLst>
                  <a:gd name="T0" fmla="*/ 2147483647 w 8"/>
                  <a:gd name="T1" fmla="*/ 2147483647 h 11"/>
                  <a:gd name="T2" fmla="*/ 2147483647 w 8"/>
                  <a:gd name="T3" fmla="*/ 2147483647 h 11"/>
                  <a:gd name="T4" fmla="*/ 2147483647 w 8"/>
                  <a:gd name="T5" fmla="*/ 2147483647 h 11"/>
                  <a:gd name="T6" fmla="*/ 2147483647 w 8"/>
                  <a:gd name="T7" fmla="*/ 687331090 h 11"/>
                  <a:gd name="T8" fmla="*/ 2147483647 w 8"/>
                  <a:gd name="T9" fmla="*/ 687331090 h 11"/>
                  <a:gd name="T10" fmla="*/ 2147483647 w 8"/>
                  <a:gd name="T11" fmla="*/ 0 h 11"/>
                  <a:gd name="T12" fmla="*/ 2147483647 w 8"/>
                  <a:gd name="T13" fmla="*/ 687331090 h 11"/>
                  <a:gd name="T14" fmla="*/ 2147483647 w 8"/>
                  <a:gd name="T15" fmla="*/ 1999507880 h 11"/>
                  <a:gd name="T16" fmla="*/ 2147483647 w 8"/>
                  <a:gd name="T17" fmla="*/ 2147483647 h 11"/>
                  <a:gd name="T18" fmla="*/ 2147483647 w 8"/>
                  <a:gd name="T19" fmla="*/ 2147483647 h 11"/>
                  <a:gd name="T20" fmla="*/ 0 w 8"/>
                  <a:gd name="T21" fmla="*/ 2147483647 h 11"/>
                  <a:gd name="T22" fmla="*/ 2147483647 w 8"/>
                  <a:gd name="T23" fmla="*/ 2147483647 h 11"/>
                  <a:gd name="T24" fmla="*/ 2147483647 w 8"/>
                  <a:gd name="T25" fmla="*/ 2147483647 h 11"/>
                  <a:gd name="T26" fmla="*/ 2147483647 w 8"/>
                  <a:gd name="T27" fmla="*/ 2147483647 h 11"/>
                  <a:gd name="T28" fmla="*/ 2147483647 w 8"/>
                  <a:gd name="T29" fmla="*/ 2147483647 h 11"/>
                  <a:gd name="T30" fmla="*/ 2147483647 w 8"/>
                  <a:gd name="T31" fmla="*/ 2147483647 h 11"/>
                  <a:gd name="T32" fmla="*/ 2147483647 w 8"/>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1"/>
                  <a:gd name="T53" fmla="*/ 8 w 8"/>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1">
                    <a:moveTo>
                      <a:pt x="6" y="7"/>
                    </a:moveTo>
                    <a:lnTo>
                      <a:pt x="7" y="5"/>
                    </a:lnTo>
                    <a:lnTo>
                      <a:pt x="7" y="4"/>
                    </a:lnTo>
                    <a:lnTo>
                      <a:pt x="7" y="1"/>
                    </a:lnTo>
                    <a:lnTo>
                      <a:pt x="6" y="1"/>
                    </a:lnTo>
                    <a:lnTo>
                      <a:pt x="5" y="0"/>
                    </a:lnTo>
                    <a:lnTo>
                      <a:pt x="4" y="1"/>
                    </a:lnTo>
                    <a:lnTo>
                      <a:pt x="2" y="3"/>
                    </a:lnTo>
                    <a:lnTo>
                      <a:pt x="1" y="4"/>
                    </a:lnTo>
                    <a:lnTo>
                      <a:pt x="1" y="6"/>
                    </a:lnTo>
                    <a:lnTo>
                      <a:pt x="0" y="7"/>
                    </a:lnTo>
                    <a:lnTo>
                      <a:pt x="1" y="9"/>
                    </a:lnTo>
                    <a:lnTo>
                      <a:pt x="1" y="10"/>
                    </a:lnTo>
                    <a:lnTo>
                      <a:pt x="2" y="10"/>
                    </a:lnTo>
                    <a:lnTo>
                      <a:pt x="4" y="9"/>
                    </a:lnTo>
                    <a:lnTo>
                      <a:pt x="5" y="8"/>
                    </a:lnTo>
                    <a:lnTo>
                      <a:pt x="6" y="7"/>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34" name="Freeform 253"/>
              <p:cNvSpPr/>
              <p:nvPr/>
            </p:nvSpPr>
            <p:spPr bwMode="auto">
              <a:xfrm flipH="1">
                <a:off x="3633" y="3162"/>
                <a:ext cx="13" cy="13"/>
              </a:xfrm>
              <a:custGeom>
                <a:avLst/>
                <a:gdLst>
                  <a:gd name="T0" fmla="*/ 2147483647 w 4"/>
                  <a:gd name="T1" fmla="*/ 147617336 h 5"/>
                  <a:gd name="T2" fmla="*/ 2147483647 w 4"/>
                  <a:gd name="T3" fmla="*/ 92267725 h 5"/>
                  <a:gd name="T4" fmla="*/ 2147483647 w 4"/>
                  <a:gd name="T5" fmla="*/ 0 h 5"/>
                  <a:gd name="T6" fmla="*/ 2147483647 w 4"/>
                  <a:gd name="T7" fmla="*/ 0 h 5"/>
                  <a:gd name="T8" fmla="*/ 0 w 4"/>
                  <a:gd name="T9" fmla="*/ 92267725 h 5"/>
                  <a:gd name="T10" fmla="*/ 0 w 4"/>
                  <a:gd name="T11" fmla="*/ 239896043 h 5"/>
                  <a:gd name="T12" fmla="*/ 0 w 4"/>
                  <a:gd name="T13" fmla="*/ 296787016 h 5"/>
                  <a:gd name="T14" fmla="*/ 2147483647 w 4"/>
                  <a:gd name="T15" fmla="*/ 296787016 h 5"/>
                  <a:gd name="T16" fmla="*/ 2147483647 w 4"/>
                  <a:gd name="T17" fmla="*/ 147617336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3" y="2"/>
                    </a:moveTo>
                    <a:lnTo>
                      <a:pt x="3" y="1"/>
                    </a:lnTo>
                    <a:lnTo>
                      <a:pt x="3" y="0"/>
                    </a:lnTo>
                    <a:lnTo>
                      <a:pt x="2" y="0"/>
                    </a:lnTo>
                    <a:lnTo>
                      <a:pt x="0" y="1"/>
                    </a:lnTo>
                    <a:lnTo>
                      <a:pt x="0" y="3"/>
                    </a:lnTo>
                    <a:lnTo>
                      <a:pt x="0" y="4"/>
                    </a:lnTo>
                    <a:lnTo>
                      <a:pt x="2" y="4"/>
                    </a:lnTo>
                    <a:lnTo>
                      <a:pt x="3" y="2"/>
                    </a:lnTo>
                  </a:path>
                </a:pathLst>
              </a:custGeom>
              <a:solidFill>
                <a:srgbClr val="B3B3B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35" name="Freeform 254"/>
              <p:cNvSpPr/>
              <p:nvPr/>
            </p:nvSpPr>
            <p:spPr bwMode="auto">
              <a:xfrm flipH="1">
                <a:off x="3571" y="3006"/>
                <a:ext cx="350" cy="177"/>
              </a:xfrm>
              <a:custGeom>
                <a:avLst/>
                <a:gdLst>
                  <a:gd name="T0" fmla="*/ 2147483647 w 107"/>
                  <a:gd name="T1" fmla="*/ 2147483647 h 62"/>
                  <a:gd name="T2" fmla="*/ 2147483647 w 107"/>
                  <a:gd name="T3" fmla="*/ 0 h 62"/>
                  <a:gd name="T4" fmla="*/ 0 w 107"/>
                  <a:gd name="T5" fmla="*/ 2147483647 h 62"/>
                  <a:gd name="T6" fmla="*/ 2147483647 w 107"/>
                  <a:gd name="T7" fmla="*/ 2147483647 h 62"/>
                  <a:gd name="T8" fmla="*/ 2147483647 w 107"/>
                  <a:gd name="T9" fmla="*/ 2147483647 h 62"/>
                  <a:gd name="T10" fmla="*/ 0 60000 65536"/>
                  <a:gd name="T11" fmla="*/ 0 60000 65536"/>
                  <a:gd name="T12" fmla="*/ 0 60000 65536"/>
                  <a:gd name="T13" fmla="*/ 0 60000 65536"/>
                  <a:gd name="T14" fmla="*/ 0 60000 65536"/>
                  <a:gd name="T15" fmla="*/ 0 w 107"/>
                  <a:gd name="T16" fmla="*/ 0 h 62"/>
                  <a:gd name="T17" fmla="*/ 107 w 107"/>
                  <a:gd name="T18" fmla="*/ 62 h 62"/>
                </a:gdLst>
                <a:ahLst/>
                <a:cxnLst>
                  <a:cxn ang="T10">
                    <a:pos x="T0" y="T1"/>
                  </a:cxn>
                  <a:cxn ang="T11">
                    <a:pos x="T2" y="T3"/>
                  </a:cxn>
                  <a:cxn ang="T12">
                    <a:pos x="T4" y="T5"/>
                  </a:cxn>
                  <a:cxn ang="T13">
                    <a:pos x="T6" y="T7"/>
                  </a:cxn>
                  <a:cxn ang="T14">
                    <a:pos x="T8" y="T9"/>
                  </a:cxn>
                </a:cxnLst>
                <a:rect l="T15" t="T16" r="T17" b="T18"/>
                <a:pathLst>
                  <a:path w="107" h="62">
                    <a:moveTo>
                      <a:pt x="106" y="13"/>
                    </a:moveTo>
                    <a:lnTo>
                      <a:pt x="85" y="0"/>
                    </a:lnTo>
                    <a:lnTo>
                      <a:pt x="0" y="48"/>
                    </a:lnTo>
                    <a:lnTo>
                      <a:pt x="22" y="61"/>
                    </a:lnTo>
                    <a:lnTo>
                      <a:pt x="106" y="13"/>
                    </a:lnTo>
                  </a:path>
                </a:pathLst>
              </a:custGeom>
              <a:solidFill>
                <a:srgbClr val="E6E6E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36" name="Freeform 255"/>
              <p:cNvSpPr/>
              <p:nvPr/>
            </p:nvSpPr>
            <p:spPr bwMode="auto">
              <a:xfrm flipH="1">
                <a:off x="3571" y="3044"/>
                <a:ext cx="279" cy="211"/>
              </a:xfrm>
              <a:custGeom>
                <a:avLst/>
                <a:gdLst>
                  <a:gd name="T0" fmla="*/ 2147483647 w 85"/>
                  <a:gd name="T1" fmla="*/ 0 h 74"/>
                  <a:gd name="T2" fmla="*/ 0 w 85"/>
                  <a:gd name="T3" fmla="*/ 2147483647 h 74"/>
                  <a:gd name="T4" fmla="*/ 0 w 85"/>
                  <a:gd name="T5" fmla="*/ 2147483647 h 74"/>
                  <a:gd name="T6" fmla="*/ 2147483647 w 85"/>
                  <a:gd name="T7" fmla="*/ 2147483647 h 74"/>
                  <a:gd name="T8" fmla="*/ 2147483647 w 85"/>
                  <a:gd name="T9" fmla="*/ 0 h 74"/>
                  <a:gd name="T10" fmla="*/ 0 60000 65536"/>
                  <a:gd name="T11" fmla="*/ 0 60000 65536"/>
                  <a:gd name="T12" fmla="*/ 0 60000 65536"/>
                  <a:gd name="T13" fmla="*/ 0 60000 65536"/>
                  <a:gd name="T14" fmla="*/ 0 60000 65536"/>
                  <a:gd name="T15" fmla="*/ 0 w 85"/>
                  <a:gd name="T16" fmla="*/ 0 h 74"/>
                  <a:gd name="T17" fmla="*/ 85 w 85"/>
                  <a:gd name="T18" fmla="*/ 74 h 74"/>
                </a:gdLst>
                <a:ahLst/>
                <a:cxnLst>
                  <a:cxn ang="T10">
                    <a:pos x="T0" y="T1"/>
                  </a:cxn>
                  <a:cxn ang="T11">
                    <a:pos x="T2" y="T3"/>
                  </a:cxn>
                  <a:cxn ang="T12">
                    <a:pos x="T4" y="T5"/>
                  </a:cxn>
                  <a:cxn ang="T13">
                    <a:pos x="T6" y="T7"/>
                  </a:cxn>
                  <a:cxn ang="T14">
                    <a:pos x="T8" y="T9"/>
                  </a:cxn>
                </a:cxnLst>
                <a:rect l="T15" t="T16" r="T17" b="T18"/>
                <a:pathLst>
                  <a:path w="85" h="74">
                    <a:moveTo>
                      <a:pt x="84" y="0"/>
                    </a:moveTo>
                    <a:lnTo>
                      <a:pt x="0" y="48"/>
                    </a:lnTo>
                    <a:lnTo>
                      <a:pt x="0" y="73"/>
                    </a:lnTo>
                    <a:lnTo>
                      <a:pt x="84" y="24"/>
                    </a:lnTo>
                    <a:lnTo>
                      <a:pt x="84" y="0"/>
                    </a:lnTo>
                  </a:path>
                </a:pathLst>
              </a:custGeom>
              <a:solidFill>
                <a:srgbClr val="7F7F7F"/>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37" name="Freeform 256"/>
              <p:cNvSpPr/>
              <p:nvPr/>
            </p:nvSpPr>
            <p:spPr bwMode="auto">
              <a:xfrm flipH="1">
                <a:off x="4302" y="3376"/>
                <a:ext cx="113" cy="56"/>
              </a:xfrm>
              <a:custGeom>
                <a:avLst/>
                <a:gdLst>
                  <a:gd name="T0" fmla="*/ 2147483647 w 34"/>
                  <a:gd name="T1" fmla="*/ 2147483647 h 19"/>
                  <a:gd name="T2" fmla="*/ 2147483647 w 34"/>
                  <a:gd name="T3" fmla="*/ 0 h 19"/>
                  <a:gd name="T4" fmla="*/ 0 w 34"/>
                  <a:gd name="T5" fmla="*/ 881404466 h 19"/>
                  <a:gd name="T6" fmla="*/ 2147483647 w 34"/>
                  <a:gd name="T7" fmla="*/ 2147483647 h 19"/>
                  <a:gd name="T8" fmla="*/ 2147483647 w 34"/>
                  <a:gd name="T9" fmla="*/ 2147483647 h 19"/>
                  <a:gd name="T10" fmla="*/ 0 60000 65536"/>
                  <a:gd name="T11" fmla="*/ 0 60000 65536"/>
                  <a:gd name="T12" fmla="*/ 0 60000 65536"/>
                  <a:gd name="T13" fmla="*/ 0 60000 65536"/>
                  <a:gd name="T14" fmla="*/ 0 60000 65536"/>
                  <a:gd name="T15" fmla="*/ 0 w 34"/>
                  <a:gd name="T16" fmla="*/ 0 h 19"/>
                  <a:gd name="T17" fmla="*/ 34 w 34"/>
                  <a:gd name="T18" fmla="*/ 19 h 19"/>
                </a:gdLst>
                <a:ahLst/>
                <a:cxnLst>
                  <a:cxn ang="T10">
                    <a:pos x="T0" y="T1"/>
                  </a:cxn>
                  <a:cxn ang="T11">
                    <a:pos x="T2" y="T3"/>
                  </a:cxn>
                  <a:cxn ang="T12">
                    <a:pos x="T4" y="T5"/>
                  </a:cxn>
                  <a:cxn ang="T13">
                    <a:pos x="T6" y="T7"/>
                  </a:cxn>
                  <a:cxn ang="T14">
                    <a:pos x="T8" y="T9"/>
                  </a:cxn>
                </a:cxnLst>
                <a:rect l="T15" t="T16" r="T17" b="T18"/>
                <a:pathLst>
                  <a:path w="34" h="19">
                    <a:moveTo>
                      <a:pt x="33" y="16"/>
                    </a:moveTo>
                    <a:lnTo>
                      <a:pt x="4" y="0"/>
                    </a:lnTo>
                    <a:lnTo>
                      <a:pt x="0" y="1"/>
                    </a:lnTo>
                    <a:lnTo>
                      <a:pt x="30" y="18"/>
                    </a:lnTo>
                    <a:lnTo>
                      <a:pt x="33" y="16"/>
                    </a:lnTo>
                  </a:path>
                </a:pathLst>
              </a:custGeom>
              <a:solidFill>
                <a:srgbClr val="CC99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38" name="Freeform 257"/>
              <p:cNvSpPr/>
              <p:nvPr/>
            </p:nvSpPr>
            <p:spPr bwMode="auto">
              <a:xfrm flipH="1">
                <a:off x="3729" y="2773"/>
                <a:ext cx="377" cy="710"/>
              </a:xfrm>
              <a:custGeom>
                <a:avLst/>
                <a:gdLst>
                  <a:gd name="T0" fmla="*/ 2147483647 w 116"/>
                  <a:gd name="T1" fmla="*/ 0 h 249"/>
                  <a:gd name="T2" fmla="*/ 2147483647 w 116"/>
                  <a:gd name="T3" fmla="*/ 1414289178 h 249"/>
                  <a:gd name="T4" fmla="*/ 0 w 116"/>
                  <a:gd name="T5" fmla="*/ 2147483647 h 249"/>
                  <a:gd name="T6" fmla="*/ 0 w 116"/>
                  <a:gd name="T7" fmla="*/ 2147483647 h 249"/>
                  <a:gd name="T8" fmla="*/ 2147483647 w 116"/>
                  <a:gd name="T9" fmla="*/ 2147483647 h 249"/>
                  <a:gd name="T10" fmla="*/ 2147483647 w 116"/>
                  <a:gd name="T11" fmla="*/ 0 h 249"/>
                  <a:gd name="T12" fmla="*/ 0 60000 65536"/>
                  <a:gd name="T13" fmla="*/ 0 60000 65536"/>
                  <a:gd name="T14" fmla="*/ 0 60000 65536"/>
                  <a:gd name="T15" fmla="*/ 0 60000 65536"/>
                  <a:gd name="T16" fmla="*/ 0 60000 65536"/>
                  <a:gd name="T17" fmla="*/ 0 60000 65536"/>
                  <a:gd name="T18" fmla="*/ 0 w 116"/>
                  <a:gd name="T19" fmla="*/ 0 h 249"/>
                  <a:gd name="T20" fmla="*/ 116 w 116"/>
                  <a:gd name="T21" fmla="*/ 249 h 249"/>
                </a:gdLst>
                <a:ahLst/>
                <a:cxnLst>
                  <a:cxn ang="T12">
                    <a:pos x="T0" y="T1"/>
                  </a:cxn>
                  <a:cxn ang="T13">
                    <a:pos x="T2" y="T3"/>
                  </a:cxn>
                  <a:cxn ang="T14">
                    <a:pos x="T4" y="T5"/>
                  </a:cxn>
                  <a:cxn ang="T15">
                    <a:pos x="T6" y="T7"/>
                  </a:cxn>
                  <a:cxn ang="T16">
                    <a:pos x="T8" y="T9"/>
                  </a:cxn>
                  <a:cxn ang="T17">
                    <a:pos x="T10" y="T11"/>
                  </a:cxn>
                </a:cxnLst>
                <a:rect l="T18" t="T19" r="T20" b="T21"/>
                <a:pathLst>
                  <a:path w="116" h="249">
                    <a:moveTo>
                      <a:pt x="115" y="0"/>
                    </a:moveTo>
                    <a:lnTo>
                      <a:pt x="54" y="3"/>
                    </a:lnTo>
                    <a:lnTo>
                      <a:pt x="0" y="66"/>
                    </a:lnTo>
                    <a:lnTo>
                      <a:pt x="0" y="248"/>
                    </a:lnTo>
                    <a:lnTo>
                      <a:pt x="115" y="179"/>
                    </a:lnTo>
                    <a:lnTo>
                      <a:pt x="115" y="0"/>
                    </a:lnTo>
                  </a:path>
                </a:pathLst>
              </a:custGeom>
              <a:solidFill>
                <a:srgbClr val="33845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39" name="Freeform 258"/>
              <p:cNvSpPr/>
              <p:nvPr/>
            </p:nvSpPr>
            <p:spPr bwMode="auto">
              <a:xfrm flipH="1">
                <a:off x="4104" y="2781"/>
                <a:ext cx="371" cy="702"/>
              </a:xfrm>
              <a:custGeom>
                <a:avLst/>
                <a:gdLst>
                  <a:gd name="T0" fmla="*/ 0 w 114"/>
                  <a:gd name="T1" fmla="*/ 0 h 246"/>
                  <a:gd name="T2" fmla="*/ 2147483647 w 114"/>
                  <a:gd name="T3" fmla="*/ 2147483647 h 246"/>
                  <a:gd name="T4" fmla="*/ 2147483647 w 114"/>
                  <a:gd name="T5" fmla="*/ 2147483647 h 246"/>
                  <a:gd name="T6" fmla="*/ 0 w 114"/>
                  <a:gd name="T7" fmla="*/ 2147483647 h 246"/>
                  <a:gd name="T8" fmla="*/ 0 w 114"/>
                  <a:gd name="T9" fmla="*/ 0 h 246"/>
                  <a:gd name="T10" fmla="*/ 0 60000 65536"/>
                  <a:gd name="T11" fmla="*/ 0 60000 65536"/>
                  <a:gd name="T12" fmla="*/ 0 60000 65536"/>
                  <a:gd name="T13" fmla="*/ 0 60000 65536"/>
                  <a:gd name="T14" fmla="*/ 0 60000 65536"/>
                  <a:gd name="T15" fmla="*/ 0 w 114"/>
                  <a:gd name="T16" fmla="*/ 0 h 246"/>
                  <a:gd name="T17" fmla="*/ 114 w 114"/>
                  <a:gd name="T18" fmla="*/ 246 h 246"/>
                </a:gdLst>
                <a:ahLst/>
                <a:cxnLst>
                  <a:cxn ang="T10">
                    <a:pos x="T0" y="T1"/>
                  </a:cxn>
                  <a:cxn ang="T11">
                    <a:pos x="T2" y="T3"/>
                  </a:cxn>
                  <a:cxn ang="T12">
                    <a:pos x="T4" y="T5"/>
                  </a:cxn>
                  <a:cxn ang="T13">
                    <a:pos x="T6" y="T7"/>
                  </a:cxn>
                  <a:cxn ang="T14">
                    <a:pos x="T8" y="T9"/>
                  </a:cxn>
                </a:cxnLst>
                <a:rect l="T15" t="T16" r="T17" b="T18"/>
                <a:pathLst>
                  <a:path w="114" h="246">
                    <a:moveTo>
                      <a:pt x="0" y="0"/>
                    </a:moveTo>
                    <a:lnTo>
                      <a:pt x="113" y="63"/>
                    </a:lnTo>
                    <a:lnTo>
                      <a:pt x="113" y="245"/>
                    </a:lnTo>
                    <a:lnTo>
                      <a:pt x="0" y="179"/>
                    </a:lnTo>
                    <a:lnTo>
                      <a:pt x="0" y="0"/>
                    </a:lnTo>
                  </a:path>
                </a:pathLst>
              </a:custGeom>
              <a:solidFill>
                <a:srgbClr val="01917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40" name="Freeform 259"/>
              <p:cNvSpPr/>
              <p:nvPr/>
            </p:nvSpPr>
            <p:spPr bwMode="auto">
              <a:xfrm flipH="1">
                <a:off x="4210" y="3121"/>
                <a:ext cx="184" cy="303"/>
              </a:xfrm>
              <a:custGeom>
                <a:avLst/>
                <a:gdLst>
                  <a:gd name="T0" fmla="*/ 2147483647 w 56"/>
                  <a:gd name="T1" fmla="*/ 2147483647 h 107"/>
                  <a:gd name="T2" fmla="*/ 2147483647 w 56"/>
                  <a:gd name="T3" fmla="*/ 2147483647 h 107"/>
                  <a:gd name="T4" fmla="*/ 0 w 56"/>
                  <a:gd name="T5" fmla="*/ 0 h 107"/>
                  <a:gd name="T6" fmla="*/ 0 w 56"/>
                  <a:gd name="T7" fmla="*/ 2147483647 h 107"/>
                  <a:gd name="T8" fmla="*/ 2147483647 w 56"/>
                  <a:gd name="T9" fmla="*/ 2147483647 h 107"/>
                  <a:gd name="T10" fmla="*/ 0 60000 65536"/>
                  <a:gd name="T11" fmla="*/ 0 60000 65536"/>
                  <a:gd name="T12" fmla="*/ 0 60000 65536"/>
                  <a:gd name="T13" fmla="*/ 0 60000 65536"/>
                  <a:gd name="T14" fmla="*/ 0 60000 65536"/>
                  <a:gd name="T15" fmla="*/ 0 w 56"/>
                  <a:gd name="T16" fmla="*/ 0 h 107"/>
                  <a:gd name="T17" fmla="*/ 56 w 56"/>
                  <a:gd name="T18" fmla="*/ 107 h 107"/>
                </a:gdLst>
                <a:ahLst/>
                <a:cxnLst>
                  <a:cxn ang="T10">
                    <a:pos x="T0" y="T1"/>
                  </a:cxn>
                  <a:cxn ang="T11">
                    <a:pos x="T2" y="T3"/>
                  </a:cxn>
                  <a:cxn ang="T12">
                    <a:pos x="T4" y="T5"/>
                  </a:cxn>
                  <a:cxn ang="T13">
                    <a:pos x="T6" y="T7"/>
                  </a:cxn>
                  <a:cxn ang="T14">
                    <a:pos x="T8" y="T9"/>
                  </a:cxn>
                </a:cxnLst>
                <a:rect l="T15" t="T16" r="T17" b="T18"/>
                <a:pathLst>
                  <a:path w="56" h="107">
                    <a:moveTo>
                      <a:pt x="55" y="106"/>
                    </a:moveTo>
                    <a:lnTo>
                      <a:pt x="55" y="32"/>
                    </a:lnTo>
                    <a:lnTo>
                      <a:pt x="0" y="0"/>
                    </a:lnTo>
                    <a:lnTo>
                      <a:pt x="0" y="74"/>
                    </a:lnTo>
                    <a:lnTo>
                      <a:pt x="55" y="10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41" name="Freeform 260"/>
              <p:cNvSpPr/>
              <p:nvPr/>
            </p:nvSpPr>
            <p:spPr bwMode="auto">
              <a:xfrm flipH="1">
                <a:off x="4358" y="3121"/>
                <a:ext cx="36" cy="212"/>
              </a:xfrm>
              <a:custGeom>
                <a:avLst/>
                <a:gdLst>
                  <a:gd name="T0" fmla="*/ 2147483647 w 11"/>
                  <a:gd name="T1" fmla="*/ 2147483647 h 75"/>
                  <a:gd name="T2" fmla="*/ 0 w 11"/>
                  <a:gd name="T3" fmla="*/ 0 h 75"/>
                  <a:gd name="T4" fmla="*/ 0 w 11"/>
                  <a:gd name="T5" fmla="*/ 2147483647 h 75"/>
                  <a:gd name="T6" fmla="*/ 2147483647 w 11"/>
                  <a:gd name="T7" fmla="*/ 2147483647 h 75"/>
                  <a:gd name="T8" fmla="*/ 2147483647 w 11"/>
                  <a:gd name="T9" fmla="*/ 2147483647 h 75"/>
                  <a:gd name="T10" fmla="*/ 0 60000 65536"/>
                  <a:gd name="T11" fmla="*/ 0 60000 65536"/>
                  <a:gd name="T12" fmla="*/ 0 60000 65536"/>
                  <a:gd name="T13" fmla="*/ 0 60000 65536"/>
                  <a:gd name="T14" fmla="*/ 0 60000 65536"/>
                  <a:gd name="T15" fmla="*/ 0 w 11"/>
                  <a:gd name="T16" fmla="*/ 0 h 75"/>
                  <a:gd name="T17" fmla="*/ 11 w 11"/>
                  <a:gd name="T18" fmla="*/ 75 h 75"/>
                </a:gdLst>
                <a:ahLst/>
                <a:cxnLst>
                  <a:cxn ang="T10">
                    <a:pos x="T0" y="T1"/>
                  </a:cxn>
                  <a:cxn ang="T11">
                    <a:pos x="T2" y="T3"/>
                  </a:cxn>
                  <a:cxn ang="T12">
                    <a:pos x="T4" y="T5"/>
                  </a:cxn>
                  <a:cxn ang="T13">
                    <a:pos x="T6" y="T7"/>
                  </a:cxn>
                  <a:cxn ang="T14">
                    <a:pos x="T8" y="T9"/>
                  </a:cxn>
                </a:cxnLst>
                <a:rect l="T15" t="T16" r="T17" b="T18"/>
                <a:pathLst>
                  <a:path w="11" h="75">
                    <a:moveTo>
                      <a:pt x="10" y="6"/>
                    </a:moveTo>
                    <a:lnTo>
                      <a:pt x="0" y="0"/>
                    </a:lnTo>
                    <a:lnTo>
                      <a:pt x="0" y="74"/>
                    </a:lnTo>
                    <a:lnTo>
                      <a:pt x="10" y="69"/>
                    </a:lnTo>
                    <a:lnTo>
                      <a:pt x="10" y="6"/>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42" name="Freeform 261"/>
              <p:cNvSpPr/>
              <p:nvPr/>
            </p:nvSpPr>
            <p:spPr bwMode="auto">
              <a:xfrm flipH="1">
                <a:off x="4210" y="3317"/>
                <a:ext cx="184" cy="107"/>
              </a:xfrm>
              <a:custGeom>
                <a:avLst/>
                <a:gdLst>
                  <a:gd name="T0" fmla="*/ 2147483647 w 56"/>
                  <a:gd name="T1" fmla="*/ 2147483647 h 38"/>
                  <a:gd name="T2" fmla="*/ 2147483647 w 56"/>
                  <a:gd name="T3" fmla="*/ 0 h 38"/>
                  <a:gd name="T4" fmla="*/ 0 w 56"/>
                  <a:gd name="T5" fmla="*/ 1719367037 h 38"/>
                  <a:gd name="T6" fmla="*/ 2147483647 w 56"/>
                  <a:gd name="T7" fmla="*/ 2147483647 h 38"/>
                  <a:gd name="T8" fmla="*/ 2147483647 w 56"/>
                  <a:gd name="T9" fmla="*/ 2147483647 h 38"/>
                  <a:gd name="T10" fmla="*/ 0 60000 65536"/>
                  <a:gd name="T11" fmla="*/ 0 60000 65536"/>
                  <a:gd name="T12" fmla="*/ 0 60000 65536"/>
                  <a:gd name="T13" fmla="*/ 0 60000 65536"/>
                  <a:gd name="T14" fmla="*/ 0 60000 65536"/>
                  <a:gd name="T15" fmla="*/ 0 w 56"/>
                  <a:gd name="T16" fmla="*/ 0 h 38"/>
                  <a:gd name="T17" fmla="*/ 56 w 56"/>
                  <a:gd name="T18" fmla="*/ 38 h 38"/>
                </a:gdLst>
                <a:ahLst/>
                <a:cxnLst>
                  <a:cxn ang="T10">
                    <a:pos x="T0" y="T1"/>
                  </a:cxn>
                  <a:cxn ang="T11">
                    <a:pos x="T2" y="T3"/>
                  </a:cxn>
                  <a:cxn ang="T12">
                    <a:pos x="T4" y="T5"/>
                  </a:cxn>
                  <a:cxn ang="T13">
                    <a:pos x="T6" y="T7"/>
                  </a:cxn>
                  <a:cxn ang="T14">
                    <a:pos x="T8" y="T9"/>
                  </a:cxn>
                </a:cxnLst>
                <a:rect l="T15" t="T16" r="T17" b="T18"/>
                <a:pathLst>
                  <a:path w="56" h="38">
                    <a:moveTo>
                      <a:pt x="55" y="26"/>
                    </a:moveTo>
                    <a:lnTo>
                      <a:pt x="10" y="0"/>
                    </a:lnTo>
                    <a:lnTo>
                      <a:pt x="0" y="5"/>
                    </a:lnTo>
                    <a:lnTo>
                      <a:pt x="55" y="37"/>
                    </a:lnTo>
                    <a:lnTo>
                      <a:pt x="55" y="26"/>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43" name="Freeform 262"/>
              <p:cNvSpPr/>
              <p:nvPr/>
            </p:nvSpPr>
            <p:spPr bwMode="auto">
              <a:xfrm flipH="1">
                <a:off x="4302" y="3421"/>
                <a:ext cx="15" cy="16"/>
              </a:xfrm>
              <a:custGeom>
                <a:avLst/>
                <a:gdLst>
                  <a:gd name="T0" fmla="*/ 2147483647 w 4"/>
                  <a:gd name="T1" fmla="*/ 2147483647 h 5"/>
                  <a:gd name="T2" fmla="*/ 2147483647 w 4"/>
                  <a:gd name="T3" fmla="*/ 0 h 5"/>
                  <a:gd name="T4" fmla="*/ 0 w 4"/>
                  <a:gd name="T5" fmla="*/ 2147483647 h 5"/>
                  <a:gd name="T6" fmla="*/ 0 w 4"/>
                  <a:gd name="T7" fmla="*/ 2147483647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3" y="2"/>
                    </a:moveTo>
                    <a:lnTo>
                      <a:pt x="3" y="0"/>
                    </a:lnTo>
                    <a:lnTo>
                      <a:pt x="0" y="2"/>
                    </a:lnTo>
                    <a:lnTo>
                      <a:pt x="0" y="4"/>
                    </a:lnTo>
                    <a:lnTo>
                      <a:pt x="3" y="2"/>
                    </a:lnTo>
                  </a:path>
                </a:pathLst>
              </a:custGeom>
              <a:solidFill>
                <a:srgbClr val="6633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44" name="Freeform 263"/>
              <p:cNvSpPr/>
              <p:nvPr/>
            </p:nvSpPr>
            <p:spPr bwMode="auto">
              <a:xfrm flipH="1">
                <a:off x="4279" y="3362"/>
                <a:ext cx="102" cy="59"/>
              </a:xfrm>
              <a:custGeom>
                <a:avLst/>
                <a:gdLst>
                  <a:gd name="T0" fmla="*/ 2147483647 w 31"/>
                  <a:gd name="T1" fmla="*/ 2147483647 h 21"/>
                  <a:gd name="T2" fmla="*/ 2147483647 w 31"/>
                  <a:gd name="T3" fmla="*/ 2147483647 h 21"/>
                  <a:gd name="T4" fmla="*/ 0 w 31"/>
                  <a:gd name="T5" fmla="*/ 0 h 21"/>
                  <a:gd name="T6" fmla="*/ 0 w 31"/>
                  <a:gd name="T7" fmla="*/ 933648027 h 21"/>
                  <a:gd name="T8" fmla="*/ 2147483647 w 31"/>
                  <a:gd name="T9" fmla="*/ 2147483647 h 21"/>
                  <a:gd name="T10" fmla="*/ 0 60000 65536"/>
                  <a:gd name="T11" fmla="*/ 0 60000 65536"/>
                  <a:gd name="T12" fmla="*/ 0 60000 65536"/>
                  <a:gd name="T13" fmla="*/ 0 60000 65536"/>
                  <a:gd name="T14" fmla="*/ 0 60000 65536"/>
                  <a:gd name="T15" fmla="*/ 0 w 31"/>
                  <a:gd name="T16" fmla="*/ 0 h 21"/>
                  <a:gd name="T17" fmla="*/ 31 w 31"/>
                  <a:gd name="T18" fmla="*/ 21 h 21"/>
                </a:gdLst>
                <a:ahLst/>
                <a:cxnLst>
                  <a:cxn ang="T10">
                    <a:pos x="T0" y="T1"/>
                  </a:cxn>
                  <a:cxn ang="T11">
                    <a:pos x="T2" y="T3"/>
                  </a:cxn>
                  <a:cxn ang="T12">
                    <a:pos x="T4" y="T5"/>
                  </a:cxn>
                  <a:cxn ang="T13">
                    <a:pos x="T6" y="T7"/>
                  </a:cxn>
                  <a:cxn ang="T14">
                    <a:pos x="T8" y="T9"/>
                  </a:cxn>
                </a:cxnLst>
                <a:rect l="T15" t="T16" r="T17" b="T18"/>
                <a:pathLst>
                  <a:path w="31" h="21">
                    <a:moveTo>
                      <a:pt x="30" y="20"/>
                    </a:moveTo>
                    <a:lnTo>
                      <a:pt x="30" y="18"/>
                    </a:lnTo>
                    <a:lnTo>
                      <a:pt x="0" y="0"/>
                    </a:lnTo>
                    <a:lnTo>
                      <a:pt x="0" y="3"/>
                    </a:lnTo>
                    <a:lnTo>
                      <a:pt x="30" y="20"/>
                    </a:lnTo>
                  </a:path>
                </a:pathLst>
              </a:custGeom>
              <a:solidFill>
                <a:srgbClr val="9966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45" name="Freeform 264"/>
              <p:cNvSpPr/>
              <p:nvPr/>
            </p:nvSpPr>
            <p:spPr bwMode="auto">
              <a:xfrm flipH="1">
                <a:off x="4273" y="3360"/>
                <a:ext cx="108" cy="56"/>
              </a:xfrm>
              <a:custGeom>
                <a:avLst/>
                <a:gdLst>
                  <a:gd name="T0" fmla="*/ 2147483647 w 33"/>
                  <a:gd name="T1" fmla="*/ 2147483647 h 20"/>
                  <a:gd name="T2" fmla="*/ 2147483647 w 33"/>
                  <a:gd name="T3" fmla="*/ 0 h 20"/>
                  <a:gd name="T4" fmla="*/ 0 w 33"/>
                  <a:gd name="T5" fmla="*/ 316719124 h 20"/>
                  <a:gd name="T6" fmla="*/ 2147483647 w 33"/>
                  <a:gd name="T7" fmla="*/ 2147483647 h 20"/>
                  <a:gd name="T8" fmla="*/ 2147483647 w 33"/>
                  <a:gd name="T9" fmla="*/ 2147483647 h 20"/>
                  <a:gd name="T10" fmla="*/ 0 60000 65536"/>
                  <a:gd name="T11" fmla="*/ 0 60000 65536"/>
                  <a:gd name="T12" fmla="*/ 0 60000 65536"/>
                  <a:gd name="T13" fmla="*/ 0 60000 65536"/>
                  <a:gd name="T14" fmla="*/ 0 60000 65536"/>
                  <a:gd name="T15" fmla="*/ 0 w 33"/>
                  <a:gd name="T16" fmla="*/ 0 h 20"/>
                  <a:gd name="T17" fmla="*/ 33 w 33"/>
                  <a:gd name="T18" fmla="*/ 20 h 20"/>
                </a:gdLst>
                <a:ahLst/>
                <a:cxnLst>
                  <a:cxn ang="T10">
                    <a:pos x="T0" y="T1"/>
                  </a:cxn>
                  <a:cxn ang="T11">
                    <a:pos x="T2" y="T3"/>
                  </a:cxn>
                  <a:cxn ang="T12">
                    <a:pos x="T4" y="T5"/>
                  </a:cxn>
                  <a:cxn ang="T13">
                    <a:pos x="T6" y="T7"/>
                  </a:cxn>
                  <a:cxn ang="T14">
                    <a:pos x="T8" y="T9"/>
                  </a:cxn>
                </a:cxnLst>
                <a:rect l="T15" t="T16" r="T17" b="T18"/>
                <a:pathLst>
                  <a:path w="33" h="20">
                    <a:moveTo>
                      <a:pt x="32" y="17"/>
                    </a:moveTo>
                    <a:lnTo>
                      <a:pt x="4" y="0"/>
                    </a:lnTo>
                    <a:lnTo>
                      <a:pt x="0" y="1"/>
                    </a:lnTo>
                    <a:lnTo>
                      <a:pt x="30" y="19"/>
                    </a:lnTo>
                    <a:lnTo>
                      <a:pt x="32" y="17"/>
                    </a:lnTo>
                  </a:path>
                </a:pathLst>
              </a:custGeom>
              <a:solidFill>
                <a:srgbClr val="CC99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46" name="Freeform 265"/>
              <p:cNvSpPr/>
              <p:nvPr/>
            </p:nvSpPr>
            <p:spPr bwMode="auto">
              <a:xfrm flipH="1">
                <a:off x="4273" y="3408"/>
                <a:ext cx="10" cy="13"/>
              </a:xfrm>
              <a:custGeom>
                <a:avLst/>
                <a:gdLst>
                  <a:gd name="T0" fmla="*/ 2147483647 w 3"/>
                  <a:gd name="T1" fmla="*/ 147617336 h 5"/>
                  <a:gd name="T2" fmla="*/ 2147483647 w 3"/>
                  <a:gd name="T3" fmla="*/ 0 h 5"/>
                  <a:gd name="T4" fmla="*/ 0 w 3"/>
                  <a:gd name="T5" fmla="*/ 147617336 h 5"/>
                  <a:gd name="T6" fmla="*/ 0 w 3"/>
                  <a:gd name="T7" fmla="*/ 296787016 h 5"/>
                  <a:gd name="T8" fmla="*/ 2147483647 w 3"/>
                  <a:gd name="T9" fmla="*/ 147617336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2" y="2"/>
                    </a:moveTo>
                    <a:lnTo>
                      <a:pt x="2" y="0"/>
                    </a:lnTo>
                    <a:lnTo>
                      <a:pt x="0" y="2"/>
                    </a:lnTo>
                    <a:lnTo>
                      <a:pt x="0" y="4"/>
                    </a:lnTo>
                    <a:lnTo>
                      <a:pt x="2" y="2"/>
                    </a:lnTo>
                  </a:path>
                </a:pathLst>
              </a:custGeom>
              <a:solidFill>
                <a:srgbClr val="6633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47" name="Freeform 266"/>
              <p:cNvSpPr/>
              <p:nvPr/>
            </p:nvSpPr>
            <p:spPr bwMode="auto">
              <a:xfrm flipH="1">
                <a:off x="3729" y="2586"/>
                <a:ext cx="556" cy="198"/>
              </a:xfrm>
              <a:custGeom>
                <a:avLst/>
                <a:gdLst>
                  <a:gd name="T0" fmla="*/ 2147483647 w 171"/>
                  <a:gd name="T1" fmla="*/ 2147483647 h 70"/>
                  <a:gd name="T2" fmla="*/ 2147483647 w 171"/>
                  <a:gd name="T3" fmla="*/ 2147483647 h 70"/>
                  <a:gd name="T4" fmla="*/ 2147483647 w 171"/>
                  <a:gd name="T5" fmla="*/ 0 h 70"/>
                  <a:gd name="T6" fmla="*/ 0 w 171"/>
                  <a:gd name="T7" fmla="*/ 2147483647 h 70"/>
                  <a:gd name="T8" fmla="*/ 2147483647 w 171"/>
                  <a:gd name="T9" fmla="*/ 2147483647 h 70"/>
                  <a:gd name="T10" fmla="*/ 0 60000 65536"/>
                  <a:gd name="T11" fmla="*/ 0 60000 65536"/>
                  <a:gd name="T12" fmla="*/ 0 60000 65536"/>
                  <a:gd name="T13" fmla="*/ 0 60000 65536"/>
                  <a:gd name="T14" fmla="*/ 0 60000 65536"/>
                  <a:gd name="T15" fmla="*/ 0 w 171"/>
                  <a:gd name="T16" fmla="*/ 0 h 70"/>
                  <a:gd name="T17" fmla="*/ 171 w 171"/>
                  <a:gd name="T18" fmla="*/ 70 h 70"/>
                </a:gdLst>
                <a:ahLst/>
                <a:cxnLst>
                  <a:cxn ang="T10">
                    <a:pos x="T0" y="T1"/>
                  </a:cxn>
                  <a:cxn ang="T11">
                    <a:pos x="T2" y="T3"/>
                  </a:cxn>
                  <a:cxn ang="T12">
                    <a:pos x="T4" y="T5"/>
                  </a:cxn>
                  <a:cxn ang="T13">
                    <a:pos x="T6" y="T7"/>
                  </a:cxn>
                  <a:cxn ang="T14">
                    <a:pos x="T8" y="T9"/>
                  </a:cxn>
                </a:cxnLst>
                <a:rect l="T15" t="T16" r="T17" b="T18"/>
                <a:pathLst>
                  <a:path w="171" h="70">
                    <a:moveTo>
                      <a:pt x="109" y="69"/>
                    </a:moveTo>
                    <a:lnTo>
                      <a:pt x="170" y="66"/>
                    </a:lnTo>
                    <a:lnTo>
                      <a:pt x="58" y="0"/>
                    </a:lnTo>
                    <a:lnTo>
                      <a:pt x="0" y="6"/>
                    </a:lnTo>
                    <a:lnTo>
                      <a:pt x="109" y="69"/>
                    </a:lnTo>
                  </a:path>
                </a:pathLst>
              </a:custGeom>
              <a:solidFill>
                <a:srgbClr val="01917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48" name="Freeform 267"/>
              <p:cNvSpPr/>
              <p:nvPr/>
            </p:nvSpPr>
            <p:spPr bwMode="auto">
              <a:xfrm flipH="1">
                <a:off x="3927" y="2602"/>
                <a:ext cx="548" cy="361"/>
              </a:xfrm>
              <a:custGeom>
                <a:avLst/>
                <a:gdLst>
                  <a:gd name="T0" fmla="*/ 2147483647 w 168"/>
                  <a:gd name="T1" fmla="*/ 2147483647 h 127"/>
                  <a:gd name="T2" fmla="*/ 2147483647 w 168"/>
                  <a:gd name="T3" fmla="*/ 2147483647 h 127"/>
                  <a:gd name="T4" fmla="*/ 0 w 168"/>
                  <a:gd name="T5" fmla="*/ 2147483647 h 127"/>
                  <a:gd name="T6" fmla="*/ 2147483647 w 168"/>
                  <a:gd name="T7" fmla="*/ 0 h 127"/>
                  <a:gd name="T8" fmla="*/ 2147483647 w 168"/>
                  <a:gd name="T9" fmla="*/ 2147483647 h 127"/>
                  <a:gd name="T10" fmla="*/ 0 60000 65536"/>
                  <a:gd name="T11" fmla="*/ 0 60000 65536"/>
                  <a:gd name="T12" fmla="*/ 0 60000 65536"/>
                  <a:gd name="T13" fmla="*/ 0 60000 65536"/>
                  <a:gd name="T14" fmla="*/ 0 60000 65536"/>
                  <a:gd name="T15" fmla="*/ 0 w 168"/>
                  <a:gd name="T16" fmla="*/ 0 h 127"/>
                  <a:gd name="T17" fmla="*/ 168 w 168"/>
                  <a:gd name="T18" fmla="*/ 127 h 127"/>
                </a:gdLst>
                <a:ahLst/>
                <a:cxnLst>
                  <a:cxn ang="T10">
                    <a:pos x="T0" y="T1"/>
                  </a:cxn>
                  <a:cxn ang="T11">
                    <a:pos x="T2" y="T3"/>
                  </a:cxn>
                  <a:cxn ang="T12">
                    <a:pos x="T4" y="T5"/>
                  </a:cxn>
                  <a:cxn ang="T13">
                    <a:pos x="T6" y="T7"/>
                  </a:cxn>
                  <a:cxn ang="T14">
                    <a:pos x="T8" y="T9"/>
                  </a:cxn>
                </a:cxnLst>
                <a:rect l="T15" t="T16" r="T17" b="T18"/>
                <a:pathLst>
                  <a:path w="168" h="127">
                    <a:moveTo>
                      <a:pt x="167" y="63"/>
                    </a:moveTo>
                    <a:lnTo>
                      <a:pt x="113" y="126"/>
                    </a:lnTo>
                    <a:lnTo>
                      <a:pt x="0" y="63"/>
                    </a:lnTo>
                    <a:lnTo>
                      <a:pt x="58" y="0"/>
                    </a:lnTo>
                    <a:lnTo>
                      <a:pt x="167" y="63"/>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49" name="Freeform 268"/>
              <p:cNvSpPr/>
              <p:nvPr/>
            </p:nvSpPr>
            <p:spPr bwMode="auto">
              <a:xfrm flipH="1">
                <a:off x="4152" y="2963"/>
                <a:ext cx="27" cy="51"/>
              </a:xfrm>
              <a:custGeom>
                <a:avLst/>
                <a:gdLst>
                  <a:gd name="T0" fmla="*/ 2147483647 w 8"/>
                  <a:gd name="T1" fmla="*/ 2147483647 h 18"/>
                  <a:gd name="T2" fmla="*/ 0 w 8"/>
                  <a:gd name="T3" fmla="*/ 2147483647 h 18"/>
                  <a:gd name="T4" fmla="*/ 0 w 8"/>
                  <a:gd name="T5" fmla="*/ 0 h 18"/>
                  <a:gd name="T6" fmla="*/ 2147483647 w 8"/>
                  <a:gd name="T7" fmla="*/ 1948999579 h 18"/>
                  <a:gd name="T8" fmla="*/ 2147483647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7" y="17"/>
                    </a:moveTo>
                    <a:lnTo>
                      <a:pt x="0" y="13"/>
                    </a:lnTo>
                    <a:lnTo>
                      <a:pt x="0" y="0"/>
                    </a:lnTo>
                    <a:lnTo>
                      <a:pt x="7" y="5"/>
                    </a:lnTo>
                    <a:lnTo>
                      <a:pt x="7" y="17"/>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50" name="Freeform 269"/>
              <p:cNvSpPr/>
              <p:nvPr/>
            </p:nvSpPr>
            <p:spPr bwMode="auto">
              <a:xfrm flipH="1">
                <a:off x="4175" y="2961"/>
                <a:ext cx="10" cy="45"/>
              </a:xfrm>
              <a:custGeom>
                <a:avLst/>
                <a:gdLst>
                  <a:gd name="T0" fmla="*/ 0 w 3"/>
                  <a:gd name="T1" fmla="*/ 2147483647 h 16"/>
                  <a:gd name="T2" fmla="*/ 2147483647 w 3"/>
                  <a:gd name="T3" fmla="*/ 2147483647 h 16"/>
                  <a:gd name="T4" fmla="*/ 2147483647 w 3"/>
                  <a:gd name="T5" fmla="*/ 354658781 h 16"/>
                  <a:gd name="T6" fmla="*/ 0 w 3"/>
                  <a:gd name="T7" fmla="*/ 0 h 16"/>
                  <a:gd name="T8" fmla="*/ 0 w 3"/>
                  <a:gd name="T9" fmla="*/ 2147483647 h 16"/>
                  <a:gd name="T10" fmla="*/ 0 60000 65536"/>
                  <a:gd name="T11" fmla="*/ 0 60000 65536"/>
                  <a:gd name="T12" fmla="*/ 0 60000 65536"/>
                  <a:gd name="T13" fmla="*/ 0 60000 65536"/>
                  <a:gd name="T14" fmla="*/ 0 60000 65536"/>
                  <a:gd name="T15" fmla="*/ 0 w 3"/>
                  <a:gd name="T16" fmla="*/ 0 h 16"/>
                  <a:gd name="T17" fmla="*/ 3 w 3"/>
                  <a:gd name="T18" fmla="*/ 16 h 16"/>
                </a:gdLst>
                <a:ahLst/>
                <a:cxnLst>
                  <a:cxn ang="T10">
                    <a:pos x="T0" y="T1"/>
                  </a:cxn>
                  <a:cxn ang="T11">
                    <a:pos x="T2" y="T3"/>
                  </a:cxn>
                  <a:cxn ang="T12">
                    <a:pos x="T4" y="T5"/>
                  </a:cxn>
                  <a:cxn ang="T13">
                    <a:pos x="T6" y="T7"/>
                  </a:cxn>
                  <a:cxn ang="T14">
                    <a:pos x="T8" y="T9"/>
                  </a:cxn>
                </a:cxnLst>
                <a:rect l="T15" t="T16" r="T17" b="T18"/>
                <a:pathLst>
                  <a:path w="3" h="16">
                    <a:moveTo>
                      <a:pt x="0" y="15"/>
                    </a:moveTo>
                    <a:lnTo>
                      <a:pt x="2" y="14"/>
                    </a:lnTo>
                    <a:lnTo>
                      <a:pt x="2" y="1"/>
                    </a:lnTo>
                    <a:lnTo>
                      <a:pt x="0" y="0"/>
                    </a:lnTo>
                    <a:lnTo>
                      <a:pt x="0" y="15"/>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51" name="Freeform 270"/>
              <p:cNvSpPr/>
              <p:nvPr/>
            </p:nvSpPr>
            <p:spPr bwMode="auto">
              <a:xfrm flipH="1">
                <a:off x="4152" y="3001"/>
                <a:ext cx="33" cy="19"/>
              </a:xfrm>
              <a:custGeom>
                <a:avLst/>
                <a:gdLst>
                  <a:gd name="T0" fmla="*/ 0 w 10"/>
                  <a:gd name="T1" fmla="*/ 191868853 h 7"/>
                  <a:gd name="T2" fmla="*/ 2147483647 w 10"/>
                  <a:gd name="T3" fmla="*/ 0 h 7"/>
                  <a:gd name="T4" fmla="*/ 2147483647 w 10"/>
                  <a:gd name="T5" fmla="*/ 703122103 h 7"/>
                  <a:gd name="T6" fmla="*/ 2147483647 w 10"/>
                  <a:gd name="T7" fmla="*/ 1016546886 h 7"/>
                  <a:gd name="T8" fmla="*/ 0 w 10"/>
                  <a:gd name="T9" fmla="*/ 19186885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2"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52" name="Freeform 271"/>
              <p:cNvSpPr/>
              <p:nvPr/>
            </p:nvSpPr>
            <p:spPr bwMode="auto">
              <a:xfrm flipH="1">
                <a:off x="4152" y="2982"/>
                <a:ext cx="27" cy="16"/>
              </a:xfrm>
              <a:custGeom>
                <a:avLst/>
                <a:gdLst>
                  <a:gd name="T0" fmla="*/ 2147483647 w 8"/>
                  <a:gd name="T1" fmla="*/ 607868223 h 6"/>
                  <a:gd name="T2" fmla="*/ 0 w 8"/>
                  <a:gd name="T3" fmla="*/ 136945834 h 6"/>
                  <a:gd name="T4" fmla="*/ 0 w 8"/>
                  <a:gd name="T5" fmla="*/ 0 h 6"/>
                  <a:gd name="T6" fmla="*/ 2147483647 w 8"/>
                  <a:gd name="T7" fmla="*/ 503128416 h 6"/>
                  <a:gd name="T8" fmla="*/ 2147483647 w 8"/>
                  <a:gd name="T9" fmla="*/ 607868223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53" name="Freeform 272"/>
              <p:cNvSpPr/>
              <p:nvPr/>
            </p:nvSpPr>
            <p:spPr bwMode="auto">
              <a:xfrm flipH="1">
                <a:off x="4204" y="2942"/>
                <a:ext cx="23" cy="48"/>
              </a:xfrm>
              <a:custGeom>
                <a:avLst/>
                <a:gdLst>
                  <a:gd name="T0" fmla="*/ 2147483647 w 7"/>
                  <a:gd name="T1" fmla="*/ 2147483647 h 17"/>
                  <a:gd name="T2" fmla="*/ 0 w 7"/>
                  <a:gd name="T3" fmla="*/ 2147483647 h 17"/>
                  <a:gd name="T4" fmla="*/ 0 w 7"/>
                  <a:gd name="T5" fmla="*/ 0 h 17"/>
                  <a:gd name="T6" fmla="*/ 2147483647 w 7"/>
                  <a:gd name="T7" fmla="*/ 1432341765 h 17"/>
                  <a:gd name="T8" fmla="*/ 2147483647 w 7"/>
                  <a:gd name="T9" fmla="*/ 2147483647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6" y="16"/>
                    </a:moveTo>
                    <a:lnTo>
                      <a:pt x="0" y="12"/>
                    </a:lnTo>
                    <a:lnTo>
                      <a:pt x="0" y="0"/>
                    </a:lnTo>
                    <a:lnTo>
                      <a:pt x="6" y="4"/>
                    </a:lnTo>
                    <a:lnTo>
                      <a:pt x="6" y="1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54" name="Freeform 273"/>
              <p:cNvSpPr/>
              <p:nvPr/>
            </p:nvSpPr>
            <p:spPr bwMode="auto">
              <a:xfrm flipH="1">
                <a:off x="4225" y="2939"/>
                <a:ext cx="13" cy="43"/>
              </a:xfrm>
              <a:custGeom>
                <a:avLst/>
                <a:gdLst>
                  <a:gd name="T0" fmla="*/ 0 w 4"/>
                  <a:gd name="T1" fmla="*/ 2147483647 h 15"/>
                  <a:gd name="T2" fmla="*/ 2147483647 w 4"/>
                  <a:gd name="T3" fmla="*/ 2147483647 h 15"/>
                  <a:gd name="T4" fmla="*/ 2147483647 w 4"/>
                  <a:gd name="T5" fmla="*/ 543950458 h 15"/>
                  <a:gd name="T6" fmla="*/ 0 w 4"/>
                  <a:gd name="T7" fmla="*/ 0 h 15"/>
                  <a:gd name="T8" fmla="*/ 0 w 4"/>
                  <a:gd name="T9" fmla="*/ 2147483647 h 15"/>
                  <a:gd name="T10" fmla="*/ 0 60000 65536"/>
                  <a:gd name="T11" fmla="*/ 0 60000 65536"/>
                  <a:gd name="T12" fmla="*/ 0 60000 65536"/>
                  <a:gd name="T13" fmla="*/ 0 60000 65536"/>
                  <a:gd name="T14" fmla="*/ 0 60000 65536"/>
                  <a:gd name="T15" fmla="*/ 0 w 4"/>
                  <a:gd name="T16" fmla="*/ 0 h 15"/>
                  <a:gd name="T17" fmla="*/ 4 w 4"/>
                  <a:gd name="T18" fmla="*/ 15 h 15"/>
                </a:gdLst>
                <a:ahLst/>
                <a:cxnLst>
                  <a:cxn ang="T10">
                    <a:pos x="T0" y="T1"/>
                  </a:cxn>
                  <a:cxn ang="T11">
                    <a:pos x="T2" y="T3"/>
                  </a:cxn>
                  <a:cxn ang="T12">
                    <a:pos x="T4" y="T5"/>
                  </a:cxn>
                  <a:cxn ang="T13">
                    <a:pos x="T6" y="T7"/>
                  </a:cxn>
                  <a:cxn ang="T14">
                    <a:pos x="T8" y="T9"/>
                  </a:cxn>
                </a:cxnLst>
                <a:rect l="T15" t="T16" r="T17" b="T18"/>
                <a:pathLst>
                  <a:path w="4" h="15">
                    <a:moveTo>
                      <a:pt x="0" y="14"/>
                    </a:moveTo>
                    <a:lnTo>
                      <a:pt x="3" y="13"/>
                    </a:lnTo>
                    <a:lnTo>
                      <a:pt x="3"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55" name="Freeform 274"/>
              <p:cNvSpPr/>
              <p:nvPr/>
            </p:nvSpPr>
            <p:spPr bwMode="auto">
              <a:xfrm flipH="1">
                <a:off x="4204" y="2974"/>
                <a:ext cx="34" cy="22"/>
              </a:xfrm>
              <a:custGeom>
                <a:avLst/>
                <a:gdLst>
                  <a:gd name="T0" fmla="*/ 0 w 10"/>
                  <a:gd name="T1" fmla="*/ 2147483647 h 7"/>
                  <a:gd name="T2" fmla="*/ 2147483647 w 10"/>
                  <a:gd name="T3" fmla="*/ 0 h 7"/>
                  <a:gd name="T4" fmla="*/ 2147483647 w 10"/>
                  <a:gd name="T5" fmla="*/ 2147483647 h 7"/>
                  <a:gd name="T6" fmla="*/ 2147483647 w 10"/>
                  <a:gd name="T7" fmla="*/ 2147483647 h 7"/>
                  <a:gd name="T8" fmla="*/ 0 w 10"/>
                  <a:gd name="T9" fmla="*/ 2147483647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3"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56" name="Freeform 275"/>
              <p:cNvSpPr/>
              <p:nvPr/>
            </p:nvSpPr>
            <p:spPr bwMode="auto">
              <a:xfrm flipH="1">
                <a:off x="4204" y="2955"/>
                <a:ext cx="23" cy="19"/>
              </a:xfrm>
              <a:custGeom>
                <a:avLst/>
                <a:gdLst>
                  <a:gd name="T0" fmla="*/ 2147483647 w 7"/>
                  <a:gd name="T1" fmla="*/ 1016546886 h 7"/>
                  <a:gd name="T2" fmla="*/ 0 w 7"/>
                  <a:gd name="T3" fmla="*/ 191868853 h 7"/>
                  <a:gd name="T4" fmla="*/ 0 w 7"/>
                  <a:gd name="T5" fmla="*/ 0 h 7"/>
                  <a:gd name="T6" fmla="*/ 2147483647 w 7"/>
                  <a:gd name="T7" fmla="*/ 895471537 h 7"/>
                  <a:gd name="T8" fmla="*/ 2147483647 w 7"/>
                  <a:gd name="T9" fmla="*/ 1016546886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6" y="6"/>
                    </a:moveTo>
                    <a:lnTo>
                      <a:pt x="0" y="1"/>
                    </a:lnTo>
                    <a:lnTo>
                      <a:pt x="0" y="0"/>
                    </a:lnTo>
                    <a:lnTo>
                      <a:pt x="6" y="5"/>
                    </a:lnTo>
                    <a:lnTo>
                      <a:pt x="6" y="6"/>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57" name="Freeform 276"/>
              <p:cNvSpPr/>
              <p:nvPr/>
            </p:nvSpPr>
            <p:spPr bwMode="auto">
              <a:xfrm flipH="1">
                <a:off x="4254" y="2915"/>
                <a:ext cx="25" cy="46"/>
              </a:xfrm>
              <a:custGeom>
                <a:avLst/>
                <a:gdLst>
                  <a:gd name="T0" fmla="*/ 2147483647 w 8"/>
                  <a:gd name="T1" fmla="*/ 2147483647 h 16"/>
                  <a:gd name="T2" fmla="*/ 0 w 8"/>
                  <a:gd name="T3" fmla="*/ 2147483647 h 16"/>
                  <a:gd name="T4" fmla="*/ 0 w 8"/>
                  <a:gd name="T5" fmla="*/ 0 h 16"/>
                  <a:gd name="T6" fmla="*/ 2147483647 w 8"/>
                  <a:gd name="T7" fmla="*/ 2137901605 h 16"/>
                  <a:gd name="T8" fmla="*/ 2147483647 w 8"/>
                  <a:gd name="T9" fmla="*/ 2147483647 h 16"/>
                  <a:gd name="T10" fmla="*/ 0 60000 65536"/>
                  <a:gd name="T11" fmla="*/ 0 60000 65536"/>
                  <a:gd name="T12" fmla="*/ 0 60000 65536"/>
                  <a:gd name="T13" fmla="*/ 0 60000 65536"/>
                  <a:gd name="T14" fmla="*/ 0 60000 65536"/>
                  <a:gd name="T15" fmla="*/ 0 w 8"/>
                  <a:gd name="T16" fmla="*/ 0 h 16"/>
                  <a:gd name="T17" fmla="*/ 8 w 8"/>
                  <a:gd name="T18" fmla="*/ 16 h 16"/>
                </a:gdLst>
                <a:ahLst/>
                <a:cxnLst>
                  <a:cxn ang="T10">
                    <a:pos x="T0" y="T1"/>
                  </a:cxn>
                  <a:cxn ang="T11">
                    <a:pos x="T2" y="T3"/>
                  </a:cxn>
                  <a:cxn ang="T12">
                    <a:pos x="T4" y="T5"/>
                  </a:cxn>
                  <a:cxn ang="T13">
                    <a:pos x="T6" y="T7"/>
                  </a:cxn>
                  <a:cxn ang="T14">
                    <a:pos x="T8" y="T9"/>
                  </a:cxn>
                </a:cxnLst>
                <a:rect l="T15" t="T16" r="T17" b="T18"/>
                <a:pathLst>
                  <a:path w="8" h="16">
                    <a:moveTo>
                      <a:pt x="7" y="15"/>
                    </a:moveTo>
                    <a:lnTo>
                      <a:pt x="0" y="12"/>
                    </a:lnTo>
                    <a:lnTo>
                      <a:pt x="0" y="0"/>
                    </a:lnTo>
                    <a:lnTo>
                      <a:pt x="7" y="4"/>
                    </a:lnTo>
                    <a:lnTo>
                      <a:pt x="7" y="15"/>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58" name="Freeform 277"/>
              <p:cNvSpPr/>
              <p:nvPr/>
            </p:nvSpPr>
            <p:spPr bwMode="auto">
              <a:xfrm flipH="1">
                <a:off x="4277" y="2913"/>
                <a:ext cx="8" cy="42"/>
              </a:xfrm>
              <a:custGeom>
                <a:avLst/>
                <a:gdLst>
                  <a:gd name="T0" fmla="*/ 0 w 3"/>
                  <a:gd name="T1" fmla="*/ 2147483647 h 15"/>
                  <a:gd name="T2" fmla="*/ 227950605 w 3"/>
                  <a:gd name="T3" fmla="*/ 2147483647 h 15"/>
                  <a:gd name="T4" fmla="*/ 227950605 w 3"/>
                  <a:gd name="T5" fmla="*/ 316719164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59" name="Freeform 278"/>
              <p:cNvSpPr/>
              <p:nvPr/>
            </p:nvSpPr>
            <p:spPr bwMode="auto">
              <a:xfrm flipH="1">
                <a:off x="4254" y="2950"/>
                <a:ext cx="31" cy="22"/>
              </a:xfrm>
              <a:custGeom>
                <a:avLst/>
                <a:gdLst>
                  <a:gd name="T0" fmla="*/ 0 w 10"/>
                  <a:gd name="T1" fmla="*/ 233450777 h 8"/>
                  <a:gd name="T2" fmla="*/ 2147483647 w 10"/>
                  <a:gd name="T3" fmla="*/ 0 h 8"/>
                  <a:gd name="T4" fmla="*/ 2147483647 w 10"/>
                  <a:gd name="T5" fmla="*/ 641989438 h 8"/>
                  <a:gd name="T6" fmla="*/ 2147483647 w 10"/>
                  <a:gd name="T7" fmla="*/ 1529435751 h 8"/>
                  <a:gd name="T8" fmla="*/ 0 w 10"/>
                  <a:gd name="T9" fmla="*/ 233450777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0" y="1"/>
                    </a:moveTo>
                    <a:lnTo>
                      <a:pt x="2" y="0"/>
                    </a:lnTo>
                    <a:lnTo>
                      <a:pt x="9" y="3"/>
                    </a:lnTo>
                    <a:lnTo>
                      <a:pt x="9" y="7"/>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60" name="Freeform 279"/>
              <p:cNvSpPr/>
              <p:nvPr/>
            </p:nvSpPr>
            <p:spPr bwMode="auto">
              <a:xfrm flipH="1">
                <a:off x="4254" y="2929"/>
                <a:ext cx="25" cy="21"/>
              </a:xfrm>
              <a:custGeom>
                <a:avLst/>
                <a:gdLst>
                  <a:gd name="T0" fmla="*/ 2147483647 w 8"/>
                  <a:gd name="T1" fmla="*/ 2147483647 h 7"/>
                  <a:gd name="T2" fmla="*/ 0 w 8"/>
                  <a:gd name="T3" fmla="*/ 1162259779 h 7"/>
                  <a:gd name="T4" fmla="*/ 0 w 8"/>
                  <a:gd name="T5" fmla="*/ 0 h 7"/>
                  <a:gd name="T6" fmla="*/ 2147483647 w 8"/>
                  <a:gd name="T7" fmla="*/ 2147483647 h 7"/>
                  <a:gd name="T8" fmla="*/ 2147483647 w 8"/>
                  <a:gd name="T9" fmla="*/ 2147483647 h 7"/>
                  <a:gd name="T10" fmla="*/ 0 60000 65536"/>
                  <a:gd name="T11" fmla="*/ 0 60000 65536"/>
                  <a:gd name="T12" fmla="*/ 0 60000 65536"/>
                  <a:gd name="T13" fmla="*/ 0 60000 65536"/>
                  <a:gd name="T14" fmla="*/ 0 60000 65536"/>
                  <a:gd name="T15" fmla="*/ 0 w 8"/>
                  <a:gd name="T16" fmla="*/ 0 h 7"/>
                  <a:gd name="T17" fmla="*/ 8 w 8"/>
                  <a:gd name="T18" fmla="*/ 7 h 7"/>
                </a:gdLst>
                <a:ahLst/>
                <a:cxnLst>
                  <a:cxn ang="T10">
                    <a:pos x="T0" y="T1"/>
                  </a:cxn>
                  <a:cxn ang="T11">
                    <a:pos x="T2" y="T3"/>
                  </a:cxn>
                  <a:cxn ang="T12">
                    <a:pos x="T4" y="T5"/>
                  </a:cxn>
                  <a:cxn ang="T13">
                    <a:pos x="T6" y="T7"/>
                  </a:cxn>
                  <a:cxn ang="T14">
                    <a:pos x="T8" y="T9"/>
                  </a:cxn>
                </a:cxnLst>
                <a:rect l="T15" t="T16" r="T17" b="T18"/>
                <a:pathLst>
                  <a:path w="8" h="7">
                    <a:moveTo>
                      <a:pt x="7" y="6"/>
                    </a:moveTo>
                    <a:lnTo>
                      <a:pt x="0" y="1"/>
                    </a:lnTo>
                    <a:lnTo>
                      <a:pt x="0" y="0"/>
                    </a:lnTo>
                    <a:lnTo>
                      <a:pt x="7" y="5"/>
                    </a:lnTo>
                    <a:lnTo>
                      <a:pt x="7" y="6"/>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61" name="Freeform 280"/>
              <p:cNvSpPr/>
              <p:nvPr/>
            </p:nvSpPr>
            <p:spPr bwMode="auto">
              <a:xfrm flipH="1">
                <a:off x="4306" y="2891"/>
                <a:ext cx="23" cy="46"/>
              </a:xfrm>
              <a:custGeom>
                <a:avLst/>
                <a:gdLst>
                  <a:gd name="T0" fmla="*/ 2147483647 w 7"/>
                  <a:gd name="T1" fmla="*/ 2147483647 h 16"/>
                  <a:gd name="T2" fmla="*/ 0 w 7"/>
                  <a:gd name="T3" fmla="*/ 2147483647 h 16"/>
                  <a:gd name="T4" fmla="*/ 0 w 7"/>
                  <a:gd name="T5" fmla="*/ 0 h 16"/>
                  <a:gd name="T6" fmla="*/ 2147483647 w 7"/>
                  <a:gd name="T7" fmla="*/ 1636544532 h 16"/>
                  <a:gd name="T8" fmla="*/ 2147483647 w 7"/>
                  <a:gd name="T9" fmla="*/ 2147483647 h 16"/>
                  <a:gd name="T10" fmla="*/ 0 60000 65536"/>
                  <a:gd name="T11" fmla="*/ 0 60000 65536"/>
                  <a:gd name="T12" fmla="*/ 0 60000 65536"/>
                  <a:gd name="T13" fmla="*/ 0 60000 65536"/>
                  <a:gd name="T14" fmla="*/ 0 60000 65536"/>
                  <a:gd name="T15" fmla="*/ 0 w 7"/>
                  <a:gd name="T16" fmla="*/ 0 h 16"/>
                  <a:gd name="T17" fmla="*/ 7 w 7"/>
                  <a:gd name="T18" fmla="*/ 16 h 16"/>
                </a:gdLst>
                <a:ahLst/>
                <a:cxnLst>
                  <a:cxn ang="T10">
                    <a:pos x="T0" y="T1"/>
                  </a:cxn>
                  <a:cxn ang="T11">
                    <a:pos x="T2" y="T3"/>
                  </a:cxn>
                  <a:cxn ang="T12">
                    <a:pos x="T4" y="T5"/>
                  </a:cxn>
                  <a:cxn ang="T13">
                    <a:pos x="T6" y="T7"/>
                  </a:cxn>
                  <a:cxn ang="T14">
                    <a:pos x="T8" y="T9"/>
                  </a:cxn>
                </a:cxnLst>
                <a:rect l="T15" t="T16" r="T17" b="T18"/>
                <a:pathLst>
                  <a:path w="7" h="16">
                    <a:moveTo>
                      <a:pt x="6" y="15"/>
                    </a:moveTo>
                    <a:lnTo>
                      <a:pt x="0" y="12"/>
                    </a:lnTo>
                    <a:lnTo>
                      <a:pt x="0" y="0"/>
                    </a:lnTo>
                    <a:lnTo>
                      <a:pt x="6" y="3"/>
                    </a:lnTo>
                    <a:lnTo>
                      <a:pt x="6" y="15"/>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62" name="Freeform 281"/>
              <p:cNvSpPr/>
              <p:nvPr/>
            </p:nvSpPr>
            <p:spPr bwMode="auto">
              <a:xfrm flipH="1">
                <a:off x="4325" y="2886"/>
                <a:ext cx="10" cy="43"/>
              </a:xfrm>
              <a:custGeom>
                <a:avLst/>
                <a:gdLst>
                  <a:gd name="T0" fmla="*/ 0 w 3"/>
                  <a:gd name="T1" fmla="*/ 2147483647 h 15"/>
                  <a:gd name="T2" fmla="*/ 2147483647 w 3"/>
                  <a:gd name="T3" fmla="*/ 2147483647 h 15"/>
                  <a:gd name="T4" fmla="*/ 2147483647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63" name="Freeform 282"/>
              <p:cNvSpPr/>
              <p:nvPr/>
            </p:nvSpPr>
            <p:spPr bwMode="auto">
              <a:xfrm flipH="1">
                <a:off x="4306" y="2923"/>
                <a:ext cx="29" cy="22"/>
              </a:xfrm>
              <a:custGeom>
                <a:avLst/>
                <a:gdLst>
                  <a:gd name="T0" fmla="*/ 0 w 9"/>
                  <a:gd name="T1" fmla="*/ 2147483647 h 7"/>
                  <a:gd name="T2" fmla="*/ 2147483647 w 9"/>
                  <a:gd name="T3" fmla="*/ 0 h 7"/>
                  <a:gd name="T4" fmla="*/ 2147483647 w 9"/>
                  <a:gd name="T5" fmla="*/ 2147483647 h 7"/>
                  <a:gd name="T6" fmla="*/ 2147483647 w 9"/>
                  <a:gd name="T7" fmla="*/ 2147483647 h 7"/>
                  <a:gd name="T8" fmla="*/ 0 w 9"/>
                  <a:gd name="T9" fmla="*/ 2147483647 h 7"/>
                  <a:gd name="T10" fmla="*/ 0 60000 65536"/>
                  <a:gd name="T11" fmla="*/ 0 60000 65536"/>
                  <a:gd name="T12" fmla="*/ 0 60000 65536"/>
                  <a:gd name="T13" fmla="*/ 0 60000 65536"/>
                  <a:gd name="T14" fmla="*/ 0 60000 65536"/>
                  <a:gd name="T15" fmla="*/ 0 w 9"/>
                  <a:gd name="T16" fmla="*/ 0 h 7"/>
                  <a:gd name="T17" fmla="*/ 9 w 9"/>
                  <a:gd name="T18" fmla="*/ 7 h 7"/>
                </a:gdLst>
                <a:ahLst/>
                <a:cxnLst>
                  <a:cxn ang="T10">
                    <a:pos x="T0" y="T1"/>
                  </a:cxn>
                  <a:cxn ang="T11">
                    <a:pos x="T2" y="T3"/>
                  </a:cxn>
                  <a:cxn ang="T12">
                    <a:pos x="T4" y="T5"/>
                  </a:cxn>
                  <a:cxn ang="T13">
                    <a:pos x="T6" y="T7"/>
                  </a:cxn>
                  <a:cxn ang="T14">
                    <a:pos x="T8" y="T9"/>
                  </a:cxn>
                </a:cxnLst>
                <a:rect l="T15" t="T16" r="T17" b="T18"/>
                <a:pathLst>
                  <a:path w="9" h="7">
                    <a:moveTo>
                      <a:pt x="0" y="1"/>
                    </a:moveTo>
                    <a:lnTo>
                      <a:pt x="2" y="0"/>
                    </a:lnTo>
                    <a:lnTo>
                      <a:pt x="8" y="3"/>
                    </a:lnTo>
                    <a:lnTo>
                      <a:pt x="8" y="6"/>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64" name="Freeform 283"/>
              <p:cNvSpPr/>
              <p:nvPr/>
            </p:nvSpPr>
            <p:spPr bwMode="auto">
              <a:xfrm flipH="1">
                <a:off x="4306" y="2907"/>
                <a:ext cx="23" cy="16"/>
              </a:xfrm>
              <a:custGeom>
                <a:avLst/>
                <a:gdLst>
                  <a:gd name="T0" fmla="*/ 2147483647 w 7"/>
                  <a:gd name="T1" fmla="*/ 607868223 h 6"/>
                  <a:gd name="T2" fmla="*/ 0 w 7"/>
                  <a:gd name="T3" fmla="*/ 136945834 h 6"/>
                  <a:gd name="T4" fmla="*/ 0 w 7"/>
                  <a:gd name="T5" fmla="*/ 0 h 6"/>
                  <a:gd name="T6" fmla="*/ 2147483647 w 7"/>
                  <a:gd name="T7" fmla="*/ 503128416 h 6"/>
                  <a:gd name="T8" fmla="*/ 2147483647 w 7"/>
                  <a:gd name="T9" fmla="*/ 607868223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6" y="5"/>
                    </a:moveTo>
                    <a:lnTo>
                      <a:pt x="0" y="1"/>
                    </a:lnTo>
                    <a:lnTo>
                      <a:pt x="0" y="0"/>
                    </a:lnTo>
                    <a:lnTo>
                      <a:pt x="6" y="4"/>
                    </a:lnTo>
                    <a:lnTo>
                      <a:pt x="6" y="5"/>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65" name="Freeform 284"/>
              <p:cNvSpPr/>
              <p:nvPr/>
            </p:nvSpPr>
            <p:spPr bwMode="auto">
              <a:xfrm flipH="1">
                <a:off x="4354" y="2864"/>
                <a:ext cx="27" cy="49"/>
              </a:xfrm>
              <a:custGeom>
                <a:avLst/>
                <a:gdLst>
                  <a:gd name="T0" fmla="*/ 2147483647 w 8"/>
                  <a:gd name="T1" fmla="*/ 2147483647 h 17"/>
                  <a:gd name="T2" fmla="*/ 0 w 8"/>
                  <a:gd name="T3" fmla="*/ 2147483647 h 17"/>
                  <a:gd name="T4" fmla="*/ 0 w 8"/>
                  <a:gd name="T5" fmla="*/ 0 h 17"/>
                  <a:gd name="T6" fmla="*/ 2147483647 w 8"/>
                  <a:gd name="T7" fmla="*/ 2147483647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2"/>
                    </a:lnTo>
                    <a:lnTo>
                      <a:pt x="0" y="0"/>
                    </a:lnTo>
                    <a:lnTo>
                      <a:pt x="7" y="4"/>
                    </a:lnTo>
                    <a:lnTo>
                      <a:pt x="7" y="1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66" name="Freeform 285"/>
              <p:cNvSpPr/>
              <p:nvPr/>
            </p:nvSpPr>
            <p:spPr bwMode="auto">
              <a:xfrm flipH="1">
                <a:off x="4377" y="2862"/>
                <a:ext cx="11" cy="43"/>
              </a:xfrm>
              <a:custGeom>
                <a:avLst/>
                <a:gdLst>
                  <a:gd name="T0" fmla="*/ 0 w 3"/>
                  <a:gd name="T1" fmla="*/ 2147483647 h 15"/>
                  <a:gd name="T2" fmla="*/ 2147483647 w 3"/>
                  <a:gd name="T3" fmla="*/ 2147483647 h 15"/>
                  <a:gd name="T4" fmla="*/ 2147483647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67" name="Freeform 286"/>
              <p:cNvSpPr/>
              <p:nvPr/>
            </p:nvSpPr>
            <p:spPr bwMode="auto">
              <a:xfrm flipH="1">
                <a:off x="4354" y="2899"/>
                <a:ext cx="34" cy="19"/>
              </a:xfrm>
              <a:custGeom>
                <a:avLst/>
                <a:gdLst>
                  <a:gd name="T0" fmla="*/ 0 w 10"/>
                  <a:gd name="T1" fmla="*/ 191868853 h 7"/>
                  <a:gd name="T2" fmla="*/ 2147483647 w 10"/>
                  <a:gd name="T3" fmla="*/ 0 h 7"/>
                  <a:gd name="T4" fmla="*/ 2147483647 w 10"/>
                  <a:gd name="T5" fmla="*/ 703122103 h 7"/>
                  <a:gd name="T6" fmla="*/ 2147483647 w 10"/>
                  <a:gd name="T7" fmla="*/ 1016546886 h 7"/>
                  <a:gd name="T8" fmla="*/ 0 w 10"/>
                  <a:gd name="T9" fmla="*/ 19186885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2"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68" name="Freeform 287"/>
              <p:cNvSpPr/>
              <p:nvPr/>
            </p:nvSpPr>
            <p:spPr bwMode="auto">
              <a:xfrm flipH="1">
                <a:off x="4354" y="2880"/>
                <a:ext cx="27" cy="17"/>
              </a:xfrm>
              <a:custGeom>
                <a:avLst/>
                <a:gdLst>
                  <a:gd name="T0" fmla="*/ 2147483647 w 8"/>
                  <a:gd name="T1" fmla="*/ 2147483647 h 5"/>
                  <a:gd name="T2" fmla="*/ 0 w 8"/>
                  <a:gd name="T3" fmla="*/ 2147483647 h 5"/>
                  <a:gd name="T4" fmla="*/ 0 w 8"/>
                  <a:gd name="T5" fmla="*/ 0 h 5"/>
                  <a:gd name="T6" fmla="*/ 2147483647 w 8"/>
                  <a:gd name="T7" fmla="*/ 2147483647 h 5"/>
                  <a:gd name="T8" fmla="*/ 0 60000 65536"/>
                  <a:gd name="T9" fmla="*/ 0 60000 65536"/>
                  <a:gd name="T10" fmla="*/ 0 60000 65536"/>
                  <a:gd name="T11" fmla="*/ 0 60000 65536"/>
                  <a:gd name="T12" fmla="*/ 0 w 8"/>
                  <a:gd name="T13" fmla="*/ 0 h 5"/>
                  <a:gd name="T14" fmla="*/ 8 w 8"/>
                  <a:gd name="T15" fmla="*/ 5 h 5"/>
                </a:gdLst>
                <a:ahLst/>
                <a:cxnLst>
                  <a:cxn ang="T8">
                    <a:pos x="T0" y="T1"/>
                  </a:cxn>
                  <a:cxn ang="T9">
                    <a:pos x="T2" y="T3"/>
                  </a:cxn>
                  <a:cxn ang="T10">
                    <a:pos x="T4" y="T5"/>
                  </a:cxn>
                  <a:cxn ang="T11">
                    <a:pos x="T6" y="T7"/>
                  </a:cxn>
                </a:cxnLst>
                <a:rect l="T12" t="T13" r="T14" b="T15"/>
                <a:pathLst>
                  <a:path w="8" h="5">
                    <a:moveTo>
                      <a:pt x="7" y="4"/>
                    </a:moveTo>
                    <a:lnTo>
                      <a:pt x="0" y="1"/>
                    </a:lnTo>
                    <a:lnTo>
                      <a:pt x="0" y="0"/>
                    </a:lnTo>
                    <a:lnTo>
                      <a:pt x="7" y="4"/>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69" name="Freeform 288"/>
              <p:cNvSpPr/>
              <p:nvPr/>
            </p:nvSpPr>
            <p:spPr bwMode="auto">
              <a:xfrm flipH="1">
                <a:off x="4360" y="2867"/>
                <a:ext cx="9" cy="43"/>
              </a:xfrm>
              <a:custGeom>
                <a:avLst/>
                <a:gdLst>
                  <a:gd name="T0" fmla="*/ 2147483647 w 2"/>
                  <a:gd name="T1" fmla="*/ 2147483647 h 15"/>
                  <a:gd name="T2" fmla="*/ 0 w 2"/>
                  <a:gd name="T3" fmla="*/ 2147483647 h 15"/>
                  <a:gd name="T4" fmla="*/ 0 w 2"/>
                  <a:gd name="T5" fmla="*/ 0 h 15"/>
                  <a:gd name="T6" fmla="*/ 2147483647 w 2"/>
                  <a:gd name="T7" fmla="*/ 543950458 h 15"/>
                  <a:gd name="T8" fmla="*/ 2147483647 w 2"/>
                  <a:gd name="T9" fmla="*/ 2147483647 h 15"/>
                  <a:gd name="T10" fmla="*/ 0 60000 65536"/>
                  <a:gd name="T11" fmla="*/ 0 60000 65536"/>
                  <a:gd name="T12" fmla="*/ 0 60000 65536"/>
                  <a:gd name="T13" fmla="*/ 0 60000 65536"/>
                  <a:gd name="T14" fmla="*/ 0 60000 65536"/>
                  <a:gd name="T15" fmla="*/ 0 w 2"/>
                  <a:gd name="T16" fmla="*/ 0 h 15"/>
                  <a:gd name="T17" fmla="*/ 2 w 2"/>
                  <a:gd name="T18" fmla="*/ 15 h 15"/>
                </a:gdLst>
                <a:ahLst/>
                <a:cxnLst>
                  <a:cxn ang="T10">
                    <a:pos x="T0" y="T1"/>
                  </a:cxn>
                  <a:cxn ang="T11">
                    <a:pos x="T2" y="T3"/>
                  </a:cxn>
                  <a:cxn ang="T12">
                    <a:pos x="T4" y="T5"/>
                  </a:cxn>
                  <a:cxn ang="T13">
                    <a:pos x="T6" y="T7"/>
                  </a:cxn>
                  <a:cxn ang="T14">
                    <a:pos x="T8" y="T9"/>
                  </a:cxn>
                </a:cxnLst>
                <a:rect l="T15" t="T16" r="T17" b="T18"/>
                <a:pathLst>
                  <a:path w="2" h="15">
                    <a:moveTo>
                      <a:pt x="1" y="14"/>
                    </a:moveTo>
                    <a:lnTo>
                      <a:pt x="0" y="12"/>
                    </a:lnTo>
                    <a:lnTo>
                      <a:pt x="0" y="0"/>
                    </a:lnTo>
                    <a:lnTo>
                      <a:pt x="1" y="1"/>
                    </a:lnTo>
                    <a:lnTo>
                      <a:pt x="1" y="14"/>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70" name="Freeform 289"/>
              <p:cNvSpPr/>
              <p:nvPr/>
            </p:nvSpPr>
            <p:spPr bwMode="auto">
              <a:xfrm flipH="1">
                <a:off x="4404" y="2838"/>
                <a:ext cx="25" cy="48"/>
              </a:xfrm>
              <a:custGeom>
                <a:avLst/>
                <a:gdLst>
                  <a:gd name="T0" fmla="*/ 2147483647 w 8"/>
                  <a:gd name="T1" fmla="*/ 2147483647 h 17"/>
                  <a:gd name="T2" fmla="*/ 0 w 8"/>
                  <a:gd name="T3" fmla="*/ 2147483647 h 17"/>
                  <a:gd name="T4" fmla="*/ 0 w 8"/>
                  <a:gd name="T5" fmla="*/ 0 h 17"/>
                  <a:gd name="T6" fmla="*/ 2147483647 w 8"/>
                  <a:gd name="T7" fmla="*/ 1432341765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3"/>
                    </a:lnTo>
                    <a:lnTo>
                      <a:pt x="0" y="0"/>
                    </a:lnTo>
                    <a:lnTo>
                      <a:pt x="7" y="4"/>
                    </a:lnTo>
                    <a:lnTo>
                      <a:pt x="7" y="1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71" name="Freeform 290"/>
              <p:cNvSpPr/>
              <p:nvPr/>
            </p:nvSpPr>
            <p:spPr bwMode="auto">
              <a:xfrm flipH="1">
                <a:off x="4427" y="2832"/>
                <a:ext cx="8" cy="48"/>
              </a:xfrm>
              <a:custGeom>
                <a:avLst/>
                <a:gdLst>
                  <a:gd name="T0" fmla="*/ 0 w 3"/>
                  <a:gd name="T1" fmla="*/ 2147483647 h 17"/>
                  <a:gd name="T2" fmla="*/ 227950605 w 3"/>
                  <a:gd name="T3" fmla="*/ 2147483647 h 17"/>
                  <a:gd name="T4" fmla="*/ 227950605 w 3"/>
                  <a:gd name="T5" fmla="*/ 785923864 h 17"/>
                  <a:gd name="T6" fmla="*/ 0 w 3"/>
                  <a:gd name="T7" fmla="*/ 0 h 17"/>
                  <a:gd name="T8" fmla="*/ 0 w 3"/>
                  <a:gd name="T9" fmla="*/ 2147483647 h 17"/>
                  <a:gd name="T10" fmla="*/ 0 60000 65536"/>
                  <a:gd name="T11" fmla="*/ 0 60000 65536"/>
                  <a:gd name="T12" fmla="*/ 0 60000 65536"/>
                  <a:gd name="T13" fmla="*/ 0 60000 65536"/>
                  <a:gd name="T14" fmla="*/ 0 60000 65536"/>
                  <a:gd name="T15" fmla="*/ 0 w 3"/>
                  <a:gd name="T16" fmla="*/ 0 h 17"/>
                  <a:gd name="T17" fmla="*/ 3 w 3"/>
                  <a:gd name="T18" fmla="*/ 17 h 17"/>
                </a:gdLst>
                <a:ahLst/>
                <a:cxnLst>
                  <a:cxn ang="T10">
                    <a:pos x="T0" y="T1"/>
                  </a:cxn>
                  <a:cxn ang="T11">
                    <a:pos x="T2" y="T3"/>
                  </a:cxn>
                  <a:cxn ang="T12">
                    <a:pos x="T4" y="T5"/>
                  </a:cxn>
                  <a:cxn ang="T13">
                    <a:pos x="T6" y="T7"/>
                  </a:cxn>
                  <a:cxn ang="T14">
                    <a:pos x="T8" y="T9"/>
                  </a:cxn>
                </a:cxnLst>
                <a:rect l="T15" t="T16" r="T17" b="T18"/>
                <a:pathLst>
                  <a:path w="3" h="17">
                    <a:moveTo>
                      <a:pt x="0" y="16"/>
                    </a:moveTo>
                    <a:lnTo>
                      <a:pt x="2" y="13"/>
                    </a:lnTo>
                    <a:lnTo>
                      <a:pt x="2" y="2"/>
                    </a:lnTo>
                    <a:lnTo>
                      <a:pt x="0" y="0"/>
                    </a:lnTo>
                    <a:lnTo>
                      <a:pt x="0" y="16"/>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72" name="Freeform 291"/>
              <p:cNvSpPr/>
              <p:nvPr/>
            </p:nvSpPr>
            <p:spPr bwMode="auto">
              <a:xfrm flipH="1">
                <a:off x="4404" y="2875"/>
                <a:ext cx="31" cy="19"/>
              </a:xfrm>
              <a:custGeom>
                <a:avLst/>
                <a:gdLst>
                  <a:gd name="T0" fmla="*/ 0 w 10"/>
                  <a:gd name="T1" fmla="*/ 2147483647 h 6"/>
                  <a:gd name="T2" fmla="*/ 2147483647 w 10"/>
                  <a:gd name="T3" fmla="*/ 0 h 6"/>
                  <a:gd name="T4" fmla="*/ 2147483647 w 10"/>
                  <a:gd name="T5" fmla="*/ 2147483647 h 6"/>
                  <a:gd name="T6" fmla="*/ 2147483647 w 10"/>
                  <a:gd name="T7" fmla="*/ 2147483647 h 6"/>
                  <a:gd name="T8" fmla="*/ 0 w 10"/>
                  <a:gd name="T9" fmla="*/ 2147483647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1"/>
                    </a:moveTo>
                    <a:lnTo>
                      <a:pt x="2" y="0"/>
                    </a:lnTo>
                    <a:lnTo>
                      <a:pt x="9" y="3"/>
                    </a:lnTo>
                    <a:lnTo>
                      <a:pt x="9" y="5"/>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73" name="Freeform 292"/>
              <p:cNvSpPr/>
              <p:nvPr/>
            </p:nvSpPr>
            <p:spPr bwMode="auto">
              <a:xfrm flipH="1">
                <a:off x="4404" y="2856"/>
                <a:ext cx="25" cy="14"/>
              </a:xfrm>
              <a:custGeom>
                <a:avLst/>
                <a:gdLst>
                  <a:gd name="T0" fmla="*/ 2147483647 w 8"/>
                  <a:gd name="T1" fmla="*/ 1243283750 h 5"/>
                  <a:gd name="T2" fmla="*/ 0 w 8"/>
                  <a:gd name="T3" fmla="*/ 0 h 5"/>
                  <a:gd name="T4" fmla="*/ 2147483647 w 8"/>
                  <a:gd name="T5" fmla="*/ 1243283750 h 5"/>
                  <a:gd name="T6" fmla="*/ 0 60000 65536"/>
                  <a:gd name="T7" fmla="*/ 0 60000 65536"/>
                  <a:gd name="T8" fmla="*/ 0 60000 65536"/>
                  <a:gd name="T9" fmla="*/ 0 w 8"/>
                  <a:gd name="T10" fmla="*/ 0 h 5"/>
                  <a:gd name="T11" fmla="*/ 8 w 8"/>
                  <a:gd name="T12" fmla="*/ 5 h 5"/>
                </a:gdLst>
                <a:ahLst/>
                <a:cxnLst>
                  <a:cxn ang="T6">
                    <a:pos x="T0" y="T1"/>
                  </a:cxn>
                  <a:cxn ang="T7">
                    <a:pos x="T2" y="T3"/>
                  </a:cxn>
                  <a:cxn ang="T8">
                    <a:pos x="T4" y="T5"/>
                  </a:cxn>
                </a:cxnLst>
                <a:rect l="T9" t="T10" r="T11" b="T12"/>
                <a:pathLst>
                  <a:path w="8" h="5">
                    <a:moveTo>
                      <a:pt x="7" y="4"/>
                    </a:moveTo>
                    <a:lnTo>
                      <a:pt x="0" y="0"/>
                    </a:lnTo>
                    <a:lnTo>
                      <a:pt x="7" y="4"/>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74" name="Freeform 293"/>
              <p:cNvSpPr/>
              <p:nvPr/>
            </p:nvSpPr>
            <p:spPr bwMode="auto">
              <a:xfrm flipH="1">
                <a:off x="4415" y="2846"/>
                <a:ext cx="6" cy="37"/>
              </a:xfrm>
              <a:custGeom>
                <a:avLst/>
                <a:gdLst>
                  <a:gd name="T0" fmla="*/ 1162258006 w 2"/>
                  <a:gd name="T1" fmla="*/ 1347744465 h 14"/>
                  <a:gd name="T2" fmla="*/ 0 w 2"/>
                  <a:gd name="T3" fmla="*/ 1275611822 h 14"/>
                  <a:gd name="T4" fmla="*/ 0 w 2"/>
                  <a:gd name="T5" fmla="*/ 0 h 14"/>
                  <a:gd name="T6" fmla="*/ 1162258006 w 2"/>
                  <a:gd name="T7" fmla="*/ 119940816 h 14"/>
                  <a:gd name="T8" fmla="*/ 1162258006 w 2"/>
                  <a:gd name="T9" fmla="*/ 1347744465 h 14"/>
                  <a:gd name="T10" fmla="*/ 0 60000 65536"/>
                  <a:gd name="T11" fmla="*/ 0 60000 65536"/>
                  <a:gd name="T12" fmla="*/ 0 60000 65536"/>
                  <a:gd name="T13" fmla="*/ 0 60000 65536"/>
                  <a:gd name="T14" fmla="*/ 0 60000 65536"/>
                  <a:gd name="T15" fmla="*/ 0 w 2"/>
                  <a:gd name="T16" fmla="*/ 0 h 14"/>
                  <a:gd name="T17" fmla="*/ 2 w 2"/>
                  <a:gd name="T18" fmla="*/ 14 h 14"/>
                </a:gdLst>
                <a:ahLst/>
                <a:cxnLst>
                  <a:cxn ang="T10">
                    <a:pos x="T0" y="T1"/>
                  </a:cxn>
                  <a:cxn ang="T11">
                    <a:pos x="T2" y="T3"/>
                  </a:cxn>
                  <a:cxn ang="T12">
                    <a:pos x="T4" y="T5"/>
                  </a:cxn>
                  <a:cxn ang="T13">
                    <a:pos x="T6" y="T7"/>
                  </a:cxn>
                  <a:cxn ang="T14">
                    <a:pos x="T8" y="T9"/>
                  </a:cxn>
                </a:cxnLst>
                <a:rect l="T15" t="T16" r="T17" b="T18"/>
                <a:pathLst>
                  <a:path w="2" h="14">
                    <a:moveTo>
                      <a:pt x="1" y="13"/>
                    </a:moveTo>
                    <a:lnTo>
                      <a:pt x="0" y="12"/>
                    </a:lnTo>
                    <a:lnTo>
                      <a:pt x="0" y="0"/>
                    </a:lnTo>
                    <a:lnTo>
                      <a:pt x="1" y="1"/>
                    </a:lnTo>
                    <a:lnTo>
                      <a:pt x="1" y="13"/>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75" name="Freeform 294"/>
              <p:cNvSpPr/>
              <p:nvPr/>
            </p:nvSpPr>
            <p:spPr bwMode="auto">
              <a:xfrm flipH="1">
                <a:off x="4152" y="3057"/>
                <a:ext cx="27" cy="51"/>
              </a:xfrm>
              <a:custGeom>
                <a:avLst/>
                <a:gdLst>
                  <a:gd name="T0" fmla="*/ 2147483647 w 8"/>
                  <a:gd name="T1" fmla="*/ 2147483647 h 18"/>
                  <a:gd name="T2" fmla="*/ 0 w 8"/>
                  <a:gd name="T3" fmla="*/ 2147483647 h 18"/>
                  <a:gd name="T4" fmla="*/ 0 w 8"/>
                  <a:gd name="T5" fmla="*/ 0 h 18"/>
                  <a:gd name="T6" fmla="*/ 2147483647 w 8"/>
                  <a:gd name="T7" fmla="*/ 1948999579 h 18"/>
                  <a:gd name="T8" fmla="*/ 2147483647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7" y="17"/>
                    </a:moveTo>
                    <a:lnTo>
                      <a:pt x="0" y="13"/>
                    </a:lnTo>
                    <a:lnTo>
                      <a:pt x="0" y="0"/>
                    </a:lnTo>
                    <a:lnTo>
                      <a:pt x="7" y="5"/>
                    </a:lnTo>
                    <a:lnTo>
                      <a:pt x="7" y="17"/>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76" name="Freeform 295"/>
              <p:cNvSpPr/>
              <p:nvPr/>
            </p:nvSpPr>
            <p:spPr bwMode="auto">
              <a:xfrm flipH="1">
                <a:off x="4175" y="3055"/>
                <a:ext cx="10" cy="45"/>
              </a:xfrm>
              <a:custGeom>
                <a:avLst/>
                <a:gdLst>
                  <a:gd name="T0" fmla="*/ 0 w 3"/>
                  <a:gd name="T1" fmla="*/ 2147483647 h 16"/>
                  <a:gd name="T2" fmla="*/ 2147483647 w 3"/>
                  <a:gd name="T3" fmla="*/ 2147483647 h 16"/>
                  <a:gd name="T4" fmla="*/ 2147483647 w 3"/>
                  <a:gd name="T5" fmla="*/ 354658781 h 16"/>
                  <a:gd name="T6" fmla="*/ 0 w 3"/>
                  <a:gd name="T7" fmla="*/ 0 h 16"/>
                  <a:gd name="T8" fmla="*/ 0 w 3"/>
                  <a:gd name="T9" fmla="*/ 2147483647 h 16"/>
                  <a:gd name="T10" fmla="*/ 0 60000 65536"/>
                  <a:gd name="T11" fmla="*/ 0 60000 65536"/>
                  <a:gd name="T12" fmla="*/ 0 60000 65536"/>
                  <a:gd name="T13" fmla="*/ 0 60000 65536"/>
                  <a:gd name="T14" fmla="*/ 0 60000 65536"/>
                  <a:gd name="T15" fmla="*/ 0 w 3"/>
                  <a:gd name="T16" fmla="*/ 0 h 16"/>
                  <a:gd name="T17" fmla="*/ 3 w 3"/>
                  <a:gd name="T18" fmla="*/ 16 h 16"/>
                </a:gdLst>
                <a:ahLst/>
                <a:cxnLst>
                  <a:cxn ang="T10">
                    <a:pos x="T0" y="T1"/>
                  </a:cxn>
                  <a:cxn ang="T11">
                    <a:pos x="T2" y="T3"/>
                  </a:cxn>
                  <a:cxn ang="T12">
                    <a:pos x="T4" y="T5"/>
                  </a:cxn>
                  <a:cxn ang="T13">
                    <a:pos x="T6" y="T7"/>
                  </a:cxn>
                  <a:cxn ang="T14">
                    <a:pos x="T8" y="T9"/>
                  </a:cxn>
                </a:cxnLst>
                <a:rect l="T15" t="T16" r="T17" b="T18"/>
                <a:pathLst>
                  <a:path w="3" h="16">
                    <a:moveTo>
                      <a:pt x="0" y="15"/>
                    </a:moveTo>
                    <a:lnTo>
                      <a:pt x="2" y="14"/>
                    </a:lnTo>
                    <a:lnTo>
                      <a:pt x="2" y="1"/>
                    </a:lnTo>
                    <a:lnTo>
                      <a:pt x="0" y="0"/>
                    </a:lnTo>
                    <a:lnTo>
                      <a:pt x="0" y="15"/>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77" name="Freeform 296"/>
              <p:cNvSpPr/>
              <p:nvPr/>
            </p:nvSpPr>
            <p:spPr bwMode="auto">
              <a:xfrm flipH="1">
                <a:off x="4152" y="3095"/>
                <a:ext cx="33" cy="21"/>
              </a:xfrm>
              <a:custGeom>
                <a:avLst/>
                <a:gdLst>
                  <a:gd name="T0" fmla="*/ 0 w 10"/>
                  <a:gd name="T1" fmla="*/ 1162259779 h 7"/>
                  <a:gd name="T2" fmla="*/ 2147483647 w 10"/>
                  <a:gd name="T3" fmla="*/ 0 h 7"/>
                  <a:gd name="T4" fmla="*/ 2147483647 w 10"/>
                  <a:gd name="T5" fmla="*/ 2147483647 h 7"/>
                  <a:gd name="T6" fmla="*/ 2147483647 w 10"/>
                  <a:gd name="T7" fmla="*/ 2147483647 h 7"/>
                  <a:gd name="T8" fmla="*/ 0 w 10"/>
                  <a:gd name="T9" fmla="*/ 1162259779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2"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78" name="Freeform 297"/>
              <p:cNvSpPr/>
              <p:nvPr/>
            </p:nvSpPr>
            <p:spPr bwMode="auto">
              <a:xfrm flipH="1">
                <a:off x="4152" y="3076"/>
                <a:ext cx="27" cy="16"/>
              </a:xfrm>
              <a:custGeom>
                <a:avLst/>
                <a:gdLst>
                  <a:gd name="T0" fmla="*/ 2147483647 w 8"/>
                  <a:gd name="T1" fmla="*/ 607868223 h 6"/>
                  <a:gd name="T2" fmla="*/ 0 w 8"/>
                  <a:gd name="T3" fmla="*/ 136945834 h 6"/>
                  <a:gd name="T4" fmla="*/ 0 w 8"/>
                  <a:gd name="T5" fmla="*/ 0 h 6"/>
                  <a:gd name="T6" fmla="*/ 2147483647 w 8"/>
                  <a:gd name="T7" fmla="*/ 503128416 h 6"/>
                  <a:gd name="T8" fmla="*/ 2147483647 w 8"/>
                  <a:gd name="T9" fmla="*/ 607868223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79" name="Freeform 298"/>
              <p:cNvSpPr/>
              <p:nvPr/>
            </p:nvSpPr>
            <p:spPr bwMode="auto">
              <a:xfrm flipH="1">
                <a:off x="4204" y="3036"/>
                <a:ext cx="23" cy="48"/>
              </a:xfrm>
              <a:custGeom>
                <a:avLst/>
                <a:gdLst>
                  <a:gd name="T0" fmla="*/ 2147483647 w 7"/>
                  <a:gd name="T1" fmla="*/ 2147483647 h 17"/>
                  <a:gd name="T2" fmla="*/ 0 w 7"/>
                  <a:gd name="T3" fmla="*/ 2147483647 h 17"/>
                  <a:gd name="T4" fmla="*/ 0 w 7"/>
                  <a:gd name="T5" fmla="*/ 0 h 17"/>
                  <a:gd name="T6" fmla="*/ 2147483647 w 7"/>
                  <a:gd name="T7" fmla="*/ 1432341765 h 17"/>
                  <a:gd name="T8" fmla="*/ 2147483647 w 7"/>
                  <a:gd name="T9" fmla="*/ 2147483647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6" y="16"/>
                    </a:moveTo>
                    <a:lnTo>
                      <a:pt x="0" y="12"/>
                    </a:lnTo>
                    <a:lnTo>
                      <a:pt x="0" y="0"/>
                    </a:lnTo>
                    <a:lnTo>
                      <a:pt x="6" y="4"/>
                    </a:lnTo>
                    <a:lnTo>
                      <a:pt x="6" y="1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80" name="Freeform 299"/>
              <p:cNvSpPr/>
              <p:nvPr/>
            </p:nvSpPr>
            <p:spPr bwMode="auto">
              <a:xfrm flipH="1">
                <a:off x="4225" y="3033"/>
                <a:ext cx="13" cy="43"/>
              </a:xfrm>
              <a:custGeom>
                <a:avLst/>
                <a:gdLst>
                  <a:gd name="T0" fmla="*/ 0 w 4"/>
                  <a:gd name="T1" fmla="*/ 2147483647 h 15"/>
                  <a:gd name="T2" fmla="*/ 2147483647 w 4"/>
                  <a:gd name="T3" fmla="*/ 2147483647 h 15"/>
                  <a:gd name="T4" fmla="*/ 2147483647 w 4"/>
                  <a:gd name="T5" fmla="*/ 543950458 h 15"/>
                  <a:gd name="T6" fmla="*/ 0 w 4"/>
                  <a:gd name="T7" fmla="*/ 0 h 15"/>
                  <a:gd name="T8" fmla="*/ 0 w 4"/>
                  <a:gd name="T9" fmla="*/ 2147483647 h 15"/>
                  <a:gd name="T10" fmla="*/ 0 60000 65536"/>
                  <a:gd name="T11" fmla="*/ 0 60000 65536"/>
                  <a:gd name="T12" fmla="*/ 0 60000 65536"/>
                  <a:gd name="T13" fmla="*/ 0 60000 65536"/>
                  <a:gd name="T14" fmla="*/ 0 60000 65536"/>
                  <a:gd name="T15" fmla="*/ 0 w 4"/>
                  <a:gd name="T16" fmla="*/ 0 h 15"/>
                  <a:gd name="T17" fmla="*/ 4 w 4"/>
                  <a:gd name="T18" fmla="*/ 15 h 15"/>
                </a:gdLst>
                <a:ahLst/>
                <a:cxnLst>
                  <a:cxn ang="T10">
                    <a:pos x="T0" y="T1"/>
                  </a:cxn>
                  <a:cxn ang="T11">
                    <a:pos x="T2" y="T3"/>
                  </a:cxn>
                  <a:cxn ang="T12">
                    <a:pos x="T4" y="T5"/>
                  </a:cxn>
                  <a:cxn ang="T13">
                    <a:pos x="T6" y="T7"/>
                  </a:cxn>
                  <a:cxn ang="T14">
                    <a:pos x="T8" y="T9"/>
                  </a:cxn>
                </a:cxnLst>
                <a:rect l="T15" t="T16" r="T17" b="T18"/>
                <a:pathLst>
                  <a:path w="4" h="15">
                    <a:moveTo>
                      <a:pt x="0" y="14"/>
                    </a:moveTo>
                    <a:lnTo>
                      <a:pt x="3" y="13"/>
                    </a:lnTo>
                    <a:lnTo>
                      <a:pt x="3"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81" name="Freeform 300"/>
              <p:cNvSpPr/>
              <p:nvPr/>
            </p:nvSpPr>
            <p:spPr bwMode="auto">
              <a:xfrm flipH="1">
                <a:off x="4204" y="3068"/>
                <a:ext cx="34" cy="21"/>
              </a:xfrm>
              <a:custGeom>
                <a:avLst/>
                <a:gdLst>
                  <a:gd name="T0" fmla="*/ 0 w 10"/>
                  <a:gd name="T1" fmla="*/ 1162259779 h 7"/>
                  <a:gd name="T2" fmla="*/ 2147483647 w 10"/>
                  <a:gd name="T3" fmla="*/ 0 h 7"/>
                  <a:gd name="T4" fmla="*/ 2147483647 w 10"/>
                  <a:gd name="T5" fmla="*/ 2147483647 h 7"/>
                  <a:gd name="T6" fmla="*/ 2147483647 w 10"/>
                  <a:gd name="T7" fmla="*/ 2147483647 h 7"/>
                  <a:gd name="T8" fmla="*/ 0 w 10"/>
                  <a:gd name="T9" fmla="*/ 1162259779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3"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82" name="Freeform 301"/>
              <p:cNvSpPr/>
              <p:nvPr/>
            </p:nvSpPr>
            <p:spPr bwMode="auto">
              <a:xfrm flipH="1">
                <a:off x="4204" y="3049"/>
                <a:ext cx="23" cy="19"/>
              </a:xfrm>
              <a:custGeom>
                <a:avLst/>
                <a:gdLst>
                  <a:gd name="T0" fmla="*/ 2147483647 w 7"/>
                  <a:gd name="T1" fmla="*/ 1016546886 h 7"/>
                  <a:gd name="T2" fmla="*/ 0 w 7"/>
                  <a:gd name="T3" fmla="*/ 191868853 h 7"/>
                  <a:gd name="T4" fmla="*/ 0 w 7"/>
                  <a:gd name="T5" fmla="*/ 0 h 7"/>
                  <a:gd name="T6" fmla="*/ 2147483647 w 7"/>
                  <a:gd name="T7" fmla="*/ 895471537 h 7"/>
                  <a:gd name="T8" fmla="*/ 2147483647 w 7"/>
                  <a:gd name="T9" fmla="*/ 1016546886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6" y="6"/>
                    </a:moveTo>
                    <a:lnTo>
                      <a:pt x="0" y="1"/>
                    </a:lnTo>
                    <a:lnTo>
                      <a:pt x="0" y="0"/>
                    </a:lnTo>
                    <a:lnTo>
                      <a:pt x="6" y="5"/>
                    </a:lnTo>
                    <a:lnTo>
                      <a:pt x="6" y="6"/>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83" name="Freeform 302"/>
              <p:cNvSpPr/>
              <p:nvPr/>
            </p:nvSpPr>
            <p:spPr bwMode="auto">
              <a:xfrm flipH="1">
                <a:off x="4254" y="3009"/>
                <a:ext cx="25" cy="48"/>
              </a:xfrm>
              <a:custGeom>
                <a:avLst/>
                <a:gdLst>
                  <a:gd name="T0" fmla="*/ 2147483647 w 8"/>
                  <a:gd name="T1" fmla="*/ 2147483647 h 17"/>
                  <a:gd name="T2" fmla="*/ 0 w 8"/>
                  <a:gd name="T3" fmla="*/ 2147483647 h 17"/>
                  <a:gd name="T4" fmla="*/ 0 w 8"/>
                  <a:gd name="T5" fmla="*/ 0 h 17"/>
                  <a:gd name="T6" fmla="*/ 2147483647 w 8"/>
                  <a:gd name="T7" fmla="*/ 1432341765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2"/>
                    </a:lnTo>
                    <a:lnTo>
                      <a:pt x="0" y="0"/>
                    </a:lnTo>
                    <a:lnTo>
                      <a:pt x="7" y="4"/>
                    </a:lnTo>
                    <a:lnTo>
                      <a:pt x="7" y="1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84" name="Freeform 303"/>
              <p:cNvSpPr/>
              <p:nvPr/>
            </p:nvSpPr>
            <p:spPr bwMode="auto">
              <a:xfrm flipH="1">
                <a:off x="4277" y="3006"/>
                <a:ext cx="8" cy="43"/>
              </a:xfrm>
              <a:custGeom>
                <a:avLst/>
                <a:gdLst>
                  <a:gd name="T0" fmla="*/ 0 w 3"/>
                  <a:gd name="T1" fmla="*/ 2147483647 h 15"/>
                  <a:gd name="T2" fmla="*/ 227950605 w 3"/>
                  <a:gd name="T3" fmla="*/ 2147483647 h 15"/>
                  <a:gd name="T4" fmla="*/ 227950605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85" name="Freeform 304"/>
              <p:cNvSpPr/>
              <p:nvPr/>
            </p:nvSpPr>
            <p:spPr bwMode="auto">
              <a:xfrm flipH="1">
                <a:off x="4254" y="3044"/>
                <a:ext cx="31" cy="21"/>
              </a:xfrm>
              <a:custGeom>
                <a:avLst/>
                <a:gdLst>
                  <a:gd name="T0" fmla="*/ 0 w 10"/>
                  <a:gd name="T1" fmla="*/ 106178175 h 8"/>
                  <a:gd name="T2" fmla="*/ 2147483647 w 10"/>
                  <a:gd name="T3" fmla="*/ 0 h 8"/>
                  <a:gd name="T4" fmla="*/ 2147483647 w 10"/>
                  <a:gd name="T5" fmla="*/ 384896048 h 8"/>
                  <a:gd name="T6" fmla="*/ 2147483647 w 10"/>
                  <a:gd name="T7" fmla="*/ 625443374 h 8"/>
                  <a:gd name="T8" fmla="*/ 0 w 10"/>
                  <a:gd name="T9" fmla="*/ 106178175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0" y="1"/>
                    </a:moveTo>
                    <a:lnTo>
                      <a:pt x="2" y="0"/>
                    </a:lnTo>
                    <a:lnTo>
                      <a:pt x="9" y="4"/>
                    </a:lnTo>
                    <a:lnTo>
                      <a:pt x="9" y="7"/>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86" name="Freeform 305"/>
              <p:cNvSpPr/>
              <p:nvPr/>
            </p:nvSpPr>
            <p:spPr bwMode="auto">
              <a:xfrm flipH="1">
                <a:off x="4254" y="3022"/>
                <a:ext cx="25" cy="22"/>
              </a:xfrm>
              <a:custGeom>
                <a:avLst/>
                <a:gdLst>
                  <a:gd name="T0" fmla="*/ 2147483647 w 8"/>
                  <a:gd name="T1" fmla="*/ 2147483647 h 7"/>
                  <a:gd name="T2" fmla="*/ 0 w 8"/>
                  <a:gd name="T3" fmla="*/ 2147483647 h 7"/>
                  <a:gd name="T4" fmla="*/ 0 w 8"/>
                  <a:gd name="T5" fmla="*/ 0 h 7"/>
                  <a:gd name="T6" fmla="*/ 2147483647 w 8"/>
                  <a:gd name="T7" fmla="*/ 2147483647 h 7"/>
                  <a:gd name="T8" fmla="*/ 2147483647 w 8"/>
                  <a:gd name="T9" fmla="*/ 2147483647 h 7"/>
                  <a:gd name="T10" fmla="*/ 0 60000 65536"/>
                  <a:gd name="T11" fmla="*/ 0 60000 65536"/>
                  <a:gd name="T12" fmla="*/ 0 60000 65536"/>
                  <a:gd name="T13" fmla="*/ 0 60000 65536"/>
                  <a:gd name="T14" fmla="*/ 0 60000 65536"/>
                  <a:gd name="T15" fmla="*/ 0 w 8"/>
                  <a:gd name="T16" fmla="*/ 0 h 7"/>
                  <a:gd name="T17" fmla="*/ 8 w 8"/>
                  <a:gd name="T18" fmla="*/ 7 h 7"/>
                </a:gdLst>
                <a:ahLst/>
                <a:cxnLst>
                  <a:cxn ang="T10">
                    <a:pos x="T0" y="T1"/>
                  </a:cxn>
                  <a:cxn ang="T11">
                    <a:pos x="T2" y="T3"/>
                  </a:cxn>
                  <a:cxn ang="T12">
                    <a:pos x="T4" y="T5"/>
                  </a:cxn>
                  <a:cxn ang="T13">
                    <a:pos x="T6" y="T7"/>
                  </a:cxn>
                  <a:cxn ang="T14">
                    <a:pos x="T8" y="T9"/>
                  </a:cxn>
                </a:cxnLst>
                <a:rect l="T15" t="T16" r="T17" b="T18"/>
                <a:pathLst>
                  <a:path w="8" h="7">
                    <a:moveTo>
                      <a:pt x="7" y="6"/>
                    </a:moveTo>
                    <a:lnTo>
                      <a:pt x="0" y="1"/>
                    </a:lnTo>
                    <a:lnTo>
                      <a:pt x="0" y="0"/>
                    </a:lnTo>
                    <a:lnTo>
                      <a:pt x="7" y="5"/>
                    </a:lnTo>
                    <a:lnTo>
                      <a:pt x="7" y="6"/>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87" name="Freeform 306"/>
              <p:cNvSpPr/>
              <p:nvPr/>
            </p:nvSpPr>
            <p:spPr bwMode="auto">
              <a:xfrm flipH="1">
                <a:off x="4306" y="2985"/>
                <a:ext cx="23" cy="45"/>
              </a:xfrm>
              <a:custGeom>
                <a:avLst/>
                <a:gdLst>
                  <a:gd name="T0" fmla="*/ 2147483647 w 7"/>
                  <a:gd name="T1" fmla="*/ 2147483647 h 16"/>
                  <a:gd name="T2" fmla="*/ 0 w 7"/>
                  <a:gd name="T3" fmla="*/ 2147483647 h 16"/>
                  <a:gd name="T4" fmla="*/ 0 w 7"/>
                  <a:gd name="T5" fmla="*/ 0 h 16"/>
                  <a:gd name="T6" fmla="*/ 2147483647 w 7"/>
                  <a:gd name="T7" fmla="*/ 1335307403 h 16"/>
                  <a:gd name="T8" fmla="*/ 2147483647 w 7"/>
                  <a:gd name="T9" fmla="*/ 2147483647 h 16"/>
                  <a:gd name="T10" fmla="*/ 0 60000 65536"/>
                  <a:gd name="T11" fmla="*/ 0 60000 65536"/>
                  <a:gd name="T12" fmla="*/ 0 60000 65536"/>
                  <a:gd name="T13" fmla="*/ 0 60000 65536"/>
                  <a:gd name="T14" fmla="*/ 0 60000 65536"/>
                  <a:gd name="T15" fmla="*/ 0 w 7"/>
                  <a:gd name="T16" fmla="*/ 0 h 16"/>
                  <a:gd name="T17" fmla="*/ 7 w 7"/>
                  <a:gd name="T18" fmla="*/ 16 h 16"/>
                </a:gdLst>
                <a:ahLst/>
                <a:cxnLst>
                  <a:cxn ang="T10">
                    <a:pos x="T0" y="T1"/>
                  </a:cxn>
                  <a:cxn ang="T11">
                    <a:pos x="T2" y="T3"/>
                  </a:cxn>
                  <a:cxn ang="T12">
                    <a:pos x="T4" y="T5"/>
                  </a:cxn>
                  <a:cxn ang="T13">
                    <a:pos x="T6" y="T7"/>
                  </a:cxn>
                  <a:cxn ang="T14">
                    <a:pos x="T8" y="T9"/>
                  </a:cxn>
                </a:cxnLst>
                <a:rect l="T15" t="T16" r="T17" b="T18"/>
                <a:pathLst>
                  <a:path w="7" h="16">
                    <a:moveTo>
                      <a:pt x="6" y="15"/>
                    </a:moveTo>
                    <a:lnTo>
                      <a:pt x="0" y="12"/>
                    </a:lnTo>
                    <a:lnTo>
                      <a:pt x="0" y="0"/>
                    </a:lnTo>
                    <a:lnTo>
                      <a:pt x="6" y="4"/>
                    </a:lnTo>
                    <a:lnTo>
                      <a:pt x="6" y="15"/>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88" name="Freeform 307"/>
              <p:cNvSpPr/>
              <p:nvPr/>
            </p:nvSpPr>
            <p:spPr bwMode="auto">
              <a:xfrm flipH="1">
                <a:off x="4325" y="2982"/>
                <a:ext cx="10" cy="40"/>
              </a:xfrm>
              <a:custGeom>
                <a:avLst/>
                <a:gdLst>
                  <a:gd name="T0" fmla="*/ 0 w 3"/>
                  <a:gd name="T1" fmla="*/ 1725873054 h 15"/>
                  <a:gd name="T2" fmla="*/ 2147483647 w 3"/>
                  <a:gd name="T3" fmla="*/ 1620981348 h 15"/>
                  <a:gd name="T4" fmla="*/ 2147483647 w 3"/>
                  <a:gd name="T5" fmla="*/ 136945843 h 15"/>
                  <a:gd name="T6" fmla="*/ 0 w 3"/>
                  <a:gd name="T7" fmla="*/ 0 h 15"/>
                  <a:gd name="T8" fmla="*/ 0 w 3"/>
                  <a:gd name="T9" fmla="*/ 1725873054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89" name="Freeform 308"/>
              <p:cNvSpPr/>
              <p:nvPr/>
            </p:nvSpPr>
            <p:spPr bwMode="auto">
              <a:xfrm flipH="1">
                <a:off x="4306" y="3017"/>
                <a:ext cx="29" cy="24"/>
              </a:xfrm>
              <a:custGeom>
                <a:avLst/>
                <a:gdLst>
                  <a:gd name="T0" fmla="*/ 0 w 9"/>
                  <a:gd name="T1" fmla="*/ 1162258006 h 8"/>
                  <a:gd name="T2" fmla="*/ 2147483647 w 9"/>
                  <a:gd name="T3" fmla="*/ 0 h 8"/>
                  <a:gd name="T4" fmla="*/ 2147483647 w 9"/>
                  <a:gd name="T5" fmla="*/ 2147483647 h 8"/>
                  <a:gd name="T6" fmla="*/ 2147483647 w 9"/>
                  <a:gd name="T7" fmla="*/ 2147483647 h 8"/>
                  <a:gd name="T8" fmla="*/ 0 w 9"/>
                  <a:gd name="T9" fmla="*/ 1162258006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2" y="0"/>
                    </a:lnTo>
                    <a:lnTo>
                      <a:pt x="8" y="3"/>
                    </a:lnTo>
                    <a:lnTo>
                      <a:pt x="8" y="7"/>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90" name="Freeform 309"/>
              <p:cNvSpPr/>
              <p:nvPr/>
            </p:nvSpPr>
            <p:spPr bwMode="auto">
              <a:xfrm flipH="1">
                <a:off x="4306" y="3001"/>
                <a:ext cx="23" cy="16"/>
              </a:xfrm>
              <a:custGeom>
                <a:avLst/>
                <a:gdLst>
                  <a:gd name="T0" fmla="*/ 2147483647 w 7"/>
                  <a:gd name="T1" fmla="*/ 607868223 h 6"/>
                  <a:gd name="T2" fmla="*/ 0 w 7"/>
                  <a:gd name="T3" fmla="*/ 136945834 h 6"/>
                  <a:gd name="T4" fmla="*/ 0 w 7"/>
                  <a:gd name="T5" fmla="*/ 0 h 6"/>
                  <a:gd name="T6" fmla="*/ 2147483647 w 7"/>
                  <a:gd name="T7" fmla="*/ 503128416 h 6"/>
                  <a:gd name="T8" fmla="*/ 2147483647 w 7"/>
                  <a:gd name="T9" fmla="*/ 607868223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6" y="5"/>
                    </a:moveTo>
                    <a:lnTo>
                      <a:pt x="0" y="1"/>
                    </a:lnTo>
                    <a:lnTo>
                      <a:pt x="0" y="0"/>
                    </a:lnTo>
                    <a:lnTo>
                      <a:pt x="6" y="4"/>
                    </a:lnTo>
                    <a:lnTo>
                      <a:pt x="6" y="5"/>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91" name="Freeform 310"/>
              <p:cNvSpPr/>
              <p:nvPr/>
            </p:nvSpPr>
            <p:spPr bwMode="auto">
              <a:xfrm flipH="1">
                <a:off x="4354" y="2958"/>
                <a:ext cx="27" cy="48"/>
              </a:xfrm>
              <a:custGeom>
                <a:avLst/>
                <a:gdLst>
                  <a:gd name="T0" fmla="*/ 2147483647 w 8"/>
                  <a:gd name="T1" fmla="*/ 2147483647 h 17"/>
                  <a:gd name="T2" fmla="*/ 0 w 8"/>
                  <a:gd name="T3" fmla="*/ 2147483647 h 17"/>
                  <a:gd name="T4" fmla="*/ 0 w 8"/>
                  <a:gd name="T5" fmla="*/ 0 h 17"/>
                  <a:gd name="T6" fmla="*/ 2147483647 w 8"/>
                  <a:gd name="T7" fmla="*/ 1432341765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2"/>
                    </a:lnTo>
                    <a:lnTo>
                      <a:pt x="0" y="0"/>
                    </a:lnTo>
                    <a:lnTo>
                      <a:pt x="7" y="4"/>
                    </a:lnTo>
                    <a:lnTo>
                      <a:pt x="7" y="1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92" name="Freeform 311"/>
              <p:cNvSpPr/>
              <p:nvPr/>
            </p:nvSpPr>
            <p:spPr bwMode="auto">
              <a:xfrm flipH="1">
                <a:off x="4377" y="2955"/>
                <a:ext cx="11" cy="43"/>
              </a:xfrm>
              <a:custGeom>
                <a:avLst/>
                <a:gdLst>
                  <a:gd name="T0" fmla="*/ 0 w 3"/>
                  <a:gd name="T1" fmla="*/ 2147483647 h 15"/>
                  <a:gd name="T2" fmla="*/ 2147483647 w 3"/>
                  <a:gd name="T3" fmla="*/ 2147483647 h 15"/>
                  <a:gd name="T4" fmla="*/ 2147483647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93" name="Freeform 312"/>
              <p:cNvSpPr/>
              <p:nvPr/>
            </p:nvSpPr>
            <p:spPr bwMode="auto">
              <a:xfrm flipH="1">
                <a:off x="4354" y="2993"/>
                <a:ext cx="34" cy="21"/>
              </a:xfrm>
              <a:custGeom>
                <a:avLst/>
                <a:gdLst>
                  <a:gd name="T0" fmla="*/ 0 w 10"/>
                  <a:gd name="T1" fmla="*/ 106178175 h 8"/>
                  <a:gd name="T2" fmla="*/ 2147483647 w 10"/>
                  <a:gd name="T3" fmla="*/ 0 h 8"/>
                  <a:gd name="T4" fmla="*/ 2147483647 w 10"/>
                  <a:gd name="T5" fmla="*/ 384896048 h 8"/>
                  <a:gd name="T6" fmla="*/ 2147483647 w 10"/>
                  <a:gd name="T7" fmla="*/ 625443374 h 8"/>
                  <a:gd name="T8" fmla="*/ 0 w 10"/>
                  <a:gd name="T9" fmla="*/ 106178175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0" y="1"/>
                    </a:moveTo>
                    <a:lnTo>
                      <a:pt x="2" y="0"/>
                    </a:lnTo>
                    <a:lnTo>
                      <a:pt x="9" y="4"/>
                    </a:lnTo>
                    <a:lnTo>
                      <a:pt x="9" y="7"/>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94" name="Freeform 313"/>
              <p:cNvSpPr/>
              <p:nvPr/>
            </p:nvSpPr>
            <p:spPr bwMode="auto">
              <a:xfrm flipH="1">
                <a:off x="4354" y="2974"/>
                <a:ext cx="27" cy="19"/>
              </a:xfrm>
              <a:custGeom>
                <a:avLst/>
                <a:gdLst>
                  <a:gd name="T0" fmla="*/ 2147483647 w 8"/>
                  <a:gd name="T1" fmla="*/ 2147483647 h 6"/>
                  <a:gd name="T2" fmla="*/ 0 w 8"/>
                  <a:gd name="T3" fmla="*/ 2147483647 h 6"/>
                  <a:gd name="T4" fmla="*/ 0 w 8"/>
                  <a:gd name="T5" fmla="*/ 0 h 6"/>
                  <a:gd name="T6" fmla="*/ 2147483647 w 8"/>
                  <a:gd name="T7" fmla="*/ 2147483647 h 6"/>
                  <a:gd name="T8" fmla="*/ 2147483647 w 8"/>
                  <a:gd name="T9" fmla="*/ 2147483647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95" name="Freeform 314"/>
              <p:cNvSpPr/>
              <p:nvPr/>
            </p:nvSpPr>
            <p:spPr bwMode="auto">
              <a:xfrm flipH="1">
                <a:off x="4404" y="2931"/>
                <a:ext cx="25" cy="51"/>
              </a:xfrm>
              <a:custGeom>
                <a:avLst/>
                <a:gdLst>
                  <a:gd name="T0" fmla="*/ 2147483647 w 8"/>
                  <a:gd name="T1" fmla="*/ 2147483647 h 17"/>
                  <a:gd name="T2" fmla="*/ 0 w 8"/>
                  <a:gd name="T3" fmla="*/ 2147483647 h 17"/>
                  <a:gd name="T4" fmla="*/ 0 w 8"/>
                  <a:gd name="T5" fmla="*/ 0 h 17"/>
                  <a:gd name="T6" fmla="*/ 2147483647 w 8"/>
                  <a:gd name="T7" fmla="*/ 2147483647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3"/>
                    </a:lnTo>
                    <a:lnTo>
                      <a:pt x="0" y="0"/>
                    </a:lnTo>
                    <a:lnTo>
                      <a:pt x="7" y="4"/>
                    </a:lnTo>
                    <a:lnTo>
                      <a:pt x="7" y="1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96" name="Freeform 315"/>
              <p:cNvSpPr/>
              <p:nvPr/>
            </p:nvSpPr>
            <p:spPr bwMode="auto">
              <a:xfrm flipH="1">
                <a:off x="4427" y="2929"/>
                <a:ext cx="8" cy="45"/>
              </a:xfrm>
              <a:custGeom>
                <a:avLst/>
                <a:gdLst>
                  <a:gd name="T0" fmla="*/ 0 w 3"/>
                  <a:gd name="T1" fmla="*/ 2147483647 h 16"/>
                  <a:gd name="T2" fmla="*/ 227950605 w 3"/>
                  <a:gd name="T3" fmla="*/ 2147483647 h 16"/>
                  <a:gd name="T4" fmla="*/ 227950605 w 3"/>
                  <a:gd name="T5" fmla="*/ 354658781 h 16"/>
                  <a:gd name="T6" fmla="*/ 0 w 3"/>
                  <a:gd name="T7" fmla="*/ 0 h 16"/>
                  <a:gd name="T8" fmla="*/ 0 w 3"/>
                  <a:gd name="T9" fmla="*/ 2147483647 h 16"/>
                  <a:gd name="T10" fmla="*/ 0 60000 65536"/>
                  <a:gd name="T11" fmla="*/ 0 60000 65536"/>
                  <a:gd name="T12" fmla="*/ 0 60000 65536"/>
                  <a:gd name="T13" fmla="*/ 0 60000 65536"/>
                  <a:gd name="T14" fmla="*/ 0 60000 65536"/>
                  <a:gd name="T15" fmla="*/ 0 w 3"/>
                  <a:gd name="T16" fmla="*/ 0 h 16"/>
                  <a:gd name="T17" fmla="*/ 3 w 3"/>
                  <a:gd name="T18" fmla="*/ 16 h 16"/>
                </a:gdLst>
                <a:ahLst/>
                <a:cxnLst>
                  <a:cxn ang="T10">
                    <a:pos x="T0" y="T1"/>
                  </a:cxn>
                  <a:cxn ang="T11">
                    <a:pos x="T2" y="T3"/>
                  </a:cxn>
                  <a:cxn ang="T12">
                    <a:pos x="T4" y="T5"/>
                  </a:cxn>
                  <a:cxn ang="T13">
                    <a:pos x="T6" y="T7"/>
                  </a:cxn>
                  <a:cxn ang="T14">
                    <a:pos x="T8" y="T9"/>
                  </a:cxn>
                </a:cxnLst>
                <a:rect l="T15" t="T16" r="T17" b="T18"/>
                <a:pathLst>
                  <a:path w="3" h="16">
                    <a:moveTo>
                      <a:pt x="0" y="15"/>
                    </a:moveTo>
                    <a:lnTo>
                      <a:pt x="2" y="14"/>
                    </a:lnTo>
                    <a:lnTo>
                      <a:pt x="2" y="1"/>
                    </a:lnTo>
                    <a:lnTo>
                      <a:pt x="0" y="0"/>
                    </a:lnTo>
                    <a:lnTo>
                      <a:pt x="0" y="15"/>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97" name="Freeform 316"/>
              <p:cNvSpPr/>
              <p:nvPr/>
            </p:nvSpPr>
            <p:spPr bwMode="auto">
              <a:xfrm flipH="1">
                <a:off x="4404" y="2969"/>
                <a:ext cx="31" cy="19"/>
              </a:xfrm>
              <a:custGeom>
                <a:avLst/>
                <a:gdLst>
                  <a:gd name="T0" fmla="*/ 0 w 10"/>
                  <a:gd name="T1" fmla="*/ 2147483647 h 6"/>
                  <a:gd name="T2" fmla="*/ 2147483647 w 10"/>
                  <a:gd name="T3" fmla="*/ 0 h 6"/>
                  <a:gd name="T4" fmla="*/ 2147483647 w 10"/>
                  <a:gd name="T5" fmla="*/ 2147483647 h 6"/>
                  <a:gd name="T6" fmla="*/ 2147483647 w 10"/>
                  <a:gd name="T7" fmla="*/ 2147483647 h 6"/>
                  <a:gd name="T8" fmla="*/ 0 w 10"/>
                  <a:gd name="T9" fmla="*/ 2147483647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1"/>
                    </a:moveTo>
                    <a:lnTo>
                      <a:pt x="2" y="0"/>
                    </a:lnTo>
                    <a:lnTo>
                      <a:pt x="9" y="3"/>
                    </a:lnTo>
                    <a:lnTo>
                      <a:pt x="9" y="5"/>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98" name="Freeform 317"/>
              <p:cNvSpPr/>
              <p:nvPr/>
            </p:nvSpPr>
            <p:spPr bwMode="auto">
              <a:xfrm flipH="1">
                <a:off x="4404" y="2950"/>
                <a:ext cx="25" cy="16"/>
              </a:xfrm>
              <a:custGeom>
                <a:avLst/>
                <a:gdLst>
                  <a:gd name="T0" fmla="*/ 2147483647 w 8"/>
                  <a:gd name="T1" fmla="*/ 607868223 h 6"/>
                  <a:gd name="T2" fmla="*/ 0 w 8"/>
                  <a:gd name="T3" fmla="*/ 136945834 h 6"/>
                  <a:gd name="T4" fmla="*/ 0 w 8"/>
                  <a:gd name="T5" fmla="*/ 0 h 6"/>
                  <a:gd name="T6" fmla="*/ 2147483647 w 8"/>
                  <a:gd name="T7" fmla="*/ 503128416 h 6"/>
                  <a:gd name="T8" fmla="*/ 2147483647 w 8"/>
                  <a:gd name="T9" fmla="*/ 607868223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99" name="Freeform 318"/>
              <p:cNvSpPr/>
              <p:nvPr/>
            </p:nvSpPr>
            <p:spPr bwMode="auto">
              <a:xfrm flipH="1">
                <a:off x="4415" y="2942"/>
                <a:ext cx="6" cy="35"/>
              </a:xfrm>
              <a:custGeom>
                <a:avLst/>
                <a:gdLst>
                  <a:gd name="T0" fmla="*/ 1162258006 w 2"/>
                  <a:gd name="T1" fmla="*/ 1769341019 h 13"/>
                  <a:gd name="T2" fmla="*/ 0 w 2"/>
                  <a:gd name="T3" fmla="*/ 1661166282 h 13"/>
                  <a:gd name="T4" fmla="*/ 0 w 2"/>
                  <a:gd name="T5" fmla="*/ 0 h 13"/>
                  <a:gd name="T6" fmla="*/ 1162258006 w 2"/>
                  <a:gd name="T7" fmla="*/ 0 h 13"/>
                  <a:gd name="T8" fmla="*/ 1162258006 w 2"/>
                  <a:gd name="T9" fmla="*/ 1769341019 h 13"/>
                  <a:gd name="T10" fmla="*/ 0 60000 65536"/>
                  <a:gd name="T11" fmla="*/ 0 60000 65536"/>
                  <a:gd name="T12" fmla="*/ 0 60000 65536"/>
                  <a:gd name="T13" fmla="*/ 0 60000 65536"/>
                  <a:gd name="T14" fmla="*/ 0 60000 65536"/>
                  <a:gd name="T15" fmla="*/ 0 w 2"/>
                  <a:gd name="T16" fmla="*/ 0 h 13"/>
                  <a:gd name="T17" fmla="*/ 2 w 2"/>
                  <a:gd name="T18" fmla="*/ 13 h 13"/>
                </a:gdLst>
                <a:ahLst/>
                <a:cxnLst>
                  <a:cxn ang="T10">
                    <a:pos x="T0" y="T1"/>
                  </a:cxn>
                  <a:cxn ang="T11">
                    <a:pos x="T2" y="T3"/>
                  </a:cxn>
                  <a:cxn ang="T12">
                    <a:pos x="T4" y="T5"/>
                  </a:cxn>
                  <a:cxn ang="T13">
                    <a:pos x="T6" y="T7"/>
                  </a:cxn>
                  <a:cxn ang="T14">
                    <a:pos x="T8" y="T9"/>
                  </a:cxn>
                </a:cxnLst>
                <a:rect l="T15" t="T16" r="T17" b="T18"/>
                <a:pathLst>
                  <a:path w="2" h="13">
                    <a:moveTo>
                      <a:pt x="1" y="12"/>
                    </a:moveTo>
                    <a:lnTo>
                      <a:pt x="0" y="11"/>
                    </a:lnTo>
                    <a:lnTo>
                      <a:pt x="0" y="0"/>
                    </a:lnTo>
                    <a:lnTo>
                      <a:pt x="1" y="0"/>
                    </a:lnTo>
                    <a:lnTo>
                      <a:pt x="1" y="12"/>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00" name="Freeform 319"/>
              <p:cNvSpPr/>
              <p:nvPr/>
            </p:nvSpPr>
            <p:spPr bwMode="auto">
              <a:xfrm flipH="1">
                <a:off x="4152" y="3151"/>
                <a:ext cx="27" cy="51"/>
              </a:xfrm>
              <a:custGeom>
                <a:avLst/>
                <a:gdLst>
                  <a:gd name="T0" fmla="*/ 2147483647 w 8"/>
                  <a:gd name="T1" fmla="*/ 2147483647 h 18"/>
                  <a:gd name="T2" fmla="*/ 0 w 8"/>
                  <a:gd name="T3" fmla="*/ 2147483647 h 18"/>
                  <a:gd name="T4" fmla="*/ 0 w 8"/>
                  <a:gd name="T5" fmla="*/ 0 h 18"/>
                  <a:gd name="T6" fmla="*/ 2147483647 w 8"/>
                  <a:gd name="T7" fmla="*/ 1948999579 h 18"/>
                  <a:gd name="T8" fmla="*/ 2147483647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7" y="17"/>
                    </a:moveTo>
                    <a:lnTo>
                      <a:pt x="0" y="13"/>
                    </a:lnTo>
                    <a:lnTo>
                      <a:pt x="0" y="0"/>
                    </a:lnTo>
                    <a:lnTo>
                      <a:pt x="7" y="5"/>
                    </a:lnTo>
                    <a:lnTo>
                      <a:pt x="7" y="17"/>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01" name="Freeform 320"/>
              <p:cNvSpPr/>
              <p:nvPr/>
            </p:nvSpPr>
            <p:spPr bwMode="auto">
              <a:xfrm flipH="1">
                <a:off x="4175" y="3148"/>
                <a:ext cx="10" cy="46"/>
              </a:xfrm>
              <a:custGeom>
                <a:avLst/>
                <a:gdLst>
                  <a:gd name="T0" fmla="*/ 0 w 3"/>
                  <a:gd name="T1" fmla="*/ 2147483647 h 16"/>
                  <a:gd name="T2" fmla="*/ 2147483647 w 3"/>
                  <a:gd name="T3" fmla="*/ 2147483647 h 16"/>
                  <a:gd name="T4" fmla="*/ 2147483647 w 3"/>
                  <a:gd name="T5" fmla="*/ 569233353 h 16"/>
                  <a:gd name="T6" fmla="*/ 0 w 3"/>
                  <a:gd name="T7" fmla="*/ 0 h 16"/>
                  <a:gd name="T8" fmla="*/ 0 w 3"/>
                  <a:gd name="T9" fmla="*/ 2147483647 h 16"/>
                  <a:gd name="T10" fmla="*/ 0 60000 65536"/>
                  <a:gd name="T11" fmla="*/ 0 60000 65536"/>
                  <a:gd name="T12" fmla="*/ 0 60000 65536"/>
                  <a:gd name="T13" fmla="*/ 0 60000 65536"/>
                  <a:gd name="T14" fmla="*/ 0 60000 65536"/>
                  <a:gd name="T15" fmla="*/ 0 w 3"/>
                  <a:gd name="T16" fmla="*/ 0 h 16"/>
                  <a:gd name="T17" fmla="*/ 3 w 3"/>
                  <a:gd name="T18" fmla="*/ 16 h 16"/>
                </a:gdLst>
                <a:ahLst/>
                <a:cxnLst>
                  <a:cxn ang="T10">
                    <a:pos x="T0" y="T1"/>
                  </a:cxn>
                  <a:cxn ang="T11">
                    <a:pos x="T2" y="T3"/>
                  </a:cxn>
                  <a:cxn ang="T12">
                    <a:pos x="T4" y="T5"/>
                  </a:cxn>
                  <a:cxn ang="T13">
                    <a:pos x="T6" y="T7"/>
                  </a:cxn>
                  <a:cxn ang="T14">
                    <a:pos x="T8" y="T9"/>
                  </a:cxn>
                </a:cxnLst>
                <a:rect l="T15" t="T16" r="T17" b="T18"/>
                <a:pathLst>
                  <a:path w="3" h="16">
                    <a:moveTo>
                      <a:pt x="0" y="15"/>
                    </a:moveTo>
                    <a:lnTo>
                      <a:pt x="2" y="14"/>
                    </a:lnTo>
                    <a:lnTo>
                      <a:pt x="2" y="1"/>
                    </a:lnTo>
                    <a:lnTo>
                      <a:pt x="0" y="0"/>
                    </a:lnTo>
                    <a:lnTo>
                      <a:pt x="0" y="15"/>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02" name="Freeform 321"/>
              <p:cNvSpPr/>
              <p:nvPr/>
            </p:nvSpPr>
            <p:spPr bwMode="auto">
              <a:xfrm flipH="1">
                <a:off x="4152" y="3188"/>
                <a:ext cx="33" cy="22"/>
              </a:xfrm>
              <a:custGeom>
                <a:avLst/>
                <a:gdLst>
                  <a:gd name="T0" fmla="*/ 0 w 10"/>
                  <a:gd name="T1" fmla="*/ 2147483647 h 7"/>
                  <a:gd name="T2" fmla="*/ 2147483647 w 10"/>
                  <a:gd name="T3" fmla="*/ 0 h 7"/>
                  <a:gd name="T4" fmla="*/ 2147483647 w 10"/>
                  <a:gd name="T5" fmla="*/ 2147483647 h 7"/>
                  <a:gd name="T6" fmla="*/ 2147483647 w 10"/>
                  <a:gd name="T7" fmla="*/ 2147483647 h 7"/>
                  <a:gd name="T8" fmla="*/ 0 w 10"/>
                  <a:gd name="T9" fmla="*/ 2147483647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2"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03" name="Freeform 322"/>
              <p:cNvSpPr/>
              <p:nvPr/>
            </p:nvSpPr>
            <p:spPr bwMode="auto">
              <a:xfrm flipH="1">
                <a:off x="4152" y="3170"/>
                <a:ext cx="27" cy="16"/>
              </a:xfrm>
              <a:custGeom>
                <a:avLst/>
                <a:gdLst>
                  <a:gd name="T0" fmla="*/ 2147483647 w 8"/>
                  <a:gd name="T1" fmla="*/ 607868223 h 6"/>
                  <a:gd name="T2" fmla="*/ 0 w 8"/>
                  <a:gd name="T3" fmla="*/ 136945834 h 6"/>
                  <a:gd name="T4" fmla="*/ 0 w 8"/>
                  <a:gd name="T5" fmla="*/ 0 h 6"/>
                  <a:gd name="T6" fmla="*/ 2147483647 w 8"/>
                  <a:gd name="T7" fmla="*/ 503128416 h 6"/>
                  <a:gd name="T8" fmla="*/ 2147483647 w 8"/>
                  <a:gd name="T9" fmla="*/ 607868223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04" name="Freeform 323"/>
              <p:cNvSpPr/>
              <p:nvPr/>
            </p:nvSpPr>
            <p:spPr bwMode="auto">
              <a:xfrm flipH="1">
                <a:off x="4204" y="3129"/>
                <a:ext cx="23" cy="49"/>
              </a:xfrm>
              <a:custGeom>
                <a:avLst/>
                <a:gdLst>
                  <a:gd name="T0" fmla="*/ 2147483647 w 7"/>
                  <a:gd name="T1" fmla="*/ 2147483647 h 17"/>
                  <a:gd name="T2" fmla="*/ 0 w 7"/>
                  <a:gd name="T3" fmla="*/ 2147483647 h 17"/>
                  <a:gd name="T4" fmla="*/ 0 w 7"/>
                  <a:gd name="T5" fmla="*/ 0 h 17"/>
                  <a:gd name="T6" fmla="*/ 2147483647 w 7"/>
                  <a:gd name="T7" fmla="*/ 2147483647 h 17"/>
                  <a:gd name="T8" fmla="*/ 2147483647 w 7"/>
                  <a:gd name="T9" fmla="*/ 2147483647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6" y="16"/>
                    </a:moveTo>
                    <a:lnTo>
                      <a:pt x="0" y="12"/>
                    </a:lnTo>
                    <a:lnTo>
                      <a:pt x="0" y="0"/>
                    </a:lnTo>
                    <a:lnTo>
                      <a:pt x="6" y="4"/>
                    </a:lnTo>
                    <a:lnTo>
                      <a:pt x="6" y="1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05" name="Freeform 324"/>
              <p:cNvSpPr/>
              <p:nvPr/>
            </p:nvSpPr>
            <p:spPr bwMode="auto">
              <a:xfrm flipH="1">
                <a:off x="4225" y="3127"/>
                <a:ext cx="13" cy="43"/>
              </a:xfrm>
              <a:custGeom>
                <a:avLst/>
                <a:gdLst>
                  <a:gd name="T0" fmla="*/ 0 w 4"/>
                  <a:gd name="T1" fmla="*/ 2147483647 h 15"/>
                  <a:gd name="T2" fmla="*/ 2147483647 w 4"/>
                  <a:gd name="T3" fmla="*/ 2147483647 h 15"/>
                  <a:gd name="T4" fmla="*/ 2147483647 w 4"/>
                  <a:gd name="T5" fmla="*/ 543950458 h 15"/>
                  <a:gd name="T6" fmla="*/ 0 w 4"/>
                  <a:gd name="T7" fmla="*/ 0 h 15"/>
                  <a:gd name="T8" fmla="*/ 0 w 4"/>
                  <a:gd name="T9" fmla="*/ 2147483647 h 15"/>
                  <a:gd name="T10" fmla="*/ 0 60000 65536"/>
                  <a:gd name="T11" fmla="*/ 0 60000 65536"/>
                  <a:gd name="T12" fmla="*/ 0 60000 65536"/>
                  <a:gd name="T13" fmla="*/ 0 60000 65536"/>
                  <a:gd name="T14" fmla="*/ 0 60000 65536"/>
                  <a:gd name="T15" fmla="*/ 0 w 4"/>
                  <a:gd name="T16" fmla="*/ 0 h 15"/>
                  <a:gd name="T17" fmla="*/ 4 w 4"/>
                  <a:gd name="T18" fmla="*/ 15 h 15"/>
                </a:gdLst>
                <a:ahLst/>
                <a:cxnLst>
                  <a:cxn ang="T10">
                    <a:pos x="T0" y="T1"/>
                  </a:cxn>
                  <a:cxn ang="T11">
                    <a:pos x="T2" y="T3"/>
                  </a:cxn>
                  <a:cxn ang="T12">
                    <a:pos x="T4" y="T5"/>
                  </a:cxn>
                  <a:cxn ang="T13">
                    <a:pos x="T6" y="T7"/>
                  </a:cxn>
                  <a:cxn ang="T14">
                    <a:pos x="T8" y="T9"/>
                  </a:cxn>
                </a:cxnLst>
                <a:rect l="T15" t="T16" r="T17" b="T18"/>
                <a:pathLst>
                  <a:path w="4" h="15">
                    <a:moveTo>
                      <a:pt x="0" y="14"/>
                    </a:moveTo>
                    <a:lnTo>
                      <a:pt x="3" y="13"/>
                    </a:lnTo>
                    <a:lnTo>
                      <a:pt x="3"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06" name="Freeform 325"/>
              <p:cNvSpPr/>
              <p:nvPr/>
            </p:nvSpPr>
            <p:spPr bwMode="auto">
              <a:xfrm flipH="1">
                <a:off x="4204" y="3164"/>
                <a:ext cx="34" cy="19"/>
              </a:xfrm>
              <a:custGeom>
                <a:avLst/>
                <a:gdLst>
                  <a:gd name="T0" fmla="*/ 0 w 10"/>
                  <a:gd name="T1" fmla="*/ 191868853 h 7"/>
                  <a:gd name="T2" fmla="*/ 2147483647 w 10"/>
                  <a:gd name="T3" fmla="*/ 0 h 7"/>
                  <a:gd name="T4" fmla="*/ 2147483647 w 10"/>
                  <a:gd name="T5" fmla="*/ 703122103 h 7"/>
                  <a:gd name="T6" fmla="*/ 2147483647 w 10"/>
                  <a:gd name="T7" fmla="*/ 1016546886 h 7"/>
                  <a:gd name="T8" fmla="*/ 0 w 10"/>
                  <a:gd name="T9" fmla="*/ 19186885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3" y="0"/>
                    </a:lnTo>
                    <a:lnTo>
                      <a:pt x="9" y="4"/>
                    </a:lnTo>
                    <a:lnTo>
                      <a:pt x="9" y="6"/>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07" name="Freeform 326"/>
              <p:cNvSpPr/>
              <p:nvPr/>
            </p:nvSpPr>
            <p:spPr bwMode="auto">
              <a:xfrm flipH="1">
                <a:off x="4204" y="3143"/>
                <a:ext cx="23" cy="21"/>
              </a:xfrm>
              <a:custGeom>
                <a:avLst/>
                <a:gdLst>
                  <a:gd name="T0" fmla="*/ 2147483647 w 7"/>
                  <a:gd name="T1" fmla="*/ 2147483647 h 7"/>
                  <a:gd name="T2" fmla="*/ 0 w 7"/>
                  <a:gd name="T3" fmla="*/ 1162259779 h 7"/>
                  <a:gd name="T4" fmla="*/ 0 w 7"/>
                  <a:gd name="T5" fmla="*/ 0 h 7"/>
                  <a:gd name="T6" fmla="*/ 2147483647 w 7"/>
                  <a:gd name="T7" fmla="*/ 2147483647 h 7"/>
                  <a:gd name="T8" fmla="*/ 2147483647 w 7"/>
                  <a:gd name="T9" fmla="*/ 214748364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6" y="6"/>
                    </a:moveTo>
                    <a:lnTo>
                      <a:pt x="0" y="1"/>
                    </a:lnTo>
                    <a:lnTo>
                      <a:pt x="0" y="0"/>
                    </a:lnTo>
                    <a:lnTo>
                      <a:pt x="6" y="5"/>
                    </a:lnTo>
                    <a:lnTo>
                      <a:pt x="6" y="6"/>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08" name="Freeform 327"/>
              <p:cNvSpPr/>
              <p:nvPr/>
            </p:nvSpPr>
            <p:spPr bwMode="auto">
              <a:xfrm flipH="1">
                <a:off x="4254" y="3103"/>
                <a:ext cx="25" cy="48"/>
              </a:xfrm>
              <a:custGeom>
                <a:avLst/>
                <a:gdLst>
                  <a:gd name="T0" fmla="*/ 2147483647 w 8"/>
                  <a:gd name="T1" fmla="*/ 2147483647 h 17"/>
                  <a:gd name="T2" fmla="*/ 0 w 8"/>
                  <a:gd name="T3" fmla="*/ 2147483647 h 17"/>
                  <a:gd name="T4" fmla="*/ 0 w 8"/>
                  <a:gd name="T5" fmla="*/ 0 h 17"/>
                  <a:gd name="T6" fmla="*/ 2147483647 w 8"/>
                  <a:gd name="T7" fmla="*/ 1432341765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2"/>
                    </a:lnTo>
                    <a:lnTo>
                      <a:pt x="0" y="0"/>
                    </a:lnTo>
                    <a:lnTo>
                      <a:pt x="7" y="4"/>
                    </a:lnTo>
                    <a:lnTo>
                      <a:pt x="7" y="1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09" name="Freeform 328"/>
              <p:cNvSpPr/>
              <p:nvPr/>
            </p:nvSpPr>
            <p:spPr bwMode="auto">
              <a:xfrm flipH="1">
                <a:off x="4277" y="3100"/>
                <a:ext cx="8" cy="43"/>
              </a:xfrm>
              <a:custGeom>
                <a:avLst/>
                <a:gdLst>
                  <a:gd name="T0" fmla="*/ 0 w 3"/>
                  <a:gd name="T1" fmla="*/ 2147483647 h 15"/>
                  <a:gd name="T2" fmla="*/ 227950605 w 3"/>
                  <a:gd name="T3" fmla="*/ 2147483647 h 15"/>
                  <a:gd name="T4" fmla="*/ 227950605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10" name="Freeform 329"/>
              <p:cNvSpPr/>
              <p:nvPr/>
            </p:nvSpPr>
            <p:spPr bwMode="auto">
              <a:xfrm flipH="1">
                <a:off x="4254" y="3138"/>
                <a:ext cx="31" cy="24"/>
              </a:xfrm>
              <a:custGeom>
                <a:avLst/>
                <a:gdLst>
                  <a:gd name="T0" fmla="*/ 0 w 10"/>
                  <a:gd name="T1" fmla="*/ 1162258006 h 8"/>
                  <a:gd name="T2" fmla="*/ 2147483647 w 10"/>
                  <a:gd name="T3" fmla="*/ 0 h 8"/>
                  <a:gd name="T4" fmla="*/ 2147483647 w 10"/>
                  <a:gd name="T5" fmla="*/ 2147483647 h 8"/>
                  <a:gd name="T6" fmla="*/ 2147483647 w 10"/>
                  <a:gd name="T7" fmla="*/ 2147483647 h 8"/>
                  <a:gd name="T8" fmla="*/ 0 w 10"/>
                  <a:gd name="T9" fmla="*/ 1162258006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0" y="1"/>
                    </a:moveTo>
                    <a:lnTo>
                      <a:pt x="2" y="0"/>
                    </a:lnTo>
                    <a:lnTo>
                      <a:pt x="9" y="4"/>
                    </a:lnTo>
                    <a:lnTo>
                      <a:pt x="9" y="7"/>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11" name="Freeform 330"/>
              <p:cNvSpPr/>
              <p:nvPr/>
            </p:nvSpPr>
            <p:spPr bwMode="auto">
              <a:xfrm flipH="1">
                <a:off x="4254" y="3119"/>
                <a:ext cx="25" cy="19"/>
              </a:xfrm>
              <a:custGeom>
                <a:avLst/>
                <a:gdLst>
                  <a:gd name="T0" fmla="*/ 2147483647 w 8"/>
                  <a:gd name="T1" fmla="*/ 1016546886 h 7"/>
                  <a:gd name="T2" fmla="*/ 0 w 8"/>
                  <a:gd name="T3" fmla="*/ 191868853 h 7"/>
                  <a:gd name="T4" fmla="*/ 0 w 8"/>
                  <a:gd name="T5" fmla="*/ 0 h 7"/>
                  <a:gd name="T6" fmla="*/ 2147483647 w 8"/>
                  <a:gd name="T7" fmla="*/ 895471537 h 7"/>
                  <a:gd name="T8" fmla="*/ 2147483647 w 8"/>
                  <a:gd name="T9" fmla="*/ 1016546886 h 7"/>
                  <a:gd name="T10" fmla="*/ 0 60000 65536"/>
                  <a:gd name="T11" fmla="*/ 0 60000 65536"/>
                  <a:gd name="T12" fmla="*/ 0 60000 65536"/>
                  <a:gd name="T13" fmla="*/ 0 60000 65536"/>
                  <a:gd name="T14" fmla="*/ 0 60000 65536"/>
                  <a:gd name="T15" fmla="*/ 0 w 8"/>
                  <a:gd name="T16" fmla="*/ 0 h 7"/>
                  <a:gd name="T17" fmla="*/ 8 w 8"/>
                  <a:gd name="T18" fmla="*/ 7 h 7"/>
                </a:gdLst>
                <a:ahLst/>
                <a:cxnLst>
                  <a:cxn ang="T10">
                    <a:pos x="T0" y="T1"/>
                  </a:cxn>
                  <a:cxn ang="T11">
                    <a:pos x="T2" y="T3"/>
                  </a:cxn>
                  <a:cxn ang="T12">
                    <a:pos x="T4" y="T5"/>
                  </a:cxn>
                  <a:cxn ang="T13">
                    <a:pos x="T6" y="T7"/>
                  </a:cxn>
                  <a:cxn ang="T14">
                    <a:pos x="T8" y="T9"/>
                  </a:cxn>
                </a:cxnLst>
                <a:rect l="T15" t="T16" r="T17" b="T18"/>
                <a:pathLst>
                  <a:path w="8" h="7">
                    <a:moveTo>
                      <a:pt x="7" y="6"/>
                    </a:moveTo>
                    <a:lnTo>
                      <a:pt x="0" y="1"/>
                    </a:lnTo>
                    <a:lnTo>
                      <a:pt x="0" y="0"/>
                    </a:lnTo>
                    <a:lnTo>
                      <a:pt x="7" y="5"/>
                    </a:lnTo>
                    <a:lnTo>
                      <a:pt x="7" y="6"/>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12" name="Freeform 331"/>
              <p:cNvSpPr/>
              <p:nvPr/>
            </p:nvSpPr>
            <p:spPr bwMode="auto">
              <a:xfrm flipH="1">
                <a:off x="4306" y="3079"/>
                <a:ext cx="23" cy="50"/>
              </a:xfrm>
              <a:custGeom>
                <a:avLst/>
                <a:gdLst>
                  <a:gd name="T0" fmla="*/ 2147483647 w 7"/>
                  <a:gd name="T1" fmla="*/ 2147483647 h 18"/>
                  <a:gd name="T2" fmla="*/ 0 w 7"/>
                  <a:gd name="T3" fmla="*/ 2147483647 h 18"/>
                  <a:gd name="T4" fmla="*/ 0 w 7"/>
                  <a:gd name="T5" fmla="*/ 0 h 18"/>
                  <a:gd name="T6" fmla="*/ 2147483647 w 7"/>
                  <a:gd name="T7" fmla="*/ 1080966297 h 18"/>
                  <a:gd name="T8" fmla="*/ 2147483647 w 7"/>
                  <a:gd name="T9" fmla="*/ 2147483647 h 18"/>
                  <a:gd name="T10" fmla="*/ 0 60000 65536"/>
                  <a:gd name="T11" fmla="*/ 0 60000 65536"/>
                  <a:gd name="T12" fmla="*/ 0 60000 65536"/>
                  <a:gd name="T13" fmla="*/ 0 60000 65536"/>
                  <a:gd name="T14" fmla="*/ 0 60000 65536"/>
                  <a:gd name="T15" fmla="*/ 0 w 7"/>
                  <a:gd name="T16" fmla="*/ 0 h 18"/>
                  <a:gd name="T17" fmla="*/ 7 w 7"/>
                  <a:gd name="T18" fmla="*/ 18 h 18"/>
                </a:gdLst>
                <a:ahLst/>
                <a:cxnLst>
                  <a:cxn ang="T10">
                    <a:pos x="T0" y="T1"/>
                  </a:cxn>
                  <a:cxn ang="T11">
                    <a:pos x="T2" y="T3"/>
                  </a:cxn>
                  <a:cxn ang="T12">
                    <a:pos x="T4" y="T5"/>
                  </a:cxn>
                  <a:cxn ang="T13">
                    <a:pos x="T6" y="T7"/>
                  </a:cxn>
                  <a:cxn ang="T14">
                    <a:pos x="T8" y="T9"/>
                  </a:cxn>
                </a:cxnLst>
                <a:rect l="T15" t="T16" r="T17" b="T18"/>
                <a:pathLst>
                  <a:path w="7" h="18">
                    <a:moveTo>
                      <a:pt x="6" y="17"/>
                    </a:moveTo>
                    <a:lnTo>
                      <a:pt x="0" y="12"/>
                    </a:lnTo>
                    <a:lnTo>
                      <a:pt x="0" y="0"/>
                    </a:lnTo>
                    <a:lnTo>
                      <a:pt x="6" y="4"/>
                    </a:lnTo>
                    <a:lnTo>
                      <a:pt x="6" y="17"/>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13" name="Freeform 332"/>
              <p:cNvSpPr/>
              <p:nvPr/>
            </p:nvSpPr>
            <p:spPr bwMode="auto">
              <a:xfrm flipH="1">
                <a:off x="4325" y="3076"/>
                <a:ext cx="10" cy="43"/>
              </a:xfrm>
              <a:custGeom>
                <a:avLst/>
                <a:gdLst>
                  <a:gd name="T0" fmla="*/ 0 w 3"/>
                  <a:gd name="T1" fmla="*/ 2147483647 h 15"/>
                  <a:gd name="T2" fmla="*/ 2147483647 w 3"/>
                  <a:gd name="T3" fmla="*/ 2147483647 h 15"/>
                  <a:gd name="T4" fmla="*/ 2147483647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14" name="Freeform 333"/>
              <p:cNvSpPr/>
              <p:nvPr/>
            </p:nvSpPr>
            <p:spPr bwMode="auto">
              <a:xfrm flipH="1">
                <a:off x="4306" y="3111"/>
                <a:ext cx="29" cy="24"/>
              </a:xfrm>
              <a:custGeom>
                <a:avLst/>
                <a:gdLst>
                  <a:gd name="T0" fmla="*/ 0 w 9"/>
                  <a:gd name="T1" fmla="*/ 1162258006 h 8"/>
                  <a:gd name="T2" fmla="*/ 2147483647 w 9"/>
                  <a:gd name="T3" fmla="*/ 0 h 8"/>
                  <a:gd name="T4" fmla="*/ 2147483647 w 9"/>
                  <a:gd name="T5" fmla="*/ 2147483647 h 8"/>
                  <a:gd name="T6" fmla="*/ 2147483647 w 9"/>
                  <a:gd name="T7" fmla="*/ 2147483647 h 8"/>
                  <a:gd name="T8" fmla="*/ 0 w 9"/>
                  <a:gd name="T9" fmla="*/ 1162258006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2" y="0"/>
                    </a:lnTo>
                    <a:lnTo>
                      <a:pt x="8" y="5"/>
                    </a:lnTo>
                    <a:lnTo>
                      <a:pt x="8" y="7"/>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15" name="Freeform 334"/>
              <p:cNvSpPr/>
              <p:nvPr/>
            </p:nvSpPr>
            <p:spPr bwMode="auto">
              <a:xfrm flipH="1">
                <a:off x="4306" y="3095"/>
                <a:ext cx="23" cy="16"/>
              </a:xfrm>
              <a:custGeom>
                <a:avLst/>
                <a:gdLst>
                  <a:gd name="T0" fmla="*/ 2147483647 w 7"/>
                  <a:gd name="T1" fmla="*/ 607868223 h 6"/>
                  <a:gd name="T2" fmla="*/ 0 w 7"/>
                  <a:gd name="T3" fmla="*/ 136945834 h 6"/>
                  <a:gd name="T4" fmla="*/ 0 w 7"/>
                  <a:gd name="T5" fmla="*/ 0 h 6"/>
                  <a:gd name="T6" fmla="*/ 2147483647 w 7"/>
                  <a:gd name="T7" fmla="*/ 503128416 h 6"/>
                  <a:gd name="T8" fmla="*/ 2147483647 w 7"/>
                  <a:gd name="T9" fmla="*/ 607868223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6" y="5"/>
                    </a:moveTo>
                    <a:lnTo>
                      <a:pt x="0" y="1"/>
                    </a:lnTo>
                    <a:lnTo>
                      <a:pt x="0" y="0"/>
                    </a:lnTo>
                    <a:lnTo>
                      <a:pt x="6" y="4"/>
                    </a:lnTo>
                    <a:lnTo>
                      <a:pt x="6" y="5"/>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16" name="Freeform 335"/>
              <p:cNvSpPr/>
              <p:nvPr/>
            </p:nvSpPr>
            <p:spPr bwMode="auto">
              <a:xfrm flipH="1">
                <a:off x="4354" y="3052"/>
                <a:ext cx="27" cy="51"/>
              </a:xfrm>
              <a:custGeom>
                <a:avLst/>
                <a:gdLst>
                  <a:gd name="T0" fmla="*/ 2147483647 w 8"/>
                  <a:gd name="T1" fmla="*/ 2147483647 h 18"/>
                  <a:gd name="T2" fmla="*/ 0 w 8"/>
                  <a:gd name="T3" fmla="*/ 2147483647 h 18"/>
                  <a:gd name="T4" fmla="*/ 0 w 8"/>
                  <a:gd name="T5" fmla="*/ 0 h 18"/>
                  <a:gd name="T6" fmla="*/ 2147483647 w 8"/>
                  <a:gd name="T7" fmla="*/ 1948999579 h 18"/>
                  <a:gd name="T8" fmla="*/ 2147483647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7" y="17"/>
                    </a:moveTo>
                    <a:lnTo>
                      <a:pt x="0" y="12"/>
                    </a:lnTo>
                    <a:lnTo>
                      <a:pt x="0" y="0"/>
                    </a:lnTo>
                    <a:lnTo>
                      <a:pt x="7" y="5"/>
                    </a:lnTo>
                    <a:lnTo>
                      <a:pt x="7" y="17"/>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17" name="Freeform 336"/>
              <p:cNvSpPr/>
              <p:nvPr/>
            </p:nvSpPr>
            <p:spPr bwMode="auto">
              <a:xfrm flipH="1">
                <a:off x="4377" y="3049"/>
                <a:ext cx="11" cy="43"/>
              </a:xfrm>
              <a:custGeom>
                <a:avLst/>
                <a:gdLst>
                  <a:gd name="T0" fmla="*/ 0 w 3"/>
                  <a:gd name="T1" fmla="*/ 2147483647 h 15"/>
                  <a:gd name="T2" fmla="*/ 2147483647 w 3"/>
                  <a:gd name="T3" fmla="*/ 2147483647 h 15"/>
                  <a:gd name="T4" fmla="*/ 2147483647 w 3"/>
                  <a:gd name="T5" fmla="*/ 543950458 h 15"/>
                  <a:gd name="T6" fmla="*/ 0 w 3"/>
                  <a:gd name="T7" fmla="*/ 0 h 15"/>
                  <a:gd name="T8" fmla="*/ 0 w 3"/>
                  <a:gd name="T9" fmla="*/ 2147483647 h 15"/>
                  <a:gd name="T10" fmla="*/ 0 60000 65536"/>
                  <a:gd name="T11" fmla="*/ 0 60000 65536"/>
                  <a:gd name="T12" fmla="*/ 0 60000 65536"/>
                  <a:gd name="T13" fmla="*/ 0 60000 65536"/>
                  <a:gd name="T14" fmla="*/ 0 60000 65536"/>
                  <a:gd name="T15" fmla="*/ 0 w 3"/>
                  <a:gd name="T16" fmla="*/ 0 h 15"/>
                  <a:gd name="T17" fmla="*/ 3 w 3"/>
                  <a:gd name="T18" fmla="*/ 15 h 15"/>
                </a:gdLst>
                <a:ahLst/>
                <a:cxnLst>
                  <a:cxn ang="T10">
                    <a:pos x="T0" y="T1"/>
                  </a:cxn>
                  <a:cxn ang="T11">
                    <a:pos x="T2" y="T3"/>
                  </a:cxn>
                  <a:cxn ang="T12">
                    <a:pos x="T4" y="T5"/>
                  </a:cxn>
                  <a:cxn ang="T13">
                    <a:pos x="T6" y="T7"/>
                  </a:cxn>
                  <a:cxn ang="T14">
                    <a:pos x="T8" y="T9"/>
                  </a:cxn>
                </a:cxnLst>
                <a:rect l="T15" t="T16" r="T17" b="T18"/>
                <a:pathLst>
                  <a:path w="3" h="15">
                    <a:moveTo>
                      <a:pt x="0" y="14"/>
                    </a:moveTo>
                    <a:lnTo>
                      <a:pt x="2" y="13"/>
                    </a:lnTo>
                    <a:lnTo>
                      <a:pt x="2" y="1"/>
                    </a:lnTo>
                    <a:lnTo>
                      <a:pt x="0" y="0"/>
                    </a:lnTo>
                    <a:lnTo>
                      <a:pt x="0" y="14"/>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18" name="Freeform 337"/>
              <p:cNvSpPr/>
              <p:nvPr/>
            </p:nvSpPr>
            <p:spPr bwMode="auto">
              <a:xfrm flipH="1">
                <a:off x="4354" y="3087"/>
                <a:ext cx="34" cy="21"/>
              </a:xfrm>
              <a:custGeom>
                <a:avLst/>
                <a:gdLst>
                  <a:gd name="T0" fmla="*/ 0 w 10"/>
                  <a:gd name="T1" fmla="*/ 106178175 h 8"/>
                  <a:gd name="T2" fmla="*/ 2147483647 w 10"/>
                  <a:gd name="T3" fmla="*/ 0 h 8"/>
                  <a:gd name="T4" fmla="*/ 2147483647 w 10"/>
                  <a:gd name="T5" fmla="*/ 452873520 h 8"/>
                  <a:gd name="T6" fmla="*/ 2147483647 w 10"/>
                  <a:gd name="T7" fmla="*/ 625443374 h 8"/>
                  <a:gd name="T8" fmla="*/ 0 w 10"/>
                  <a:gd name="T9" fmla="*/ 106178175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0" y="1"/>
                    </a:moveTo>
                    <a:lnTo>
                      <a:pt x="2" y="0"/>
                    </a:lnTo>
                    <a:lnTo>
                      <a:pt x="9" y="5"/>
                    </a:lnTo>
                    <a:lnTo>
                      <a:pt x="9" y="7"/>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19" name="Freeform 338"/>
              <p:cNvSpPr/>
              <p:nvPr/>
            </p:nvSpPr>
            <p:spPr bwMode="auto">
              <a:xfrm flipH="1">
                <a:off x="4354" y="3068"/>
                <a:ext cx="27" cy="19"/>
              </a:xfrm>
              <a:custGeom>
                <a:avLst/>
                <a:gdLst>
                  <a:gd name="T0" fmla="*/ 2147483647 w 8"/>
                  <a:gd name="T1" fmla="*/ 2147483647 h 6"/>
                  <a:gd name="T2" fmla="*/ 0 w 8"/>
                  <a:gd name="T3" fmla="*/ 2147483647 h 6"/>
                  <a:gd name="T4" fmla="*/ 0 w 8"/>
                  <a:gd name="T5" fmla="*/ 0 h 6"/>
                  <a:gd name="T6" fmla="*/ 2147483647 w 8"/>
                  <a:gd name="T7" fmla="*/ 2147483647 h 6"/>
                  <a:gd name="T8" fmla="*/ 2147483647 w 8"/>
                  <a:gd name="T9" fmla="*/ 2147483647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20" name="Freeform 339"/>
              <p:cNvSpPr/>
              <p:nvPr/>
            </p:nvSpPr>
            <p:spPr bwMode="auto">
              <a:xfrm flipH="1">
                <a:off x="4404" y="3028"/>
                <a:ext cx="25" cy="48"/>
              </a:xfrm>
              <a:custGeom>
                <a:avLst/>
                <a:gdLst>
                  <a:gd name="T0" fmla="*/ 2147483647 w 8"/>
                  <a:gd name="T1" fmla="*/ 2147483647 h 17"/>
                  <a:gd name="T2" fmla="*/ 0 w 8"/>
                  <a:gd name="T3" fmla="*/ 2147483647 h 17"/>
                  <a:gd name="T4" fmla="*/ 0 w 8"/>
                  <a:gd name="T5" fmla="*/ 0 h 17"/>
                  <a:gd name="T6" fmla="*/ 2147483647 w 8"/>
                  <a:gd name="T7" fmla="*/ 1432341765 h 17"/>
                  <a:gd name="T8" fmla="*/ 2147483647 w 8"/>
                  <a:gd name="T9" fmla="*/ 2147483647 h 17"/>
                  <a:gd name="T10" fmla="*/ 0 60000 65536"/>
                  <a:gd name="T11" fmla="*/ 0 60000 65536"/>
                  <a:gd name="T12" fmla="*/ 0 60000 65536"/>
                  <a:gd name="T13" fmla="*/ 0 60000 65536"/>
                  <a:gd name="T14" fmla="*/ 0 60000 65536"/>
                  <a:gd name="T15" fmla="*/ 0 w 8"/>
                  <a:gd name="T16" fmla="*/ 0 h 17"/>
                  <a:gd name="T17" fmla="*/ 8 w 8"/>
                  <a:gd name="T18" fmla="*/ 17 h 17"/>
                </a:gdLst>
                <a:ahLst/>
                <a:cxnLst>
                  <a:cxn ang="T10">
                    <a:pos x="T0" y="T1"/>
                  </a:cxn>
                  <a:cxn ang="T11">
                    <a:pos x="T2" y="T3"/>
                  </a:cxn>
                  <a:cxn ang="T12">
                    <a:pos x="T4" y="T5"/>
                  </a:cxn>
                  <a:cxn ang="T13">
                    <a:pos x="T6" y="T7"/>
                  </a:cxn>
                  <a:cxn ang="T14">
                    <a:pos x="T8" y="T9"/>
                  </a:cxn>
                </a:cxnLst>
                <a:rect l="T15" t="T16" r="T17" b="T18"/>
                <a:pathLst>
                  <a:path w="8" h="17">
                    <a:moveTo>
                      <a:pt x="7" y="16"/>
                    </a:moveTo>
                    <a:lnTo>
                      <a:pt x="0" y="13"/>
                    </a:lnTo>
                    <a:lnTo>
                      <a:pt x="0" y="0"/>
                    </a:lnTo>
                    <a:lnTo>
                      <a:pt x="7" y="4"/>
                    </a:lnTo>
                    <a:lnTo>
                      <a:pt x="7" y="1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21" name="Freeform 340"/>
              <p:cNvSpPr/>
              <p:nvPr/>
            </p:nvSpPr>
            <p:spPr bwMode="auto">
              <a:xfrm flipH="1">
                <a:off x="4427" y="3022"/>
                <a:ext cx="8" cy="46"/>
              </a:xfrm>
              <a:custGeom>
                <a:avLst/>
                <a:gdLst>
                  <a:gd name="T0" fmla="*/ 0 w 3"/>
                  <a:gd name="T1" fmla="*/ 2147483647 h 16"/>
                  <a:gd name="T2" fmla="*/ 227950605 w 3"/>
                  <a:gd name="T3" fmla="*/ 2147483647 h 16"/>
                  <a:gd name="T4" fmla="*/ 227950605 w 3"/>
                  <a:gd name="T5" fmla="*/ 569233353 h 16"/>
                  <a:gd name="T6" fmla="*/ 0 w 3"/>
                  <a:gd name="T7" fmla="*/ 0 h 16"/>
                  <a:gd name="T8" fmla="*/ 0 w 3"/>
                  <a:gd name="T9" fmla="*/ 2147483647 h 16"/>
                  <a:gd name="T10" fmla="*/ 0 60000 65536"/>
                  <a:gd name="T11" fmla="*/ 0 60000 65536"/>
                  <a:gd name="T12" fmla="*/ 0 60000 65536"/>
                  <a:gd name="T13" fmla="*/ 0 60000 65536"/>
                  <a:gd name="T14" fmla="*/ 0 60000 65536"/>
                  <a:gd name="T15" fmla="*/ 0 w 3"/>
                  <a:gd name="T16" fmla="*/ 0 h 16"/>
                  <a:gd name="T17" fmla="*/ 3 w 3"/>
                  <a:gd name="T18" fmla="*/ 16 h 16"/>
                </a:gdLst>
                <a:ahLst/>
                <a:cxnLst>
                  <a:cxn ang="T10">
                    <a:pos x="T0" y="T1"/>
                  </a:cxn>
                  <a:cxn ang="T11">
                    <a:pos x="T2" y="T3"/>
                  </a:cxn>
                  <a:cxn ang="T12">
                    <a:pos x="T4" y="T5"/>
                  </a:cxn>
                  <a:cxn ang="T13">
                    <a:pos x="T6" y="T7"/>
                  </a:cxn>
                  <a:cxn ang="T14">
                    <a:pos x="T8" y="T9"/>
                  </a:cxn>
                </a:cxnLst>
                <a:rect l="T15" t="T16" r="T17" b="T18"/>
                <a:pathLst>
                  <a:path w="3" h="16">
                    <a:moveTo>
                      <a:pt x="0" y="15"/>
                    </a:moveTo>
                    <a:lnTo>
                      <a:pt x="2" y="14"/>
                    </a:lnTo>
                    <a:lnTo>
                      <a:pt x="2" y="1"/>
                    </a:lnTo>
                    <a:lnTo>
                      <a:pt x="0" y="0"/>
                    </a:lnTo>
                    <a:lnTo>
                      <a:pt x="0" y="15"/>
                    </a:lnTo>
                  </a:path>
                </a:pathLst>
              </a:custGeom>
              <a:solidFill>
                <a:srgbClr val="005121"/>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22" name="Freeform 341"/>
              <p:cNvSpPr/>
              <p:nvPr/>
            </p:nvSpPr>
            <p:spPr bwMode="auto">
              <a:xfrm flipH="1">
                <a:off x="4404" y="3063"/>
                <a:ext cx="31" cy="21"/>
              </a:xfrm>
              <a:custGeom>
                <a:avLst/>
                <a:gdLst>
                  <a:gd name="T0" fmla="*/ 0 w 10"/>
                  <a:gd name="T1" fmla="*/ 1162259779 h 7"/>
                  <a:gd name="T2" fmla="*/ 2147483647 w 10"/>
                  <a:gd name="T3" fmla="*/ 0 h 7"/>
                  <a:gd name="T4" fmla="*/ 2147483647 w 10"/>
                  <a:gd name="T5" fmla="*/ 2147483647 h 7"/>
                  <a:gd name="T6" fmla="*/ 2147483647 w 10"/>
                  <a:gd name="T7" fmla="*/ 2147483647 h 7"/>
                  <a:gd name="T8" fmla="*/ 0 w 10"/>
                  <a:gd name="T9" fmla="*/ 1162259779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0" y="1"/>
                    </a:moveTo>
                    <a:lnTo>
                      <a:pt x="2" y="0"/>
                    </a:lnTo>
                    <a:lnTo>
                      <a:pt x="9" y="3"/>
                    </a:lnTo>
                    <a:lnTo>
                      <a:pt x="9" y="6"/>
                    </a:lnTo>
                    <a:lnTo>
                      <a:pt x="0" y="1"/>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23" name="Freeform 342"/>
              <p:cNvSpPr/>
              <p:nvPr/>
            </p:nvSpPr>
            <p:spPr bwMode="auto">
              <a:xfrm flipH="1">
                <a:off x="4404" y="3044"/>
                <a:ext cx="25" cy="16"/>
              </a:xfrm>
              <a:custGeom>
                <a:avLst/>
                <a:gdLst>
                  <a:gd name="T0" fmla="*/ 2147483647 w 8"/>
                  <a:gd name="T1" fmla="*/ 607868223 h 6"/>
                  <a:gd name="T2" fmla="*/ 0 w 8"/>
                  <a:gd name="T3" fmla="*/ 136945834 h 6"/>
                  <a:gd name="T4" fmla="*/ 0 w 8"/>
                  <a:gd name="T5" fmla="*/ 0 h 6"/>
                  <a:gd name="T6" fmla="*/ 2147483647 w 8"/>
                  <a:gd name="T7" fmla="*/ 503128416 h 6"/>
                  <a:gd name="T8" fmla="*/ 2147483647 w 8"/>
                  <a:gd name="T9" fmla="*/ 607868223 h 6"/>
                  <a:gd name="T10" fmla="*/ 0 60000 65536"/>
                  <a:gd name="T11" fmla="*/ 0 60000 65536"/>
                  <a:gd name="T12" fmla="*/ 0 60000 65536"/>
                  <a:gd name="T13" fmla="*/ 0 60000 65536"/>
                  <a:gd name="T14" fmla="*/ 0 60000 65536"/>
                  <a:gd name="T15" fmla="*/ 0 w 8"/>
                  <a:gd name="T16" fmla="*/ 0 h 6"/>
                  <a:gd name="T17" fmla="*/ 8 w 8"/>
                  <a:gd name="T18" fmla="*/ 6 h 6"/>
                </a:gdLst>
                <a:ahLst/>
                <a:cxnLst>
                  <a:cxn ang="T10">
                    <a:pos x="T0" y="T1"/>
                  </a:cxn>
                  <a:cxn ang="T11">
                    <a:pos x="T2" y="T3"/>
                  </a:cxn>
                  <a:cxn ang="T12">
                    <a:pos x="T4" y="T5"/>
                  </a:cxn>
                  <a:cxn ang="T13">
                    <a:pos x="T6" y="T7"/>
                  </a:cxn>
                  <a:cxn ang="T14">
                    <a:pos x="T8" y="T9"/>
                  </a:cxn>
                </a:cxnLst>
                <a:rect l="T15" t="T16" r="T17" b="T18"/>
                <a:pathLst>
                  <a:path w="8" h="6">
                    <a:moveTo>
                      <a:pt x="7" y="5"/>
                    </a:moveTo>
                    <a:lnTo>
                      <a:pt x="0" y="1"/>
                    </a:lnTo>
                    <a:lnTo>
                      <a:pt x="0" y="0"/>
                    </a:lnTo>
                    <a:lnTo>
                      <a:pt x="7" y="4"/>
                    </a:lnTo>
                    <a:lnTo>
                      <a:pt x="7" y="5"/>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24" name="Freeform 343"/>
              <p:cNvSpPr/>
              <p:nvPr/>
            </p:nvSpPr>
            <p:spPr bwMode="auto">
              <a:xfrm flipH="1">
                <a:off x="3813" y="3119"/>
                <a:ext cx="183" cy="302"/>
              </a:xfrm>
              <a:custGeom>
                <a:avLst/>
                <a:gdLst>
                  <a:gd name="T0" fmla="*/ 0 w 56"/>
                  <a:gd name="T1" fmla="*/ 2147483647 h 107"/>
                  <a:gd name="T2" fmla="*/ 0 w 56"/>
                  <a:gd name="T3" fmla="*/ 2147483647 h 107"/>
                  <a:gd name="T4" fmla="*/ 2147483647 w 56"/>
                  <a:gd name="T5" fmla="*/ 0 h 107"/>
                  <a:gd name="T6" fmla="*/ 2147483647 w 56"/>
                  <a:gd name="T7" fmla="*/ 2147483647 h 107"/>
                  <a:gd name="T8" fmla="*/ 0 w 56"/>
                  <a:gd name="T9" fmla="*/ 2147483647 h 107"/>
                  <a:gd name="T10" fmla="*/ 0 60000 65536"/>
                  <a:gd name="T11" fmla="*/ 0 60000 65536"/>
                  <a:gd name="T12" fmla="*/ 0 60000 65536"/>
                  <a:gd name="T13" fmla="*/ 0 60000 65536"/>
                  <a:gd name="T14" fmla="*/ 0 60000 65536"/>
                  <a:gd name="T15" fmla="*/ 0 w 56"/>
                  <a:gd name="T16" fmla="*/ 0 h 107"/>
                  <a:gd name="T17" fmla="*/ 56 w 56"/>
                  <a:gd name="T18" fmla="*/ 107 h 107"/>
                </a:gdLst>
                <a:ahLst/>
                <a:cxnLst>
                  <a:cxn ang="T10">
                    <a:pos x="T0" y="T1"/>
                  </a:cxn>
                  <a:cxn ang="T11">
                    <a:pos x="T2" y="T3"/>
                  </a:cxn>
                  <a:cxn ang="T12">
                    <a:pos x="T4" y="T5"/>
                  </a:cxn>
                  <a:cxn ang="T13">
                    <a:pos x="T6" y="T7"/>
                  </a:cxn>
                  <a:cxn ang="T14">
                    <a:pos x="T8" y="T9"/>
                  </a:cxn>
                </a:cxnLst>
                <a:rect l="T15" t="T16" r="T17" b="T18"/>
                <a:pathLst>
                  <a:path w="56" h="107">
                    <a:moveTo>
                      <a:pt x="0" y="106"/>
                    </a:moveTo>
                    <a:lnTo>
                      <a:pt x="0" y="32"/>
                    </a:lnTo>
                    <a:lnTo>
                      <a:pt x="55" y="0"/>
                    </a:lnTo>
                    <a:lnTo>
                      <a:pt x="55" y="74"/>
                    </a:lnTo>
                    <a:lnTo>
                      <a:pt x="0" y="106"/>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25" name="Freeform 344"/>
              <p:cNvSpPr/>
              <p:nvPr/>
            </p:nvSpPr>
            <p:spPr bwMode="auto">
              <a:xfrm flipH="1">
                <a:off x="3813" y="3119"/>
                <a:ext cx="37" cy="211"/>
              </a:xfrm>
              <a:custGeom>
                <a:avLst/>
                <a:gdLst>
                  <a:gd name="T0" fmla="*/ 0 w 11"/>
                  <a:gd name="T1" fmla="*/ 2079827617 h 75"/>
                  <a:gd name="T2" fmla="*/ 2147483647 w 11"/>
                  <a:gd name="T3" fmla="*/ 0 h 75"/>
                  <a:gd name="T4" fmla="*/ 2147483647 w 11"/>
                  <a:gd name="T5" fmla="*/ 2147483647 h 75"/>
                  <a:gd name="T6" fmla="*/ 0 w 11"/>
                  <a:gd name="T7" fmla="*/ 2147483647 h 75"/>
                  <a:gd name="T8" fmla="*/ 0 w 11"/>
                  <a:gd name="T9" fmla="*/ 2079827617 h 75"/>
                  <a:gd name="T10" fmla="*/ 0 60000 65536"/>
                  <a:gd name="T11" fmla="*/ 0 60000 65536"/>
                  <a:gd name="T12" fmla="*/ 0 60000 65536"/>
                  <a:gd name="T13" fmla="*/ 0 60000 65536"/>
                  <a:gd name="T14" fmla="*/ 0 60000 65536"/>
                  <a:gd name="T15" fmla="*/ 0 w 11"/>
                  <a:gd name="T16" fmla="*/ 0 h 75"/>
                  <a:gd name="T17" fmla="*/ 11 w 11"/>
                  <a:gd name="T18" fmla="*/ 75 h 75"/>
                </a:gdLst>
                <a:ahLst/>
                <a:cxnLst>
                  <a:cxn ang="T10">
                    <a:pos x="T0" y="T1"/>
                  </a:cxn>
                  <a:cxn ang="T11">
                    <a:pos x="T2" y="T3"/>
                  </a:cxn>
                  <a:cxn ang="T12">
                    <a:pos x="T4" y="T5"/>
                  </a:cxn>
                  <a:cxn ang="T13">
                    <a:pos x="T6" y="T7"/>
                  </a:cxn>
                  <a:cxn ang="T14">
                    <a:pos x="T8" y="T9"/>
                  </a:cxn>
                </a:cxnLst>
                <a:rect l="T15" t="T16" r="T17" b="T18"/>
                <a:pathLst>
                  <a:path w="11" h="75">
                    <a:moveTo>
                      <a:pt x="0" y="6"/>
                    </a:moveTo>
                    <a:lnTo>
                      <a:pt x="10" y="0"/>
                    </a:lnTo>
                    <a:lnTo>
                      <a:pt x="10" y="74"/>
                    </a:lnTo>
                    <a:lnTo>
                      <a:pt x="0" y="69"/>
                    </a:lnTo>
                    <a:lnTo>
                      <a:pt x="0" y="6"/>
                    </a:lnTo>
                  </a:path>
                </a:pathLst>
              </a:custGeom>
              <a:solidFill>
                <a:srgbClr val="01917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26" name="Freeform 345"/>
              <p:cNvSpPr/>
              <p:nvPr/>
            </p:nvSpPr>
            <p:spPr bwMode="auto">
              <a:xfrm flipH="1">
                <a:off x="3813" y="3314"/>
                <a:ext cx="183" cy="107"/>
              </a:xfrm>
              <a:custGeom>
                <a:avLst/>
                <a:gdLst>
                  <a:gd name="T0" fmla="*/ 0 w 56"/>
                  <a:gd name="T1" fmla="*/ 2147483647 h 38"/>
                  <a:gd name="T2" fmla="*/ 2147483647 w 56"/>
                  <a:gd name="T3" fmla="*/ 0 h 38"/>
                  <a:gd name="T4" fmla="*/ 2147483647 w 56"/>
                  <a:gd name="T5" fmla="*/ 1719367037 h 38"/>
                  <a:gd name="T6" fmla="*/ 0 w 56"/>
                  <a:gd name="T7" fmla="*/ 2147483647 h 38"/>
                  <a:gd name="T8" fmla="*/ 0 w 56"/>
                  <a:gd name="T9" fmla="*/ 2147483647 h 38"/>
                  <a:gd name="T10" fmla="*/ 0 60000 65536"/>
                  <a:gd name="T11" fmla="*/ 0 60000 65536"/>
                  <a:gd name="T12" fmla="*/ 0 60000 65536"/>
                  <a:gd name="T13" fmla="*/ 0 60000 65536"/>
                  <a:gd name="T14" fmla="*/ 0 60000 65536"/>
                  <a:gd name="T15" fmla="*/ 0 w 56"/>
                  <a:gd name="T16" fmla="*/ 0 h 38"/>
                  <a:gd name="T17" fmla="*/ 56 w 56"/>
                  <a:gd name="T18" fmla="*/ 38 h 38"/>
                </a:gdLst>
                <a:ahLst/>
                <a:cxnLst>
                  <a:cxn ang="T10">
                    <a:pos x="T0" y="T1"/>
                  </a:cxn>
                  <a:cxn ang="T11">
                    <a:pos x="T2" y="T3"/>
                  </a:cxn>
                  <a:cxn ang="T12">
                    <a:pos x="T4" y="T5"/>
                  </a:cxn>
                  <a:cxn ang="T13">
                    <a:pos x="T6" y="T7"/>
                  </a:cxn>
                  <a:cxn ang="T14">
                    <a:pos x="T8" y="T9"/>
                  </a:cxn>
                </a:cxnLst>
                <a:rect l="T15" t="T16" r="T17" b="T18"/>
                <a:pathLst>
                  <a:path w="56" h="38">
                    <a:moveTo>
                      <a:pt x="0" y="26"/>
                    </a:moveTo>
                    <a:lnTo>
                      <a:pt x="45" y="0"/>
                    </a:lnTo>
                    <a:lnTo>
                      <a:pt x="55" y="5"/>
                    </a:lnTo>
                    <a:lnTo>
                      <a:pt x="0" y="37"/>
                    </a:lnTo>
                    <a:lnTo>
                      <a:pt x="0" y="26"/>
                    </a:lnTo>
                  </a:path>
                </a:pathLst>
              </a:custGeom>
              <a:solidFill>
                <a:srgbClr val="66BCA4"/>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27" name="Line 346"/>
              <p:cNvSpPr>
                <a:spLocks noChangeShapeType="1"/>
              </p:cNvSpPr>
              <p:nvPr/>
            </p:nvSpPr>
            <p:spPr bwMode="auto">
              <a:xfrm flipH="1">
                <a:off x="3744" y="3483"/>
                <a:ext cx="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defRPr/>
                </a:pPr>
                <a:endParaRPr lang="zh-CN" altLang="en-US" sz="1600" kern="0">
                  <a:solidFill>
                    <a:sysClr val="windowText" lastClr="000000"/>
                  </a:solidFill>
                  <a:latin typeface="微软雅黑" panose="020B0503020204020204" pitchFamily="34" charset="-122"/>
                  <a:ea typeface="微软雅黑" panose="020B0503020204020204" pitchFamily="34" charset="-122"/>
                </a:endParaRPr>
              </a:p>
            </p:txBody>
          </p:sp>
          <p:sp>
            <p:nvSpPr>
              <p:cNvPr id="228" name="Freeform 347"/>
              <p:cNvSpPr/>
              <p:nvPr/>
            </p:nvSpPr>
            <p:spPr bwMode="auto">
              <a:xfrm flipH="1">
                <a:off x="3738" y="3491"/>
                <a:ext cx="16" cy="16"/>
              </a:xfrm>
              <a:custGeom>
                <a:avLst/>
                <a:gdLst>
                  <a:gd name="T0" fmla="*/ 2147483647 w 5"/>
                  <a:gd name="T1" fmla="*/ 607868223 h 6"/>
                  <a:gd name="T2" fmla="*/ 2147483647 w 5"/>
                  <a:gd name="T3" fmla="*/ 503128416 h 6"/>
                  <a:gd name="T4" fmla="*/ 2147483647 w 5"/>
                  <a:gd name="T5" fmla="*/ 136945834 h 6"/>
                  <a:gd name="T6" fmla="*/ 2147483647 w 5"/>
                  <a:gd name="T7" fmla="*/ 0 h 6"/>
                  <a:gd name="T8" fmla="*/ 2147483647 w 5"/>
                  <a:gd name="T9" fmla="*/ 0 h 6"/>
                  <a:gd name="T10" fmla="*/ 2147483647 w 5"/>
                  <a:gd name="T11" fmla="*/ 136945834 h 6"/>
                  <a:gd name="T12" fmla="*/ 0 w 5"/>
                  <a:gd name="T13" fmla="*/ 227950605 h 6"/>
                  <a:gd name="T14" fmla="*/ 2147483647 w 5"/>
                  <a:gd name="T15" fmla="*/ 503128416 h 6"/>
                  <a:gd name="T16" fmla="*/ 2147483647 w 5"/>
                  <a:gd name="T17" fmla="*/ 607868223 h 6"/>
                  <a:gd name="T18" fmla="*/ 2147483647 w 5"/>
                  <a:gd name="T19" fmla="*/ 60786822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6"/>
                  <a:gd name="T32" fmla="*/ 5 w 5"/>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6">
                    <a:moveTo>
                      <a:pt x="3" y="5"/>
                    </a:moveTo>
                    <a:lnTo>
                      <a:pt x="4" y="4"/>
                    </a:lnTo>
                    <a:lnTo>
                      <a:pt x="3" y="1"/>
                    </a:lnTo>
                    <a:lnTo>
                      <a:pt x="2" y="0"/>
                    </a:lnTo>
                    <a:lnTo>
                      <a:pt x="1" y="0"/>
                    </a:lnTo>
                    <a:lnTo>
                      <a:pt x="1" y="1"/>
                    </a:lnTo>
                    <a:lnTo>
                      <a:pt x="0" y="2"/>
                    </a:lnTo>
                    <a:lnTo>
                      <a:pt x="1" y="4"/>
                    </a:lnTo>
                    <a:lnTo>
                      <a:pt x="2" y="5"/>
                    </a:lnTo>
                    <a:lnTo>
                      <a:pt x="3" y="5"/>
                    </a:lnTo>
                  </a:path>
                </a:pathLst>
              </a:custGeom>
              <a:solidFill>
                <a:srgbClr val="999999"/>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29" name="Freeform 348"/>
              <p:cNvSpPr/>
              <p:nvPr/>
            </p:nvSpPr>
            <p:spPr bwMode="auto">
              <a:xfrm flipH="1">
                <a:off x="3742" y="3494"/>
                <a:ext cx="12" cy="13"/>
              </a:xfrm>
              <a:custGeom>
                <a:avLst/>
                <a:gdLst>
                  <a:gd name="T0" fmla="*/ 1162258006 w 4"/>
                  <a:gd name="T1" fmla="*/ 239896043 h 5"/>
                  <a:gd name="T2" fmla="*/ 0 w 4"/>
                  <a:gd name="T3" fmla="*/ 92267725 h 5"/>
                  <a:gd name="T4" fmla="*/ 1162258006 w 4"/>
                  <a:gd name="T5" fmla="*/ 0 h 5"/>
                  <a:gd name="T6" fmla="*/ 2147483647 w 4"/>
                  <a:gd name="T7" fmla="*/ 0 h 5"/>
                  <a:gd name="T8" fmla="*/ 2147483647 w 4"/>
                  <a:gd name="T9" fmla="*/ 92267725 h 5"/>
                  <a:gd name="T10" fmla="*/ 2147483647 w 4"/>
                  <a:gd name="T11" fmla="*/ 239896043 h 5"/>
                  <a:gd name="T12" fmla="*/ 2147483647 w 4"/>
                  <a:gd name="T13" fmla="*/ 296787016 h 5"/>
                  <a:gd name="T14" fmla="*/ 2147483647 w 4"/>
                  <a:gd name="T15" fmla="*/ 296787016 h 5"/>
                  <a:gd name="T16" fmla="*/ 1162258006 w 4"/>
                  <a:gd name="T17" fmla="*/ 23989604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1" y="3"/>
                    </a:moveTo>
                    <a:lnTo>
                      <a:pt x="0" y="1"/>
                    </a:lnTo>
                    <a:lnTo>
                      <a:pt x="1" y="0"/>
                    </a:lnTo>
                    <a:lnTo>
                      <a:pt x="2" y="0"/>
                    </a:lnTo>
                    <a:lnTo>
                      <a:pt x="3" y="1"/>
                    </a:lnTo>
                    <a:lnTo>
                      <a:pt x="3" y="3"/>
                    </a:lnTo>
                    <a:lnTo>
                      <a:pt x="3" y="4"/>
                    </a:lnTo>
                    <a:lnTo>
                      <a:pt x="2" y="4"/>
                    </a:lnTo>
                    <a:lnTo>
                      <a:pt x="1" y="3"/>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30" name="Freeform 349"/>
              <p:cNvSpPr/>
              <p:nvPr/>
            </p:nvSpPr>
            <p:spPr bwMode="auto">
              <a:xfrm flipH="1">
                <a:off x="3685" y="3491"/>
                <a:ext cx="36" cy="32"/>
              </a:xfrm>
              <a:custGeom>
                <a:avLst/>
                <a:gdLst>
                  <a:gd name="T0" fmla="*/ 2147483647 w 11"/>
                  <a:gd name="T1" fmla="*/ 2147483647 h 11"/>
                  <a:gd name="T2" fmla="*/ 2147483647 w 11"/>
                  <a:gd name="T3" fmla="*/ 2147483647 h 11"/>
                  <a:gd name="T4" fmla="*/ 2147483647 w 11"/>
                  <a:gd name="T5" fmla="*/ 2147483647 h 11"/>
                  <a:gd name="T6" fmla="*/ 2147483647 w 11"/>
                  <a:gd name="T7" fmla="*/ 2147483647 h 11"/>
                  <a:gd name="T8" fmla="*/ 2147483647 w 11"/>
                  <a:gd name="T9" fmla="*/ 2147483647 h 11"/>
                  <a:gd name="T10" fmla="*/ 2147483647 w 11"/>
                  <a:gd name="T11" fmla="*/ 2147483647 h 11"/>
                  <a:gd name="T12" fmla="*/ 2147483647 w 11"/>
                  <a:gd name="T13" fmla="*/ 0 h 11"/>
                  <a:gd name="T14" fmla="*/ 2147483647 w 11"/>
                  <a:gd name="T15" fmla="*/ 0 h 11"/>
                  <a:gd name="T16" fmla="*/ 2147483647 w 11"/>
                  <a:gd name="T17" fmla="*/ 0 h 11"/>
                  <a:gd name="T18" fmla="*/ 2147483647 w 11"/>
                  <a:gd name="T19" fmla="*/ 687331090 h 11"/>
                  <a:gd name="T20" fmla="*/ 2147483647 w 11"/>
                  <a:gd name="T21" fmla="*/ 1293089995 h 11"/>
                  <a:gd name="T22" fmla="*/ 0 w 11"/>
                  <a:gd name="T23" fmla="*/ 2147483647 h 11"/>
                  <a:gd name="T24" fmla="*/ 2147483647 w 11"/>
                  <a:gd name="T25" fmla="*/ 2147483647 h 11"/>
                  <a:gd name="T26" fmla="*/ 2147483647 w 11"/>
                  <a:gd name="T27" fmla="*/ 2147483647 h 11"/>
                  <a:gd name="T28" fmla="*/ 2147483647 w 11"/>
                  <a:gd name="T29" fmla="*/ 2147483647 h 11"/>
                  <a:gd name="T30" fmla="*/ 2147483647 w 11"/>
                  <a:gd name="T31" fmla="*/ 2147483647 h 11"/>
                  <a:gd name="T32" fmla="*/ 2147483647 w 11"/>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1"/>
                  <a:gd name="T53" fmla="*/ 11 w 11"/>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1">
                    <a:moveTo>
                      <a:pt x="6" y="10"/>
                    </a:moveTo>
                    <a:lnTo>
                      <a:pt x="8" y="9"/>
                    </a:lnTo>
                    <a:lnTo>
                      <a:pt x="10" y="8"/>
                    </a:lnTo>
                    <a:lnTo>
                      <a:pt x="10" y="7"/>
                    </a:lnTo>
                    <a:lnTo>
                      <a:pt x="10" y="5"/>
                    </a:lnTo>
                    <a:lnTo>
                      <a:pt x="8" y="4"/>
                    </a:lnTo>
                    <a:lnTo>
                      <a:pt x="6" y="0"/>
                    </a:lnTo>
                    <a:lnTo>
                      <a:pt x="4" y="0"/>
                    </a:lnTo>
                    <a:lnTo>
                      <a:pt x="3" y="0"/>
                    </a:lnTo>
                    <a:lnTo>
                      <a:pt x="1" y="1"/>
                    </a:lnTo>
                    <a:lnTo>
                      <a:pt x="1" y="2"/>
                    </a:lnTo>
                    <a:lnTo>
                      <a:pt x="0" y="4"/>
                    </a:lnTo>
                    <a:lnTo>
                      <a:pt x="1" y="6"/>
                    </a:lnTo>
                    <a:lnTo>
                      <a:pt x="1" y="7"/>
                    </a:lnTo>
                    <a:lnTo>
                      <a:pt x="4" y="10"/>
                    </a:lnTo>
                    <a:lnTo>
                      <a:pt x="5" y="10"/>
                    </a:lnTo>
                    <a:lnTo>
                      <a:pt x="6" y="10"/>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31" name="Freeform 350"/>
              <p:cNvSpPr/>
              <p:nvPr/>
            </p:nvSpPr>
            <p:spPr bwMode="auto">
              <a:xfrm flipH="1">
                <a:off x="3696" y="3494"/>
                <a:ext cx="25" cy="29"/>
              </a:xfrm>
              <a:custGeom>
                <a:avLst/>
                <a:gdLst>
                  <a:gd name="T0" fmla="*/ 2147483647 w 8"/>
                  <a:gd name="T1" fmla="*/ 2147483647 h 10"/>
                  <a:gd name="T2" fmla="*/ 2147483647 w 8"/>
                  <a:gd name="T3" fmla="*/ 2147483647 h 10"/>
                  <a:gd name="T4" fmla="*/ 0 w 8"/>
                  <a:gd name="T5" fmla="*/ 1880803609 h 10"/>
                  <a:gd name="T6" fmla="*/ 2147483647 w 8"/>
                  <a:gd name="T7" fmla="*/ 648553154 h 10"/>
                  <a:gd name="T8" fmla="*/ 2147483647 w 8"/>
                  <a:gd name="T9" fmla="*/ 0 h 10"/>
                  <a:gd name="T10" fmla="*/ 2147483647 w 8"/>
                  <a:gd name="T11" fmla="*/ 0 h 10"/>
                  <a:gd name="T12" fmla="*/ 2147483647 w 8"/>
                  <a:gd name="T13" fmla="*/ 0 h 10"/>
                  <a:gd name="T14" fmla="*/ 2147483647 w 8"/>
                  <a:gd name="T15" fmla="*/ 648553154 h 10"/>
                  <a:gd name="T16" fmla="*/ 2147483647 w 8"/>
                  <a:gd name="T17" fmla="*/ 2147483647 h 10"/>
                  <a:gd name="T18" fmla="*/ 2147483647 w 8"/>
                  <a:gd name="T19" fmla="*/ 2147483647 h 10"/>
                  <a:gd name="T20" fmla="*/ 2147483647 w 8"/>
                  <a:gd name="T21" fmla="*/ 2147483647 h 10"/>
                  <a:gd name="T22" fmla="*/ 2147483647 w 8"/>
                  <a:gd name="T23" fmla="*/ 2147483647 h 10"/>
                  <a:gd name="T24" fmla="*/ 2147483647 w 8"/>
                  <a:gd name="T25" fmla="*/ 2147483647 h 10"/>
                  <a:gd name="T26" fmla="*/ 2147483647 w 8"/>
                  <a:gd name="T27" fmla="*/ 2147483647 h 10"/>
                  <a:gd name="T28" fmla="*/ 2147483647 w 8"/>
                  <a:gd name="T29" fmla="*/ 2147483647 h 10"/>
                  <a:gd name="T30" fmla="*/ 2147483647 w 8"/>
                  <a:gd name="T31" fmla="*/ 2147483647 h 10"/>
                  <a:gd name="T32" fmla="*/ 2147483647 w 8"/>
                  <a:gd name="T33" fmla="*/ 2147483647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0"/>
                  <a:gd name="T53" fmla="*/ 8 w 8"/>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0">
                    <a:moveTo>
                      <a:pt x="1" y="6"/>
                    </a:moveTo>
                    <a:lnTo>
                      <a:pt x="1" y="5"/>
                    </a:lnTo>
                    <a:lnTo>
                      <a:pt x="0" y="3"/>
                    </a:lnTo>
                    <a:lnTo>
                      <a:pt x="1" y="1"/>
                    </a:lnTo>
                    <a:lnTo>
                      <a:pt x="1" y="0"/>
                    </a:lnTo>
                    <a:lnTo>
                      <a:pt x="2" y="0"/>
                    </a:lnTo>
                    <a:lnTo>
                      <a:pt x="4" y="0"/>
                    </a:lnTo>
                    <a:lnTo>
                      <a:pt x="5" y="1"/>
                    </a:lnTo>
                    <a:lnTo>
                      <a:pt x="6" y="4"/>
                    </a:lnTo>
                    <a:lnTo>
                      <a:pt x="7" y="5"/>
                    </a:lnTo>
                    <a:lnTo>
                      <a:pt x="7" y="7"/>
                    </a:lnTo>
                    <a:lnTo>
                      <a:pt x="7" y="8"/>
                    </a:lnTo>
                    <a:lnTo>
                      <a:pt x="6" y="9"/>
                    </a:lnTo>
                    <a:lnTo>
                      <a:pt x="5" y="9"/>
                    </a:lnTo>
                    <a:lnTo>
                      <a:pt x="4" y="9"/>
                    </a:lnTo>
                    <a:lnTo>
                      <a:pt x="2" y="8"/>
                    </a:lnTo>
                    <a:lnTo>
                      <a:pt x="1" y="6"/>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13" name="Freeform 351"/>
              <p:cNvSpPr/>
              <p:nvPr/>
            </p:nvSpPr>
            <p:spPr bwMode="auto">
              <a:xfrm flipH="1">
                <a:off x="3702" y="3502"/>
                <a:ext cx="13" cy="13"/>
              </a:xfrm>
              <a:custGeom>
                <a:avLst/>
                <a:gdLst>
                  <a:gd name="T0" fmla="*/ 0 w 4"/>
                  <a:gd name="T1" fmla="*/ 239896043 h 5"/>
                  <a:gd name="T2" fmla="*/ 0 w 4"/>
                  <a:gd name="T3" fmla="*/ 92267725 h 5"/>
                  <a:gd name="T4" fmla="*/ 0 w 4"/>
                  <a:gd name="T5" fmla="*/ 0 h 5"/>
                  <a:gd name="T6" fmla="*/ 2147483647 w 4"/>
                  <a:gd name="T7" fmla="*/ 0 h 5"/>
                  <a:gd name="T8" fmla="*/ 2147483647 w 4"/>
                  <a:gd name="T9" fmla="*/ 92267725 h 5"/>
                  <a:gd name="T10" fmla="*/ 2147483647 w 4"/>
                  <a:gd name="T11" fmla="*/ 239896043 h 5"/>
                  <a:gd name="T12" fmla="*/ 2147483647 w 4"/>
                  <a:gd name="T13" fmla="*/ 296787016 h 5"/>
                  <a:gd name="T14" fmla="*/ 2147483647 w 4"/>
                  <a:gd name="T15" fmla="*/ 296787016 h 5"/>
                  <a:gd name="T16" fmla="*/ 0 w 4"/>
                  <a:gd name="T17" fmla="*/ 23989604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0" y="3"/>
                    </a:moveTo>
                    <a:lnTo>
                      <a:pt x="0" y="1"/>
                    </a:lnTo>
                    <a:lnTo>
                      <a:pt x="0" y="0"/>
                    </a:lnTo>
                    <a:lnTo>
                      <a:pt x="2" y="0"/>
                    </a:lnTo>
                    <a:lnTo>
                      <a:pt x="3" y="1"/>
                    </a:lnTo>
                    <a:lnTo>
                      <a:pt x="3" y="3"/>
                    </a:lnTo>
                    <a:lnTo>
                      <a:pt x="3" y="4"/>
                    </a:lnTo>
                    <a:lnTo>
                      <a:pt x="2" y="4"/>
                    </a:lnTo>
                    <a:lnTo>
                      <a:pt x="0" y="3"/>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33" name="Freeform 352"/>
              <p:cNvSpPr/>
              <p:nvPr/>
            </p:nvSpPr>
            <p:spPr bwMode="auto">
              <a:xfrm flipH="1">
                <a:off x="3660" y="3504"/>
                <a:ext cx="36" cy="35"/>
              </a:xfrm>
              <a:custGeom>
                <a:avLst/>
                <a:gdLst>
                  <a:gd name="T0" fmla="*/ 2147483647 w 11"/>
                  <a:gd name="T1" fmla="*/ 2147483647 h 12"/>
                  <a:gd name="T2" fmla="*/ 2147483647 w 11"/>
                  <a:gd name="T3" fmla="*/ 2147483647 h 12"/>
                  <a:gd name="T4" fmla="*/ 2147483647 w 11"/>
                  <a:gd name="T5" fmla="*/ 2147483647 h 12"/>
                  <a:gd name="T6" fmla="*/ 2147483647 w 11"/>
                  <a:gd name="T7" fmla="*/ 2147483647 h 12"/>
                  <a:gd name="T8" fmla="*/ 2147483647 w 11"/>
                  <a:gd name="T9" fmla="*/ 2147483647 h 12"/>
                  <a:gd name="T10" fmla="*/ 2147483647 w 11"/>
                  <a:gd name="T11" fmla="*/ 2085967230 h 12"/>
                  <a:gd name="T12" fmla="*/ 2147483647 w 11"/>
                  <a:gd name="T13" fmla="*/ 715189026 h 12"/>
                  <a:gd name="T14" fmla="*/ 2147483647 w 11"/>
                  <a:gd name="T15" fmla="*/ 0 h 12"/>
                  <a:gd name="T16" fmla="*/ 2147483647 w 11"/>
                  <a:gd name="T17" fmla="*/ 0 h 12"/>
                  <a:gd name="T18" fmla="*/ 2147483647 w 11"/>
                  <a:gd name="T19" fmla="*/ 1456942950 h 12"/>
                  <a:gd name="T20" fmla="*/ 0 w 11"/>
                  <a:gd name="T21" fmla="*/ 1456942950 h 12"/>
                  <a:gd name="T22" fmla="*/ 0 w 11"/>
                  <a:gd name="T23" fmla="*/ 2147483647 h 12"/>
                  <a:gd name="T24" fmla="*/ 0 w 11"/>
                  <a:gd name="T25" fmla="*/ 2147483647 h 12"/>
                  <a:gd name="T26" fmla="*/ 2147483647 w 11"/>
                  <a:gd name="T27" fmla="*/ 2147483647 h 12"/>
                  <a:gd name="T28" fmla="*/ 2147483647 w 11"/>
                  <a:gd name="T29" fmla="*/ 2147483647 h 12"/>
                  <a:gd name="T30" fmla="*/ 2147483647 w 11"/>
                  <a:gd name="T31" fmla="*/ 2147483647 h 12"/>
                  <a:gd name="T32" fmla="*/ 2147483647 w 11"/>
                  <a:gd name="T33" fmla="*/ 2147483647 h 12"/>
                  <a:gd name="T34" fmla="*/ 2147483647 w 11"/>
                  <a:gd name="T35" fmla="*/ 2147483647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12"/>
                  <a:gd name="T56" fmla="*/ 11 w 11"/>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12">
                    <a:moveTo>
                      <a:pt x="7" y="10"/>
                    </a:moveTo>
                    <a:lnTo>
                      <a:pt x="9" y="8"/>
                    </a:lnTo>
                    <a:lnTo>
                      <a:pt x="9" y="7"/>
                    </a:lnTo>
                    <a:lnTo>
                      <a:pt x="10" y="6"/>
                    </a:lnTo>
                    <a:lnTo>
                      <a:pt x="9" y="5"/>
                    </a:lnTo>
                    <a:lnTo>
                      <a:pt x="9" y="3"/>
                    </a:lnTo>
                    <a:lnTo>
                      <a:pt x="6" y="1"/>
                    </a:lnTo>
                    <a:lnTo>
                      <a:pt x="5" y="0"/>
                    </a:lnTo>
                    <a:lnTo>
                      <a:pt x="4" y="0"/>
                    </a:lnTo>
                    <a:lnTo>
                      <a:pt x="2" y="2"/>
                    </a:lnTo>
                    <a:lnTo>
                      <a:pt x="0" y="2"/>
                    </a:lnTo>
                    <a:lnTo>
                      <a:pt x="0" y="4"/>
                    </a:lnTo>
                    <a:lnTo>
                      <a:pt x="0" y="5"/>
                    </a:lnTo>
                    <a:lnTo>
                      <a:pt x="2" y="7"/>
                    </a:lnTo>
                    <a:lnTo>
                      <a:pt x="4" y="10"/>
                    </a:lnTo>
                    <a:lnTo>
                      <a:pt x="5" y="11"/>
                    </a:lnTo>
                    <a:lnTo>
                      <a:pt x="6" y="10"/>
                    </a:lnTo>
                    <a:lnTo>
                      <a:pt x="7" y="10"/>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34" name="Freeform 353"/>
              <p:cNvSpPr/>
              <p:nvPr/>
            </p:nvSpPr>
            <p:spPr bwMode="auto">
              <a:xfrm flipH="1">
                <a:off x="3669" y="3507"/>
                <a:ext cx="27" cy="32"/>
              </a:xfrm>
              <a:custGeom>
                <a:avLst/>
                <a:gdLst>
                  <a:gd name="T0" fmla="*/ 2147483647 w 8"/>
                  <a:gd name="T1" fmla="*/ 2147483647 h 11"/>
                  <a:gd name="T2" fmla="*/ 0 w 8"/>
                  <a:gd name="T3" fmla="*/ 2147483647 h 11"/>
                  <a:gd name="T4" fmla="*/ 0 w 8"/>
                  <a:gd name="T5" fmla="*/ 1999507880 h 11"/>
                  <a:gd name="T6" fmla="*/ 0 w 8"/>
                  <a:gd name="T7" fmla="*/ 687331090 h 11"/>
                  <a:gd name="T8" fmla="*/ 2147483647 w 8"/>
                  <a:gd name="T9" fmla="*/ 687331090 h 11"/>
                  <a:gd name="T10" fmla="*/ 2147483647 w 8"/>
                  <a:gd name="T11" fmla="*/ 0 h 11"/>
                  <a:gd name="T12" fmla="*/ 2147483647 w 8"/>
                  <a:gd name="T13" fmla="*/ 687331090 h 11"/>
                  <a:gd name="T14" fmla="*/ 2147483647 w 8"/>
                  <a:gd name="T15" fmla="*/ 1293089995 h 11"/>
                  <a:gd name="T16" fmla="*/ 2147483647 w 8"/>
                  <a:gd name="T17" fmla="*/ 1999507880 h 11"/>
                  <a:gd name="T18" fmla="*/ 2147483647 w 8"/>
                  <a:gd name="T19" fmla="*/ 2147483647 h 11"/>
                  <a:gd name="T20" fmla="*/ 2147483647 w 8"/>
                  <a:gd name="T21" fmla="*/ 2147483647 h 11"/>
                  <a:gd name="T22" fmla="*/ 2147483647 w 8"/>
                  <a:gd name="T23" fmla="*/ 2147483647 h 11"/>
                  <a:gd name="T24" fmla="*/ 2147483647 w 8"/>
                  <a:gd name="T25" fmla="*/ 2147483647 h 11"/>
                  <a:gd name="T26" fmla="*/ 2147483647 w 8"/>
                  <a:gd name="T27" fmla="*/ 2147483647 h 11"/>
                  <a:gd name="T28" fmla="*/ 2147483647 w 8"/>
                  <a:gd name="T29" fmla="*/ 2147483647 h 11"/>
                  <a:gd name="T30" fmla="*/ 2147483647 w 8"/>
                  <a:gd name="T31" fmla="*/ 2147483647 h 11"/>
                  <a:gd name="T32" fmla="*/ 2147483647 w 8"/>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1"/>
                  <a:gd name="T53" fmla="*/ 8 w 8"/>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1">
                    <a:moveTo>
                      <a:pt x="2" y="6"/>
                    </a:moveTo>
                    <a:lnTo>
                      <a:pt x="0" y="4"/>
                    </a:lnTo>
                    <a:lnTo>
                      <a:pt x="0" y="3"/>
                    </a:lnTo>
                    <a:lnTo>
                      <a:pt x="0" y="1"/>
                    </a:lnTo>
                    <a:lnTo>
                      <a:pt x="2" y="1"/>
                    </a:lnTo>
                    <a:lnTo>
                      <a:pt x="3" y="0"/>
                    </a:lnTo>
                    <a:lnTo>
                      <a:pt x="4" y="1"/>
                    </a:lnTo>
                    <a:lnTo>
                      <a:pt x="5" y="2"/>
                    </a:lnTo>
                    <a:lnTo>
                      <a:pt x="6" y="3"/>
                    </a:lnTo>
                    <a:lnTo>
                      <a:pt x="7" y="5"/>
                    </a:lnTo>
                    <a:lnTo>
                      <a:pt x="7" y="6"/>
                    </a:lnTo>
                    <a:lnTo>
                      <a:pt x="7" y="9"/>
                    </a:lnTo>
                    <a:lnTo>
                      <a:pt x="6" y="9"/>
                    </a:lnTo>
                    <a:lnTo>
                      <a:pt x="5" y="10"/>
                    </a:lnTo>
                    <a:lnTo>
                      <a:pt x="4" y="9"/>
                    </a:lnTo>
                    <a:lnTo>
                      <a:pt x="3" y="7"/>
                    </a:lnTo>
                    <a:lnTo>
                      <a:pt x="2" y="6"/>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35" name="Freeform 354"/>
              <p:cNvSpPr/>
              <p:nvPr/>
            </p:nvSpPr>
            <p:spPr bwMode="auto">
              <a:xfrm flipH="1">
                <a:off x="3673" y="3515"/>
                <a:ext cx="12" cy="16"/>
              </a:xfrm>
              <a:custGeom>
                <a:avLst/>
                <a:gdLst>
                  <a:gd name="T0" fmla="*/ 0 w 4"/>
                  <a:gd name="T1" fmla="*/ 2147483647 h 5"/>
                  <a:gd name="T2" fmla="*/ 0 w 4"/>
                  <a:gd name="T3" fmla="*/ 2147483647 h 5"/>
                  <a:gd name="T4" fmla="*/ 0 w 4"/>
                  <a:gd name="T5" fmla="*/ 0 h 5"/>
                  <a:gd name="T6" fmla="*/ 1162258006 w 4"/>
                  <a:gd name="T7" fmla="*/ 0 h 5"/>
                  <a:gd name="T8" fmla="*/ 2147483647 w 4"/>
                  <a:gd name="T9" fmla="*/ 2147483647 h 5"/>
                  <a:gd name="T10" fmla="*/ 2147483647 w 4"/>
                  <a:gd name="T11" fmla="*/ 2147483647 h 5"/>
                  <a:gd name="T12" fmla="*/ 2147483647 w 4"/>
                  <a:gd name="T13" fmla="*/ 2147483647 h 5"/>
                  <a:gd name="T14" fmla="*/ 1162258006 w 4"/>
                  <a:gd name="T15" fmla="*/ 2147483647 h 5"/>
                  <a:gd name="T16" fmla="*/ 0 w 4"/>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0" y="2"/>
                    </a:moveTo>
                    <a:lnTo>
                      <a:pt x="0" y="1"/>
                    </a:lnTo>
                    <a:lnTo>
                      <a:pt x="0" y="0"/>
                    </a:lnTo>
                    <a:lnTo>
                      <a:pt x="1" y="0"/>
                    </a:lnTo>
                    <a:lnTo>
                      <a:pt x="2" y="1"/>
                    </a:lnTo>
                    <a:lnTo>
                      <a:pt x="3" y="3"/>
                    </a:lnTo>
                    <a:lnTo>
                      <a:pt x="2" y="4"/>
                    </a:lnTo>
                    <a:lnTo>
                      <a:pt x="1" y="3"/>
                    </a:lnTo>
                    <a:lnTo>
                      <a:pt x="0" y="2"/>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36" name="Freeform 355"/>
              <p:cNvSpPr/>
              <p:nvPr/>
            </p:nvSpPr>
            <p:spPr bwMode="auto">
              <a:xfrm flipH="1">
                <a:off x="3702" y="3496"/>
                <a:ext cx="33" cy="32"/>
              </a:xfrm>
              <a:custGeom>
                <a:avLst/>
                <a:gdLst>
                  <a:gd name="T0" fmla="*/ 2147483647 w 10"/>
                  <a:gd name="T1" fmla="*/ 2147483647 h 11"/>
                  <a:gd name="T2" fmla="*/ 2147483647 w 10"/>
                  <a:gd name="T3" fmla="*/ 2147483647 h 11"/>
                  <a:gd name="T4" fmla="*/ 2147483647 w 10"/>
                  <a:gd name="T5" fmla="*/ 2147483647 h 11"/>
                  <a:gd name="T6" fmla="*/ 2147483647 w 10"/>
                  <a:gd name="T7" fmla="*/ 2147483647 h 11"/>
                  <a:gd name="T8" fmla="*/ 2147483647 w 10"/>
                  <a:gd name="T9" fmla="*/ 2147483647 h 11"/>
                  <a:gd name="T10" fmla="*/ 2147483647 w 10"/>
                  <a:gd name="T11" fmla="*/ 2147483647 h 11"/>
                  <a:gd name="T12" fmla="*/ 2147483647 w 10"/>
                  <a:gd name="T13" fmla="*/ 0 h 11"/>
                  <a:gd name="T14" fmla="*/ 2147483647 w 10"/>
                  <a:gd name="T15" fmla="*/ 0 h 11"/>
                  <a:gd name="T16" fmla="*/ 2147483647 w 10"/>
                  <a:gd name="T17" fmla="*/ 0 h 11"/>
                  <a:gd name="T18" fmla="*/ 2147483647 w 10"/>
                  <a:gd name="T19" fmla="*/ 1293089995 h 11"/>
                  <a:gd name="T20" fmla="*/ 0 w 10"/>
                  <a:gd name="T21" fmla="*/ 1999507880 h 11"/>
                  <a:gd name="T22" fmla="*/ 0 w 10"/>
                  <a:gd name="T23" fmla="*/ 2147483647 h 11"/>
                  <a:gd name="T24" fmla="*/ 0 w 10"/>
                  <a:gd name="T25" fmla="*/ 2147483647 h 11"/>
                  <a:gd name="T26" fmla="*/ 2147483647 w 10"/>
                  <a:gd name="T27" fmla="*/ 2147483647 h 11"/>
                  <a:gd name="T28" fmla="*/ 2147483647 w 10"/>
                  <a:gd name="T29" fmla="*/ 2147483647 h 11"/>
                  <a:gd name="T30" fmla="*/ 2147483647 w 10"/>
                  <a:gd name="T31" fmla="*/ 2147483647 h 11"/>
                  <a:gd name="T32" fmla="*/ 2147483647 w 10"/>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1"/>
                  <a:gd name="T53" fmla="*/ 10 w 10"/>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1">
                    <a:moveTo>
                      <a:pt x="6" y="10"/>
                    </a:moveTo>
                    <a:lnTo>
                      <a:pt x="8" y="9"/>
                    </a:lnTo>
                    <a:lnTo>
                      <a:pt x="9" y="8"/>
                    </a:lnTo>
                    <a:lnTo>
                      <a:pt x="9" y="7"/>
                    </a:lnTo>
                    <a:lnTo>
                      <a:pt x="9" y="5"/>
                    </a:lnTo>
                    <a:lnTo>
                      <a:pt x="8" y="4"/>
                    </a:lnTo>
                    <a:lnTo>
                      <a:pt x="6" y="0"/>
                    </a:lnTo>
                    <a:lnTo>
                      <a:pt x="5" y="0"/>
                    </a:lnTo>
                    <a:lnTo>
                      <a:pt x="4" y="0"/>
                    </a:lnTo>
                    <a:lnTo>
                      <a:pt x="1" y="2"/>
                    </a:lnTo>
                    <a:lnTo>
                      <a:pt x="0" y="3"/>
                    </a:lnTo>
                    <a:lnTo>
                      <a:pt x="0" y="4"/>
                    </a:lnTo>
                    <a:lnTo>
                      <a:pt x="0" y="6"/>
                    </a:lnTo>
                    <a:lnTo>
                      <a:pt x="1" y="7"/>
                    </a:lnTo>
                    <a:lnTo>
                      <a:pt x="4" y="10"/>
                    </a:lnTo>
                    <a:lnTo>
                      <a:pt x="5" y="10"/>
                    </a:lnTo>
                    <a:lnTo>
                      <a:pt x="6" y="10"/>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37" name="Freeform 356"/>
              <p:cNvSpPr/>
              <p:nvPr/>
            </p:nvSpPr>
            <p:spPr bwMode="auto">
              <a:xfrm flipH="1">
                <a:off x="3708" y="3502"/>
                <a:ext cx="27" cy="26"/>
              </a:xfrm>
              <a:custGeom>
                <a:avLst/>
                <a:gdLst>
                  <a:gd name="T0" fmla="*/ 2147483647 w 8"/>
                  <a:gd name="T1" fmla="*/ 2147483647 h 9"/>
                  <a:gd name="T2" fmla="*/ 0 w 8"/>
                  <a:gd name="T3" fmla="*/ 2147483647 h 9"/>
                  <a:gd name="T4" fmla="*/ 0 w 8"/>
                  <a:gd name="T5" fmla="*/ 1155562092 h 9"/>
                  <a:gd name="T6" fmla="*/ 0 w 8"/>
                  <a:gd name="T7" fmla="*/ 611955524 h 9"/>
                  <a:gd name="T8" fmla="*/ 2147483647 w 8"/>
                  <a:gd name="T9" fmla="*/ 0 h 9"/>
                  <a:gd name="T10" fmla="*/ 2147483647 w 8"/>
                  <a:gd name="T11" fmla="*/ 0 h 9"/>
                  <a:gd name="T12" fmla="*/ 2147483647 w 8"/>
                  <a:gd name="T13" fmla="*/ 0 h 9"/>
                  <a:gd name="T14" fmla="*/ 2147483647 w 8"/>
                  <a:gd name="T15" fmla="*/ 611955524 h 9"/>
                  <a:gd name="T16" fmla="*/ 2147483647 w 8"/>
                  <a:gd name="T17" fmla="*/ 1767870568 h 9"/>
                  <a:gd name="T18" fmla="*/ 2147483647 w 8"/>
                  <a:gd name="T19" fmla="*/ 2147483647 h 9"/>
                  <a:gd name="T20" fmla="*/ 2147483647 w 8"/>
                  <a:gd name="T21" fmla="*/ 2147483647 h 9"/>
                  <a:gd name="T22" fmla="*/ 2147483647 w 8"/>
                  <a:gd name="T23" fmla="*/ 2147483647 h 9"/>
                  <a:gd name="T24" fmla="*/ 2147483647 w 8"/>
                  <a:gd name="T25" fmla="*/ 2147483647 h 9"/>
                  <a:gd name="T26" fmla="*/ 2147483647 w 8"/>
                  <a:gd name="T27" fmla="*/ 2147483647 h 9"/>
                  <a:gd name="T28" fmla="*/ 2147483647 w 8"/>
                  <a:gd name="T29" fmla="*/ 2147483647 h 9"/>
                  <a:gd name="T30" fmla="*/ 2147483647 w 8"/>
                  <a:gd name="T31" fmla="*/ 2147483647 h 9"/>
                  <a:gd name="T32" fmla="*/ 2147483647 w 8"/>
                  <a:gd name="T33" fmla="*/ 2147483647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9"/>
                  <a:gd name="T53" fmla="*/ 8 w 8"/>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9">
                    <a:moveTo>
                      <a:pt x="1" y="5"/>
                    </a:moveTo>
                    <a:lnTo>
                      <a:pt x="0" y="4"/>
                    </a:lnTo>
                    <a:lnTo>
                      <a:pt x="0" y="2"/>
                    </a:lnTo>
                    <a:lnTo>
                      <a:pt x="0" y="1"/>
                    </a:lnTo>
                    <a:lnTo>
                      <a:pt x="1" y="0"/>
                    </a:lnTo>
                    <a:lnTo>
                      <a:pt x="3" y="0"/>
                    </a:lnTo>
                    <a:lnTo>
                      <a:pt x="4" y="0"/>
                    </a:lnTo>
                    <a:lnTo>
                      <a:pt x="5" y="1"/>
                    </a:lnTo>
                    <a:lnTo>
                      <a:pt x="6" y="3"/>
                    </a:lnTo>
                    <a:lnTo>
                      <a:pt x="7" y="4"/>
                    </a:lnTo>
                    <a:lnTo>
                      <a:pt x="7" y="6"/>
                    </a:lnTo>
                    <a:lnTo>
                      <a:pt x="7" y="7"/>
                    </a:lnTo>
                    <a:lnTo>
                      <a:pt x="6" y="8"/>
                    </a:lnTo>
                    <a:lnTo>
                      <a:pt x="5" y="8"/>
                    </a:lnTo>
                    <a:lnTo>
                      <a:pt x="4" y="8"/>
                    </a:lnTo>
                    <a:lnTo>
                      <a:pt x="3" y="7"/>
                    </a:lnTo>
                    <a:lnTo>
                      <a:pt x="1" y="5"/>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38" name="Freeform 357"/>
              <p:cNvSpPr/>
              <p:nvPr/>
            </p:nvSpPr>
            <p:spPr bwMode="auto">
              <a:xfrm flipH="1">
                <a:off x="3713" y="3507"/>
                <a:ext cx="18" cy="16"/>
              </a:xfrm>
              <a:custGeom>
                <a:avLst/>
                <a:gdLst>
                  <a:gd name="T0" fmla="*/ 2147483647 w 6"/>
                  <a:gd name="T1" fmla="*/ 2147483647 h 5"/>
                  <a:gd name="T2" fmla="*/ 0 w 6"/>
                  <a:gd name="T3" fmla="*/ 2147483647 h 5"/>
                  <a:gd name="T4" fmla="*/ 2147483647 w 6"/>
                  <a:gd name="T5" fmla="*/ 0 h 5"/>
                  <a:gd name="T6" fmla="*/ 2147483647 w 6"/>
                  <a:gd name="T7" fmla="*/ 0 h 5"/>
                  <a:gd name="T8" fmla="*/ 2147483647 w 6"/>
                  <a:gd name="T9" fmla="*/ 2147483647 h 5"/>
                  <a:gd name="T10" fmla="*/ 2147483647 w 6"/>
                  <a:gd name="T11" fmla="*/ 2147483647 h 5"/>
                  <a:gd name="T12" fmla="*/ 2147483647 w 6"/>
                  <a:gd name="T13" fmla="*/ 2147483647 h 5"/>
                  <a:gd name="T14" fmla="*/ 2147483647 w 6"/>
                  <a:gd name="T15" fmla="*/ 2147483647 h 5"/>
                  <a:gd name="T16" fmla="*/ 2147483647 w 6"/>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5"/>
                  <a:gd name="T29" fmla="*/ 6 w 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5">
                    <a:moveTo>
                      <a:pt x="2" y="3"/>
                    </a:moveTo>
                    <a:lnTo>
                      <a:pt x="0" y="1"/>
                    </a:lnTo>
                    <a:lnTo>
                      <a:pt x="2" y="0"/>
                    </a:lnTo>
                    <a:lnTo>
                      <a:pt x="3" y="0"/>
                    </a:lnTo>
                    <a:lnTo>
                      <a:pt x="4" y="1"/>
                    </a:lnTo>
                    <a:lnTo>
                      <a:pt x="5" y="3"/>
                    </a:lnTo>
                    <a:lnTo>
                      <a:pt x="4" y="4"/>
                    </a:lnTo>
                    <a:lnTo>
                      <a:pt x="3" y="4"/>
                    </a:lnTo>
                    <a:lnTo>
                      <a:pt x="2" y="3"/>
                    </a:lnTo>
                  </a:path>
                </a:pathLst>
              </a:custGeom>
              <a:solidFill>
                <a:srgbClr val="F9013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39" name="Freeform 358"/>
              <p:cNvSpPr/>
              <p:nvPr/>
            </p:nvSpPr>
            <p:spPr bwMode="auto">
              <a:xfrm flipH="1">
                <a:off x="3673" y="3510"/>
                <a:ext cx="35" cy="34"/>
              </a:xfrm>
              <a:custGeom>
                <a:avLst/>
                <a:gdLst>
                  <a:gd name="T0" fmla="*/ 2147483647 w 11"/>
                  <a:gd name="T1" fmla="*/ 2147483647 h 12"/>
                  <a:gd name="T2" fmla="*/ 2147483647 w 11"/>
                  <a:gd name="T3" fmla="*/ 2147483647 h 12"/>
                  <a:gd name="T4" fmla="*/ 2147483647 w 11"/>
                  <a:gd name="T5" fmla="*/ 2147483647 h 12"/>
                  <a:gd name="T6" fmla="*/ 2147483647 w 11"/>
                  <a:gd name="T7" fmla="*/ 2147483647 h 12"/>
                  <a:gd name="T8" fmla="*/ 2147483647 w 11"/>
                  <a:gd name="T9" fmla="*/ 1948999786 h 12"/>
                  <a:gd name="T10" fmla="*/ 2147483647 w 11"/>
                  <a:gd name="T11" fmla="*/ 1278592895 h 12"/>
                  <a:gd name="T12" fmla="*/ 2147483647 w 11"/>
                  <a:gd name="T13" fmla="*/ 451268347 h 12"/>
                  <a:gd name="T14" fmla="*/ 2147483647 w 11"/>
                  <a:gd name="T15" fmla="*/ 0 h 12"/>
                  <a:gd name="T16" fmla="*/ 2147483647 w 11"/>
                  <a:gd name="T17" fmla="*/ 0 h 12"/>
                  <a:gd name="T18" fmla="*/ 2147483647 w 11"/>
                  <a:gd name="T19" fmla="*/ 827313849 h 12"/>
                  <a:gd name="T20" fmla="*/ 0 w 11"/>
                  <a:gd name="T21" fmla="*/ 1515244425 h 12"/>
                  <a:gd name="T22" fmla="*/ 2147483647 w 11"/>
                  <a:gd name="T23" fmla="*/ 1948999786 h 12"/>
                  <a:gd name="T24" fmla="*/ 2147483647 w 11"/>
                  <a:gd name="T25" fmla="*/ 2147483647 h 12"/>
                  <a:gd name="T26" fmla="*/ 2147483647 w 11"/>
                  <a:gd name="T27" fmla="*/ 2147483647 h 12"/>
                  <a:gd name="T28" fmla="*/ 2147483647 w 11"/>
                  <a:gd name="T29" fmla="*/ 2147483647 h 12"/>
                  <a:gd name="T30" fmla="*/ 2147483647 w 11"/>
                  <a:gd name="T31" fmla="*/ 2147483647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12"/>
                  <a:gd name="T50" fmla="*/ 11 w 11"/>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12">
                    <a:moveTo>
                      <a:pt x="7" y="10"/>
                    </a:moveTo>
                    <a:lnTo>
                      <a:pt x="9" y="9"/>
                    </a:lnTo>
                    <a:lnTo>
                      <a:pt x="10" y="8"/>
                    </a:lnTo>
                    <a:lnTo>
                      <a:pt x="10" y="6"/>
                    </a:lnTo>
                    <a:lnTo>
                      <a:pt x="10" y="5"/>
                    </a:lnTo>
                    <a:lnTo>
                      <a:pt x="9" y="3"/>
                    </a:lnTo>
                    <a:lnTo>
                      <a:pt x="7" y="1"/>
                    </a:lnTo>
                    <a:lnTo>
                      <a:pt x="6" y="0"/>
                    </a:lnTo>
                    <a:lnTo>
                      <a:pt x="3" y="0"/>
                    </a:lnTo>
                    <a:lnTo>
                      <a:pt x="1" y="2"/>
                    </a:lnTo>
                    <a:lnTo>
                      <a:pt x="0" y="4"/>
                    </a:lnTo>
                    <a:lnTo>
                      <a:pt x="1" y="5"/>
                    </a:lnTo>
                    <a:lnTo>
                      <a:pt x="1" y="8"/>
                    </a:lnTo>
                    <a:lnTo>
                      <a:pt x="4" y="10"/>
                    </a:lnTo>
                    <a:lnTo>
                      <a:pt x="6" y="11"/>
                    </a:lnTo>
                    <a:lnTo>
                      <a:pt x="7" y="10"/>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40" name="Freeform 359"/>
              <p:cNvSpPr/>
              <p:nvPr/>
            </p:nvSpPr>
            <p:spPr bwMode="auto">
              <a:xfrm flipH="1">
                <a:off x="3679" y="3512"/>
                <a:ext cx="29" cy="32"/>
              </a:xfrm>
              <a:custGeom>
                <a:avLst/>
                <a:gdLst>
                  <a:gd name="T0" fmla="*/ 2147483647 w 9"/>
                  <a:gd name="T1" fmla="*/ 2147483647 h 11"/>
                  <a:gd name="T2" fmla="*/ 2147483647 w 9"/>
                  <a:gd name="T3" fmla="*/ 2147483647 h 11"/>
                  <a:gd name="T4" fmla="*/ 0 w 9"/>
                  <a:gd name="T5" fmla="*/ 1999507880 h 11"/>
                  <a:gd name="T6" fmla="*/ 2147483647 w 9"/>
                  <a:gd name="T7" fmla="*/ 687331090 h 11"/>
                  <a:gd name="T8" fmla="*/ 2147483647 w 9"/>
                  <a:gd name="T9" fmla="*/ 0 h 11"/>
                  <a:gd name="T10" fmla="*/ 2147483647 w 9"/>
                  <a:gd name="T11" fmla="*/ 687331090 h 11"/>
                  <a:gd name="T12" fmla="*/ 2147483647 w 9"/>
                  <a:gd name="T13" fmla="*/ 1293089995 h 11"/>
                  <a:gd name="T14" fmla="*/ 2147483647 w 9"/>
                  <a:gd name="T15" fmla="*/ 1999507880 h 11"/>
                  <a:gd name="T16" fmla="*/ 2147483647 w 9"/>
                  <a:gd name="T17" fmla="*/ 2147483647 h 11"/>
                  <a:gd name="T18" fmla="*/ 2147483647 w 9"/>
                  <a:gd name="T19" fmla="*/ 2147483647 h 11"/>
                  <a:gd name="T20" fmla="*/ 2147483647 w 9"/>
                  <a:gd name="T21" fmla="*/ 2147483647 h 11"/>
                  <a:gd name="T22" fmla="*/ 2147483647 w 9"/>
                  <a:gd name="T23" fmla="*/ 2147483647 h 11"/>
                  <a:gd name="T24" fmla="*/ 2147483647 w 9"/>
                  <a:gd name="T25" fmla="*/ 2147483647 h 11"/>
                  <a:gd name="T26" fmla="*/ 2147483647 w 9"/>
                  <a:gd name="T27" fmla="*/ 2147483647 h 11"/>
                  <a:gd name="T28" fmla="*/ 2147483647 w 9"/>
                  <a:gd name="T29" fmla="*/ 2147483647 h 11"/>
                  <a:gd name="T30" fmla="*/ 2147483647 w 9"/>
                  <a:gd name="T31" fmla="*/ 2147483647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11"/>
                  <a:gd name="T50" fmla="*/ 9 w 9"/>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11">
                    <a:moveTo>
                      <a:pt x="1" y="7"/>
                    </a:moveTo>
                    <a:lnTo>
                      <a:pt x="1" y="4"/>
                    </a:lnTo>
                    <a:lnTo>
                      <a:pt x="0" y="3"/>
                    </a:lnTo>
                    <a:lnTo>
                      <a:pt x="1" y="1"/>
                    </a:lnTo>
                    <a:lnTo>
                      <a:pt x="2" y="0"/>
                    </a:lnTo>
                    <a:lnTo>
                      <a:pt x="4" y="1"/>
                    </a:lnTo>
                    <a:lnTo>
                      <a:pt x="6" y="2"/>
                    </a:lnTo>
                    <a:lnTo>
                      <a:pt x="7" y="3"/>
                    </a:lnTo>
                    <a:lnTo>
                      <a:pt x="8" y="5"/>
                    </a:lnTo>
                    <a:lnTo>
                      <a:pt x="8" y="7"/>
                    </a:lnTo>
                    <a:lnTo>
                      <a:pt x="8" y="9"/>
                    </a:lnTo>
                    <a:lnTo>
                      <a:pt x="7" y="9"/>
                    </a:lnTo>
                    <a:lnTo>
                      <a:pt x="6" y="10"/>
                    </a:lnTo>
                    <a:lnTo>
                      <a:pt x="4" y="9"/>
                    </a:lnTo>
                    <a:lnTo>
                      <a:pt x="3" y="8"/>
                    </a:lnTo>
                    <a:lnTo>
                      <a:pt x="1" y="7"/>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41" name="Freeform 360"/>
              <p:cNvSpPr/>
              <p:nvPr/>
            </p:nvSpPr>
            <p:spPr bwMode="auto">
              <a:xfrm flipH="1">
                <a:off x="3685" y="3523"/>
                <a:ext cx="17" cy="16"/>
              </a:xfrm>
              <a:custGeom>
                <a:avLst/>
                <a:gdLst>
                  <a:gd name="T0" fmla="*/ 2147483647 w 5"/>
                  <a:gd name="T1" fmla="*/ 227950605 h 6"/>
                  <a:gd name="T2" fmla="*/ 0 w 5"/>
                  <a:gd name="T3" fmla="*/ 136945834 h 6"/>
                  <a:gd name="T4" fmla="*/ 2147483647 w 5"/>
                  <a:gd name="T5" fmla="*/ 0 h 6"/>
                  <a:gd name="T6" fmla="*/ 2147483647 w 5"/>
                  <a:gd name="T7" fmla="*/ 0 h 6"/>
                  <a:gd name="T8" fmla="*/ 2147483647 w 5"/>
                  <a:gd name="T9" fmla="*/ 136945834 h 6"/>
                  <a:gd name="T10" fmla="*/ 2147483647 w 5"/>
                  <a:gd name="T11" fmla="*/ 503128416 h 6"/>
                  <a:gd name="T12" fmla="*/ 2147483647 w 5"/>
                  <a:gd name="T13" fmla="*/ 607868223 h 6"/>
                  <a:gd name="T14" fmla="*/ 2147483647 w 5"/>
                  <a:gd name="T15" fmla="*/ 607868223 h 6"/>
                  <a:gd name="T16" fmla="*/ 2147483647 w 5"/>
                  <a:gd name="T17" fmla="*/ 227950605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6"/>
                  <a:gd name="T29" fmla="*/ 5 w 5"/>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6">
                    <a:moveTo>
                      <a:pt x="1" y="2"/>
                    </a:moveTo>
                    <a:lnTo>
                      <a:pt x="0" y="1"/>
                    </a:lnTo>
                    <a:lnTo>
                      <a:pt x="1" y="0"/>
                    </a:lnTo>
                    <a:lnTo>
                      <a:pt x="2" y="0"/>
                    </a:lnTo>
                    <a:lnTo>
                      <a:pt x="4" y="1"/>
                    </a:lnTo>
                    <a:lnTo>
                      <a:pt x="4" y="4"/>
                    </a:lnTo>
                    <a:lnTo>
                      <a:pt x="4" y="5"/>
                    </a:lnTo>
                    <a:lnTo>
                      <a:pt x="2" y="5"/>
                    </a:lnTo>
                    <a:lnTo>
                      <a:pt x="1" y="2"/>
                    </a:lnTo>
                  </a:path>
                </a:pathLst>
              </a:custGeom>
              <a:solidFill>
                <a:srgbClr val="F9013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42" name="Freeform 361"/>
              <p:cNvSpPr/>
              <p:nvPr/>
            </p:nvSpPr>
            <p:spPr bwMode="auto">
              <a:xfrm flipH="1">
                <a:off x="3565" y="3563"/>
                <a:ext cx="37" cy="35"/>
              </a:xfrm>
              <a:custGeom>
                <a:avLst/>
                <a:gdLst>
                  <a:gd name="T0" fmla="*/ 2147483647 w 11"/>
                  <a:gd name="T1" fmla="*/ 2147483647 h 12"/>
                  <a:gd name="T2" fmla="*/ 2147483647 w 11"/>
                  <a:gd name="T3" fmla="*/ 2147483647 h 12"/>
                  <a:gd name="T4" fmla="*/ 2147483647 w 11"/>
                  <a:gd name="T5" fmla="*/ 2147483647 h 12"/>
                  <a:gd name="T6" fmla="*/ 2147483647 w 11"/>
                  <a:gd name="T7" fmla="*/ 2147483647 h 12"/>
                  <a:gd name="T8" fmla="*/ 2147483647 w 11"/>
                  <a:gd name="T9" fmla="*/ 2085967230 h 12"/>
                  <a:gd name="T10" fmla="*/ 2147483647 w 11"/>
                  <a:gd name="T11" fmla="*/ 715189026 h 12"/>
                  <a:gd name="T12" fmla="*/ 2147483647 w 11"/>
                  <a:gd name="T13" fmla="*/ 0 h 12"/>
                  <a:gd name="T14" fmla="*/ 2147483647 w 11"/>
                  <a:gd name="T15" fmla="*/ 0 h 12"/>
                  <a:gd name="T16" fmla="*/ 2147483647 w 11"/>
                  <a:gd name="T17" fmla="*/ 1456942950 h 12"/>
                  <a:gd name="T18" fmla="*/ 0 w 11"/>
                  <a:gd name="T19" fmla="*/ 1456942950 h 12"/>
                  <a:gd name="T20" fmla="*/ 0 w 11"/>
                  <a:gd name="T21" fmla="*/ 2147483647 h 12"/>
                  <a:gd name="T22" fmla="*/ 0 w 11"/>
                  <a:gd name="T23" fmla="*/ 2147483647 h 12"/>
                  <a:gd name="T24" fmla="*/ 2147483647 w 11"/>
                  <a:gd name="T25" fmla="*/ 2147483647 h 12"/>
                  <a:gd name="T26" fmla="*/ 2147483647 w 11"/>
                  <a:gd name="T27" fmla="*/ 2147483647 h 12"/>
                  <a:gd name="T28" fmla="*/ 2147483647 w 11"/>
                  <a:gd name="T29" fmla="*/ 2147483647 h 12"/>
                  <a:gd name="T30" fmla="*/ 2147483647 w 11"/>
                  <a:gd name="T31" fmla="*/ 2147483647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12"/>
                  <a:gd name="T50" fmla="*/ 11 w 11"/>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12">
                    <a:moveTo>
                      <a:pt x="7" y="11"/>
                    </a:moveTo>
                    <a:lnTo>
                      <a:pt x="9" y="8"/>
                    </a:lnTo>
                    <a:lnTo>
                      <a:pt x="10" y="6"/>
                    </a:lnTo>
                    <a:lnTo>
                      <a:pt x="9" y="5"/>
                    </a:lnTo>
                    <a:lnTo>
                      <a:pt x="9" y="3"/>
                    </a:lnTo>
                    <a:lnTo>
                      <a:pt x="6" y="1"/>
                    </a:lnTo>
                    <a:lnTo>
                      <a:pt x="4" y="0"/>
                    </a:lnTo>
                    <a:lnTo>
                      <a:pt x="3" y="0"/>
                    </a:lnTo>
                    <a:lnTo>
                      <a:pt x="1" y="2"/>
                    </a:lnTo>
                    <a:lnTo>
                      <a:pt x="0" y="2"/>
                    </a:lnTo>
                    <a:lnTo>
                      <a:pt x="0" y="4"/>
                    </a:lnTo>
                    <a:lnTo>
                      <a:pt x="0" y="5"/>
                    </a:lnTo>
                    <a:lnTo>
                      <a:pt x="1" y="7"/>
                    </a:lnTo>
                    <a:lnTo>
                      <a:pt x="3" y="9"/>
                    </a:lnTo>
                    <a:lnTo>
                      <a:pt x="4" y="11"/>
                    </a:lnTo>
                    <a:lnTo>
                      <a:pt x="7" y="11"/>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43" name="Freeform 362"/>
              <p:cNvSpPr/>
              <p:nvPr/>
            </p:nvSpPr>
            <p:spPr bwMode="auto">
              <a:xfrm flipH="1">
                <a:off x="3575" y="3569"/>
                <a:ext cx="27" cy="29"/>
              </a:xfrm>
              <a:custGeom>
                <a:avLst/>
                <a:gdLst>
                  <a:gd name="T0" fmla="*/ 2147483647 w 8"/>
                  <a:gd name="T1" fmla="*/ 604827165 h 11"/>
                  <a:gd name="T2" fmla="*/ 0 w 8"/>
                  <a:gd name="T3" fmla="*/ 412817282 h 11"/>
                  <a:gd name="T4" fmla="*/ 0 w 8"/>
                  <a:gd name="T5" fmla="*/ 299341229 h 11"/>
                  <a:gd name="T6" fmla="*/ 0 w 8"/>
                  <a:gd name="T7" fmla="*/ 113543249 h 11"/>
                  <a:gd name="T8" fmla="*/ 2147483647 w 8"/>
                  <a:gd name="T9" fmla="*/ 113543249 h 11"/>
                  <a:gd name="T10" fmla="*/ 2147483647 w 8"/>
                  <a:gd name="T11" fmla="*/ 0 h 11"/>
                  <a:gd name="T12" fmla="*/ 2147483647 w 8"/>
                  <a:gd name="T13" fmla="*/ 113543249 h 11"/>
                  <a:gd name="T14" fmla="*/ 2147483647 w 8"/>
                  <a:gd name="T15" fmla="*/ 185803336 h 11"/>
                  <a:gd name="T16" fmla="*/ 2147483647 w 8"/>
                  <a:gd name="T17" fmla="*/ 299341229 h 11"/>
                  <a:gd name="T18" fmla="*/ 2147483647 w 8"/>
                  <a:gd name="T19" fmla="*/ 489844968 h 11"/>
                  <a:gd name="T20" fmla="*/ 2147483647 w 8"/>
                  <a:gd name="T21" fmla="*/ 604827165 h 11"/>
                  <a:gd name="T22" fmla="*/ 2147483647 w 8"/>
                  <a:gd name="T23" fmla="*/ 789171939 h 11"/>
                  <a:gd name="T24" fmla="*/ 2147483647 w 8"/>
                  <a:gd name="T25" fmla="*/ 991175534 h 11"/>
                  <a:gd name="T26" fmla="*/ 2147483647 w 8"/>
                  <a:gd name="T27" fmla="*/ 991175534 h 11"/>
                  <a:gd name="T28" fmla="*/ 2147483647 w 8"/>
                  <a:gd name="T29" fmla="*/ 789171939 h 11"/>
                  <a:gd name="T30" fmla="*/ 2147483647 w 8"/>
                  <a:gd name="T31" fmla="*/ 675519481 h 11"/>
                  <a:gd name="T32" fmla="*/ 2147483647 w 8"/>
                  <a:gd name="T33" fmla="*/ 604827165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1"/>
                  <a:gd name="T53" fmla="*/ 8 w 8"/>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1">
                    <a:moveTo>
                      <a:pt x="1" y="6"/>
                    </a:moveTo>
                    <a:lnTo>
                      <a:pt x="0" y="4"/>
                    </a:lnTo>
                    <a:lnTo>
                      <a:pt x="0" y="3"/>
                    </a:lnTo>
                    <a:lnTo>
                      <a:pt x="0" y="1"/>
                    </a:lnTo>
                    <a:lnTo>
                      <a:pt x="1" y="1"/>
                    </a:lnTo>
                    <a:lnTo>
                      <a:pt x="2" y="0"/>
                    </a:lnTo>
                    <a:lnTo>
                      <a:pt x="3" y="1"/>
                    </a:lnTo>
                    <a:lnTo>
                      <a:pt x="4" y="2"/>
                    </a:lnTo>
                    <a:lnTo>
                      <a:pt x="7" y="3"/>
                    </a:lnTo>
                    <a:lnTo>
                      <a:pt x="7" y="5"/>
                    </a:lnTo>
                    <a:lnTo>
                      <a:pt x="7" y="6"/>
                    </a:lnTo>
                    <a:lnTo>
                      <a:pt x="7" y="8"/>
                    </a:lnTo>
                    <a:lnTo>
                      <a:pt x="7" y="10"/>
                    </a:lnTo>
                    <a:lnTo>
                      <a:pt x="4" y="10"/>
                    </a:lnTo>
                    <a:lnTo>
                      <a:pt x="3" y="8"/>
                    </a:lnTo>
                    <a:lnTo>
                      <a:pt x="2" y="7"/>
                    </a:lnTo>
                    <a:lnTo>
                      <a:pt x="1" y="6"/>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44" name="Freeform 363"/>
              <p:cNvSpPr/>
              <p:nvPr/>
            </p:nvSpPr>
            <p:spPr bwMode="auto">
              <a:xfrm flipH="1">
                <a:off x="3579" y="3577"/>
                <a:ext cx="15" cy="13"/>
              </a:xfrm>
              <a:custGeom>
                <a:avLst/>
                <a:gdLst>
                  <a:gd name="T0" fmla="*/ 0 w 5"/>
                  <a:gd name="T1" fmla="*/ 147617336 h 5"/>
                  <a:gd name="T2" fmla="*/ 0 w 5"/>
                  <a:gd name="T3" fmla="*/ 92267725 h 5"/>
                  <a:gd name="T4" fmla="*/ 0 w 5"/>
                  <a:gd name="T5" fmla="*/ 0 h 5"/>
                  <a:gd name="T6" fmla="*/ 1162259653 w 5"/>
                  <a:gd name="T7" fmla="*/ 0 h 5"/>
                  <a:gd name="T8" fmla="*/ 2147483647 w 5"/>
                  <a:gd name="T9" fmla="*/ 92267725 h 5"/>
                  <a:gd name="T10" fmla="*/ 2147483647 w 5"/>
                  <a:gd name="T11" fmla="*/ 239896043 h 5"/>
                  <a:gd name="T12" fmla="*/ 2147483647 w 5"/>
                  <a:gd name="T13" fmla="*/ 296787016 h 5"/>
                  <a:gd name="T14" fmla="*/ 1162259653 w 5"/>
                  <a:gd name="T15" fmla="*/ 296787016 h 5"/>
                  <a:gd name="T16" fmla="*/ 0 w 5"/>
                  <a:gd name="T17" fmla="*/ 147617336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2"/>
                    </a:moveTo>
                    <a:lnTo>
                      <a:pt x="0" y="1"/>
                    </a:lnTo>
                    <a:lnTo>
                      <a:pt x="0" y="0"/>
                    </a:lnTo>
                    <a:lnTo>
                      <a:pt x="1" y="0"/>
                    </a:lnTo>
                    <a:lnTo>
                      <a:pt x="2" y="1"/>
                    </a:lnTo>
                    <a:lnTo>
                      <a:pt x="4" y="3"/>
                    </a:lnTo>
                    <a:lnTo>
                      <a:pt x="2" y="4"/>
                    </a:lnTo>
                    <a:lnTo>
                      <a:pt x="1" y="4"/>
                    </a:lnTo>
                    <a:lnTo>
                      <a:pt x="0" y="2"/>
                    </a:lnTo>
                  </a:path>
                </a:pathLst>
              </a:custGeom>
              <a:solidFill>
                <a:srgbClr val="F9013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45" name="Freeform 364"/>
              <p:cNvSpPr/>
              <p:nvPr/>
            </p:nvSpPr>
            <p:spPr bwMode="auto">
              <a:xfrm flipH="1">
                <a:off x="3631" y="3400"/>
                <a:ext cx="71" cy="110"/>
              </a:xfrm>
              <a:custGeom>
                <a:avLst/>
                <a:gdLst>
                  <a:gd name="T0" fmla="*/ 0 w 22"/>
                  <a:gd name="T1" fmla="*/ 2147483647 h 39"/>
                  <a:gd name="T2" fmla="*/ 2147483647 w 22"/>
                  <a:gd name="T3" fmla="*/ 0 h 39"/>
                  <a:gd name="T4" fmla="*/ 2147483647 w 22"/>
                  <a:gd name="T5" fmla="*/ 2147483647 h 39"/>
                  <a:gd name="T6" fmla="*/ 0 w 22"/>
                  <a:gd name="T7" fmla="*/ 2147483647 h 39"/>
                  <a:gd name="T8" fmla="*/ 0 w 22"/>
                  <a:gd name="T9" fmla="*/ 2147483647 h 39"/>
                  <a:gd name="T10" fmla="*/ 0 60000 65536"/>
                  <a:gd name="T11" fmla="*/ 0 60000 65536"/>
                  <a:gd name="T12" fmla="*/ 0 60000 65536"/>
                  <a:gd name="T13" fmla="*/ 0 60000 65536"/>
                  <a:gd name="T14" fmla="*/ 0 60000 65536"/>
                  <a:gd name="T15" fmla="*/ 0 w 22"/>
                  <a:gd name="T16" fmla="*/ 0 h 39"/>
                  <a:gd name="T17" fmla="*/ 22 w 22"/>
                  <a:gd name="T18" fmla="*/ 39 h 39"/>
                </a:gdLst>
                <a:ahLst/>
                <a:cxnLst>
                  <a:cxn ang="T10">
                    <a:pos x="T0" y="T1"/>
                  </a:cxn>
                  <a:cxn ang="T11">
                    <a:pos x="T2" y="T3"/>
                  </a:cxn>
                  <a:cxn ang="T12">
                    <a:pos x="T4" y="T5"/>
                  </a:cxn>
                  <a:cxn ang="T13">
                    <a:pos x="T6" y="T7"/>
                  </a:cxn>
                  <a:cxn ang="T14">
                    <a:pos x="T8" y="T9"/>
                  </a:cxn>
                </a:cxnLst>
                <a:rect l="T15" t="T16" r="T17" b="T18"/>
                <a:pathLst>
                  <a:path w="22" h="39">
                    <a:moveTo>
                      <a:pt x="0" y="12"/>
                    </a:moveTo>
                    <a:lnTo>
                      <a:pt x="21" y="0"/>
                    </a:lnTo>
                    <a:lnTo>
                      <a:pt x="21" y="26"/>
                    </a:lnTo>
                    <a:lnTo>
                      <a:pt x="0" y="38"/>
                    </a:lnTo>
                    <a:lnTo>
                      <a:pt x="0" y="12"/>
                    </a:lnTo>
                  </a:path>
                </a:pathLst>
              </a:custGeom>
              <a:solidFill>
                <a:srgbClr val="7F7F7F"/>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46" name="Freeform 365"/>
              <p:cNvSpPr/>
              <p:nvPr/>
            </p:nvSpPr>
            <p:spPr bwMode="auto">
              <a:xfrm flipH="1">
                <a:off x="3902" y="3381"/>
                <a:ext cx="31" cy="35"/>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085967230 h 12"/>
                  <a:gd name="T12" fmla="*/ 2147483647 w 10"/>
                  <a:gd name="T13" fmla="*/ 715189026 h 12"/>
                  <a:gd name="T14" fmla="*/ 2147483647 w 10"/>
                  <a:gd name="T15" fmla="*/ 0 h 12"/>
                  <a:gd name="T16" fmla="*/ 2147483647 w 10"/>
                  <a:gd name="T17" fmla="*/ 715189026 h 12"/>
                  <a:gd name="T18" fmla="*/ 2043831105 w 10"/>
                  <a:gd name="T19" fmla="*/ 1456942950 h 12"/>
                  <a:gd name="T20" fmla="*/ 0 w 10"/>
                  <a:gd name="T21" fmla="*/ 2085967230 h 12"/>
                  <a:gd name="T22" fmla="*/ 0 w 10"/>
                  <a:gd name="T23" fmla="*/ 2147483647 h 12"/>
                  <a:gd name="T24" fmla="*/ 0 w 10"/>
                  <a:gd name="T25" fmla="*/ 2147483647 h 12"/>
                  <a:gd name="T26" fmla="*/ 2043831105 w 10"/>
                  <a:gd name="T27" fmla="*/ 2147483647 h 12"/>
                  <a:gd name="T28" fmla="*/ 2147483647 w 10"/>
                  <a:gd name="T29" fmla="*/ 2147483647 h 12"/>
                  <a:gd name="T30" fmla="*/ 2147483647 w 10"/>
                  <a:gd name="T31" fmla="*/ 2147483647 h 12"/>
                  <a:gd name="T32" fmla="*/ 2147483647 w 10"/>
                  <a:gd name="T33" fmla="*/ 2147483647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2"/>
                  <a:gd name="T53" fmla="*/ 10 w 10"/>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2">
                    <a:moveTo>
                      <a:pt x="5" y="11"/>
                    </a:moveTo>
                    <a:lnTo>
                      <a:pt x="7" y="9"/>
                    </a:lnTo>
                    <a:lnTo>
                      <a:pt x="9" y="9"/>
                    </a:lnTo>
                    <a:lnTo>
                      <a:pt x="9" y="6"/>
                    </a:lnTo>
                    <a:lnTo>
                      <a:pt x="9" y="5"/>
                    </a:lnTo>
                    <a:lnTo>
                      <a:pt x="7" y="3"/>
                    </a:lnTo>
                    <a:lnTo>
                      <a:pt x="5" y="1"/>
                    </a:lnTo>
                    <a:lnTo>
                      <a:pt x="4" y="0"/>
                    </a:lnTo>
                    <a:lnTo>
                      <a:pt x="3" y="1"/>
                    </a:lnTo>
                    <a:lnTo>
                      <a:pt x="1" y="2"/>
                    </a:lnTo>
                    <a:lnTo>
                      <a:pt x="0" y="3"/>
                    </a:lnTo>
                    <a:lnTo>
                      <a:pt x="0" y="4"/>
                    </a:lnTo>
                    <a:lnTo>
                      <a:pt x="0" y="5"/>
                    </a:lnTo>
                    <a:lnTo>
                      <a:pt x="1" y="7"/>
                    </a:lnTo>
                    <a:lnTo>
                      <a:pt x="3" y="10"/>
                    </a:lnTo>
                    <a:lnTo>
                      <a:pt x="4" y="11"/>
                    </a:lnTo>
                    <a:lnTo>
                      <a:pt x="5" y="11"/>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47" name="Freeform 366"/>
              <p:cNvSpPr/>
              <p:nvPr/>
            </p:nvSpPr>
            <p:spPr bwMode="auto">
              <a:xfrm flipH="1">
                <a:off x="3910" y="3389"/>
                <a:ext cx="23" cy="27"/>
              </a:xfrm>
              <a:custGeom>
                <a:avLst/>
                <a:gdLst>
                  <a:gd name="T0" fmla="*/ 2147483647 w 7"/>
                  <a:gd name="T1" fmla="*/ 821893510 h 10"/>
                  <a:gd name="T2" fmla="*/ 0 w 7"/>
                  <a:gd name="T3" fmla="*/ 469346221 h 10"/>
                  <a:gd name="T4" fmla="*/ 0 w 7"/>
                  <a:gd name="T5" fmla="*/ 304405141 h 10"/>
                  <a:gd name="T6" fmla="*/ 0 w 7"/>
                  <a:gd name="T7" fmla="*/ 173831938 h 10"/>
                  <a:gd name="T8" fmla="*/ 2147483647 w 7"/>
                  <a:gd name="T9" fmla="*/ 0 h 10"/>
                  <a:gd name="T10" fmla="*/ 2147483647 w 7"/>
                  <a:gd name="T11" fmla="*/ 0 h 10"/>
                  <a:gd name="T12" fmla="*/ 2147483647 w 7"/>
                  <a:gd name="T13" fmla="*/ 0 h 10"/>
                  <a:gd name="T14" fmla="*/ 2147483647 w 7"/>
                  <a:gd name="T15" fmla="*/ 173831938 h 10"/>
                  <a:gd name="T16" fmla="*/ 2147483647 w 7"/>
                  <a:gd name="T17" fmla="*/ 304405141 h 10"/>
                  <a:gd name="T18" fmla="*/ 2147483647 w 7"/>
                  <a:gd name="T19" fmla="*/ 646739523 h 10"/>
                  <a:gd name="T20" fmla="*/ 2147483647 w 7"/>
                  <a:gd name="T21" fmla="*/ 1101865346 h 10"/>
                  <a:gd name="T22" fmla="*/ 2147483647 w 7"/>
                  <a:gd name="T23" fmla="*/ 1267234192 h 10"/>
                  <a:gd name="T24" fmla="*/ 2147483647 w 7"/>
                  <a:gd name="T25" fmla="*/ 1402647823 h 10"/>
                  <a:gd name="T26" fmla="*/ 2147483647 w 7"/>
                  <a:gd name="T27" fmla="*/ 1402647823 h 10"/>
                  <a:gd name="T28" fmla="*/ 2147483647 w 7"/>
                  <a:gd name="T29" fmla="*/ 1267234192 h 10"/>
                  <a:gd name="T30" fmla="*/ 2147483647 w 7"/>
                  <a:gd name="T31" fmla="*/ 1101865346 h 10"/>
                  <a:gd name="T32" fmla="*/ 2147483647 w 7"/>
                  <a:gd name="T33" fmla="*/ 82189351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10"/>
                  <a:gd name="T53" fmla="*/ 7 w 7"/>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10">
                    <a:moveTo>
                      <a:pt x="1" y="5"/>
                    </a:moveTo>
                    <a:lnTo>
                      <a:pt x="0" y="3"/>
                    </a:lnTo>
                    <a:lnTo>
                      <a:pt x="0" y="2"/>
                    </a:lnTo>
                    <a:lnTo>
                      <a:pt x="0" y="1"/>
                    </a:lnTo>
                    <a:lnTo>
                      <a:pt x="1" y="0"/>
                    </a:lnTo>
                    <a:lnTo>
                      <a:pt x="2" y="0"/>
                    </a:lnTo>
                    <a:lnTo>
                      <a:pt x="3" y="0"/>
                    </a:lnTo>
                    <a:lnTo>
                      <a:pt x="4" y="1"/>
                    </a:lnTo>
                    <a:lnTo>
                      <a:pt x="5" y="2"/>
                    </a:lnTo>
                    <a:lnTo>
                      <a:pt x="6" y="4"/>
                    </a:lnTo>
                    <a:lnTo>
                      <a:pt x="6" y="7"/>
                    </a:lnTo>
                    <a:lnTo>
                      <a:pt x="6" y="8"/>
                    </a:lnTo>
                    <a:lnTo>
                      <a:pt x="5" y="9"/>
                    </a:lnTo>
                    <a:lnTo>
                      <a:pt x="4" y="9"/>
                    </a:lnTo>
                    <a:lnTo>
                      <a:pt x="3" y="8"/>
                    </a:lnTo>
                    <a:lnTo>
                      <a:pt x="2" y="7"/>
                    </a:lnTo>
                    <a:lnTo>
                      <a:pt x="1" y="5"/>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48" name="Freeform 367"/>
              <p:cNvSpPr/>
              <p:nvPr/>
            </p:nvSpPr>
            <p:spPr bwMode="auto">
              <a:xfrm flipH="1">
                <a:off x="3915" y="3395"/>
                <a:ext cx="16" cy="16"/>
              </a:xfrm>
              <a:custGeom>
                <a:avLst/>
                <a:gdLst>
                  <a:gd name="T0" fmla="*/ 2147483647 w 5"/>
                  <a:gd name="T1" fmla="*/ 227950605 h 6"/>
                  <a:gd name="T2" fmla="*/ 0 w 5"/>
                  <a:gd name="T3" fmla="*/ 136945834 h 6"/>
                  <a:gd name="T4" fmla="*/ 2147483647 w 5"/>
                  <a:gd name="T5" fmla="*/ 0 h 6"/>
                  <a:gd name="T6" fmla="*/ 2147483647 w 5"/>
                  <a:gd name="T7" fmla="*/ 0 h 6"/>
                  <a:gd name="T8" fmla="*/ 2147483647 w 5"/>
                  <a:gd name="T9" fmla="*/ 136945834 h 6"/>
                  <a:gd name="T10" fmla="*/ 2147483647 w 5"/>
                  <a:gd name="T11" fmla="*/ 365188833 h 6"/>
                  <a:gd name="T12" fmla="*/ 2147483647 w 5"/>
                  <a:gd name="T13" fmla="*/ 607868223 h 6"/>
                  <a:gd name="T14" fmla="*/ 2147483647 w 5"/>
                  <a:gd name="T15" fmla="*/ 607868223 h 6"/>
                  <a:gd name="T16" fmla="*/ 2147483647 w 5"/>
                  <a:gd name="T17" fmla="*/ 227950605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6"/>
                  <a:gd name="T29" fmla="*/ 5 w 5"/>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6">
                    <a:moveTo>
                      <a:pt x="1" y="2"/>
                    </a:moveTo>
                    <a:lnTo>
                      <a:pt x="0" y="1"/>
                    </a:lnTo>
                    <a:lnTo>
                      <a:pt x="1" y="0"/>
                    </a:lnTo>
                    <a:lnTo>
                      <a:pt x="2" y="0"/>
                    </a:lnTo>
                    <a:lnTo>
                      <a:pt x="3" y="1"/>
                    </a:lnTo>
                    <a:lnTo>
                      <a:pt x="4" y="3"/>
                    </a:lnTo>
                    <a:lnTo>
                      <a:pt x="3" y="5"/>
                    </a:lnTo>
                    <a:lnTo>
                      <a:pt x="2" y="5"/>
                    </a:lnTo>
                    <a:lnTo>
                      <a:pt x="1" y="2"/>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49" name="Freeform 368"/>
              <p:cNvSpPr/>
              <p:nvPr/>
            </p:nvSpPr>
            <p:spPr bwMode="auto">
              <a:xfrm flipH="1">
                <a:off x="3875" y="3397"/>
                <a:ext cx="35" cy="30"/>
              </a:xfrm>
              <a:custGeom>
                <a:avLst/>
                <a:gdLst>
                  <a:gd name="T0" fmla="*/ 2147483647 w 11"/>
                  <a:gd name="T1" fmla="*/ 1892963649 h 11"/>
                  <a:gd name="T2" fmla="*/ 2147483647 w 11"/>
                  <a:gd name="T3" fmla="*/ 1734149682 h 11"/>
                  <a:gd name="T4" fmla="*/ 2147483647 w 11"/>
                  <a:gd name="T5" fmla="*/ 1535511438 h 11"/>
                  <a:gd name="T6" fmla="*/ 2147483647 w 11"/>
                  <a:gd name="T7" fmla="*/ 1328570768 h 11"/>
                  <a:gd name="T8" fmla="*/ 2147483647 w 11"/>
                  <a:gd name="T9" fmla="*/ 976223661 h 11"/>
                  <a:gd name="T10" fmla="*/ 2147483647 w 11"/>
                  <a:gd name="T11" fmla="*/ 769463471 h 11"/>
                  <a:gd name="T12" fmla="*/ 2147483647 w 11"/>
                  <a:gd name="T13" fmla="*/ 0 h 11"/>
                  <a:gd name="T14" fmla="*/ 2147483647 w 11"/>
                  <a:gd name="T15" fmla="*/ 0 h 11"/>
                  <a:gd name="T16" fmla="*/ 2147483647 w 11"/>
                  <a:gd name="T17" fmla="*/ 0 h 11"/>
                  <a:gd name="T18" fmla="*/ 2147483647 w 11"/>
                  <a:gd name="T19" fmla="*/ 206441208 h 11"/>
                  <a:gd name="T20" fmla="*/ 2147483647 w 11"/>
                  <a:gd name="T21" fmla="*/ 357948705 h 11"/>
                  <a:gd name="T22" fmla="*/ 0 w 11"/>
                  <a:gd name="T23" fmla="*/ 769463471 h 11"/>
                  <a:gd name="T24" fmla="*/ 2147483647 w 11"/>
                  <a:gd name="T25" fmla="*/ 1123496687 h 11"/>
                  <a:gd name="T26" fmla="*/ 2147483647 w 11"/>
                  <a:gd name="T27" fmla="*/ 1328570768 h 11"/>
                  <a:gd name="T28" fmla="*/ 2147483647 w 11"/>
                  <a:gd name="T29" fmla="*/ 1892963649 h 11"/>
                  <a:gd name="T30" fmla="*/ 2147483647 w 11"/>
                  <a:gd name="T31" fmla="*/ 1892963649 h 11"/>
                  <a:gd name="T32" fmla="*/ 2147483647 w 11"/>
                  <a:gd name="T33" fmla="*/ 1892963649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1"/>
                  <a:gd name="T53" fmla="*/ 11 w 11"/>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1">
                    <a:moveTo>
                      <a:pt x="7" y="10"/>
                    </a:moveTo>
                    <a:lnTo>
                      <a:pt x="9" y="9"/>
                    </a:lnTo>
                    <a:lnTo>
                      <a:pt x="10" y="8"/>
                    </a:lnTo>
                    <a:lnTo>
                      <a:pt x="10" y="7"/>
                    </a:lnTo>
                    <a:lnTo>
                      <a:pt x="10" y="5"/>
                    </a:lnTo>
                    <a:lnTo>
                      <a:pt x="9" y="4"/>
                    </a:lnTo>
                    <a:lnTo>
                      <a:pt x="7" y="0"/>
                    </a:lnTo>
                    <a:lnTo>
                      <a:pt x="6" y="0"/>
                    </a:lnTo>
                    <a:lnTo>
                      <a:pt x="5" y="0"/>
                    </a:lnTo>
                    <a:lnTo>
                      <a:pt x="2" y="1"/>
                    </a:lnTo>
                    <a:lnTo>
                      <a:pt x="2" y="2"/>
                    </a:lnTo>
                    <a:lnTo>
                      <a:pt x="0" y="4"/>
                    </a:lnTo>
                    <a:lnTo>
                      <a:pt x="2" y="6"/>
                    </a:lnTo>
                    <a:lnTo>
                      <a:pt x="2" y="7"/>
                    </a:lnTo>
                    <a:lnTo>
                      <a:pt x="5" y="10"/>
                    </a:lnTo>
                    <a:lnTo>
                      <a:pt x="6" y="10"/>
                    </a:lnTo>
                    <a:lnTo>
                      <a:pt x="7" y="10"/>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50" name="Freeform 369"/>
              <p:cNvSpPr/>
              <p:nvPr/>
            </p:nvSpPr>
            <p:spPr bwMode="auto">
              <a:xfrm flipH="1">
                <a:off x="3881" y="3400"/>
                <a:ext cx="23" cy="27"/>
              </a:xfrm>
              <a:custGeom>
                <a:avLst/>
                <a:gdLst>
                  <a:gd name="T0" fmla="*/ 0 w 7"/>
                  <a:gd name="T1" fmla="*/ 924410873 h 10"/>
                  <a:gd name="T2" fmla="*/ 0 w 7"/>
                  <a:gd name="T3" fmla="*/ 821893510 h 10"/>
                  <a:gd name="T4" fmla="*/ 0 w 7"/>
                  <a:gd name="T5" fmla="*/ 469346221 h 10"/>
                  <a:gd name="T6" fmla="*/ 0 w 7"/>
                  <a:gd name="T7" fmla="*/ 173831938 h 10"/>
                  <a:gd name="T8" fmla="*/ 0 w 7"/>
                  <a:gd name="T9" fmla="*/ 0 h 10"/>
                  <a:gd name="T10" fmla="*/ 2147483647 w 7"/>
                  <a:gd name="T11" fmla="*/ 0 h 10"/>
                  <a:gd name="T12" fmla="*/ 2147483647 w 7"/>
                  <a:gd name="T13" fmla="*/ 0 h 10"/>
                  <a:gd name="T14" fmla="*/ 2147483647 w 7"/>
                  <a:gd name="T15" fmla="*/ 173831938 h 10"/>
                  <a:gd name="T16" fmla="*/ 2147483647 w 7"/>
                  <a:gd name="T17" fmla="*/ 646739523 h 10"/>
                  <a:gd name="T18" fmla="*/ 2147483647 w 7"/>
                  <a:gd name="T19" fmla="*/ 821893510 h 10"/>
                  <a:gd name="T20" fmla="*/ 2147483647 w 7"/>
                  <a:gd name="T21" fmla="*/ 1101865346 h 10"/>
                  <a:gd name="T22" fmla="*/ 2147483647 w 7"/>
                  <a:gd name="T23" fmla="*/ 1267234192 h 10"/>
                  <a:gd name="T24" fmla="*/ 2147483647 w 7"/>
                  <a:gd name="T25" fmla="*/ 1402647823 h 10"/>
                  <a:gd name="T26" fmla="*/ 2147483647 w 7"/>
                  <a:gd name="T27" fmla="*/ 1402647823 h 10"/>
                  <a:gd name="T28" fmla="*/ 2147483647 w 7"/>
                  <a:gd name="T29" fmla="*/ 1402647823 h 10"/>
                  <a:gd name="T30" fmla="*/ 2147483647 w 7"/>
                  <a:gd name="T31" fmla="*/ 1267234192 h 10"/>
                  <a:gd name="T32" fmla="*/ 0 w 7"/>
                  <a:gd name="T33" fmla="*/ 924410873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10"/>
                  <a:gd name="T53" fmla="*/ 7 w 7"/>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10">
                    <a:moveTo>
                      <a:pt x="0" y="6"/>
                    </a:moveTo>
                    <a:lnTo>
                      <a:pt x="0" y="5"/>
                    </a:lnTo>
                    <a:lnTo>
                      <a:pt x="0" y="3"/>
                    </a:lnTo>
                    <a:lnTo>
                      <a:pt x="0" y="1"/>
                    </a:lnTo>
                    <a:lnTo>
                      <a:pt x="0" y="0"/>
                    </a:lnTo>
                    <a:lnTo>
                      <a:pt x="2" y="0"/>
                    </a:lnTo>
                    <a:lnTo>
                      <a:pt x="3" y="0"/>
                    </a:lnTo>
                    <a:lnTo>
                      <a:pt x="4" y="1"/>
                    </a:lnTo>
                    <a:lnTo>
                      <a:pt x="5" y="4"/>
                    </a:lnTo>
                    <a:lnTo>
                      <a:pt x="6" y="5"/>
                    </a:lnTo>
                    <a:lnTo>
                      <a:pt x="6" y="7"/>
                    </a:lnTo>
                    <a:lnTo>
                      <a:pt x="6" y="8"/>
                    </a:lnTo>
                    <a:lnTo>
                      <a:pt x="5" y="9"/>
                    </a:lnTo>
                    <a:lnTo>
                      <a:pt x="4" y="9"/>
                    </a:lnTo>
                    <a:lnTo>
                      <a:pt x="3" y="9"/>
                    </a:lnTo>
                    <a:lnTo>
                      <a:pt x="2" y="8"/>
                    </a:lnTo>
                    <a:lnTo>
                      <a:pt x="0" y="6"/>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51" name="Freeform 370"/>
              <p:cNvSpPr/>
              <p:nvPr/>
            </p:nvSpPr>
            <p:spPr bwMode="auto">
              <a:xfrm flipH="1">
                <a:off x="3888" y="3408"/>
                <a:ext cx="14" cy="13"/>
              </a:xfrm>
              <a:custGeom>
                <a:avLst/>
                <a:gdLst>
                  <a:gd name="T0" fmla="*/ 2147483647 w 4"/>
                  <a:gd name="T1" fmla="*/ 239896043 h 5"/>
                  <a:gd name="T2" fmla="*/ 0 w 4"/>
                  <a:gd name="T3" fmla="*/ 92267725 h 5"/>
                  <a:gd name="T4" fmla="*/ 2147483647 w 4"/>
                  <a:gd name="T5" fmla="*/ 0 h 5"/>
                  <a:gd name="T6" fmla="*/ 2147483647 w 4"/>
                  <a:gd name="T7" fmla="*/ 0 h 5"/>
                  <a:gd name="T8" fmla="*/ 2147483647 w 4"/>
                  <a:gd name="T9" fmla="*/ 147617336 h 5"/>
                  <a:gd name="T10" fmla="*/ 2147483647 w 4"/>
                  <a:gd name="T11" fmla="*/ 239896043 h 5"/>
                  <a:gd name="T12" fmla="*/ 2147483647 w 4"/>
                  <a:gd name="T13" fmla="*/ 296787016 h 5"/>
                  <a:gd name="T14" fmla="*/ 2147483647 w 4"/>
                  <a:gd name="T15" fmla="*/ 296787016 h 5"/>
                  <a:gd name="T16" fmla="*/ 2147483647 w 4"/>
                  <a:gd name="T17" fmla="*/ 23989604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1" y="3"/>
                    </a:moveTo>
                    <a:lnTo>
                      <a:pt x="0" y="1"/>
                    </a:lnTo>
                    <a:lnTo>
                      <a:pt x="1" y="0"/>
                    </a:lnTo>
                    <a:lnTo>
                      <a:pt x="2" y="0"/>
                    </a:lnTo>
                    <a:lnTo>
                      <a:pt x="3" y="2"/>
                    </a:lnTo>
                    <a:lnTo>
                      <a:pt x="3" y="3"/>
                    </a:lnTo>
                    <a:lnTo>
                      <a:pt x="3" y="4"/>
                    </a:lnTo>
                    <a:lnTo>
                      <a:pt x="2" y="4"/>
                    </a:lnTo>
                    <a:lnTo>
                      <a:pt x="1" y="3"/>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52" name="Freeform 371"/>
              <p:cNvSpPr/>
              <p:nvPr/>
            </p:nvSpPr>
            <p:spPr bwMode="auto">
              <a:xfrm flipH="1">
                <a:off x="3915" y="3389"/>
                <a:ext cx="35" cy="32"/>
              </a:xfrm>
              <a:custGeom>
                <a:avLst/>
                <a:gdLst>
                  <a:gd name="T0" fmla="*/ 2147483647 w 11"/>
                  <a:gd name="T1" fmla="*/ 1341675435 h 12"/>
                  <a:gd name="T2" fmla="*/ 2147483647 w 11"/>
                  <a:gd name="T3" fmla="*/ 1255179548 h 12"/>
                  <a:gd name="T4" fmla="*/ 2147483647 w 11"/>
                  <a:gd name="T5" fmla="*/ 1118233927 h 12"/>
                  <a:gd name="T6" fmla="*/ 2147483647 w 11"/>
                  <a:gd name="T7" fmla="*/ 890046522 h 12"/>
                  <a:gd name="T8" fmla="*/ 2147483647 w 11"/>
                  <a:gd name="T9" fmla="*/ 607868223 h 12"/>
                  <a:gd name="T10" fmla="*/ 2147483647 w 11"/>
                  <a:gd name="T11" fmla="*/ 365188833 h 12"/>
                  <a:gd name="T12" fmla="*/ 2147483647 w 11"/>
                  <a:gd name="T13" fmla="*/ 136945834 h 12"/>
                  <a:gd name="T14" fmla="*/ 2147483647 w 11"/>
                  <a:gd name="T15" fmla="*/ 0 h 12"/>
                  <a:gd name="T16" fmla="*/ 2147483647 w 11"/>
                  <a:gd name="T17" fmla="*/ 136945834 h 12"/>
                  <a:gd name="T18" fmla="*/ 2147483647 w 11"/>
                  <a:gd name="T19" fmla="*/ 227950605 h 12"/>
                  <a:gd name="T20" fmla="*/ 2147483647 w 11"/>
                  <a:gd name="T21" fmla="*/ 365188833 h 12"/>
                  <a:gd name="T22" fmla="*/ 0 w 11"/>
                  <a:gd name="T23" fmla="*/ 503128416 h 12"/>
                  <a:gd name="T24" fmla="*/ 2147483647 w 11"/>
                  <a:gd name="T25" fmla="*/ 607868223 h 12"/>
                  <a:gd name="T26" fmla="*/ 2147483647 w 11"/>
                  <a:gd name="T27" fmla="*/ 973836320 h 12"/>
                  <a:gd name="T28" fmla="*/ 2147483647 w 11"/>
                  <a:gd name="T29" fmla="*/ 1255179548 h 12"/>
                  <a:gd name="T30" fmla="*/ 2147483647 w 11"/>
                  <a:gd name="T31" fmla="*/ 1341675435 h 12"/>
                  <a:gd name="T32" fmla="*/ 2147483647 w 11"/>
                  <a:gd name="T33" fmla="*/ 1341675435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2"/>
                  <a:gd name="T53" fmla="*/ 11 w 11"/>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2">
                    <a:moveTo>
                      <a:pt x="7" y="11"/>
                    </a:moveTo>
                    <a:lnTo>
                      <a:pt x="9" y="10"/>
                    </a:lnTo>
                    <a:lnTo>
                      <a:pt x="10" y="9"/>
                    </a:lnTo>
                    <a:lnTo>
                      <a:pt x="10" y="7"/>
                    </a:lnTo>
                    <a:lnTo>
                      <a:pt x="10" y="5"/>
                    </a:lnTo>
                    <a:lnTo>
                      <a:pt x="9" y="3"/>
                    </a:lnTo>
                    <a:lnTo>
                      <a:pt x="7" y="1"/>
                    </a:lnTo>
                    <a:lnTo>
                      <a:pt x="5" y="0"/>
                    </a:lnTo>
                    <a:lnTo>
                      <a:pt x="4" y="1"/>
                    </a:lnTo>
                    <a:lnTo>
                      <a:pt x="1" y="2"/>
                    </a:lnTo>
                    <a:lnTo>
                      <a:pt x="1" y="3"/>
                    </a:lnTo>
                    <a:lnTo>
                      <a:pt x="0" y="4"/>
                    </a:lnTo>
                    <a:lnTo>
                      <a:pt x="1" y="5"/>
                    </a:lnTo>
                    <a:lnTo>
                      <a:pt x="1" y="8"/>
                    </a:lnTo>
                    <a:lnTo>
                      <a:pt x="5" y="10"/>
                    </a:lnTo>
                    <a:lnTo>
                      <a:pt x="6" y="11"/>
                    </a:lnTo>
                    <a:lnTo>
                      <a:pt x="7" y="11"/>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53" name="Freeform 372"/>
              <p:cNvSpPr/>
              <p:nvPr/>
            </p:nvSpPr>
            <p:spPr bwMode="auto">
              <a:xfrm flipH="1">
                <a:off x="3921" y="3395"/>
                <a:ext cx="29" cy="26"/>
              </a:xfrm>
              <a:custGeom>
                <a:avLst/>
                <a:gdLst>
                  <a:gd name="T0" fmla="*/ 2147483647 w 9"/>
                  <a:gd name="T1" fmla="*/ 474868977 h 10"/>
                  <a:gd name="T2" fmla="*/ 2147483647 w 9"/>
                  <a:gd name="T3" fmla="*/ 239896043 h 10"/>
                  <a:gd name="T4" fmla="*/ 0 w 9"/>
                  <a:gd name="T5" fmla="*/ 147617336 h 10"/>
                  <a:gd name="T6" fmla="*/ 2147483647 w 9"/>
                  <a:gd name="T7" fmla="*/ 92267725 h 10"/>
                  <a:gd name="T8" fmla="*/ 2147483647 w 9"/>
                  <a:gd name="T9" fmla="*/ 0 h 10"/>
                  <a:gd name="T10" fmla="*/ 2147483647 w 9"/>
                  <a:gd name="T11" fmla="*/ 0 h 10"/>
                  <a:gd name="T12" fmla="*/ 2147483647 w 9"/>
                  <a:gd name="T13" fmla="*/ 0 h 10"/>
                  <a:gd name="T14" fmla="*/ 2147483647 w 9"/>
                  <a:gd name="T15" fmla="*/ 92267725 h 10"/>
                  <a:gd name="T16" fmla="*/ 2147483647 w 9"/>
                  <a:gd name="T17" fmla="*/ 147617336 h 10"/>
                  <a:gd name="T18" fmla="*/ 2147483647 w 9"/>
                  <a:gd name="T19" fmla="*/ 383804948 h 10"/>
                  <a:gd name="T20" fmla="*/ 2147483647 w 9"/>
                  <a:gd name="T21" fmla="*/ 531422325 h 10"/>
                  <a:gd name="T22" fmla="*/ 2147483647 w 9"/>
                  <a:gd name="T23" fmla="*/ 623729362 h 10"/>
                  <a:gd name="T24" fmla="*/ 2147483647 w 9"/>
                  <a:gd name="T25" fmla="*/ 681356988 h 10"/>
                  <a:gd name="T26" fmla="*/ 2147483647 w 9"/>
                  <a:gd name="T27" fmla="*/ 681356988 h 10"/>
                  <a:gd name="T28" fmla="*/ 2147483647 w 9"/>
                  <a:gd name="T29" fmla="*/ 623729362 h 10"/>
                  <a:gd name="T30" fmla="*/ 2147483647 w 9"/>
                  <a:gd name="T31" fmla="*/ 531422325 h 10"/>
                  <a:gd name="T32" fmla="*/ 2147483647 w 9"/>
                  <a:gd name="T33" fmla="*/ 474868977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0"/>
                  <a:gd name="T53" fmla="*/ 9 w 9"/>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0">
                    <a:moveTo>
                      <a:pt x="1" y="6"/>
                    </a:moveTo>
                    <a:lnTo>
                      <a:pt x="1" y="3"/>
                    </a:lnTo>
                    <a:lnTo>
                      <a:pt x="0" y="2"/>
                    </a:lnTo>
                    <a:lnTo>
                      <a:pt x="1" y="1"/>
                    </a:lnTo>
                    <a:lnTo>
                      <a:pt x="1" y="0"/>
                    </a:lnTo>
                    <a:lnTo>
                      <a:pt x="3" y="0"/>
                    </a:lnTo>
                    <a:lnTo>
                      <a:pt x="5" y="0"/>
                    </a:lnTo>
                    <a:lnTo>
                      <a:pt x="6" y="1"/>
                    </a:lnTo>
                    <a:lnTo>
                      <a:pt x="7" y="2"/>
                    </a:lnTo>
                    <a:lnTo>
                      <a:pt x="8" y="5"/>
                    </a:lnTo>
                    <a:lnTo>
                      <a:pt x="8" y="7"/>
                    </a:lnTo>
                    <a:lnTo>
                      <a:pt x="8" y="8"/>
                    </a:lnTo>
                    <a:lnTo>
                      <a:pt x="7" y="9"/>
                    </a:lnTo>
                    <a:lnTo>
                      <a:pt x="6" y="9"/>
                    </a:lnTo>
                    <a:lnTo>
                      <a:pt x="5" y="8"/>
                    </a:lnTo>
                    <a:lnTo>
                      <a:pt x="3" y="7"/>
                    </a:lnTo>
                    <a:lnTo>
                      <a:pt x="1" y="6"/>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54" name="Freeform 373"/>
              <p:cNvSpPr/>
              <p:nvPr/>
            </p:nvSpPr>
            <p:spPr bwMode="auto">
              <a:xfrm flipH="1">
                <a:off x="3927" y="3400"/>
                <a:ext cx="13" cy="16"/>
              </a:xfrm>
              <a:custGeom>
                <a:avLst/>
                <a:gdLst>
                  <a:gd name="T0" fmla="*/ 0 w 4"/>
                  <a:gd name="T1" fmla="*/ 365188833 h 6"/>
                  <a:gd name="T2" fmla="*/ 0 w 4"/>
                  <a:gd name="T3" fmla="*/ 136945834 h 6"/>
                  <a:gd name="T4" fmla="*/ 0 w 4"/>
                  <a:gd name="T5" fmla="*/ 0 h 6"/>
                  <a:gd name="T6" fmla="*/ 2147483647 w 4"/>
                  <a:gd name="T7" fmla="*/ 0 h 6"/>
                  <a:gd name="T8" fmla="*/ 2147483647 w 4"/>
                  <a:gd name="T9" fmla="*/ 136945834 h 6"/>
                  <a:gd name="T10" fmla="*/ 2147483647 w 4"/>
                  <a:gd name="T11" fmla="*/ 503128416 h 6"/>
                  <a:gd name="T12" fmla="*/ 2147483647 w 4"/>
                  <a:gd name="T13" fmla="*/ 607868223 h 6"/>
                  <a:gd name="T14" fmla="*/ 2147483647 w 4"/>
                  <a:gd name="T15" fmla="*/ 607868223 h 6"/>
                  <a:gd name="T16" fmla="*/ 0 w 4"/>
                  <a:gd name="T17" fmla="*/ 365188833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0" y="3"/>
                    </a:moveTo>
                    <a:lnTo>
                      <a:pt x="0" y="1"/>
                    </a:lnTo>
                    <a:lnTo>
                      <a:pt x="0" y="0"/>
                    </a:lnTo>
                    <a:lnTo>
                      <a:pt x="2" y="0"/>
                    </a:lnTo>
                    <a:lnTo>
                      <a:pt x="3" y="1"/>
                    </a:lnTo>
                    <a:lnTo>
                      <a:pt x="3" y="4"/>
                    </a:lnTo>
                    <a:lnTo>
                      <a:pt x="3" y="5"/>
                    </a:lnTo>
                    <a:lnTo>
                      <a:pt x="2" y="5"/>
                    </a:lnTo>
                    <a:lnTo>
                      <a:pt x="0" y="3"/>
                    </a:lnTo>
                  </a:path>
                </a:pathLst>
              </a:custGeom>
              <a:solidFill>
                <a:srgbClr val="F9013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55" name="Freeform 374"/>
              <p:cNvSpPr/>
              <p:nvPr/>
            </p:nvSpPr>
            <p:spPr bwMode="auto">
              <a:xfrm flipH="1">
                <a:off x="3885" y="3403"/>
                <a:ext cx="36" cy="32"/>
              </a:xfrm>
              <a:custGeom>
                <a:avLst/>
                <a:gdLst>
                  <a:gd name="T0" fmla="*/ 2147483647 w 11"/>
                  <a:gd name="T1" fmla="*/ 2147483647 h 11"/>
                  <a:gd name="T2" fmla="*/ 2147483647 w 11"/>
                  <a:gd name="T3" fmla="*/ 2147483647 h 11"/>
                  <a:gd name="T4" fmla="*/ 2147483647 w 11"/>
                  <a:gd name="T5" fmla="*/ 2147483647 h 11"/>
                  <a:gd name="T6" fmla="*/ 2147483647 w 11"/>
                  <a:gd name="T7" fmla="*/ 2147483647 h 11"/>
                  <a:gd name="T8" fmla="*/ 2147483647 w 11"/>
                  <a:gd name="T9" fmla="*/ 2147483647 h 11"/>
                  <a:gd name="T10" fmla="*/ 2147483647 w 11"/>
                  <a:gd name="T11" fmla="*/ 2147483647 h 11"/>
                  <a:gd name="T12" fmla="*/ 2147483647 w 11"/>
                  <a:gd name="T13" fmla="*/ 0 h 11"/>
                  <a:gd name="T14" fmla="*/ 2147483647 w 11"/>
                  <a:gd name="T15" fmla="*/ 0 h 11"/>
                  <a:gd name="T16" fmla="*/ 2147483647 w 11"/>
                  <a:gd name="T17" fmla="*/ 0 h 11"/>
                  <a:gd name="T18" fmla="*/ 2147483647 w 11"/>
                  <a:gd name="T19" fmla="*/ 1293089995 h 11"/>
                  <a:gd name="T20" fmla="*/ 0 w 11"/>
                  <a:gd name="T21" fmla="*/ 1999507880 h 11"/>
                  <a:gd name="T22" fmla="*/ 0 w 11"/>
                  <a:gd name="T23" fmla="*/ 2147483647 h 11"/>
                  <a:gd name="T24" fmla="*/ 0 w 11"/>
                  <a:gd name="T25" fmla="*/ 2147483647 h 11"/>
                  <a:gd name="T26" fmla="*/ 2147483647 w 11"/>
                  <a:gd name="T27" fmla="*/ 2147483647 h 11"/>
                  <a:gd name="T28" fmla="*/ 2147483647 w 11"/>
                  <a:gd name="T29" fmla="*/ 2147483647 h 11"/>
                  <a:gd name="T30" fmla="*/ 2147483647 w 11"/>
                  <a:gd name="T31" fmla="*/ 2147483647 h 11"/>
                  <a:gd name="T32" fmla="*/ 2147483647 w 11"/>
                  <a:gd name="T33" fmla="*/ 2147483647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1"/>
                  <a:gd name="T53" fmla="*/ 11 w 11"/>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1">
                    <a:moveTo>
                      <a:pt x="7" y="10"/>
                    </a:moveTo>
                    <a:lnTo>
                      <a:pt x="9" y="9"/>
                    </a:lnTo>
                    <a:lnTo>
                      <a:pt x="9" y="8"/>
                    </a:lnTo>
                    <a:lnTo>
                      <a:pt x="10" y="7"/>
                    </a:lnTo>
                    <a:lnTo>
                      <a:pt x="9" y="5"/>
                    </a:lnTo>
                    <a:lnTo>
                      <a:pt x="9" y="4"/>
                    </a:lnTo>
                    <a:lnTo>
                      <a:pt x="6" y="0"/>
                    </a:lnTo>
                    <a:lnTo>
                      <a:pt x="5" y="0"/>
                    </a:lnTo>
                    <a:lnTo>
                      <a:pt x="3" y="0"/>
                    </a:lnTo>
                    <a:lnTo>
                      <a:pt x="1" y="2"/>
                    </a:lnTo>
                    <a:lnTo>
                      <a:pt x="0" y="3"/>
                    </a:lnTo>
                    <a:lnTo>
                      <a:pt x="0" y="4"/>
                    </a:lnTo>
                    <a:lnTo>
                      <a:pt x="0" y="6"/>
                    </a:lnTo>
                    <a:lnTo>
                      <a:pt x="1" y="7"/>
                    </a:lnTo>
                    <a:lnTo>
                      <a:pt x="3" y="10"/>
                    </a:lnTo>
                    <a:lnTo>
                      <a:pt x="5" y="10"/>
                    </a:lnTo>
                    <a:lnTo>
                      <a:pt x="7" y="10"/>
                    </a:lnTo>
                  </a:path>
                </a:pathLst>
              </a:custGeom>
              <a:solidFill>
                <a:srgbClr val="0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56" name="Freeform 375"/>
              <p:cNvSpPr/>
              <p:nvPr/>
            </p:nvSpPr>
            <p:spPr bwMode="auto">
              <a:xfrm flipH="1">
                <a:off x="3892" y="3408"/>
                <a:ext cx="29" cy="27"/>
              </a:xfrm>
              <a:custGeom>
                <a:avLst/>
                <a:gdLst>
                  <a:gd name="T0" fmla="*/ 2147483647 w 9"/>
                  <a:gd name="T1" fmla="*/ 2147483647 h 9"/>
                  <a:gd name="T2" fmla="*/ 0 w 9"/>
                  <a:gd name="T3" fmla="*/ 2147483647 h 9"/>
                  <a:gd name="T4" fmla="*/ 0 w 9"/>
                  <a:gd name="T5" fmla="*/ 2147483647 h 9"/>
                  <a:gd name="T6" fmla="*/ 0 w 9"/>
                  <a:gd name="T7" fmla="*/ 1162259603 h 9"/>
                  <a:gd name="T8" fmla="*/ 2147483647 w 9"/>
                  <a:gd name="T9" fmla="*/ 0 h 9"/>
                  <a:gd name="T10" fmla="*/ 2147483647 w 9"/>
                  <a:gd name="T11" fmla="*/ 0 h 9"/>
                  <a:gd name="T12" fmla="*/ 2147483647 w 9"/>
                  <a:gd name="T13" fmla="*/ 0 h 9"/>
                  <a:gd name="T14" fmla="*/ 2147483647 w 9"/>
                  <a:gd name="T15" fmla="*/ 1162259603 h 9"/>
                  <a:gd name="T16" fmla="*/ 2147483647 w 9"/>
                  <a:gd name="T17" fmla="*/ 2147483647 h 9"/>
                  <a:gd name="T18" fmla="*/ 2147483647 w 9"/>
                  <a:gd name="T19" fmla="*/ 2147483647 h 9"/>
                  <a:gd name="T20" fmla="*/ 2147483647 w 9"/>
                  <a:gd name="T21" fmla="*/ 2147483647 h 9"/>
                  <a:gd name="T22" fmla="*/ 2147483647 w 9"/>
                  <a:gd name="T23" fmla="*/ 2147483647 h 9"/>
                  <a:gd name="T24" fmla="*/ 2147483647 w 9"/>
                  <a:gd name="T25" fmla="*/ 2147483647 h 9"/>
                  <a:gd name="T26" fmla="*/ 2147483647 w 9"/>
                  <a:gd name="T27" fmla="*/ 2147483647 h 9"/>
                  <a:gd name="T28" fmla="*/ 2147483647 w 9"/>
                  <a:gd name="T29" fmla="*/ 2147483647 h 9"/>
                  <a:gd name="T30" fmla="*/ 2147483647 w 9"/>
                  <a:gd name="T31" fmla="*/ 2147483647 h 9"/>
                  <a:gd name="T32" fmla="*/ 2147483647 w 9"/>
                  <a:gd name="T33" fmla="*/ 2147483647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9"/>
                  <a:gd name="T53" fmla="*/ 9 w 9"/>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9">
                    <a:moveTo>
                      <a:pt x="1" y="5"/>
                    </a:moveTo>
                    <a:lnTo>
                      <a:pt x="0" y="4"/>
                    </a:lnTo>
                    <a:lnTo>
                      <a:pt x="0" y="2"/>
                    </a:lnTo>
                    <a:lnTo>
                      <a:pt x="0" y="1"/>
                    </a:lnTo>
                    <a:lnTo>
                      <a:pt x="1" y="0"/>
                    </a:lnTo>
                    <a:lnTo>
                      <a:pt x="2" y="0"/>
                    </a:lnTo>
                    <a:lnTo>
                      <a:pt x="3" y="0"/>
                    </a:lnTo>
                    <a:lnTo>
                      <a:pt x="5" y="1"/>
                    </a:lnTo>
                    <a:lnTo>
                      <a:pt x="7" y="3"/>
                    </a:lnTo>
                    <a:lnTo>
                      <a:pt x="7" y="4"/>
                    </a:lnTo>
                    <a:lnTo>
                      <a:pt x="8" y="6"/>
                    </a:lnTo>
                    <a:lnTo>
                      <a:pt x="7" y="7"/>
                    </a:lnTo>
                    <a:lnTo>
                      <a:pt x="7" y="8"/>
                    </a:lnTo>
                    <a:lnTo>
                      <a:pt x="5" y="8"/>
                    </a:lnTo>
                    <a:lnTo>
                      <a:pt x="3" y="8"/>
                    </a:lnTo>
                    <a:lnTo>
                      <a:pt x="2" y="7"/>
                    </a:lnTo>
                    <a:lnTo>
                      <a:pt x="1" y="5"/>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57" name="Freeform 376"/>
              <p:cNvSpPr/>
              <p:nvPr/>
            </p:nvSpPr>
            <p:spPr bwMode="auto">
              <a:xfrm flipH="1">
                <a:off x="3898" y="3413"/>
                <a:ext cx="17" cy="14"/>
              </a:xfrm>
              <a:custGeom>
                <a:avLst/>
                <a:gdLst>
                  <a:gd name="T0" fmla="*/ 0 w 5"/>
                  <a:gd name="T1" fmla="*/ 886813511 h 5"/>
                  <a:gd name="T2" fmla="*/ 0 w 5"/>
                  <a:gd name="T3" fmla="*/ 316719124 h 5"/>
                  <a:gd name="T4" fmla="*/ 0 w 5"/>
                  <a:gd name="T5" fmla="*/ 0 h 5"/>
                  <a:gd name="T6" fmla="*/ 2147483647 w 5"/>
                  <a:gd name="T7" fmla="*/ 0 h 5"/>
                  <a:gd name="T8" fmla="*/ 2147483647 w 5"/>
                  <a:gd name="T9" fmla="*/ 682732924 h 5"/>
                  <a:gd name="T10" fmla="*/ 2147483647 w 5"/>
                  <a:gd name="T11" fmla="*/ 886813511 h 5"/>
                  <a:gd name="T12" fmla="*/ 2147483647 w 5"/>
                  <a:gd name="T13" fmla="*/ 1243283750 h 5"/>
                  <a:gd name="T14" fmla="*/ 2147483647 w 5"/>
                  <a:gd name="T15" fmla="*/ 1243283750 h 5"/>
                  <a:gd name="T16" fmla="*/ 0 w 5"/>
                  <a:gd name="T17" fmla="*/ 886813511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3"/>
                    </a:moveTo>
                    <a:lnTo>
                      <a:pt x="0" y="1"/>
                    </a:lnTo>
                    <a:lnTo>
                      <a:pt x="0" y="0"/>
                    </a:lnTo>
                    <a:lnTo>
                      <a:pt x="1" y="0"/>
                    </a:lnTo>
                    <a:lnTo>
                      <a:pt x="3" y="2"/>
                    </a:lnTo>
                    <a:lnTo>
                      <a:pt x="4" y="3"/>
                    </a:lnTo>
                    <a:lnTo>
                      <a:pt x="3" y="4"/>
                    </a:lnTo>
                    <a:lnTo>
                      <a:pt x="1" y="4"/>
                    </a:lnTo>
                    <a:lnTo>
                      <a:pt x="0" y="3"/>
                    </a:lnTo>
                  </a:path>
                </a:pathLst>
              </a:custGeom>
              <a:solidFill>
                <a:srgbClr val="F9013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58" name="Freeform 377"/>
              <p:cNvSpPr/>
              <p:nvPr/>
            </p:nvSpPr>
            <p:spPr bwMode="auto">
              <a:xfrm flipH="1">
                <a:off x="3631" y="3263"/>
                <a:ext cx="346" cy="174"/>
              </a:xfrm>
              <a:custGeom>
                <a:avLst/>
                <a:gdLst>
                  <a:gd name="T0" fmla="*/ 0 w 106"/>
                  <a:gd name="T1" fmla="*/ 2147483647 h 61"/>
                  <a:gd name="T2" fmla="*/ 2147483647 w 106"/>
                  <a:gd name="T3" fmla="*/ 0 h 61"/>
                  <a:gd name="T4" fmla="*/ 2147483647 w 106"/>
                  <a:gd name="T5" fmla="*/ 2147483647 h 61"/>
                  <a:gd name="T6" fmla="*/ 2147483647 w 106"/>
                  <a:gd name="T7" fmla="*/ 2147483647 h 61"/>
                  <a:gd name="T8" fmla="*/ 0 w 106"/>
                  <a:gd name="T9" fmla="*/ 2147483647 h 61"/>
                  <a:gd name="T10" fmla="*/ 0 60000 65536"/>
                  <a:gd name="T11" fmla="*/ 0 60000 65536"/>
                  <a:gd name="T12" fmla="*/ 0 60000 65536"/>
                  <a:gd name="T13" fmla="*/ 0 60000 65536"/>
                  <a:gd name="T14" fmla="*/ 0 60000 65536"/>
                  <a:gd name="T15" fmla="*/ 0 w 106"/>
                  <a:gd name="T16" fmla="*/ 0 h 61"/>
                  <a:gd name="T17" fmla="*/ 106 w 106"/>
                  <a:gd name="T18" fmla="*/ 61 h 61"/>
                </a:gdLst>
                <a:ahLst/>
                <a:cxnLst>
                  <a:cxn ang="T10">
                    <a:pos x="T0" y="T1"/>
                  </a:cxn>
                  <a:cxn ang="T11">
                    <a:pos x="T2" y="T3"/>
                  </a:cxn>
                  <a:cxn ang="T12">
                    <a:pos x="T4" y="T5"/>
                  </a:cxn>
                  <a:cxn ang="T13">
                    <a:pos x="T6" y="T7"/>
                  </a:cxn>
                  <a:cxn ang="T14">
                    <a:pos x="T8" y="T9"/>
                  </a:cxn>
                </a:cxnLst>
                <a:rect l="T15" t="T16" r="T17" b="T18"/>
                <a:pathLst>
                  <a:path w="106" h="61">
                    <a:moveTo>
                      <a:pt x="0" y="12"/>
                    </a:moveTo>
                    <a:lnTo>
                      <a:pt x="22" y="0"/>
                    </a:lnTo>
                    <a:lnTo>
                      <a:pt x="105" y="48"/>
                    </a:lnTo>
                    <a:lnTo>
                      <a:pt x="84" y="60"/>
                    </a:lnTo>
                    <a:lnTo>
                      <a:pt x="0" y="12"/>
                    </a:lnTo>
                  </a:path>
                </a:pathLst>
              </a:custGeom>
              <a:solidFill>
                <a:srgbClr val="E6E6E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59" name="Freeform 378"/>
              <p:cNvSpPr/>
              <p:nvPr/>
            </p:nvSpPr>
            <p:spPr bwMode="auto">
              <a:xfrm flipH="1">
                <a:off x="3700" y="3298"/>
                <a:ext cx="277" cy="212"/>
              </a:xfrm>
              <a:custGeom>
                <a:avLst/>
                <a:gdLst>
                  <a:gd name="T0" fmla="*/ 0 w 85"/>
                  <a:gd name="T1" fmla="*/ 0 h 75"/>
                  <a:gd name="T2" fmla="*/ 2147483647 w 85"/>
                  <a:gd name="T3" fmla="*/ 2147483647 h 75"/>
                  <a:gd name="T4" fmla="*/ 2147483647 w 85"/>
                  <a:gd name="T5" fmla="*/ 2147483647 h 75"/>
                  <a:gd name="T6" fmla="*/ 0 w 85"/>
                  <a:gd name="T7" fmla="*/ 2147483647 h 75"/>
                  <a:gd name="T8" fmla="*/ 0 w 85"/>
                  <a:gd name="T9" fmla="*/ 0 h 75"/>
                  <a:gd name="T10" fmla="*/ 0 60000 65536"/>
                  <a:gd name="T11" fmla="*/ 0 60000 65536"/>
                  <a:gd name="T12" fmla="*/ 0 60000 65536"/>
                  <a:gd name="T13" fmla="*/ 0 60000 65536"/>
                  <a:gd name="T14" fmla="*/ 0 60000 65536"/>
                  <a:gd name="T15" fmla="*/ 0 w 85"/>
                  <a:gd name="T16" fmla="*/ 0 h 75"/>
                  <a:gd name="T17" fmla="*/ 85 w 85"/>
                  <a:gd name="T18" fmla="*/ 75 h 75"/>
                </a:gdLst>
                <a:ahLst/>
                <a:cxnLst>
                  <a:cxn ang="T10">
                    <a:pos x="T0" y="T1"/>
                  </a:cxn>
                  <a:cxn ang="T11">
                    <a:pos x="T2" y="T3"/>
                  </a:cxn>
                  <a:cxn ang="T12">
                    <a:pos x="T4" y="T5"/>
                  </a:cxn>
                  <a:cxn ang="T13">
                    <a:pos x="T6" y="T7"/>
                  </a:cxn>
                  <a:cxn ang="T14">
                    <a:pos x="T8" y="T9"/>
                  </a:cxn>
                </a:cxnLst>
                <a:rect l="T15" t="T16" r="T17" b="T18"/>
                <a:pathLst>
                  <a:path w="85" h="75">
                    <a:moveTo>
                      <a:pt x="0" y="0"/>
                    </a:moveTo>
                    <a:lnTo>
                      <a:pt x="84" y="48"/>
                    </a:lnTo>
                    <a:lnTo>
                      <a:pt x="84" y="74"/>
                    </a:lnTo>
                    <a:lnTo>
                      <a:pt x="0" y="25"/>
                    </a:lnTo>
                    <a:lnTo>
                      <a:pt x="0" y="0"/>
                    </a:lnTo>
                  </a:path>
                </a:pathLst>
              </a:custGeom>
              <a:solidFill>
                <a:srgbClr val="B3B3B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60" name="Freeform 379"/>
              <p:cNvSpPr/>
              <p:nvPr/>
            </p:nvSpPr>
            <p:spPr bwMode="auto">
              <a:xfrm flipH="1">
                <a:off x="3517" y="3518"/>
                <a:ext cx="41" cy="29"/>
              </a:xfrm>
              <a:custGeom>
                <a:avLst/>
                <a:gdLst>
                  <a:gd name="T0" fmla="*/ 2147483647 w 13"/>
                  <a:gd name="T1" fmla="*/ 0 h 10"/>
                  <a:gd name="T2" fmla="*/ 2147483647 w 13"/>
                  <a:gd name="T3" fmla="*/ 2147483647 h 10"/>
                  <a:gd name="T4" fmla="*/ 2147483647 w 13"/>
                  <a:gd name="T5" fmla="*/ 2147483647 h 10"/>
                  <a:gd name="T6" fmla="*/ 0 w 13"/>
                  <a:gd name="T7" fmla="*/ 1880803609 h 10"/>
                  <a:gd name="T8" fmla="*/ 2147483647 w 13"/>
                  <a:gd name="T9" fmla="*/ 0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4" y="0"/>
                    </a:moveTo>
                    <a:lnTo>
                      <a:pt x="12" y="6"/>
                    </a:lnTo>
                    <a:lnTo>
                      <a:pt x="10" y="9"/>
                    </a:lnTo>
                    <a:lnTo>
                      <a:pt x="0" y="3"/>
                    </a:lnTo>
                    <a:lnTo>
                      <a:pt x="4" y="0"/>
                    </a:lnTo>
                  </a:path>
                </a:pathLst>
              </a:custGeom>
              <a:solidFill>
                <a:srgbClr val="F934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61" name="Freeform 380"/>
              <p:cNvSpPr/>
              <p:nvPr/>
            </p:nvSpPr>
            <p:spPr bwMode="auto">
              <a:xfrm flipH="1">
                <a:off x="3513" y="3536"/>
                <a:ext cx="14" cy="38"/>
              </a:xfrm>
              <a:custGeom>
                <a:avLst/>
                <a:gdLst>
                  <a:gd name="T0" fmla="*/ 2147483647 w 4"/>
                  <a:gd name="T1" fmla="*/ 2147483647 h 13"/>
                  <a:gd name="T2" fmla="*/ 0 w 4"/>
                  <a:gd name="T3" fmla="*/ 2147483647 h 13"/>
                  <a:gd name="T4" fmla="*/ 0 w 4"/>
                  <a:gd name="T5" fmla="*/ 2147483647 h 13"/>
                  <a:gd name="T6" fmla="*/ 2147483647 w 4"/>
                  <a:gd name="T7" fmla="*/ 0 h 13"/>
                  <a:gd name="T8" fmla="*/ 2147483647 w 4"/>
                  <a:gd name="T9" fmla="*/ 2147483647 h 13"/>
                  <a:gd name="T10" fmla="*/ 0 60000 65536"/>
                  <a:gd name="T11" fmla="*/ 0 60000 65536"/>
                  <a:gd name="T12" fmla="*/ 0 60000 65536"/>
                  <a:gd name="T13" fmla="*/ 0 60000 65536"/>
                  <a:gd name="T14" fmla="*/ 0 60000 65536"/>
                  <a:gd name="T15" fmla="*/ 0 w 4"/>
                  <a:gd name="T16" fmla="*/ 0 h 13"/>
                  <a:gd name="T17" fmla="*/ 4 w 4"/>
                  <a:gd name="T18" fmla="*/ 13 h 13"/>
                </a:gdLst>
                <a:ahLst/>
                <a:cxnLst>
                  <a:cxn ang="T10">
                    <a:pos x="T0" y="T1"/>
                  </a:cxn>
                  <a:cxn ang="T11">
                    <a:pos x="T2" y="T3"/>
                  </a:cxn>
                  <a:cxn ang="T12">
                    <a:pos x="T4" y="T5"/>
                  </a:cxn>
                  <a:cxn ang="T13">
                    <a:pos x="T6" y="T7"/>
                  </a:cxn>
                  <a:cxn ang="T14">
                    <a:pos x="T8" y="T9"/>
                  </a:cxn>
                </a:cxnLst>
                <a:rect l="T15" t="T16" r="T17" b="T18"/>
                <a:pathLst>
                  <a:path w="4" h="13">
                    <a:moveTo>
                      <a:pt x="3" y="7"/>
                    </a:moveTo>
                    <a:lnTo>
                      <a:pt x="0" y="12"/>
                    </a:lnTo>
                    <a:lnTo>
                      <a:pt x="0" y="3"/>
                    </a:lnTo>
                    <a:lnTo>
                      <a:pt x="2" y="0"/>
                    </a:lnTo>
                    <a:lnTo>
                      <a:pt x="3" y="7"/>
                    </a:lnTo>
                  </a:path>
                </a:pathLst>
              </a:custGeom>
              <a:solidFill>
                <a:srgbClr val="99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62" name="Freeform 381"/>
              <p:cNvSpPr/>
              <p:nvPr/>
            </p:nvSpPr>
            <p:spPr bwMode="auto">
              <a:xfrm flipH="1">
                <a:off x="3500" y="3558"/>
                <a:ext cx="63" cy="35"/>
              </a:xfrm>
              <a:custGeom>
                <a:avLst/>
                <a:gdLst>
                  <a:gd name="T0" fmla="*/ 2147483647 w 19"/>
                  <a:gd name="T1" fmla="*/ 2085967230 h 12"/>
                  <a:gd name="T2" fmla="*/ 2147483647 w 19"/>
                  <a:gd name="T3" fmla="*/ 2147483647 h 12"/>
                  <a:gd name="T4" fmla="*/ 0 w 19"/>
                  <a:gd name="T5" fmla="*/ 2147483647 h 12"/>
                  <a:gd name="T6" fmla="*/ 0 w 19"/>
                  <a:gd name="T7" fmla="*/ 2147483647 h 12"/>
                  <a:gd name="T8" fmla="*/ 2147483647 w 19"/>
                  <a:gd name="T9" fmla="*/ 2147483647 h 12"/>
                  <a:gd name="T10" fmla="*/ 2147483647 w 19"/>
                  <a:gd name="T11" fmla="*/ 0 h 12"/>
                  <a:gd name="T12" fmla="*/ 2147483647 w 19"/>
                  <a:gd name="T13" fmla="*/ 2085967230 h 12"/>
                  <a:gd name="T14" fmla="*/ 0 60000 65536"/>
                  <a:gd name="T15" fmla="*/ 0 60000 65536"/>
                  <a:gd name="T16" fmla="*/ 0 60000 65536"/>
                  <a:gd name="T17" fmla="*/ 0 60000 65536"/>
                  <a:gd name="T18" fmla="*/ 0 60000 65536"/>
                  <a:gd name="T19" fmla="*/ 0 60000 65536"/>
                  <a:gd name="T20" fmla="*/ 0 60000 65536"/>
                  <a:gd name="T21" fmla="*/ 0 w 19"/>
                  <a:gd name="T22" fmla="*/ 0 h 12"/>
                  <a:gd name="T23" fmla="*/ 19 w 1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2">
                    <a:moveTo>
                      <a:pt x="18" y="3"/>
                    </a:moveTo>
                    <a:lnTo>
                      <a:pt x="10" y="8"/>
                    </a:lnTo>
                    <a:lnTo>
                      <a:pt x="0" y="11"/>
                    </a:lnTo>
                    <a:lnTo>
                      <a:pt x="0" y="9"/>
                    </a:lnTo>
                    <a:lnTo>
                      <a:pt x="10" y="6"/>
                    </a:lnTo>
                    <a:lnTo>
                      <a:pt x="18" y="0"/>
                    </a:lnTo>
                    <a:lnTo>
                      <a:pt x="18" y="3"/>
                    </a:lnTo>
                  </a:path>
                </a:pathLst>
              </a:custGeom>
              <a:solidFill>
                <a:srgbClr val="6666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63" name="Freeform 382"/>
              <p:cNvSpPr/>
              <p:nvPr/>
            </p:nvSpPr>
            <p:spPr bwMode="auto">
              <a:xfrm flipH="1">
                <a:off x="3610" y="3542"/>
                <a:ext cx="53" cy="29"/>
              </a:xfrm>
              <a:custGeom>
                <a:avLst/>
                <a:gdLst>
                  <a:gd name="T0" fmla="*/ 2147483647 w 16"/>
                  <a:gd name="T1" fmla="*/ 0 h 10"/>
                  <a:gd name="T2" fmla="*/ 2147483647 w 16"/>
                  <a:gd name="T3" fmla="*/ 2147483647 h 10"/>
                  <a:gd name="T4" fmla="*/ 2147483647 w 16"/>
                  <a:gd name="T5" fmla="*/ 2147483647 h 10"/>
                  <a:gd name="T6" fmla="*/ 0 w 16"/>
                  <a:gd name="T7" fmla="*/ 1226273209 h 10"/>
                  <a:gd name="T8" fmla="*/ 2147483647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5" y="0"/>
                    </a:moveTo>
                    <a:lnTo>
                      <a:pt x="15" y="6"/>
                    </a:lnTo>
                    <a:lnTo>
                      <a:pt x="11" y="9"/>
                    </a:lnTo>
                    <a:lnTo>
                      <a:pt x="0" y="2"/>
                    </a:lnTo>
                    <a:lnTo>
                      <a:pt x="5" y="0"/>
                    </a:lnTo>
                  </a:path>
                </a:pathLst>
              </a:custGeom>
              <a:solidFill>
                <a:srgbClr val="F934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64" name="Freeform 383"/>
              <p:cNvSpPr/>
              <p:nvPr/>
            </p:nvSpPr>
            <p:spPr bwMode="auto">
              <a:xfrm flipH="1">
                <a:off x="3625" y="3547"/>
                <a:ext cx="38" cy="30"/>
              </a:xfrm>
              <a:custGeom>
                <a:avLst/>
                <a:gdLst>
                  <a:gd name="T0" fmla="*/ 0 w 12"/>
                  <a:gd name="T1" fmla="*/ 2147483647 h 10"/>
                  <a:gd name="T2" fmla="*/ 2147483647 w 12"/>
                  <a:gd name="T3" fmla="*/ 2147483647 h 10"/>
                  <a:gd name="T4" fmla="*/ 2147483647 w 12"/>
                  <a:gd name="T5" fmla="*/ 2147483647 h 10"/>
                  <a:gd name="T6" fmla="*/ 0 w 12"/>
                  <a:gd name="T7" fmla="*/ 0 h 10"/>
                  <a:gd name="T8" fmla="*/ 0 w 12"/>
                  <a:gd name="T9" fmla="*/ 2147483647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0" y="2"/>
                    </a:moveTo>
                    <a:lnTo>
                      <a:pt x="11" y="9"/>
                    </a:lnTo>
                    <a:lnTo>
                      <a:pt x="11" y="7"/>
                    </a:lnTo>
                    <a:lnTo>
                      <a:pt x="0" y="0"/>
                    </a:lnTo>
                    <a:lnTo>
                      <a:pt x="0" y="2"/>
                    </a:lnTo>
                  </a:path>
                </a:pathLst>
              </a:custGeom>
              <a:solidFill>
                <a:srgbClr val="CC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65" name="Freeform 384"/>
              <p:cNvSpPr/>
              <p:nvPr/>
            </p:nvSpPr>
            <p:spPr bwMode="auto">
              <a:xfrm flipH="1">
                <a:off x="3608" y="3558"/>
                <a:ext cx="19" cy="19"/>
              </a:xfrm>
              <a:custGeom>
                <a:avLst/>
                <a:gdLst>
                  <a:gd name="T0" fmla="*/ 2147483647 w 6"/>
                  <a:gd name="T1" fmla="*/ 2147483647 h 6"/>
                  <a:gd name="T2" fmla="*/ 0 w 6"/>
                  <a:gd name="T3" fmla="*/ 2147483647 h 6"/>
                  <a:gd name="T4" fmla="*/ 0 w 6"/>
                  <a:gd name="T5" fmla="*/ 2147483647 h 6"/>
                  <a:gd name="T6" fmla="*/ 2147483647 w 6"/>
                  <a:gd name="T7" fmla="*/ 0 h 6"/>
                  <a:gd name="T8" fmla="*/ 2147483647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5" y="2"/>
                    </a:moveTo>
                    <a:lnTo>
                      <a:pt x="0" y="5"/>
                    </a:lnTo>
                    <a:lnTo>
                      <a:pt x="0" y="3"/>
                    </a:lnTo>
                    <a:lnTo>
                      <a:pt x="5" y="0"/>
                    </a:lnTo>
                    <a:lnTo>
                      <a:pt x="5" y="2"/>
                    </a:lnTo>
                  </a:path>
                </a:pathLst>
              </a:custGeom>
              <a:solidFill>
                <a:srgbClr val="8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66" name="Freeform 385"/>
              <p:cNvSpPr/>
              <p:nvPr/>
            </p:nvSpPr>
            <p:spPr bwMode="auto">
              <a:xfrm flipH="1">
                <a:off x="3575" y="3440"/>
                <a:ext cx="104" cy="51"/>
              </a:xfrm>
              <a:custGeom>
                <a:avLst/>
                <a:gdLst>
                  <a:gd name="T0" fmla="*/ 2147483647 w 32"/>
                  <a:gd name="T1" fmla="*/ 0 h 18"/>
                  <a:gd name="T2" fmla="*/ 2147483647 w 32"/>
                  <a:gd name="T3" fmla="*/ 2147483647 h 18"/>
                  <a:gd name="T4" fmla="*/ 2147483647 w 32"/>
                  <a:gd name="T5" fmla="*/ 2147483647 h 18"/>
                  <a:gd name="T6" fmla="*/ 0 w 32"/>
                  <a:gd name="T7" fmla="*/ 2147483647 h 18"/>
                  <a:gd name="T8" fmla="*/ 2147483647 w 32"/>
                  <a:gd name="T9" fmla="*/ 0 h 18"/>
                  <a:gd name="T10" fmla="*/ 0 60000 65536"/>
                  <a:gd name="T11" fmla="*/ 0 60000 65536"/>
                  <a:gd name="T12" fmla="*/ 0 60000 65536"/>
                  <a:gd name="T13" fmla="*/ 0 60000 65536"/>
                  <a:gd name="T14" fmla="*/ 0 60000 65536"/>
                  <a:gd name="T15" fmla="*/ 0 w 32"/>
                  <a:gd name="T16" fmla="*/ 0 h 18"/>
                  <a:gd name="T17" fmla="*/ 32 w 32"/>
                  <a:gd name="T18" fmla="*/ 18 h 18"/>
                </a:gdLst>
                <a:ahLst/>
                <a:cxnLst>
                  <a:cxn ang="T10">
                    <a:pos x="T0" y="T1"/>
                  </a:cxn>
                  <a:cxn ang="T11">
                    <a:pos x="T2" y="T3"/>
                  </a:cxn>
                  <a:cxn ang="T12">
                    <a:pos x="T4" y="T5"/>
                  </a:cxn>
                  <a:cxn ang="T13">
                    <a:pos x="T6" y="T7"/>
                  </a:cxn>
                  <a:cxn ang="T14">
                    <a:pos x="T8" y="T9"/>
                  </a:cxn>
                </a:cxnLst>
                <a:rect l="T15" t="T16" r="T17" b="T18"/>
                <a:pathLst>
                  <a:path w="32" h="18">
                    <a:moveTo>
                      <a:pt x="20" y="0"/>
                    </a:moveTo>
                    <a:lnTo>
                      <a:pt x="31" y="6"/>
                    </a:lnTo>
                    <a:lnTo>
                      <a:pt x="11" y="17"/>
                    </a:lnTo>
                    <a:lnTo>
                      <a:pt x="0" y="11"/>
                    </a:lnTo>
                    <a:lnTo>
                      <a:pt x="20" y="0"/>
                    </a:lnTo>
                  </a:path>
                </a:pathLst>
              </a:custGeom>
              <a:solidFill>
                <a:srgbClr val="FC677F"/>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67" name="Freeform 386"/>
              <p:cNvSpPr/>
              <p:nvPr/>
            </p:nvSpPr>
            <p:spPr bwMode="auto">
              <a:xfrm flipH="1">
                <a:off x="3640" y="3469"/>
                <a:ext cx="39" cy="83"/>
              </a:xfrm>
              <a:custGeom>
                <a:avLst/>
                <a:gdLst>
                  <a:gd name="T0" fmla="*/ 0 w 12"/>
                  <a:gd name="T1" fmla="*/ 2147483647 h 29"/>
                  <a:gd name="T2" fmla="*/ 2147483647 w 12"/>
                  <a:gd name="T3" fmla="*/ 2147483647 h 29"/>
                  <a:gd name="T4" fmla="*/ 2147483647 w 12"/>
                  <a:gd name="T5" fmla="*/ 2147483647 h 29"/>
                  <a:gd name="T6" fmla="*/ 0 w 12"/>
                  <a:gd name="T7" fmla="*/ 0 h 29"/>
                  <a:gd name="T8" fmla="*/ 0 w 12"/>
                  <a:gd name="T9" fmla="*/ 2147483647 h 29"/>
                  <a:gd name="T10" fmla="*/ 0 60000 65536"/>
                  <a:gd name="T11" fmla="*/ 0 60000 65536"/>
                  <a:gd name="T12" fmla="*/ 0 60000 65536"/>
                  <a:gd name="T13" fmla="*/ 0 60000 65536"/>
                  <a:gd name="T14" fmla="*/ 0 60000 65536"/>
                  <a:gd name="T15" fmla="*/ 0 w 12"/>
                  <a:gd name="T16" fmla="*/ 0 h 29"/>
                  <a:gd name="T17" fmla="*/ 12 w 12"/>
                  <a:gd name="T18" fmla="*/ 29 h 29"/>
                </a:gdLst>
                <a:ahLst/>
                <a:cxnLst>
                  <a:cxn ang="T10">
                    <a:pos x="T0" y="T1"/>
                  </a:cxn>
                  <a:cxn ang="T11">
                    <a:pos x="T2" y="T3"/>
                  </a:cxn>
                  <a:cxn ang="T12">
                    <a:pos x="T4" y="T5"/>
                  </a:cxn>
                  <a:cxn ang="T13">
                    <a:pos x="T6" y="T7"/>
                  </a:cxn>
                  <a:cxn ang="T14">
                    <a:pos x="T8" y="T9"/>
                  </a:cxn>
                </a:cxnLst>
                <a:rect l="T15" t="T16" r="T17" b="T18"/>
                <a:pathLst>
                  <a:path w="12" h="29">
                    <a:moveTo>
                      <a:pt x="0" y="23"/>
                    </a:moveTo>
                    <a:lnTo>
                      <a:pt x="11" y="28"/>
                    </a:lnTo>
                    <a:lnTo>
                      <a:pt x="11" y="6"/>
                    </a:lnTo>
                    <a:lnTo>
                      <a:pt x="0" y="0"/>
                    </a:lnTo>
                    <a:lnTo>
                      <a:pt x="0" y="23"/>
                    </a:lnTo>
                  </a:path>
                </a:pathLst>
              </a:custGeom>
              <a:solidFill>
                <a:srgbClr val="F9013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68" name="Freeform 387"/>
              <p:cNvSpPr/>
              <p:nvPr/>
            </p:nvSpPr>
            <p:spPr bwMode="auto">
              <a:xfrm flipH="1">
                <a:off x="3575" y="3456"/>
                <a:ext cx="69" cy="96"/>
              </a:xfrm>
              <a:custGeom>
                <a:avLst/>
                <a:gdLst>
                  <a:gd name="T0" fmla="*/ 2147483647 w 21"/>
                  <a:gd name="T1" fmla="*/ 2147483647 h 34"/>
                  <a:gd name="T2" fmla="*/ 0 w 21"/>
                  <a:gd name="T3" fmla="*/ 2147483647 h 34"/>
                  <a:gd name="T4" fmla="*/ 0 w 21"/>
                  <a:gd name="T5" fmla="*/ 2147483647 h 34"/>
                  <a:gd name="T6" fmla="*/ 2147483647 w 21"/>
                  <a:gd name="T7" fmla="*/ 0 h 34"/>
                  <a:gd name="T8" fmla="*/ 2147483647 w 21"/>
                  <a:gd name="T9" fmla="*/ 2147483647 h 34"/>
                  <a:gd name="T10" fmla="*/ 0 60000 65536"/>
                  <a:gd name="T11" fmla="*/ 0 60000 65536"/>
                  <a:gd name="T12" fmla="*/ 0 60000 65536"/>
                  <a:gd name="T13" fmla="*/ 0 60000 65536"/>
                  <a:gd name="T14" fmla="*/ 0 60000 65536"/>
                  <a:gd name="T15" fmla="*/ 0 w 21"/>
                  <a:gd name="T16" fmla="*/ 0 h 34"/>
                  <a:gd name="T17" fmla="*/ 21 w 21"/>
                  <a:gd name="T18" fmla="*/ 34 h 34"/>
                </a:gdLst>
                <a:ahLst/>
                <a:cxnLst>
                  <a:cxn ang="T10">
                    <a:pos x="T0" y="T1"/>
                  </a:cxn>
                  <a:cxn ang="T11">
                    <a:pos x="T2" y="T3"/>
                  </a:cxn>
                  <a:cxn ang="T12">
                    <a:pos x="T4" y="T5"/>
                  </a:cxn>
                  <a:cxn ang="T13">
                    <a:pos x="T6" y="T7"/>
                  </a:cxn>
                  <a:cxn ang="T14">
                    <a:pos x="T8" y="T9"/>
                  </a:cxn>
                </a:cxnLst>
                <a:rect l="T15" t="T16" r="T17" b="T18"/>
                <a:pathLst>
                  <a:path w="21" h="34">
                    <a:moveTo>
                      <a:pt x="20" y="23"/>
                    </a:moveTo>
                    <a:lnTo>
                      <a:pt x="0" y="33"/>
                    </a:lnTo>
                    <a:lnTo>
                      <a:pt x="0" y="11"/>
                    </a:lnTo>
                    <a:lnTo>
                      <a:pt x="20" y="0"/>
                    </a:lnTo>
                    <a:lnTo>
                      <a:pt x="20" y="23"/>
                    </a:lnTo>
                  </a:path>
                </a:pathLst>
              </a:custGeom>
              <a:solidFill>
                <a:srgbClr val="99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69" name="Freeform 388"/>
              <p:cNvSpPr/>
              <p:nvPr/>
            </p:nvSpPr>
            <p:spPr bwMode="auto">
              <a:xfrm flipH="1">
                <a:off x="3563" y="3472"/>
                <a:ext cx="77" cy="43"/>
              </a:xfrm>
              <a:custGeom>
                <a:avLst/>
                <a:gdLst>
                  <a:gd name="T0" fmla="*/ 2147483647 w 24"/>
                  <a:gd name="T1" fmla="*/ 0 h 15"/>
                  <a:gd name="T2" fmla="*/ 2147483647 w 24"/>
                  <a:gd name="T3" fmla="*/ 1915996953 h 15"/>
                  <a:gd name="T4" fmla="*/ 2147483647 w 24"/>
                  <a:gd name="T5" fmla="*/ 2147483647 h 15"/>
                  <a:gd name="T6" fmla="*/ 2147483647 w 24"/>
                  <a:gd name="T7" fmla="*/ 2147483647 h 15"/>
                  <a:gd name="T8" fmla="*/ 0 w 24"/>
                  <a:gd name="T9" fmla="*/ 2147483647 h 15"/>
                  <a:gd name="T10" fmla="*/ 2147483647 w 24"/>
                  <a:gd name="T11" fmla="*/ 0 h 15"/>
                  <a:gd name="T12" fmla="*/ 0 60000 65536"/>
                  <a:gd name="T13" fmla="*/ 0 60000 65536"/>
                  <a:gd name="T14" fmla="*/ 0 60000 65536"/>
                  <a:gd name="T15" fmla="*/ 0 60000 65536"/>
                  <a:gd name="T16" fmla="*/ 0 60000 65536"/>
                  <a:gd name="T17" fmla="*/ 0 60000 65536"/>
                  <a:gd name="T18" fmla="*/ 0 w 24"/>
                  <a:gd name="T19" fmla="*/ 0 h 15"/>
                  <a:gd name="T20" fmla="*/ 24 w 24"/>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4" h="15">
                    <a:moveTo>
                      <a:pt x="16" y="0"/>
                    </a:moveTo>
                    <a:lnTo>
                      <a:pt x="23" y="4"/>
                    </a:lnTo>
                    <a:lnTo>
                      <a:pt x="20" y="12"/>
                    </a:lnTo>
                    <a:lnTo>
                      <a:pt x="9" y="14"/>
                    </a:lnTo>
                    <a:lnTo>
                      <a:pt x="0" y="10"/>
                    </a:lnTo>
                    <a:lnTo>
                      <a:pt x="16" y="0"/>
                    </a:lnTo>
                  </a:path>
                </a:pathLst>
              </a:custGeom>
              <a:solidFill>
                <a:srgbClr val="F934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70" name="Freeform 389"/>
              <p:cNvSpPr/>
              <p:nvPr/>
            </p:nvSpPr>
            <p:spPr bwMode="auto">
              <a:xfrm flipH="1">
                <a:off x="3602" y="3502"/>
                <a:ext cx="38" cy="72"/>
              </a:xfrm>
              <a:custGeom>
                <a:avLst/>
                <a:gdLst>
                  <a:gd name="T0" fmla="*/ 0 w 12"/>
                  <a:gd name="T1" fmla="*/ 2147483647 h 25"/>
                  <a:gd name="T2" fmla="*/ 2147483647 w 12"/>
                  <a:gd name="T3" fmla="*/ 2147483647 h 25"/>
                  <a:gd name="T4" fmla="*/ 2147483647 w 12"/>
                  <a:gd name="T5" fmla="*/ 2147483647 h 25"/>
                  <a:gd name="T6" fmla="*/ 2147483647 w 12"/>
                  <a:gd name="T7" fmla="*/ 2147483647 h 25"/>
                  <a:gd name="T8" fmla="*/ 0 w 12"/>
                  <a:gd name="T9" fmla="*/ 0 h 25"/>
                  <a:gd name="T10" fmla="*/ 0 w 12"/>
                  <a:gd name="T11" fmla="*/ 2147483647 h 25"/>
                  <a:gd name="T12" fmla="*/ 0 60000 65536"/>
                  <a:gd name="T13" fmla="*/ 0 60000 65536"/>
                  <a:gd name="T14" fmla="*/ 0 60000 65536"/>
                  <a:gd name="T15" fmla="*/ 0 60000 65536"/>
                  <a:gd name="T16" fmla="*/ 0 60000 65536"/>
                  <a:gd name="T17" fmla="*/ 0 60000 65536"/>
                  <a:gd name="T18" fmla="*/ 0 w 12"/>
                  <a:gd name="T19" fmla="*/ 0 h 25"/>
                  <a:gd name="T20" fmla="*/ 12 w 1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12" h="25">
                    <a:moveTo>
                      <a:pt x="0" y="17"/>
                    </a:moveTo>
                    <a:lnTo>
                      <a:pt x="11" y="24"/>
                    </a:lnTo>
                    <a:lnTo>
                      <a:pt x="11" y="11"/>
                    </a:lnTo>
                    <a:lnTo>
                      <a:pt x="9" y="4"/>
                    </a:lnTo>
                    <a:lnTo>
                      <a:pt x="0" y="0"/>
                    </a:lnTo>
                    <a:lnTo>
                      <a:pt x="0" y="17"/>
                    </a:lnTo>
                  </a:path>
                </a:pathLst>
              </a:custGeom>
              <a:solidFill>
                <a:srgbClr val="F9013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71" name="Freeform 390"/>
              <p:cNvSpPr/>
              <p:nvPr/>
            </p:nvSpPr>
            <p:spPr bwMode="auto">
              <a:xfrm flipH="1">
                <a:off x="3552" y="3534"/>
                <a:ext cx="52" cy="53"/>
              </a:xfrm>
              <a:custGeom>
                <a:avLst/>
                <a:gdLst>
                  <a:gd name="T0" fmla="*/ 0 w 16"/>
                  <a:gd name="T1" fmla="*/ 2147483647 h 19"/>
                  <a:gd name="T2" fmla="*/ 2147483647 w 16"/>
                  <a:gd name="T3" fmla="*/ 2147483647 h 19"/>
                  <a:gd name="T4" fmla="*/ 2147483647 w 16"/>
                  <a:gd name="T5" fmla="*/ 2147483647 h 19"/>
                  <a:gd name="T6" fmla="*/ 2147483647 w 16"/>
                  <a:gd name="T7" fmla="*/ 2147483647 h 19"/>
                  <a:gd name="T8" fmla="*/ 2147483647 w 16"/>
                  <a:gd name="T9" fmla="*/ 2147483647 h 19"/>
                  <a:gd name="T10" fmla="*/ 2147483647 w 16"/>
                  <a:gd name="T11" fmla="*/ 2095287546 h 19"/>
                  <a:gd name="T12" fmla="*/ 0 w 16"/>
                  <a:gd name="T13" fmla="*/ 0 h 19"/>
                  <a:gd name="T14" fmla="*/ 0 w 16"/>
                  <a:gd name="T15" fmla="*/ 2147483647 h 19"/>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9"/>
                  <a:gd name="T26" fmla="*/ 16 w 16"/>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9">
                    <a:moveTo>
                      <a:pt x="0" y="13"/>
                    </a:moveTo>
                    <a:lnTo>
                      <a:pt x="1" y="9"/>
                    </a:lnTo>
                    <a:lnTo>
                      <a:pt x="9" y="12"/>
                    </a:lnTo>
                    <a:lnTo>
                      <a:pt x="13" y="18"/>
                    </a:lnTo>
                    <a:lnTo>
                      <a:pt x="15" y="17"/>
                    </a:lnTo>
                    <a:lnTo>
                      <a:pt x="13" y="7"/>
                    </a:lnTo>
                    <a:lnTo>
                      <a:pt x="0" y="0"/>
                    </a:lnTo>
                    <a:lnTo>
                      <a:pt x="0" y="13"/>
                    </a:lnTo>
                  </a:path>
                </a:pathLst>
              </a:custGeom>
              <a:solidFill>
                <a:srgbClr val="F9013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72" name="Freeform 391"/>
              <p:cNvSpPr/>
              <p:nvPr/>
            </p:nvSpPr>
            <p:spPr bwMode="auto">
              <a:xfrm flipH="1">
                <a:off x="3519" y="3539"/>
                <a:ext cx="44" cy="46"/>
              </a:xfrm>
              <a:custGeom>
                <a:avLst/>
                <a:gdLst>
                  <a:gd name="T0" fmla="*/ 2147483647 w 13"/>
                  <a:gd name="T1" fmla="*/ 2147483647 h 16"/>
                  <a:gd name="T2" fmla="*/ 2147483647 w 13"/>
                  <a:gd name="T3" fmla="*/ 2147483647 h 16"/>
                  <a:gd name="T4" fmla="*/ 0 w 13"/>
                  <a:gd name="T5" fmla="*/ 2147483647 h 16"/>
                  <a:gd name="T6" fmla="*/ 2147483647 w 13"/>
                  <a:gd name="T7" fmla="*/ 1636544532 h 16"/>
                  <a:gd name="T8" fmla="*/ 2147483647 w 13"/>
                  <a:gd name="T9" fmla="*/ 0 h 16"/>
                  <a:gd name="T10" fmla="*/ 2147483647 w 13"/>
                  <a:gd name="T11" fmla="*/ 2147483647 h 16"/>
                  <a:gd name="T12" fmla="*/ 0 60000 65536"/>
                  <a:gd name="T13" fmla="*/ 0 60000 65536"/>
                  <a:gd name="T14" fmla="*/ 0 60000 65536"/>
                  <a:gd name="T15" fmla="*/ 0 60000 65536"/>
                  <a:gd name="T16" fmla="*/ 0 60000 65536"/>
                  <a:gd name="T17" fmla="*/ 0 60000 65536"/>
                  <a:gd name="T18" fmla="*/ 0 w 13"/>
                  <a:gd name="T19" fmla="*/ 0 h 16"/>
                  <a:gd name="T20" fmla="*/ 13 w 1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 h="16">
                    <a:moveTo>
                      <a:pt x="12" y="11"/>
                    </a:moveTo>
                    <a:lnTo>
                      <a:pt x="2" y="15"/>
                    </a:lnTo>
                    <a:lnTo>
                      <a:pt x="0" y="5"/>
                    </a:lnTo>
                    <a:lnTo>
                      <a:pt x="8" y="3"/>
                    </a:lnTo>
                    <a:lnTo>
                      <a:pt x="11" y="0"/>
                    </a:lnTo>
                    <a:lnTo>
                      <a:pt x="12" y="11"/>
                    </a:lnTo>
                  </a:path>
                </a:pathLst>
              </a:custGeom>
              <a:solidFill>
                <a:srgbClr val="80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73" name="Freeform 392"/>
              <p:cNvSpPr/>
              <p:nvPr/>
            </p:nvSpPr>
            <p:spPr bwMode="auto">
              <a:xfrm flipH="1">
                <a:off x="3563" y="3547"/>
                <a:ext cx="45" cy="27"/>
              </a:xfrm>
              <a:custGeom>
                <a:avLst/>
                <a:gdLst>
                  <a:gd name="T0" fmla="*/ 2147483647 w 14"/>
                  <a:gd name="T1" fmla="*/ 0 h 9"/>
                  <a:gd name="T2" fmla="*/ 2147483647 w 14"/>
                  <a:gd name="T3" fmla="*/ 2147483647 h 9"/>
                  <a:gd name="T4" fmla="*/ 2147483647 w 14"/>
                  <a:gd name="T5" fmla="*/ 2147483647 h 9"/>
                  <a:gd name="T6" fmla="*/ 0 w 14"/>
                  <a:gd name="T7" fmla="*/ 1162259603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3" y="0"/>
                    </a:moveTo>
                    <a:lnTo>
                      <a:pt x="13" y="7"/>
                    </a:lnTo>
                    <a:lnTo>
                      <a:pt x="10" y="8"/>
                    </a:lnTo>
                    <a:lnTo>
                      <a:pt x="0" y="1"/>
                    </a:lnTo>
                    <a:lnTo>
                      <a:pt x="3" y="0"/>
                    </a:lnTo>
                  </a:path>
                </a:pathLst>
              </a:custGeom>
              <a:solidFill>
                <a:srgbClr val="F93466"/>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74" name="Freeform 393"/>
              <p:cNvSpPr/>
              <p:nvPr/>
            </p:nvSpPr>
            <p:spPr bwMode="auto">
              <a:xfrm flipH="1">
                <a:off x="3569" y="3550"/>
                <a:ext cx="39" cy="37"/>
              </a:xfrm>
              <a:custGeom>
                <a:avLst/>
                <a:gdLst>
                  <a:gd name="T0" fmla="*/ 0 w 12"/>
                  <a:gd name="T1" fmla="*/ 2147483647 h 13"/>
                  <a:gd name="T2" fmla="*/ 2147483647 w 12"/>
                  <a:gd name="T3" fmla="*/ 2147483647 h 13"/>
                  <a:gd name="T4" fmla="*/ 2147483647 w 12"/>
                  <a:gd name="T5" fmla="*/ 1376079005 h 13"/>
                  <a:gd name="T6" fmla="*/ 2147483647 w 12"/>
                  <a:gd name="T7" fmla="*/ 2147483647 h 13"/>
                  <a:gd name="T8" fmla="*/ 2147483647 w 12"/>
                  <a:gd name="T9" fmla="*/ 2147483647 h 13"/>
                  <a:gd name="T10" fmla="*/ 2147483647 w 12"/>
                  <a:gd name="T11" fmla="*/ 2147483647 h 13"/>
                  <a:gd name="T12" fmla="*/ 2147483647 w 12"/>
                  <a:gd name="T13" fmla="*/ 2147483647 h 13"/>
                  <a:gd name="T14" fmla="*/ 0 w 12"/>
                  <a:gd name="T15" fmla="*/ 0 h 13"/>
                  <a:gd name="T16" fmla="*/ 0 w 12"/>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0" y="7"/>
                    </a:moveTo>
                    <a:lnTo>
                      <a:pt x="1" y="7"/>
                    </a:lnTo>
                    <a:lnTo>
                      <a:pt x="2" y="3"/>
                    </a:lnTo>
                    <a:lnTo>
                      <a:pt x="8" y="7"/>
                    </a:lnTo>
                    <a:lnTo>
                      <a:pt x="10" y="11"/>
                    </a:lnTo>
                    <a:lnTo>
                      <a:pt x="11" y="12"/>
                    </a:lnTo>
                    <a:lnTo>
                      <a:pt x="10" y="7"/>
                    </a:lnTo>
                    <a:lnTo>
                      <a:pt x="0" y="0"/>
                    </a:lnTo>
                    <a:lnTo>
                      <a:pt x="0" y="7"/>
                    </a:lnTo>
                  </a:path>
                </a:pathLst>
              </a:custGeom>
              <a:solidFill>
                <a:srgbClr val="CC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75" name="Freeform 394"/>
              <p:cNvSpPr/>
              <p:nvPr/>
            </p:nvSpPr>
            <p:spPr bwMode="auto">
              <a:xfrm flipH="1">
                <a:off x="3558" y="3569"/>
                <a:ext cx="17" cy="18"/>
              </a:xfrm>
              <a:custGeom>
                <a:avLst/>
                <a:gdLst>
                  <a:gd name="T0" fmla="*/ 2147483647 w 5"/>
                  <a:gd name="T1" fmla="*/ 311142196 h 7"/>
                  <a:gd name="T2" fmla="*/ 2147483647 w 5"/>
                  <a:gd name="T3" fmla="*/ 365332179 h 7"/>
                  <a:gd name="T4" fmla="*/ 0 w 5"/>
                  <a:gd name="T5" fmla="*/ 76737312 h 7"/>
                  <a:gd name="T6" fmla="*/ 2147483647 w 5"/>
                  <a:gd name="T7" fmla="*/ 0 h 7"/>
                  <a:gd name="T8" fmla="*/ 2147483647 w 5"/>
                  <a:gd name="T9" fmla="*/ 311142196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4" y="5"/>
                    </a:moveTo>
                    <a:lnTo>
                      <a:pt x="1" y="6"/>
                    </a:lnTo>
                    <a:lnTo>
                      <a:pt x="0" y="1"/>
                    </a:lnTo>
                    <a:lnTo>
                      <a:pt x="3" y="0"/>
                    </a:lnTo>
                    <a:lnTo>
                      <a:pt x="4" y="5"/>
                    </a:lnTo>
                  </a:path>
                </a:pathLst>
              </a:custGeom>
              <a:solidFill>
                <a:srgbClr val="99000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76" name="Freeform 395"/>
              <p:cNvSpPr/>
              <p:nvPr/>
            </p:nvSpPr>
            <p:spPr bwMode="auto">
              <a:xfrm flipH="1">
                <a:off x="3604" y="3507"/>
                <a:ext cx="29" cy="29"/>
              </a:xfrm>
              <a:custGeom>
                <a:avLst/>
                <a:gdLst>
                  <a:gd name="T0" fmla="*/ 0 w 9"/>
                  <a:gd name="T1" fmla="*/ 2147483647 h 10"/>
                  <a:gd name="T2" fmla="*/ 2147483647 w 9"/>
                  <a:gd name="T3" fmla="*/ 2147483647 h 10"/>
                  <a:gd name="T4" fmla="*/ 2147483647 w 9"/>
                  <a:gd name="T5" fmla="*/ 1226273209 h 10"/>
                  <a:gd name="T6" fmla="*/ 0 w 9"/>
                  <a:gd name="T7" fmla="*/ 0 h 10"/>
                  <a:gd name="T8" fmla="*/ 0 w 9"/>
                  <a:gd name="T9" fmla="*/ 2147483647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5"/>
                    </a:moveTo>
                    <a:lnTo>
                      <a:pt x="8" y="9"/>
                    </a:lnTo>
                    <a:lnTo>
                      <a:pt x="5" y="2"/>
                    </a:lnTo>
                    <a:lnTo>
                      <a:pt x="0" y="0"/>
                    </a:lnTo>
                    <a:lnTo>
                      <a:pt x="0" y="5"/>
                    </a:lnTo>
                  </a:path>
                </a:pathLst>
              </a:custGeom>
              <a:solidFill>
                <a:srgbClr val="9DB9DA"/>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77" name="Freeform 396"/>
              <p:cNvSpPr/>
              <p:nvPr/>
            </p:nvSpPr>
            <p:spPr bwMode="auto">
              <a:xfrm flipH="1">
                <a:off x="3533" y="3526"/>
                <a:ext cx="71" cy="29"/>
              </a:xfrm>
              <a:custGeom>
                <a:avLst/>
                <a:gdLst>
                  <a:gd name="T0" fmla="*/ 2147483647 w 22"/>
                  <a:gd name="T1" fmla="*/ 789171939 h 11"/>
                  <a:gd name="T2" fmla="*/ 2147483647 w 22"/>
                  <a:gd name="T3" fmla="*/ 991175534 h 11"/>
                  <a:gd name="T4" fmla="*/ 0 w 22"/>
                  <a:gd name="T5" fmla="*/ 299341229 h 11"/>
                  <a:gd name="T6" fmla="*/ 2147483647 w 22"/>
                  <a:gd name="T7" fmla="*/ 0 h 11"/>
                  <a:gd name="T8" fmla="*/ 2147483647 w 22"/>
                  <a:gd name="T9" fmla="*/ 789171939 h 11"/>
                  <a:gd name="T10" fmla="*/ 0 60000 65536"/>
                  <a:gd name="T11" fmla="*/ 0 60000 65536"/>
                  <a:gd name="T12" fmla="*/ 0 60000 65536"/>
                  <a:gd name="T13" fmla="*/ 0 60000 65536"/>
                  <a:gd name="T14" fmla="*/ 0 60000 65536"/>
                  <a:gd name="T15" fmla="*/ 0 w 22"/>
                  <a:gd name="T16" fmla="*/ 0 h 11"/>
                  <a:gd name="T17" fmla="*/ 22 w 22"/>
                  <a:gd name="T18" fmla="*/ 11 h 11"/>
                </a:gdLst>
                <a:ahLst/>
                <a:cxnLst>
                  <a:cxn ang="T10">
                    <a:pos x="T0" y="T1"/>
                  </a:cxn>
                  <a:cxn ang="T11">
                    <a:pos x="T2" y="T3"/>
                  </a:cxn>
                  <a:cxn ang="T12">
                    <a:pos x="T4" y="T5"/>
                  </a:cxn>
                  <a:cxn ang="T13">
                    <a:pos x="T6" y="T7"/>
                  </a:cxn>
                  <a:cxn ang="T14">
                    <a:pos x="T8" y="T9"/>
                  </a:cxn>
                </a:cxnLst>
                <a:rect l="T15" t="T16" r="T17" b="T18"/>
                <a:pathLst>
                  <a:path w="22" h="11">
                    <a:moveTo>
                      <a:pt x="21" y="8"/>
                    </a:moveTo>
                    <a:lnTo>
                      <a:pt x="13" y="10"/>
                    </a:lnTo>
                    <a:lnTo>
                      <a:pt x="0" y="3"/>
                    </a:lnTo>
                    <a:lnTo>
                      <a:pt x="12" y="0"/>
                    </a:lnTo>
                    <a:lnTo>
                      <a:pt x="21" y="8"/>
                    </a:lnTo>
                  </a:path>
                </a:pathLst>
              </a:custGeom>
              <a:solidFill>
                <a:srgbClr val="FC677F"/>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78" name="Freeform 397"/>
              <p:cNvSpPr/>
              <p:nvPr/>
            </p:nvSpPr>
            <p:spPr bwMode="auto">
              <a:xfrm flipH="1">
                <a:off x="3523" y="3507"/>
                <a:ext cx="42" cy="43"/>
              </a:xfrm>
              <a:custGeom>
                <a:avLst/>
                <a:gdLst>
                  <a:gd name="T0" fmla="*/ 0 w 13"/>
                  <a:gd name="T1" fmla="*/ 2147483647 h 15"/>
                  <a:gd name="T2" fmla="*/ 2147483647 w 13"/>
                  <a:gd name="T3" fmla="*/ 0 h 15"/>
                  <a:gd name="T4" fmla="*/ 2147483647 w 13"/>
                  <a:gd name="T5" fmla="*/ 2147483647 h 15"/>
                  <a:gd name="T6" fmla="*/ 2147483647 w 13"/>
                  <a:gd name="T7" fmla="*/ 2147483647 h 15"/>
                  <a:gd name="T8" fmla="*/ 0 w 13"/>
                  <a:gd name="T9" fmla="*/ 2147483647 h 15"/>
                  <a:gd name="T10" fmla="*/ 0 60000 65536"/>
                  <a:gd name="T11" fmla="*/ 0 60000 65536"/>
                  <a:gd name="T12" fmla="*/ 0 60000 65536"/>
                  <a:gd name="T13" fmla="*/ 0 60000 65536"/>
                  <a:gd name="T14" fmla="*/ 0 60000 65536"/>
                  <a:gd name="T15" fmla="*/ 0 w 13"/>
                  <a:gd name="T16" fmla="*/ 0 h 15"/>
                  <a:gd name="T17" fmla="*/ 13 w 13"/>
                  <a:gd name="T18" fmla="*/ 15 h 15"/>
                </a:gdLst>
                <a:ahLst/>
                <a:cxnLst>
                  <a:cxn ang="T10">
                    <a:pos x="T0" y="T1"/>
                  </a:cxn>
                  <a:cxn ang="T11">
                    <a:pos x="T2" y="T3"/>
                  </a:cxn>
                  <a:cxn ang="T12">
                    <a:pos x="T4" y="T5"/>
                  </a:cxn>
                  <a:cxn ang="T13">
                    <a:pos x="T6" y="T7"/>
                  </a:cxn>
                  <a:cxn ang="T14">
                    <a:pos x="T8" y="T9"/>
                  </a:cxn>
                </a:cxnLst>
                <a:rect l="T15" t="T16" r="T17" b="T18"/>
                <a:pathLst>
                  <a:path w="13" h="15">
                    <a:moveTo>
                      <a:pt x="0" y="6"/>
                    </a:moveTo>
                    <a:lnTo>
                      <a:pt x="2" y="0"/>
                    </a:lnTo>
                    <a:lnTo>
                      <a:pt x="12" y="11"/>
                    </a:lnTo>
                    <a:lnTo>
                      <a:pt x="9" y="14"/>
                    </a:lnTo>
                    <a:lnTo>
                      <a:pt x="0" y="6"/>
                    </a:lnTo>
                  </a:path>
                </a:pathLst>
              </a:custGeom>
              <a:solidFill>
                <a:srgbClr val="F90133"/>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79" name="Freeform 398"/>
              <p:cNvSpPr/>
              <p:nvPr/>
            </p:nvSpPr>
            <p:spPr bwMode="auto">
              <a:xfrm flipH="1">
                <a:off x="3556" y="3486"/>
                <a:ext cx="19" cy="42"/>
              </a:xfrm>
              <a:custGeom>
                <a:avLst/>
                <a:gdLst>
                  <a:gd name="T0" fmla="*/ 0 w 6"/>
                  <a:gd name="T1" fmla="*/ 2147483647 h 15"/>
                  <a:gd name="T2" fmla="*/ 2147483647 w 6"/>
                  <a:gd name="T3" fmla="*/ 0 h 15"/>
                  <a:gd name="T4" fmla="*/ 2147483647 w 6"/>
                  <a:gd name="T5" fmla="*/ 2147483647 h 15"/>
                  <a:gd name="T6" fmla="*/ 2147483647 w 6"/>
                  <a:gd name="T7" fmla="*/ 2147483647 h 15"/>
                  <a:gd name="T8" fmla="*/ 0 w 6"/>
                  <a:gd name="T9" fmla="*/ 2147483647 h 15"/>
                  <a:gd name="T10" fmla="*/ 0 60000 65536"/>
                  <a:gd name="T11" fmla="*/ 0 60000 65536"/>
                  <a:gd name="T12" fmla="*/ 0 60000 65536"/>
                  <a:gd name="T13" fmla="*/ 0 60000 65536"/>
                  <a:gd name="T14" fmla="*/ 0 60000 65536"/>
                  <a:gd name="T15" fmla="*/ 0 w 6"/>
                  <a:gd name="T16" fmla="*/ 0 h 15"/>
                  <a:gd name="T17" fmla="*/ 6 w 6"/>
                  <a:gd name="T18" fmla="*/ 15 h 15"/>
                </a:gdLst>
                <a:ahLst/>
                <a:cxnLst>
                  <a:cxn ang="T10">
                    <a:pos x="T0" y="T1"/>
                  </a:cxn>
                  <a:cxn ang="T11">
                    <a:pos x="T2" y="T3"/>
                  </a:cxn>
                  <a:cxn ang="T12">
                    <a:pos x="T4" y="T5"/>
                  </a:cxn>
                  <a:cxn ang="T13">
                    <a:pos x="T6" y="T7"/>
                  </a:cxn>
                  <a:cxn ang="T14">
                    <a:pos x="T8" y="T9"/>
                  </a:cxn>
                </a:cxnLst>
                <a:rect l="T15" t="T16" r="T17" b="T18"/>
                <a:pathLst>
                  <a:path w="6" h="15">
                    <a:moveTo>
                      <a:pt x="0" y="8"/>
                    </a:moveTo>
                    <a:lnTo>
                      <a:pt x="3" y="0"/>
                    </a:lnTo>
                    <a:lnTo>
                      <a:pt x="5" y="8"/>
                    </a:lnTo>
                    <a:lnTo>
                      <a:pt x="3" y="14"/>
                    </a:lnTo>
                    <a:lnTo>
                      <a:pt x="0" y="8"/>
                    </a:lnTo>
                  </a:path>
                </a:pathLst>
              </a:custGeom>
              <a:solidFill>
                <a:srgbClr val="6E87C0"/>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80" name="Freeform 399"/>
              <p:cNvSpPr/>
              <p:nvPr/>
            </p:nvSpPr>
            <p:spPr bwMode="auto">
              <a:xfrm flipH="1">
                <a:off x="3563" y="3507"/>
                <a:ext cx="47" cy="29"/>
              </a:xfrm>
              <a:custGeom>
                <a:avLst/>
                <a:gdLst>
                  <a:gd name="T0" fmla="*/ 2147483647 w 15"/>
                  <a:gd name="T1" fmla="*/ 2147483647 h 10"/>
                  <a:gd name="T2" fmla="*/ 2147483647 w 15"/>
                  <a:gd name="T3" fmla="*/ 2147483647 h 10"/>
                  <a:gd name="T4" fmla="*/ 0 w 15"/>
                  <a:gd name="T5" fmla="*/ 1226273209 h 10"/>
                  <a:gd name="T6" fmla="*/ 2147483647 w 15"/>
                  <a:gd name="T7" fmla="*/ 0 h 10"/>
                  <a:gd name="T8" fmla="*/ 2147483647 w 15"/>
                  <a:gd name="T9" fmla="*/ 2147483647 h 10"/>
                  <a:gd name="T10" fmla="*/ 0 60000 65536"/>
                  <a:gd name="T11" fmla="*/ 0 60000 65536"/>
                  <a:gd name="T12" fmla="*/ 0 60000 65536"/>
                  <a:gd name="T13" fmla="*/ 0 60000 65536"/>
                  <a:gd name="T14" fmla="*/ 0 60000 65536"/>
                  <a:gd name="T15" fmla="*/ 0 w 15"/>
                  <a:gd name="T16" fmla="*/ 0 h 10"/>
                  <a:gd name="T17" fmla="*/ 15 w 15"/>
                  <a:gd name="T18" fmla="*/ 10 h 10"/>
                </a:gdLst>
                <a:ahLst/>
                <a:cxnLst>
                  <a:cxn ang="T10">
                    <a:pos x="T0" y="T1"/>
                  </a:cxn>
                  <a:cxn ang="T11">
                    <a:pos x="T2" y="T3"/>
                  </a:cxn>
                  <a:cxn ang="T12">
                    <a:pos x="T4" y="T5"/>
                  </a:cxn>
                  <a:cxn ang="T13">
                    <a:pos x="T6" y="T7"/>
                  </a:cxn>
                  <a:cxn ang="T14">
                    <a:pos x="T8" y="T9"/>
                  </a:cxn>
                </a:cxnLst>
                <a:rect l="T15" t="T16" r="T17" b="T18"/>
                <a:pathLst>
                  <a:path w="15" h="10">
                    <a:moveTo>
                      <a:pt x="14" y="6"/>
                    </a:moveTo>
                    <a:lnTo>
                      <a:pt x="2" y="9"/>
                    </a:lnTo>
                    <a:lnTo>
                      <a:pt x="0" y="2"/>
                    </a:lnTo>
                    <a:lnTo>
                      <a:pt x="11" y="0"/>
                    </a:lnTo>
                    <a:lnTo>
                      <a:pt x="14" y="6"/>
                    </a:lnTo>
                  </a:path>
                </a:pathLst>
              </a:custGeom>
              <a:solidFill>
                <a:srgbClr val="9DB9DA"/>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81" name="Freeform 400"/>
              <p:cNvSpPr/>
              <p:nvPr/>
            </p:nvSpPr>
            <p:spPr bwMode="auto">
              <a:xfrm flipH="1">
                <a:off x="3500" y="3555"/>
                <a:ext cx="65" cy="32"/>
              </a:xfrm>
              <a:custGeom>
                <a:avLst/>
                <a:gdLst>
                  <a:gd name="T0" fmla="*/ 2147483647 w 20"/>
                  <a:gd name="T1" fmla="*/ 0 h 11"/>
                  <a:gd name="T2" fmla="*/ 2147483647 w 20"/>
                  <a:gd name="T3" fmla="*/ 687331090 h 11"/>
                  <a:gd name="T4" fmla="*/ 2147483647 w 20"/>
                  <a:gd name="T5" fmla="*/ 2147483647 h 11"/>
                  <a:gd name="T6" fmla="*/ 2147483647 w 20"/>
                  <a:gd name="T7" fmla="*/ 2147483647 h 11"/>
                  <a:gd name="T8" fmla="*/ 0 w 20"/>
                  <a:gd name="T9" fmla="*/ 2147483647 h 11"/>
                  <a:gd name="T10" fmla="*/ 2147483647 w 20"/>
                  <a:gd name="T11" fmla="*/ 2147483647 h 11"/>
                  <a:gd name="T12" fmla="*/ 2147483647 w 20"/>
                  <a:gd name="T13" fmla="*/ 0 h 11"/>
                  <a:gd name="T14" fmla="*/ 0 60000 65536"/>
                  <a:gd name="T15" fmla="*/ 0 60000 65536"/>
                  <a:gd name="T16" fmla="*/ 0 60000 65536"/>
                  <a:gd name="T17" fmla="*/ 0 60000 65536"/>
                  <a:gd name="T18" fmla="*/ 0 60000 65536"/>
                  <a:gd name="T19" fmla="*/ 0 60000 65536"/>
                  <a:gd name="T20" fmla="*/ 0 60000 65536"/>
                  <a:gd name="T21" fmla="*/ 0 w 20"/>
                  <a:gd name="T22" fmla="*/ 0 h 11"/>
                  <a:gd name="T23" fmla="*/ 20 w 20"/>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1">
                    <a:moveTo>
                      <a:pt x="17" y="0"/>
                    </a:moveTo>
                    <a:lnTo>
                      <a:pt x="19" y="1"/>
                    </a:lnTo>
                    <a:lnTo>
                      <a:pt x="11" y="7"/>
                    </a:lnTo>
                    <a:lnTo>
                      <a:pt x="1" y="10"/>
                    </a:lnTo>
                    <a:lnTo>
                      <a:pt x="0" y="10"/>
                    </a:lnTo>
                    <a:lnTo>
                      <a:pt x="10" y="6"/>
                    </a:lnTo>
                    <a:lnTo>
                      <a:pt x="17" y="0"/>
                    </a:lnTo>
                  </a:path>
                </a:pathLst>
              </a:custGeom>
              <a:solidFill>
                <a:srgbClr val="CCCCCC"/>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82" name="Freeform 401"/>
              <p:cNvSpPr/>
              <p:nvPr/>
            </p:nvSpPr>
            <p:spPr bwMode="auto">
              <a:xfrm flipH="1">
                <a:off x="3558" y="3585"/>
                <a:ext cx="7" cy="8"/>
              </a:xfrm>
              <a:custGeom>
                <a:avLst/>
                <a:gdLst>
                  <a:gd name="T0" fmla="*/ 0 w 2"/>
                  <a:gd name="T1" fmla="*/ 136945834 h 3"/>
                  <a:gd name="T2" fmla="*/ 2147483647 w 2"/>
                  <a:gd name="T3" fmla="*/ 227950605 h 3"/>
                  <a:gd name="T4" fmla="*/ 2147483647 w 2"/>
                  <a:gd name="T5" fmla="*/ 0 h 3"/>
                  <a:gd name="T6" fmla="*/ 0 w 2"/>
                  <a:gd name="T7" fmla="*/ 0 h 3"/>
                  <a:gd name="T8" fmla="*/ 0 w 2"/>
                  <a:gd name="T9" fmla="*/ 136945834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1"/>
                    </a:moveTo>
                    <a:lnTo>
                      <a:pt x="1" y="2"/>
                    </a:lnTo>
                    <a:lnTo>
                      <a:pt x="1" y="0"/>
                    </a:lnTo>
                    <a:lnTo>
                      <a:pt x="0" y="0"/>
                    </a:lnTo>
                    <a:lnTo>
                      <a:pt x="0" y="1"/>
                    </a:lnTo>
                  </a:path>
                </a:pathLst>
              </a:custGeom>
              <a:solidFill>
                <a:srgbClr val="999999"/>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83" name="Freeform 402"/>
              <p:cNvSpPr/>
              <p:nvPr/>
            </p:nvSpPr>
            <p:spPr bwMode="auto">
              <a:xfrm flipH="1">
                <a:off x="3563" y="3569"/>
                <a:ext cx="12" cy="8"/>
              </a:xfrm>
              <a:custGeom>
                <a:avLst/>
                <a:gdLst>
                  <a:gd name="T0" fmla="*/ 2147483647 w 4"/>
                  <a:gd name="T1" fmla="*/ 136945834 h 3"/>
                  <a:gd name="T2" fmla="*/ 0 w 4"/>
                  <a:gd name="T3" fmla="*/ 227950605 h 3"/>
                  <a:gd name="T4" fmla="*/ 0 w 4"/>
                  <a:gd name="T5" fmla="*/ 136945834 h 3"/>
                  <a:gd name="T6" fmla="*/ 2147483647 w 4"/>
                  <a:gd name="T7" fmla="*/ 0 h 3"/>
                  <a:gd name="T8" fmla="*/ 2147483647 w 4"/>
                  <a:gd name="T9" fmla="*/ 136945834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3" y="1"/>
                    </a:moveTo>
                    <a:lnTo>
                      <a:pt x="0" y="2"/>
                    </a:lnTo>
                    <a:lnTo>
                      <a:pt x="0" y="1"/>
                    </a:lnTo>
                    <a:lnTo>
                      <a:pt x="3" y="0"/>
                    </a:lnTo>
                    <a:lnTo>
                      <a:pt x="3" y="1"/>
                    </a:lnTo>
                  </a:path>
                </a:pathLst>
              </a:custGeom>
              <a:solidFill>
                <a:srgbClr val="FC677F"/>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84" name="Freeform 403"/>
              <p:cNvSpPr/>
              <p:nvPr/>
            </p:nvSpPr>
            <p:spPr bwMode="auto">
              <a:xfrm flipH="1">
                <a:off x="3517" y="3539"/>
                <a:ext cx="10" cy="11"/>
              </a:xfrm>
              <a:custGeom>
                <a:avLst/>
                <a:gdLst>
                  <a:gd name="T0" fmla="*/ 2147483647 w 3"/>
                  <a:gd name="T1" fmla="*/ 233450777 h 4"/>
                  <a:gd name="T2" fmla="*/ 2147483647 w 3"/>
                  <a:gd name="T3" fmla="*/ 641989438 h 4"/>
                  <a:gd name="T4" fmla="*/ 0 w 3"/>
                  <a:gd name="T5" fmla="*/ 471194895 h 4"/>
                  <a:gd name="T6" fmla="*/ 2147483647 w 3"/>
                  <a:gd name="T7" fmla="*/ 0 h 4"/>
                  <a:gd name="T8" fmla="*/ 2147483647 w 3"/>
                  <a:gd name="T9" fmla="*/ 23345077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2" y="1"/>
                    </a:moveTo>
                    <a:lnTo>
                      <a:pt x="1" y="3"/>
                    </a:lnTo>
                    <a:lnTo>
                      <a:pt x="0" y="2"/>
                    </a:lnTo>
                    <a:lnTo>
                      <a:pt x="2" y="0"/>
                    </a:lnTo>
                    <a:lnTo>
                      <a:pt x="2" y="1"/>
                    </a:lnTo>
                  </a:path>
                </a:pathLst>
              </a:custGeom>
              <a:solidFill>
                <a:srgbClr val="FC677F"/>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grpSp>
        <p:grpSp>
          <p:nvGrpSpPr>
            <p:cNvPr id="114" name="Group 405"/>
            <p:cNvGrpSpPr/>
            <p:nvPr/>
          </p:nvGrpSpPr>
          <p:grpSpPr bwMode="auto">
            <a:xfrm>
              <a:off x="4822750" y="1909763"/>
              <a:ext cx="541338" cy="371475"/>
              <a:chOff x="1019" y="3483"/>
              <a:chExt cx="514" cy="315"/>
            </a:xfrm>
          </p:grpSpPr>
          <p:sp>
            <p:nvSpPr>
              <p:cNvPr id="115" name="Freeform 406"/>
              <p:cNvSpPr/>
              <p:nvPr/>
            </p:nvSpPr>
            <p:spPr bwMode="auto">
              <a:xfrm>
                <a:off x="1037" y="3565"/>
                <a:ext cx="496" cy="233"/>
              </a:xfrm>
              <a:custGeom>
                <a:avLst/>
                <a:gdLst>
                  <a:gd name="T0" fmla="*/ 0 w 1982"/>
                  <a:gd name="T1" fmla="*/ 0 h 933"/>
                  <a:gd name="T2" fmla="*/ 0 w 1982"/>
                  <a:gd name="T3" fmla="*/ 0 h 933"/>
                  <a:gd name="T4" fmla="*/ 0 w 1982"/>
                  <a:gd name="T5" fmla="*/ 0 h 933"/>
                  <a:gd name="T6" fmla="*/ 0 w 1982"/>
                  <a:gd name="T7" fmla="*/ 0 h 933"/>
                  <a:gd name="T8" fmla="*/ 0 w 1982"/>
                  <a:gd name="T9" fmla="*/ 0 h 933"/>
                  <a:gd name="T10" fmla="*/ 0 w 1982"/>
                  <a:gd name="T11" fmla="*/ 0 h 933"/>
                  <a:gd name="T12" fmla="*/ 0 w 1982"/>
                  <a:gd name="T13" fmla="*/ 0 h 933"/>
                  <a:gd name="T14" fmla="*/ 0 w 1982"/>
                  <a:gd name="T15" fmla="*/ 0 h 933"/>
                  <a:gd name="T16" fmla="*/ 0 w 1982"/>
                  <a:gd name="T17" fmla="*/ 0 h 933"/>
                  <a:gd name="T18" fmla="*/ 0 w 1982"/>
                  <a:gd name="T19" fmla="*/ 0 h 933"/>
                  <a:gd name="T20" fmla="*/ 0 w 1982"/>
                  <a:gd name="T21" fmla="*/ 0 h 933"/>
                  <a:gd name="T22" fmla="*/ 0 w 1982"/>
                  <a:gd name="T23" fmla="*/ 0 h 933"/>
                  <a:gd name="T24" fmla="*/ 0 w 1982"/>
                  <a:gd name="T25" fmla="*/ 0 h 933"/>
                  <a:gd name="T26" fmla="*/ 0 w 1982"/>
                  <a:gd name="T27" fmla="*/ 0 h 933"/>
                  <a:gd name="T28" fmla="*/ 0 w 1982"/>
                  <a:gd name="T29" fmla="*/ 0 h 933"/>
                  <a:gd name="T30" fmla="*/ 0 w 1982"/>
                  <a:gd name="T31" fmla="*/ 0 h 933"/>
                  <a:gd name="T32" fmla="*/ 0 w 1982"/>
                  <a:gd name="T33" fmla="*/ 0 h 933"/>
                  <a:gd name="T34" fmla="*/ 0 w 1982"/>
                  <a:gd name="T35" fmla="*/ 0 h 933"/>
                  <a:gd name="T36" fmla="*/ 0 w 1982"/>
                  <a:gd name="T37" fmla="*/ 0 h 933"/>
                  <a:gd name="T38" fmla="*/ 0 w 1982"/>
                  <a:gd name="T39" fmla="*/ 0 h 933"/>
                  <a:gd name="T40" fmla="*/ 0 w 1982"/>
                  <a:gd name="T41" fmla="*/ 0 h 933"/>
                  <a:gd name="T42" fmla="*/ 0 w 1982"/>
                  <a:gd name="T43" fmla="*/ 0 h 933"/>
                  <a:gd name="T44" fmla="*/ 0 w 1982"/>
                  <a:gd name="T45" fmla="*/ 0 h 933"/>
                  <a:gd name="T46" fmla="*/ 0 w 1982"/>
                  <a:gd name="T47" fmla="*/ 0 h 933"/>
                  <a:gd name="T48" fmla="*/ 0 w 1982"/>
                  <a:gd name="T49" fmla="*/ 0 h 933"/>
                  <a:gd name="T50" fmla="*/ 0 w 1982"/>
                  <a:gd name="T51" fmla="*/ 0 h 933"/>
                  <a:gd name="T52" fmla="*/ 0 w 1982"/>
                  <a:gd name="T53" fmla="*/ 0 h 933"/>
                  <a:gd name="T54" fmla="*/ 0 w 1982"/>
                  <a:gd name="T55" fmla="*/ 0 h 933"/>
                  <a:gd name="T56" fmla="*/ 0 w 1982"/>
                  <a:gd name="T57" fmla="*/ 0 h 933"/>
                  <a:gd name="T58" fmla="*/ 0 w 1982"/>
                  <a:gd name="T59" fmla="*/ 0 h 933"/>
                  <a:gd name="T60" fmla="*/ 0 w 1982"/>
                  <a:gd name="T61" fmla="*/ 0 h 933"/>
                  <a:gd name="T62" fmla="*/ 0 w 1982"/>
                  <a:gd name="T63" fmla="*/ 0 h 933"/>
                  <a:gd name="T64" fmla="*/ 0 w 1982"/>
                  <a:gd name="T65" fmla="*/ 0 h 933"/>
                  <a:gd name="T66" fmla="*/ 0 w 1982"/>
                  <a:gd name="T67" fmla="*/ 0 h 933"/>
                  <a:gd name="T68" fmla="*/ 0 w 1982"/>
                  <a:gd name="T69" fmla="*/ 0 h 933"/>
                  <a:gd name="T70" fmla="*/ 0 w 1982"/>
                  <a:gd name="T71" fmla="*/ 0 h 933"/>
                  <a:gd name="T72" fmla="*/ 0 w 1982"/>
                  <a:gd name="T73" fmla="*/ 0 h 933"/>
                  <a:gd name="T74" fmla="*/ 0 w 1982"/>
                  <a:gd name="T75" fmla="*/ 0 h 933"/>
                  <a:gd name="T76" fmla="*/ 0 w 1982"/>
                  <a:gd name="T77" fmla="*/ 0 h 933"/>
                  <a:gd name="T78" fmla="*/ 0 w 1982"/>
                  <a:gd name="T79" fmla="*/ 0 h 933"/>
                  <a:gd name="T80" fmla="*/ 0 w 1982"/>
                  <a:gd name="T81" fmla="*/ 0 h 933"/>
                  <a:gd name="T82" fmla="*/ 0 w 1982"/>
                  <a:gd name="T83" fmla="*/ 0 h 933"/>
                  <a:gd name="T84" fmla="*/ 0 w 1982"/>
                  <a:gd name="T85" fmla="*/ 0 h 933"/>
                  <a:gd name="T86" fmla="*/ 0 w 1982"/>
                  <a:gd name="T87" fmla="*/ 0 h 93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82"/>
                  <a:gd name="T133" fmla="*/ 0 h 933"/>
                  <a:gd name="T134" fmla="*/ 1982 w 1982"/>
                  <a:gd name="T135" fmla="*/ 933 h 93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82" h="933">
                    <a:moveTo>
                      <a:pt x="1476" y="933"/>
                    </a:moveTo>
                    <a:lnTo>
                      <a:pt x="20" y="933"/>
                    </a:lnTo>
                    <a:lnTo>
                      <a:pt x="0" y="828"/>
                    </a:lnTo>
                    <a:lnTo>
                      <a:pt x="58" y="792"/>
                    </a:lnTo>
                    <a:lnTo>
                      <a:pt x="63" y="633"/>
                    </a:lnTo>
                    <a:lnTo>
                      <a:pt x="85" y="613"/>
                    </a:lnTo>
                    <a:lnTo>
                      <a:pt x="85" y="579"/>
                    </a:lnTo>
                    <a:lnTo>
                      <a:pt x="188" y="482"/>
                    </a:lnTo>
                    <a:lnTo>
                      <a:pt x="212" y="484"/>
                    </a:lnTo>
                    <a:lnTo>
                      <a:pt x="212" y="433"/>
                    </a:lnTo>
                    <a:lnTo>
                      <a:pt x="214" y="429"/>
                    </a:lnTo>
                    <a:lnTo>
                      <a:pt x="220" y="420"/>
                    </a:lnTo>
                    <a:lnTo>
                      <a:pt x="230" y="406"/>
                    </a:lnTo>
                    <a:lnTo>
                      <a:pt x="243" y="393"/>
                    </a:lnTo>
                    <a:lnTo>
                      <a:pt x="258" y="381"/>
                    </a:lnTo>
                    <a:lnTo>
                      <a:pt x="274" y="375"/>
                    </a:lnTo>
                    <a:lnTo>
                      <a:pt x="292" y="376"/>
                    </a:lnTo>
                    <a:lnTo>
                      <a:pt x="310" y="387"/>
                    </a:lnTo>
                    <a:lnTo>
                      <a:pt x="327" y="504"/>
                    </a:lnTo>
                    <a:lnTo>
                      <a:pt x="383" y="516"/>
                    </a:lnTo>
                    <a:lnTo>
                      <a:pt x="454" y="575"/>
                    </a:lnTo>
                    <a:lnTo>
                      <a:pt x="456" y="667"/>
                    </a:lnTo>
                    <a:lnTo>
                      <a:pt x="921" y="511"/>
                    </a:lnTo>
                    <a:lnTo>
                      <a:pt x="1032" y="262"/>
                    </a:lnTo>
                    <a:lnTo>
                      <a:pt x="1033" y="261"/>
                    </a:lnTo>
                    <a:lnTo>
                      <a:pt x="1037" y="260"/>
                    </a:lnTo>
                    <a:lnTo>
                      <a:pt x="1042" y="257"/>
                    </a:lnTo>
                    <a:lnTo>
                      <a:pt x="1050" y="253"/>
                    </a:lnTo>
                    <a:lnTo>
                      <a:pt x="1061" y="248"/>
                    </a:lnTo>
                    <a:lnTo>
                      <a:pt x="1073" y="243"/>
                    </a:lnTo>
                    <a:lnTo>
                      <a:pt x="1087" y="236"/>
                    </a:lnTo>
                    <a:lnTo>
                      <a:pt x="1104" y="228"/>
                    </a:lnTo>
                    <a:lnTo>
                      <a:pt x="1122" y="220"/>
                    </a:lnTo>
                    <a:lnTo>
                      <a:pt x="1142" y="212"/>
                    </a:lnTo>
                    <a:lnTo>
                      <a:pt x="1164" y="202"/>
                    </a:lnTo>
                    <a:lnTo>
                      <a:pt x="1187" y="192"/>
                    </a:lnTo>
                    <a:lnTo>
                      <a:pt x="1212" y="182"/>
                    </a:lnTo>
                    <a:lnTo>
                      <a:pt x="1239" y="171"/>
                    </a:lnTo>
                    <a:lnTo>
                      <a:pt x="1266" y="161"/>
                    </a:lnTo>
                    <a:lnTo>
                      <a:pt x="1295" y="150"/>
                    </a:lnTo>
                    <a:lnTo>
                      <a:pt x="1326" y="138"/>
                    </a:lnTo>
                    <a:lnTo>
                      <a:pt x="1359" y="127"/>
                    </a:lnTo>
                    <a:lnTo>
                      <a:pt x="1392" y="116"/>
                    </a:lnTo>
                    <a:lnTo>
                      <a:pt x="1425" y="105"/>
                    </a:lnTo>
                    <a:lnTo>
                      <a:pt x="1460" y="94"/>
                    </a:lnTo>
                    <a:lnTo>
                      <a:pt x="1496" y="82"/>
                    </a:lnTo>
                    <a:lnTo>
                      <a:pt x="1533" y="72"/>
                    </a:lnTo>
                    <a:lnTo>
                      <a:pt x="1571" y="62"/>
                    </a:lnTo>
                    <a:lnTo>
                      <a:pt x="1609" y="52"/>
                    </a:lnTo>
                    <a:lnTo>
                      <a:pt x="1648" y="43"/>
                    </a:lnTo>
                    <a:lnTo>
                      <a:pt x="1688" y="35"/>
                    </a:lnTo>
                    <a:lnTo>
                      <a:pt x="1728" y="27"/>
                    </a:lnTo>
                    <a:lnTo>
                      <a:pt x="1768" y="19"/>
                    </a:lnTo>
                    <a:lnTo>
                      <a:pt x="1809" y="12"/>
                    </a:lnTo>
                    <a:lnTo>
                      <a:pt x="1850" y="7"/>
                    </a:lnTo>
                    <a:lnTo>
                      <a:pt x="1891" y="2"/>
                    </a:lnTo>
                    <a:lnTo>
                      <a:pt x="1894" y="2"/>
                    </a:lnTo>
                    <a:lnTo>
                      <a:pt x="1904" y="1"/>
                    </a:lnTo>
                    <a:lnTo>
                      <a:pt x="1917" y="0"/>
                    </a:lnTo>
                    <a:lnTo>
                      <a:pt x="1933" y="0"/>
                    </a:lnTo>
                    <a:lnTo>
                      <a:pt x="1948" y="0"/>
                    </a:lnTo>
                    <a:lnTo>
                      <a:pt x="1963" y="2"/>
                    </a:lnTo>
                    <a:lnTo>
                      <a:pt x="1974" y="5"/>
                    </a:lnTo>
                    <a:lnTo>
                      <a:pt x="1981" y="10"/>
                    </a:lnTo>
                    <a:lnTo>
                      <a:pt x="1982" y="11"/>
                    </a:lnTo>
                    <a:lnTo>
                      <a:pt x="1982" y="15"/>
                    </a:lnTo>
                    <a:lnTo>
                      <a:pt x="1982" y="23"/>
                    </a:lnTo>
                    <a:lnTo>
                      <a:pt x="1979" y="36"/>
                    </a:lnTo>
                    <a:lnTo>
                      <a:pt x="1971" y="53"/>
                    </a:lnTo>
                    <a:lnTo>
                      <a:pt x="1959" y="76"/>
                    </a:lnTo>
                    <a:lnTo>
                      <a:pt x="1938" y="105"/>
                    </a:lnTo>
                    <a:lnTo>
                      <a:pt x="1909" y="141"/>
                    </a:lnTo>
                    <a:lnTo>
                      <a:pt x="1904" y="149"/>
                    </a:lnTo>
                    <a:lnTo>
                      <a:pt x="1890" y="169"/>
                    </a:lnTo>
                    <a:lnTo>
                      <a:pt x="1869" y="200"/>
                    </a:lnTo>
                    <a:lnTo>
                      <a:pt x="1841" y="243"/>
                    </a:lnTo>
                    <a:lnTo>
                      <a:pt x="1808" y="294"/>
                    </a:lnTo>
                    <a:lnTo>
                      <a:pt x="1770" y="350"/>
                    </a:lnTo>
                    <a:lnTo>
                      <a:pt x="1731" y="413"/>
                    </a:lnTo>
                    <a:lnTo>
                      <a:pt x="1691" y="478"/>
                    </a:lnTo>
                    <a:lnTo>
                      <a:pt x="1650" y="545"/>
                    </a:lnTo>
                    <a:lnTo>
                      <a:pt x="1611" y="613"/>
                    </a:lnTo>
                    <a:lnTo>
                      <a:pt x="1575" y="679"/>
                    </a:lnTo>
                    <a:lnTo>
                      <a:pt x="1542" y="743"/>
                    </a:lnTo>
                    <a:lnTo>
                      <a:pt x="1515" y="802"/>
                    </a:lnTo>
                    <a:lnTo>
                      <a:pt x="1494" y="853"/>
                    </a:lnTo>
                    <a:lnTo>
                      <a:pt x="1481" y="898"/>
                    </a:lnTo>
                    <a:lnTo>
                      <a:pt x="1476" y="933"/>
                    </a:lnTo>
                    <a:close/>
                  </a:path>
                </a:pathLst>
              </a:custGeom>
              <a:solidFill>
                <a:srgbClr val="0059A5"/>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16" name="Freeform 407"/>
              <p:cNvSpPr/>
              <p:nvPr/>
            </p:nvSpPr>
            <p:spPr bwMode="auto">
              <a:xfrm>
                <a:off x="1103" y="3661"/>
                <a:ext cx="14" cy="29"/>
              </a:xfrm>
              <a:custGeom>
                <a:avLst/>
                <a:gdLst>
                  <a:gd name="T0" fmla="*/ 0 w 54"/>
                  <a:gd name="T1" fmla="*/ 0 h 118"/>
                  <a:gd name="T2" fmla="*/ 0 w 54"/>
                  <a:gd name="T3" fmla="*/ 0 h 118"/>
                  <a:gd name="T4" fmla="*/ 0 w 54"/>
                  <a:gd name="T5" fmla="*/ 0 h 118"/>
                  <a:gd name="T6" fmla="*/ 0 w 54"/>
                  <a:gd name="T7" fmla="*/ 0 h 118"/>
                  <a:gd name="T8" fmla="*/ 0 w 54"/>
                  <a:gd name="T9" fmla="*/ 0 h 118"/>
                  <a:gd name="T10" fmla="*/ 0 w 54"/>
                  <a:gd name="T11" fmla="*/ 0 h 118"/>
                  <a:gd name="T12" fmla="*/ 0 w 54"/>
                  <a:gd name="T13" fmla="*/ 0 h 118"/>
                  <a:gd name="T14" fmla="*/ 0 w 54"/>
                  <a:gd name="T15" fmla="*/ 0 h 118"/>
                  <a:gd name="T16" fmla="*/ 0 w 54"/>
                  <a:gd name="T17" fmla="*/ 0 h 118"/>
                  <a:gd name="T18" fmla="*/ 0 w 54"/>
                  <a:gd name="T19" fmla="*/ 0 h 118"/>
                  <a:gd name="T20" fmla="*/ 0 w 54"/>
                  <a:gd name="T21" fmla="*/ 0 h 118"/>
                  <a:gd name="T22" fmla="*/ 0 w 54"/>
                  <a:gd name="T23" fmla="*/ 0 h 1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18"/>
                  <a:gd name="T38" fmla="*/ 54 w 54"/>
                  <a:gd name="T39" fmla="*/ 118 h 1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18">
                    <a:moveTo>
                      <a:pt x="0" y="6"/>
                    </a:moveTo>
                    <a:lnTo>
                      <a:pt x="1" y="5"/>
                    </a:lnTo>
                    <a:lnTo>
                      <a:pt x="3" y="4"/>
                    </a:lnTo>
                    <a:lnTo>
                      <a:pt x="6" y="2"/>
                    </a:lnTo>
                    <a:lnTo>
                      <a:pt x="10" y="1"/>
                    </a:lnTo>
                    <a:lnTo>
                      <a:pt x="15" y="0"/>
                    </a:lnTo>
                    <a:lnTo>
                      <a:pt x="21" y="0"/>
                    </a:lnTo>
                    <a:lnTo>
                      <a:pt x="27" y="2"/>
                    </a:lnTo>
                    <a:lnTo>
                      <a:pt x="33" y="6"/>
                    </a:lnTo>
                    <a:lnTo>
                      <a:pt x="54" y="118"/>
                    </a:lnTo>
                    <a:lnTo>
                      <a:pt x="6" y="109"/>
                    </a:lnTo>
                    <a:lnTo>
                      <a:pt x="0" y="6"/>
                    </a:lnTo>
                    <a:close/>
                  </a:path>
                </a:pathLst>
              </a:custGeom>
              <a:solidFill>
                <a:srgbClr val="66D8D8"/>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17" name="Freeform 408"/>
              <p:cNvSpPr/>
              <p:nvPr/>
            </p:nvSpPr>
            <p:spPr bwMode="auto">
              <a:xfrm>
                <a:off x="1086" y="3689"/>
                <a:ext cx="46" cy="17"/>
              </a:xfrm>
              <a:custGeom>
                <a:avLst/>
                <a:gdLst>
                  <a:gd name="T0" fmla="*/ 0 w 183"/>
                  <a:gd name="T1" fmla="*/ 0 h 69"/>
                  <a:gd name="T2" fmla="*/ 0 w 183"/>
                  <a:gd name="T3" fmla="*/ 0 h 69"/>
                  <a:gd name="T4" fmla="*/ 0 w 183"/>
                  <a:gd name="T5" fmla="*/ 0 h 69"/>
                  <a:gd name="T6" fmla="*/ 0 w 183"/>
                  <a:gd name="T7" fmla="*/ 0 h 69"/>
                  <a:gd name="T8" fmla="*/ 0 w 183"/>
                  <a:gd name="T9" fmla="*/ 0 h 69"/>
                  <a:gd name="T10" fmla="*/ 0 60000 65536"/>
                  <a:gd name="T11" fmla="*/ 0 60000 65536"/>
                  <a:gd name="T12" fmla="*/ 0 60000 65536"/>
                  <a:gd name="T13" fmla="*/ 0 60000 65536"/>
                  <a:gd name="T14" fmla="*/ 0 60000 65536"/>
                  <a:gd name="T15" fmla="*/ 0 w 183"/>
                  <a:gd name="T16" fmla="*/ 0 h 69"/>
                  <a:gd name="T17" fmla="*/ 183 w 183"/>
                  <a:gd name="T18" fmla="*/ 69 h 69"/>
                </a:gdLst>
                <a:ahLst/>
                <a:cxnLst>
                  <a:cxn ang="T10">
                    <a:pos x="T0" y="T1"/>
                  </a:cxn>
                  <a:cxn ang="T11">
                    <a:pos x="T2" y="T3"/>
                  </a:cxn>
                  <a:cxn ang="T12">
                    <a:pos x="T4" y="T5"/>
                  </a:cxn>
                  <a:cxn ang="T13">
                    <a:pos x="T6" y="T7"/>
                  </a:cxn>
                  <a:cxn ang="T14">
                    <a:pos x="T8" y="T9"/>
                  </a:cxn>
                </a:cxnLst>
                <a:rect l="T15" t="T16" r="T17" b="T18"/>
                <a:pathLst>
                  <a:path w="183" h="69">
                    <a:moveTo>
                      <a:pt x="0" y="0"/>
                    </a:moveTo>
                    <a:lnTo>
                      <a:pt x="173" y="24"/>
                    </a:lnTo>
                    <a:lnTo>
                      <a:pt x="183" y="69"/>
                    </a:lnTo>
                    <a:lnTo>
                      <a:pt x="2" y="5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118" name="Freeform 409"/>
              <p:cNvSpPr/>
              <p:nvPr/>
            </p:nvSpPr>
            <p:spPr bwMode="auto">
              <a:xfrm>
                <a:off x="1083" y="3705"/>
                <a:ext cx="66" cy="47"/>
              </a:xfrm>
              <a:custGeom>
                <a:avLst/>
                <a:gdLst>
                  <a:gd name="T0" fmla="*/ 0 w 265"/>
                  <a:gd name="T1" fmla="*/ 0 h 189"/>
                  <a:gd name="T2" fmla="*/ 0 w 265"/>
                  <a:gd name="T3" fmla="*/ 0 h 189"/>
                  <a:gd name="T4" fmla="*/ 0 w 265"/>
                  <a:gd name="T5" fmla="*/ 0 h 189"/>
                  <a:gd name="T6" fmla="*/ 0 w 265"/>
                  <a:gd name="T7" fmla="*/ 0 h 189"/>
                  <a:gd name="T8" fmla="*/ 0 w 265"/>
                  <a:gd name="T9" fmla="*/ 0 h 189"/>
                  <a:gd name="T10" fmla="*/ 0 60000 65536"/>
                  <a:gd name="T11" fmla="*/ 0 60000 65536"/>
                  <a:gd name="T12" fmla="*/ 0 60000 65536"/>
                  <a:gd name="T13" fmla="*/ 0 60000 65536"/>
                  <a:gd name="T14" fmla="*/ 0 60000 65536"/>
                  <a:gd name="T15" fmla="*/ 0 w 265"/>
                  <a:gd name="T16" fmla="*/ 0 h 189"/>
                  <a:gd name="T17" fmla="*/ 265 w 265"/>
                  <a:gd name="T18" fmla="*/ 189 h 189"/>
                </a:gdLst>
                <a:ahLst/>
                <a:cxnLst>
                  <a:cxn ang="T10">
                    <a:pos x="T0" y="T1"/>
                  </a:cxn>
                  <a:cxn ang="T11">
                    <a:pos x="T2" y="T3"/>
                  </a:cxn>
                  <a:cxn ang="T12">
                    <a:pos x="T4" y="T5"/>
                  </a:cxn>
                  <a:cxn ang="T13">
                    <a:pos x="T6" y="T7"/>
                  </a:cxn>
                  <a:cxn ang="T14">
                    <a:pos x="T8" y="T9"/>
                  </a:cxn>
                </a:cxnLst>
                <a:rect l="T15" t="T16" r="T17" b="T18"/>
                <a:pathLst>
                  <a:path w="265" h="189">
                    <a:moveTo>
                      <a:pt x="265" y="109"/>
                    </a:moveTo>
                    <a:lnTo>
                      <a:pt x="0" y="189"/>
                    </a:lnTo>
                    <a:lnTo>
                      <a:pt x="0" y="0"/>
                    </a:lnTo>
                    <a:lnTo>
                      <a:pt x="262" y="22"/>
                    </a:lnTo>
                    <a:lnTo>
                      <a:pt x="265" y="10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85" name="Freeform 410"/>
              <p:cNvSpPr/>
              <p:nvPr/>
            </p:nvSpPr>
            <p:spPr bwMode="auto">
              <a:xfrm>
                <a:off x="1288" y="3567"/>
                <a:ext cx="242" cy="88"/>
              </a:xfrm>
              <a:custGeom>
                <a:avLst/>
                <a:gdLst>
                  <a:gd name="T0" fmla="*/ 0 w 967"/>
                  <a:gd name="T1" fmla="*/ 0 h 353"/>
                  <a:gd name="T2" fmla="*/ 0 w 967"/>
                  <a:gd name="T3" fmla="*/ 0 h 353"/>
                  <a:gd name="T4" fmla="*/ 0 w 967"/>
                  <a:gd name="T5" fmla="*/ 0 h 353"/>
                  <a:gd name="T6" fmla="*/ 0 w 967"/>
                  <a:gd name="T7" fmla="*/ 0 h 353"/>
                  <a:gd name="T8" fmla="*/ 0 w 967"/>
                  <a:gd name="T9" fmla="*/ 0 h 353"/>
                  <a:gd name="T10" fmla="*/ 0 w 967"/>
                  <a:gd name="T11" fmla="*/ 0 h 353"/>
                  <a:gd name="T12" fmla="*/ 0 w 967"/>
                  <a:gd name="T13" fmla="*/ 0 h 353"/>
                  <a:gd name="T14" fmla="*/ 0 w 967"/>
                  <a:gd name="T15" fmla="*/ 0 h 353"/>
                  <a:gd name="T16" fmla="*/ 0 w 967"/>
                  <a:gd name="T17" fmla="*/ 0 h 353"/>
                  <a:gd name="T18" fmla="*/ 0 w 967"/>
                  <a:gd name="T19" fmla="*/ 0 h 353"/>
                  <a:gd name="T20" fmla="*/ 0 w 967"/>
                  <a:gd name="T21" fmla="*/ 0 h 353"/>
                  <a:gd name="T22" fmla="*/ 0 w 967"/>
                  <a:gd name="T23" fmla="*/ 0 h 353"/>
                  <a:gd name="T24" fmla="*/ 0 w 967"/>
                  <a:gd name="T25" fmla="*/ 0 h 353"/>
                  <a:gd name="T26" fmla="*/ 0 w 967"/>
                  <a:gd name="T27" fmla="*/ 0 h 353"/>
                  <a:gd name="T28" fmla="*/ 0 w 967"/>
                  <a:gd name="T29" fmla="*/ 0 h 353"/>
                  <a:gd name="T30" fmla="*/ 0 w 967"/>
                  <a:gd name="T31" fmla="*/ 0 h 353"/>
                  <a:gd name="T32" fmla="*/ 0 w 967"/>
                  <a:gd name="T33" fmla="*/ 0 h 353"/>
                  <a:gd name="T34" fmla="*/ 0 w 967"/>
                  <a:gd name="T35" fmla="*/ 0 h 353"/>
                  <a:gd name="T36" fmla="*/ 0 w 967"/>
                  <a:gd name="T37" fmla="*/ 0 h 353"/>
                  <a:gd name="T38" fmla="*/ 0 w 967"/>
                  <a:gd name="T39" fmla="*/ 0 h 353"/>
                  <a:gd name="T40" fmla="*/ 0 w 967"/>
                  <a:gd name="T41" fmla="*/ 0 h 353"/>
                  <a:gd name="T42" fmla="*/ 0 w 967"/>
                  <a:gd name="T43" fmla="*/ 0 h 353"/>
                  <a:gd name="T44" fmla="*/ 0 w 967"/>
                  <a:gd name="T45" fmla="*/ 0 h 353"/>
                  <a:gd name="T46" fmla="*/ 0 w 967"/>
                  <a:gd name="T47" fmla="*/ 0 h 353"/>
                  <a:gd name="T48" fmla="*/ 0 w 967"/>
                  <a:gd name="T49" fmla="*/ 0 h 353"/>
                  <a:gd name="T50" fmla="*/ 0 w 967"/>
                  <a:gd name="T51" fmla="*/ 0 h 353"/>
                  <a:gd name="T52" fmla="*/ 0 w 967"/>
                  <a:gd name="T53" fmla="*/ 0 h 353"/>
                  <a:gd name="T54" fmla="*/ 0 w 967"/>
                  <a:gd name="T55" fmla="*/ 0 h 353"/>
                  <a:gd name="T56" fmla="*/ 0 w 967"/>
                  <a:gd name="T57" fmla="*/ 0 h 353"/>
                  <a:gd name="T58" fmla="*/ 0 w 967"/>
                  <a:gd name="T59" fmla="*/ 0 h 353"/>
                  <a:gd name="T60" fmla="*/ 0 w 967"/>
                  <a:gd name="T61" fmla="*/ 0 h 353"/>
                  <a:gd name="T62" fmla="*/ 0 w 967"/>
                  <a:gd name="T63" fmla="*/ 0 h 353"/>
                  <a:gd name="T64" fmla="*/ 0 w 967"/>
                  <a:gd name="T65" fmla="*/ 0 h 353"/>
                  <a:gd name="T66" fmla="*/ 0 w 967"/>
                  <a:gd name="T67" fmla="*/ 0 h 353"/>
                  <a:gd name="T68" fmla="*/ 0 w 967"/>
                  <a:gd name="T69" fmla="*/ 0 h 353"/>
                  <a:gd name="T70" fmla="*/ 0 w 967"/>
                  <a:gd name="T71" fmla="*/ 0 h 353"/>
                  <a:gd name="T72" fmla="*/ 0 w 967"/>
                  <a:gd name="T73" fmla="*/ 0 h 353"/>
                  <a:gd name="T74" fmla="*/ 0 w 967"/>
                  <a:gd name="T75" fmla="*/ 0 h 353"/>
                  <a:gd name="T76" fmla="*/ 0 w 967"/>
                  <a:gd name="T77" fmla="*/ 0 h 353"/>
                  <a:gd name="T78" fmla="*/ 0 w 967"/>
                  <a:gd name="T79" fmla="*/ 0 h 353"/>
                  <a:gd name="T80" fmla="*/ 0 w 967"/>
                  <a:gd name="T81" fmla="*/ 0 h 35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67"/>
                  <a:gd name="T124" fmla="*/ 0 h 353"/>
                  <a:gd name="T125" fmla="*/ 967 w 967"/>
                  <a:gd name="T126" fmla="*/ 353 h 35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67" h="353">
                    <a:moveTo>
                      <a:pt x="0" y="353"/>
                    </a:moveTo>
                    <a:lnTo>
                      <a:pt x="38" y="261"/>
                    </a:lnTo>
                    <a:lnTo>
                      <a:pt x="39" y="261"/>
                    </a:lnTo>
                    <a:lnTo>
                      <a:pt x="41" y="259"/>
                    </a:lnTo>
                    <a:lnTo>
                      <a:pt x="45" y="257"/>
                    </a:lnTo>
                    <a:lnTo>
                      <a:pt x="51" y="254"/>
                    </a:lnTo>
                    <a:lnTo>
                      <a:pt x="59" y="250"/>
                    </a:lnTo>
                    <a:lnTo>
                      <a:pt x="68" y="245"/>
                    </a:lnTo>
                    <a:lnTo>
                      <a:pt x="79" y="240"/>
                    </a:lnTo>
                    <a:lnTo>
                      <a:pt x="92" y="235"/>
                    </a:lnTo>
                    <a:lnTo>
                      <a:pt x="105" y="228"/>
                    </a:lnTo>
                    <a:lnTo>
                      <a:pt x="122" y="221"/>
                    </a:lnTo>
                    <a:lnTo>
                      <a:pt x="139" y="213"/>
                    </a:lnTo>
                    <a:lnTo>
                      <a:pt x="158" y="206"/>
                    </a:lnTo>
                    <a:lnTo>
                      <a:pt x="179" y="197"/>
                    </a:lnTo>
                    <a:lnTo>
                      <a:pt x="201" y="188"/>
                    </a:lnTo>
                    <a:lnTo>
                      <a:pt x="225" y="179"/>
                    </a:lnTo>
                    <a:lnTo>
                      <a:pt x="250" y="169"/>
                    </a:lnTo>
                    <a:lnTo>
                      <a:pt x="278" y="159"/>
                    </a:lnTo>
                    <a:lnTo>
                      <a:pt x="306" y="149"/>
                    </a:lnTo>
                    <a:lnTo>
                      <a:pt x="337" y="139"/>
                    </a:lnTo>
                    <a:lnTo>
                      <a:pt x="369" y="128"/>
                    </a:lnTo>
                    <a:lnTo>
                      <a:pt x="402" y="118"/>
                    </a:lnTo>
                    <a:lnTo>
                      <a:pt x="437" y="107"/>
                    </a:lnTo>
                    <a:lnTo>
                      <a:pt x="475" y="96"/>
                    </a:lnTo>
                    <a:lnTo>
                      <a:pt x="513" y="85"/>
                    </a:lnTo>
                    <a:lnTo>
                      <a:pt x="552" y="75"/>
                    </a:lnTo>
                    <a:lnTo>
                      <a:pt x="594" y="64"/>
                    </a:lnTo>
                    <a:lnTo>
                      <a:pt x="637" y="53"/>
                    </a:lnTo>
                    <a:lnTo>
                      <a:pt x="681" y="42"/>
                    </a:lnTo>
                    <a:lnTo>
                      <a:pt x="727" y="32"/>
                    </a:lnTo>
                    <a:lnTo>
                      <a:pt x="775" y="23"/>
                    </a:lnTo>
                    <a:lnTo>
                      <a:pt x="824" y="12"/>
                    </a:lnTo>
                    <a:lnTo>
                      <a:pt x="875" y="3"/>
                    </a:lnTo>
                    <a:lnTo>
                      <a:pt x="879" y="3"/>
                    </a:lnTo>
                    <a:lnTo>
                      <a:pt x="888" y="2"/>
                    </a:lnTo>
                    <a:lnTo>
                      <a:pt x="903" y="1"/>
                    </a:lnTo>
                    <a:lnTo>
                      <a:pt x="919" y="0"/>
                    </a:lnTo>
                    <a:lnTo>
                      <a:pt x="936" y="0"/>
                    </a:lnTo>
                    <a:lnTo>
                      <a:pt x="950" y="0"/>
                    </a:lnTo>
                    <a:lnTo>
                      <a:pt x="962" y="3"/>
                    </a:lnTo>
                    <a:lnTo>
                      <a:pt x="967" y="7"/>
                    </a:lnTo>
                    <a:lnTo>
                      <a:pt x="967" y="8"/>
                    </a:lnTo>
                    <a:lnTo>
                      <a:pt x="967" y="11"/>
                    </a:lnTo>
                    <a:lnTo>
                      <a:pt x="966" y="17"/>
                    </a:lnTo>
                    <a:lnTo>
                      <a:pt x="962" y="25"/>
                    </a:lnTo>
                    <a:lnTo>
                      <a:pt x="956" y="37"/>
                    </a:lnTo>
                    <a:lnTo>
                      <a:pt x="946" y="54"/>
                    </a:lnTo>
                    <a:lnTo>
                      <a:pt x="932" y="76"/>
                    </a:lnTo>
                    <a:lnTo>
                      <a:pt x="912" y="102"/>
                    </a:lnTo>
                    <a:lnTo>
                      <a:pt x="886" y="142"/>
                    </a:lnTo>
                    <a:lnTo>
                      <a:pt x="883" y="142"/>
                    </a:lnTo>
                    <a:lnTo>
                      <a:pt x="875" y="143"/>
                    </a:lnTo>
                    <a:lnTo>
                      <a:pt x="861" y="143"/>
                    </a:lnTo>
                    <a:lnTo>
                      <a:pt x="843" y="145"/>
                    </a:lnTo>
                    <a:lnTo>
                      <a:pt x="819" y="147"/>
                    </a:lnTo>
                    <a:lnTo>
                      <a:pt x="792" y="149"/>
                    </a:lnTo>
                    <a:lnTo>
                      <a:pt x="762" y="152"/>
                    </a:lnTo>
                    <a:lnTo>
                      <a:pt x="728" y="156"/>
                    </a:lnTo>
                    <a:lnTo>
                      <a:pt x="692" y="161"/>
                    </a:lnTo>
                    <a:lnTo>
                      <a:pt x="652" y="168"/>
                    </a:lnTo>
                    <a:lnTo>
                      <a:pt x="611" y="174"/>
                    </a:lnTo>
                    <a:lnTo>
                      <a:pt x="569" y="182"/>
                    </a:lnTo>
                    <a:lnTo>
                      <a:pt x="524" y="191"/>
                    </a:lnTo>
                    <a:lnTo>
                      <a:pt x="480" y="202"/>
                    </a:lnTo>
                    <a:lnTo>
                      <a:pt x="435" y="214"/>
                    </a:lnTo>
                    <a:lnTo>
                      <a:pt x="390" y="228"/>
                    </a:lnTo>
                    <a:lnTo>
                      <a:pt x="386" y="229"/>
                    </a:lnTo>
                    <a:lnTo>
                      <a:pt x="374" y="233"/>
                    </a:lnTo>
                    <a:lnTo>
                      <a:pt x="358" y="238"/>
                    </a:lnTo>
                    <a:lnTo>
                      <a:pt x="335" y="245"/>
                    </a:lnTo>
                    <a:lnTo>
                      <a:pt x="307" y="254"/>
                    </a:lnTo>
                    <a:lnTo>
                      <a:pt x="277" y="263"/>
                    </a:lnTo>
                    <a:lnTo>
                      <a:pt x="244" y="273"/>
                    </a:lnTo>
                    <a:lnTo>
                      <a:pt x="210" y="284"/>
                    </a:lnTo>
                    <a:lnTo>
                      <a:pt x="176" y="295"/>
                    </a:lnTo>
                    <a:lnTo>
                      <a:pt x="140" y="306"/>
                    </a:lnTo>
                    <a:lnTo>
                      <a:pt x="108" y="317"/>
                    </a:lnTo>
                    <a:lnTo>
                      <a:pt x="77" y="326"/>
                    </a:lnTo>
                    <a:lnTo>
                      <a:pt x="50" y="335"/>
                    </a:lnTo>
                    <a:lnTo>
                      <a:pt x="28" y="343"/>
                    </a:lnTo>
                    <a:lnTo>
                      <a:pt x="11" y="349"/>
                    </a:lnTo>
                    <a:lnTo>
                      <a:pt x="0" y="3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86" name="Freeform 411"/>
              <p:cNvSpPr/>
              <p:nvPr/>
            </p:nvSpPr>
            <p:spPr bwMode="auto">
              <a:xfrm>
                <a:off x="1476" y="3580"/>
                <a:ext cx="13" cy="14"/>
              </a:xfrm>
              <a:custGeom>
                <a:avLst/>
                <a:gdLst>
                  <a:gd name="T0" fmla="*/ 0 w 51"/>
                  <a:gd name="T1" fmla="*/ 0 h 56"/>
                  <a:gd name="T2" fmla="*/ 0 w 51"/>
                  <a:gd name="T3" fmla="*/ 0 h 56"/>
                  <a:gd name="T4" fmla="*/ 0 w 51"/>
                  <a:gd name="T5" fmla="*/ 0 h 56"/>
                  <a:gd name="T6" fmla="*/ 0 w 51"/>
                  <a:gd name="T7" fmla="*/ 0 h 56"/>
                  <a:gd name="T8" fmla="*/ 0 w 51"/>
                  <a:gd name="T9" fmla="*/ 0 h 56"/>
                  <a:gd name="T10" fmla="*/ 0 w 51"/>
                  <a:gd name="T11" fmla="*/ 0 h 56"/>
                  <a:gd name="T12" fmla="*/ 0 w 51"/>
                  <a:gd name="T13" fmla="*/ 0 h 56"/>
                  <a:gd name="T14" fmla="*/ 0 w 51"/>
                  <a:gd name="T15" fmla="*/ 0 h 56"/>
                  <a:gd name="T16" fmla="*/ 0 w 51"/>
                  <a:gd name="T17" fmla="*/ 0 h 56"/>
                  <a:gd name="T18" fmla="*/ 0 w 51"/>
                  <a:gd name="T19" fmla="*/ 0 h 56"/>
                  <a:gd name="T20" fmla="*/ 0 w 51"/>
                  <a:gd name="T21" fmla="*/ 0 h 56"/>
                  <a:gd name="T22" fmla="*/ 0 w 51"/>
                  <a:gd name="T23" fmla="*/ 0 h 56"/>
                  <a:gd name="T24" fmla="*/ 0 w 51"/>
                  <a:gd name="T25" fmla="*/ 0 h 56"/>
                  <a:gd name="T26" fmla="*/ 0 w 51"/>
                  <a:gd name="T27" fmla="*/ 0 h 56"/>
                  <a:gd name="T28" fmla="*/ 0 w 51"/>
                  <a:gd name="T29" fmla="*/ 0 h 56"/>
                  <a:gd name="T30" fmla="*/ 0 w 51"/>
                  <a:gd name="T31" fmla="*/ 0 h 56"/>
                  <a:gd name="T32" fmla="*/ 0 w 51"/>
                  <a:gd name="T33" fmla="*/ 0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56"/>
                  <a:gd name="T53" fmla="*/ 51 w 51"/>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56">
                    <a:moveTo>
                      <a:pt x="21" y="56"/>
                    </a:moveTo>
                    <a:lnTo>
                      <a:pt x="31" y="56"/>
                    </a:lnTo>
                    <a:lnTo>
                      <a:pt x="39" y="50"/>
                    </a:lnTo>
                    <a:lnTo>
                      <a:pt x="46" y="43"/>
                    </a:lnTo>
                    <a:lnTo>
                      <a:pt x="51" y="33"/>
                    </a:lnTo>
                    <a:lnTo>
                      <a:pt x="51" y="22"/>
                    </a:lnTo>
                    <a:lnTo>
                      <a:pt x="46" y="11"/>
                    </a:lnTo>
                    <a:lnTo>
                      <a:pt x="39" y="4"/>
                    </a:lnTo>
                    <a:lnTo>
                      <a:pt x="30" y="0"/>
                    </a:lnTo>
                    <a:lnTo>
                      <a:pt x="20" y="1"/>
                    </a:lnTo>
                    <a:lnTo>
                      <a:pt x="10" y="5"/>
                    </a:lnTo>
                    <a:lnTo>
                      <a:pt x="3" y="13"/>
                    </a:lnTo>
                    <a:lnTo>
                      <a:pt x="0" y="24"/>
                    </a:lnTo>
                    <a:lnTo>
                      <a:pt x="0" y="35"/>
                    </a:lnTo>
                    <a:lnTo>
                      <a:pt x="4" y="44"/>
                    </a:lnTo>
                    <a:lnTo>
                      <a:pt x="11" y="52"/>
                    </a:lnTo>
                    <a:lnTo>
                      <a:pt x="21" y="56"/>
                    </a:lnTo>
                    <a:close/>
                  </a:path>
                </a:pathLst>
              </a:custGeom>
              <a:solidFill>
                <a:srgbClr val="0059A5"/>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87" name="Freeform 412"/>
              <p:cNvSpPr/>
              <p:nvPr/>
            </p:nvSpPr>
            <p:spPr bwMode="auto">
              <a:xfrm>
                <a:off x="1306" y="3628"/>
                <a:ext cx="20" cy="13"/>
              </a:xfrm>
              <a:custGeom>
                <a:avLst/>
                <a:gdLst>
                  <a:gd name="T0" fmla="*/ 0 w 81"/>
                  <a:gd name="T1" fmla="*/ 0 h 50"/>
                  <a:gd name="T2" fmla="*/ 0 w 81"/>
                  <a:gd name="T3" fmla="*/ 0 h 50"/>
                  <a:gd name="T4" fmla="*/ 0 w 81"/>
                  <a:gd name="T5" fmla="*/ 0 h 50"/>
                  <a:gd name="T6" fmla="*/ 0 w 81"/>
                  <a:gd name="T7" fmla="*/ 0 h 50"/>
                  <a:gd name="T8" fmla="*/ 0 w 81"/>
                  <a:gd name="T9" fmla="*/ 0 h 50"/>
                  <a:gd name="T10" fmla="*/ 0 w 81"/>
                  <a:gd name="T11" fmla="*/ 0 h 50"/>
                  <a:gd name="T12" fmla="*/ 0 w 81"/>
                  <a:gd name="T13" fmla="*/ 0 h 50"/>
                  <a:gd name="T14" fmla="*/ 0 w 81"/>
                  <a:gd name="T15" fmla="*/ 0 h 50"/>
                  <a:gd name="T16" fmla="*/ 0 w 81"/>
                  <a:gd name="T17" fmla="*/ 0 h 50"/>
                  <a:gd name="T18" fmla="*/ 0 w 81"/>
                  <a:gd name="T19" fmla="*/ 0 h 50"/>
                  <a:gd name="T20" fmla="*/ 0 w 81"/>
                  <a:gd name="T21" fmla="*/ 0 h 50"/>
                  <a:gd name="T22" fmla="*/ 0 w 81"/>
                  <a:gd name="T23" fmla="*/ 0 h 50"/>
                  <a:gd name="T24" fmla="*/ 0 w 81"/>
                  <a:gd name="T25" fmla="*/ 0 h 50"/>
                  <a:gd name="T26" fmla="*/ 0 w 81"/>
                  <a:gd name="T27" fmla="*/ 0 h 50"/>
                  <a:gd name="T28" fmla="*/ 0 w 81"/>
                  <a:gd name="T29" fmla="*/ 0 h 50"/>
                  <a:gd name="T30" fmla="*/ 0 w 81"/>
                  <a:gd name="T31" fmla="*/ 0 h 50"/>
                  <a:gd name="T32" fmla="*/ 0 w 81"/>
                  <a:gd name="T33" fmla="*/ 0 h 50"/>
                  <a:gd name="T34" fmla="*/ 0 w 81"/>
                  <a:gd name="T35" fmla="*/ 0 h 50"/>
                  <a:gd name="T36" fmla="*/ 0 w 81"/>
                  <a:gd name="T37" fmla="*/ 0 h 50"/>
                  <a:gd name="T38" fmla="*/ 0 w 81"/>
                  <a:gd name="T39" fmla="*/ 0 h 50"/>
                  <a:gd name="T40" fmla="*/ 0 w 81"/>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50"/>
                  <a:gd name="T65" fmla="*/ 81 w 81"/>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50">
                    <a:moveTo>
                      <a:pt x="68" y="33"/>
                    </a:moveTo>
                    <a:lnTo>
                      <a:pt x="74" y="30"/>
                    </a:lnTo>
                    <a:lnTo>
                      <a:pt x="79" y="25"/>
                    </a:lnTo>
                    <a:lnTo>
                      <a:pt x="81" y="19"/>
                    </a:lnTo>
                    <a:lnTo>
                      <a:pt x="80" y="12"/>
                    </a:lnTo>
                    <a:lnTo>
                      <a:pt x="77" y="5"/>
                    </a:lnTo>
                    <a:lnTo>
                      <a:pt x="70" y="1"/>
                    </a:lnTo>
                    <a:lnTo>
                      <a:pt x="64" y="0"/>
                    </a:lnTo>
                    <a:lnTo>
                      <a:pt x="57" y="0"/>
                    </a:lnTo>
                    <a:lnTo>
                      <a:pt x="12" y="16"/>
                    </a:lnTo>
                    <a:lnTo>
                      <a:pt x="6" y="19"/>
                    </a:lnTo>
                    <a:lnTo>
                      <a:pt x="2" y="24"/>
                    </a:lnTo>
                    <a:lnTo>
                      <a:pt x="0" y="30"/>
                    </a:lnTo>
                    <a:lnTo>
                      <a:pt x="1" y="37"/>
                    </a:lnTo>
                    <a:lnTo>
                      <a:pt x="4" y="44"/>
                    </a:lnTo>
                    <a:lnTo>
                      <a:pt x="10" y="48"/>
                    </a:lnTo>
                    <a:lnTo>
                      <a:pt x="17" y="50"/>
                    </a:lnTo>
                    <a:lnTo>
                      <a:pt x="23" y="49"/>
                    </a:lnTo>
                    <a:lnTo>
                      <a:pt x="68" y="33"/>
                    </a:lnTo>
                    <a:close/>
                  </a:path>
                </a:pathLst>
              </a:custGeom>
              <a:solidFill>
                <a:srgbClr val="0059A5"/>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88" name="Freeform 413"/>
              <p:cNvSpPr/>
              <p:nvPr/>
            </p:nvSpPr>
            <p:spPr bwMode="auto">
              <a:xfrm>
                <a:off x="1382" y="3602"/>
                <a:ext cx="22" cy="14"/>
              </a:xfrm>
              <a:custGeom>
                <a:avLst/>
                <a:gdLst>
                  <a:gd name="T0" fmla="*/ 0 w 89"/>
                  <a:gd name="T1" fmla="*/ 0 h 55"/>
                  <a:gd name="T2" fmla="*/ 0 w 89"/>
                  <a:gd name="T3" fmla="*/ 0 h 55"/>
                  <a:gd name="T4" fmla="*/ 0 w 89"/>
                  <a:gd name="T5" fmla="*/ 0 h 55"/>
                  <a:gd name="T6" fmla="*/ 0 w 89"/>
                  <a:gd name="T7" fmla="*/ 0 h 55"/>
                  <a:gd name="T8" fmla="*/ 0 w 89"/>
                  <a:gd name="T9" fmla="*/ 0 h 55"/>
                  <a:gd name="T10" fmla="*/ 0 w 89"/>
                  <a:gd name="T11" fmla="*/ 0 h 55"/>
                  <a:gd name="T12" fmla="*/ 0 w 89"/>
                  <a:gd name="T13" fmla="*/ 0 h 55"/>
                  <a:gd name="T14" fmla="*/ 0 w 89"/>
                  <a:gd name="T15" fmla="*/ 0 h 55"/>
                  <a:gd name="T16" fmla="*/ 0 w 89"/>
                  <a:gd name="T17" fmla="*/ 0 h 55"/>
                  <a:gd name="T18" fmla="*/ 0 w 89"/>
                  <a:gd name="T19" fmla="*/ 0 h 55"/>
                  <a:gd name="T20" fmla="*/ 0 w 89"/>
                  <a:gd name="T21" fmla="*/ 0 h 55"/>
                  <a:gd name="T22" fmla="*/ 0 w 89"/>
                  <a:gd name="T23" fmla="*/ 0 h 55"/>
                  <a:gd name="T24" fmla="*/ 0 w 89"/>
                  <a:gd name="T25" fmla="*/ 0 h 55"/>
                  <a:gd name="T26" fmla="*/ 0 w 89"/>
                  <a:gd name="T27" fmla="*/ 0 h 55"/>
                  <a:gd name="T28" fmla="*/ 0 w 89"/>
                  <a:gd name="T29" fmla="*/ 0 h 55"/>
                  <a:gd name="T30" fmla="*/ 0 w 89"/>
                  <a:gd name="T31" fmla="*/ 0 h 55"/>
                  <a:gd name="T32" fmla="*/ 0 w 89"/>
                  <a:gd name="T33" fmla="*/ 0 h 55"/>
                  <a:gd name="T34" fmla="*/ 0 w 89"/>
                  <a:gd name="T35" fmla="*/ 0 h 55"/>
                  <a:gd name="T36" fmla="*/ 0 w 89"/>
                  <a:gd name="T37" fmla="*/ 0 h 55"/>
                  <a:gd name="T38" fmla="*/ 0 w 89"/>
                  <a:gd name="T39" fmla="*/ 0 h 55"/>
                  <a:gd name="T40" fmla="*/ 0 w 89"/>
                  <a:gd name="T41" fmla="*/ 0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9"/>
                  <a:gd name="T64" fmla="*/ 0 h 55"/>
                  <a:gd name="T65" fmla="*/ 89 w 89"/>
                  <a:gd name="T66" fmla="*/ 55 h 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9" h="55">
                    <a:moveTo>
                      <a:pt x="73" y="44"/>
                    </a:moveTo>
                    <a:lnTo>
                      <a:pt x="81" y="40"/>
                    </a:lnTo>
                    <a:lnTo>
                      <a:pt x="87" y="34"/>
                    </a:lnTo>
                    <a:lnTo>
                      <a:pt x="89" y="26"/>
                    </a:lnTo>
                    <a:lnTo>
                      <a:pt x="89" y="16"/>
                    </a:lnTo>
                    <a:lnTo>
                      <a:pt x="85" y="8"/>
                    </a:lnTo>
                    <a:lnTo>
                      <a:pt x="79" y="2"/>
                    </a:lnTo>
                    <a:lnTo>
                      <a:pt x="71" y="0"/>
                    </a:lnTo>
                    <a:lnTo>
                      <a:pt x="61" y="0"/>
                    </a:lnTo>
                    <a:lnTo>
                      <a:pt x="17" y="10"/>
                    </a:lnTo>
                    <a:lnTo>
                      <a:pt x="9" y="14"/>
                    </a:lnTo>
                    <a:lnTo>
                      <a:pt x="3" y="20"/>
                    </a:lnTo>
                    <a:lnTo>
                      <a:pt x="0" y="29"/>
                    </a:lnTo>
                    <a:lnTo>
                      <a:pt x="0" y="38"/>
                    </a:lnTo>
                    <a:lnTo>
                      <a:pt x="4" y="46"/>
                    </a:lnTo>
                    <a:lnTo>
                      <a:pt x="11" y="52"/>
                    </a:lnTo>
                    <a:lnTo>
                      <a:pt x="19" y="55"/>
                    </a:lnTo>
                    <a:lnTo>
                      <a:pt x="28" y="55"/>
                    </a:lnTo>
                    <a:lnTo>
                      <a:pt x="73" y="44"/>
                    </a:lnTo>
                    <a:close/>
                  </a:path>
                </a:pathLst>
              </a:custGeom>
              <a:solidFill>
                <a:srgbClr val="0059A5"/>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89" name="Freeform 414"/>
              <p:cNvSpPr/>
              <p:nvPr/>
            </p:nvSpPr>
            <p:spPr bwMode="auto">
              <a:xfrm>
                <a:off x="1019" y="3483"/>
                <a:ext cx="227" cy="315"/>
              </a:xfrm>
              <a:custGeom>
                <a:avLst/>
                <a:gdLst>
                  <a:gd name="T0" fmla="*/ 0 w 909"/>
                  <a:gd name="T1" fmla="*/ 0 h 1261"/>
                  <a:gd name="T2" fmla="*/ 0 w 909"/>
                  <a:gd name="T3" fmla="*/ 0 h 1261"/>
                  <a:gd name="T4" fmla="*/ 0 w 909"/>
                  <a:gd name="T5" fmla="*/ 0 h 1261"/>
                  <a:gd name="T6" fmla="*/ 0 w 909"/>
                  <a:gd name="T7" fmla="*/ 0 h 1261"/>
                  <a:gd name="T8" fmla="*/ 0 w 909"/>
                  <a:gd name="T9" fmla="*/ 0 h 1261"/>
                  <a:gd name="T10" fmla="*/ 0 w 909"/>
                  <a:gd name="T11" fmla="*/ 0 h 1261"/>
                  <a:gd name="T12" fmla="*/ 0 w 909"/>
                  <a:gd name="T13" fmla="*/ 0 h 1261"/>
                  <a:gd name="T14" fmla="*/ 0 w 909"/>
                  <a:gd name="T15" fmla="*/ 0 h 1261"/>
                  <a:gd name="T16" fmla="*/ 0 w 909"/>
                  <a:gd name="T17" fmla="*/ 0 h 1261"/>
                  <a:gd name="T18" fmla="*/ 0 w 909"/>
                  <a:gd name="T19" fmla="*/ 0 h 1261"/>
                  <a:gd name="T20" fmla="*/ 0 w 909"/>
                  <a:gd name="T21" fmla="*/ 0 h 1261"/>
                  <a:gd name="T22" fmla="*/ 0 w 909"/>
                  <a:gd name="T23" fmla="*/ 0 h 1261"/>
                  <a:gd name="T24" fmla="*/ 0 w 909"/>
                  <a:gd name="T25" fmla="*/ 0 h 1261"/>
                  <a:gd name="T26" fmla="*/ 0 w 909"/>
                  <a:gd name="T27" fmla="*/ 0 h 1261"/>
                  <a:gd name="T28" fmla="*/ 0 w 909"/>
                  <a:gd name="T29" fmla="*/ 0 h 1261"/>
                  <a:gd name="T30" fmla="*/ 0 w 909"/>
                  <a:gd name="T31" fmla="*/ 0 h 1261"/>
                  <a:gd name="T32" fmla="*/ 0 w 909"/>
                  <a:gd name="T33" fmla="*/ 0 h 1261"/>
                  <a:gd name="T34" fmla="*/ 0 w 909"/>
                  <a:gd name="T35" fmla="*/ 0 h 1261"/>
                  <a:gd name="T36" fmla="*/ 0 w 909"/>
                  <a:gd name="T37" fmla="*/ 0 h 1261"/>
                  <a:gd name="T38" fmla="*/ 0 w 909"/>
                  <a:gd name="T39" fmla="*/ 0 h 1261"/>
                  <a:gd name="T40" fmla="*/ 0 w 909"/>
                  <a:gd name="T41" fmla="*/ 0 h 1261"/>
                  <a:gd name="T42" fmla="*/ 0 w 909"/>
                  <a:gd name="T43" fmla="*/ 0 h 1261"/>
                  <a:gd name="T44" fmla="*/ 0 w 909"/>
                  <a:gd name="T45" fmla="*/ 0 h 1261"/>
                  <a:gd name="T46" fmla="*/ 0 w 909"/>
                  <a:gd name="T47" fmla="*/ 0 h 1261"/>
                  <a:gd name="T48" fmla="*/ 0 w 909"/>
                  <a:gd name="T49" fmla="*/ 0 h 1261"/>
                  <a:gd name="T50" fmla="*/ 0 w 909"/>
                  <a:gd name="T51" fmla="*/ 0 h 1261"/>
                  <a:gd name="T52" fmla="*/ 0 w 909"/>
                  <a:gd name="T53" fmla="*/ 0 h 1261"/>
                  <a:gd name="T54" fmla="*/ 0 w 909"/>
                  <a:gd name="T55" fmla="*/ 0 h 1261"/>
                  <a:gd name="T56" fmla="*/ 0 w 909"/>
                  <a:gd name="T57" fmla="*/ 0 h 1261"/>
                  <a:gd name="T58" fmla="*/ 0 w 909"/>
                  <a:gd name="T59" fmla="*/ 0 h 1261"/>
                  <a:gd name="T60" fmla="*/ 0 w 909"/>
                  <a:gd name="T61" fmla="*/ 0 h 1261"/>
                  <a:gd name="T62" fmla="*/ 0 w 909"/>
                  <a:gd name="T63" fmla="*/ 0 h 1261"/>
                  <a:gd name="T64" fmla="*/ 0 w 909"/>
                  <a:gd name="T65" fmla="*/ 0 h 1261"/>
                  <a:gd name="T66" fmla="*/ 0 w 909"/>
                  <a:gd name="T67" fmla="*/ 0 h 1261"/>
                  <a:gd name="T68" fmla="*/ 0 w 909"/>
                  <a:gd name="T69" fmla="*/ 0 h 1261"/>
                  <a:gd name="T70" fmla="*/ 0 w 909"/>
                  <a:gd name="T71" fmla="*/ 0 h 1261"/>
                  <a:gd name="T72" fmla="*/ 0 w 909"/>
                  <a:gd name="T73" fmla="*/ 0 h 1261"/>
                  <a:gd name="T74" fmla="*/ 0 w 909"/>
                  <a:gd name="T75" fmla="*/ 0 h 1261"/>
                  <a:gd name="T76" fmla="*/ 0 w 909"/>
                  <a:gd name="T77" fmla="*/ 0 h 1261"/>
                  <a:gd name="T78" fmla="*/ 0 w 909"/>
                  <a:gd name="T79" fmla="*/ 0 h 1261"/>
                  <a:gd name="T80" fmla="*/ 0 w 909"/>
                  <a:gd name="T81" fmla="*/ 0 h 1261"/>
                  <a:gd name="T82" fmla="*/ 0 w 909"/>
                  <a:gd name="T83" fmla="*/ 0 h 1261"/>
                  <a:gd name="T84" fmla="*/ 0 w 909"/>
                  <a:gd name="T85" fmla="*/ 0 h 1261"/>
                  <a:gd name="T86" fmla="*/ 0 w 909"/>
                  <a:gd name="T87" fmla="*/ 0 h 1261"/>
                  <a:gd name="T88" fmla="*/ 0 w 909"/>
                  <a:gd name="T89" fmla="*/ 0 h 1261"/>
                  <a:gd name="T90" fmla="*/ 0 w 909"/>
                  <a:gd name="T91" fmla="*/ 0 h 1261"/>
                  <a:gd name="T92" fmla="*/ 0 w 909"/>
                  <a:gd name="T93" fmla="*/ 0 h 1261"/>
                  <a:gd name="T94" fmla="*/ 0 w 909"/>
                  <a:gd name="T95" fmla="*/ 0 h 1261"/>
                  <a:gd name="T96" fmla="*/ 0 w 909"/>
                  <a:gd name="T97" fmla="*/ 0 h 1261"/>
                  <a:gd name="T98" fmla="*/ 0 w 909"/>
                  <a:gd name="T99" fmla="*/ 0 h 1261"/>
                  <a:gd name="T100" fmla="*/ 0 w 909"/>
                  <a:gd name="T101" fmla="*/ 0 h 1261"/>
                  <a:gd name="T102" fmla="*/ 0 w 909"/>
                  <a:gd name="T103" fmla="*/ 0 h 1261"/>
                  <a:gd name="T104" fmla="*/ 0 w 909"/>
                  <a:gd name="T105" fmla="*/ 0 h 1261"/>
                  <a:gd name="T106" fmla="*/ 0 w 909"/>
                  <a:gd name="T107" fmla="*/ 0 h 1261"/>
                  <a:gd name="T108" fmla="*/ 0 w 909"/>
                  <a:gd name="T109" fmla="*/ 0 h 1261"/>
                  <a:gd name="T110" fmla="*/ 0 w 909"/>
                  <a:gd name="T111" fmla="*/ 0 h 1261"/>
                  <a:gd name="T112" fmla="*/ 0 w 909"/>
                  <a:gd name="T113" fmla="*/ 0 h 1261"/>
                  <a:gd name="T114" fmla="*/ 0 w 909"/>
                  <a:gd name="T115" fmla="*/ 0 h 1261"/>
                  <a:gd name="T116" fmla="*/ 0 w 909"/>
                  <a:gd name="T117" fmla="*/ 0 h 1261"/>
                  <a:gd name="T118" fmla="*/ 0 w 909"/>
                  <a:gd name="T119" fmla="*/ 0 h 1261"/>
                  <a:gd name="T120" fmla="*/ 0 w 909"/>
                  <a:gd name="T121" fmla="*/ 0 h 126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09"/>
                  <a:gd name="T184" fmla="*/ 0 h 1261"/>
                  <a:gd name="T185" fmla="*/ 909 w 909"/>
                  <a:gd name="T186" fmla="*/ 1261 h 126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09" h="1261">
                    <a:moveTo>
                      <a:pt x="353" y="1229"/>
                    </a:moveTo>
                    <a:lnTo>
                      <a:pt x="323" y="1229"/>
                    </a:lnTo>
                    <a:lnTo>
                      <a:pt x="305" y="1228"/>
                    </a:lnTo>
                    <a:lnTo>
                      <a:pt x="273" y="1228"/>
                    </a:lnTo>
                    <a:lnTo>
                      <a:pt x="273" y="1126"/>
                    </a:lnTo>
                    <a:lnTo>
                      <a:pt x="273" y="1089"/>
                    </a:lnTo>
                    <a:lnTo>
                      <a:pt x="273" y="985"/>
                    </a:lnTo>
                    <a:lnTo>
                      <a:pt x="273" y="974"/>
                    </a:lnTo>
                    <a:lnTo>
                      <a:pt x="273" y="856"/>
                    </a:lnTo>
                    <a:lnTo>
                      <a:pt x="282" y="847"/>
                    </a:lnTo>
                    <a:lnTo>
                      <a:pt x="351" y="849"/>
                    </a:lnTo>
                    <a:lnTo>
                      <a:pt x="314" y="962"/>
                    </a:lnTo>
                    <a:lnTo>
                      <a:pt x="314" y="999"/>
                    </a:lnTo>
                    <a:lnTo>
                      <a:pt x="345" y="1108"/>
                    </a:lnTo>
                    <a:lnTo>
                      <a:pt x="348" y="1119"/>
                    </a:lnTo>
                    <a:lnTo>
                      <a:pt x="314" y="1222"/>
                    </a:lnTo>
                    <a:lnTo>
                      <a:pt x="282" y="1118"/>
                    </a:lnTo>
                    <a:lnTo>
                      <a:pt x="348" y="1119"/>
                    </a:lnTo>
                    <a:lnTo>
                      <a:pt x="345" y="1108"/>
                    </a:lnTo>
                    <a:lnTo>
                      <a:pt x="279" y="1108"/>
                    </a:lnTo>
                    <a:lnTo>
                      <a:pt x="314" y="999"/>
                    </a:lnTo>
                    <a:lnTo>
                      <a:pt x="314" y="962"/>
                    </a:lnTo>
                    <a:lnTo>
                      <a:pt x="282" y="847"/>
                    </a:lnTo>
                    <a:lnTo>
                      <a:pt x="273" y="856"/>
                    </a:lnTo>
                    <a:lnTo>
                      <a:pt x="307" y="975"/>
                    </a:lnTo>
                    <a:lnTo>
                      <a:pt x="273" y="974"/>
                    </a:lnTo>
                    <a:lnTo>
                      <a:pt x="273" y="985"/>
                    </a:lnTo>
                    <a:lnTo>
                      <a:pt x="307" y="986"/>
                    </a:lnTo>
                    <a:lnTo>
                      <a:pt x="273" y="1089"/>
                    </a:lnTo>
                    <a:lnTo>
                      <a:pt x="273" y="1126"/>
                    </a:lnTo>
                    <a:lnTo>
                      <a:pt x="305" y="1228"/>
                    </a:lnTo>
                    <a:lnTo>
                      <a:pt x="323" y="1229"/>
                    </a:lnTo>
                    <a:lnTo>
                      <a:pt x="353" y="1137"/>
                    </a:lnTo>
                    <a:lnTo>
                      <a:pt x="353" y="1100"/>
                    </a:lnTo>
                    <a:lnTo>
                      <a:pt x="321" y="987"/>
                    </a:lnTo>
                    <a:lnTo>
                      <a:pt x="353" y="988"/>
                    </a:lnTo>
                    <a:lnTo>
                      <a:pt x="353" y="976"/>
                    </a:lnTo>
                    <a:lnTo>
                      <a:pt x="321" y="975"/>
                    </a:lnTo>
                    <a:lnTo>
                      <a:pt x="353" y="877"/>
                    </a:lnTo>
                    <a:lnTo>
                      <a:pt x="353" y="821"/>
                    </a:lnTo>
                    <a:lnTo>
                      <a:pt x="320" y="752"/>
                    </a:lnTo>
                    <a:lnTo>
                      <a:pt x="312" y="760"/>
                    </a:lnTo>
                    <a:lnTo>
                      <a:pt x="349" y="838"/>
                    </a:lnTo>
                    <a:lnTo>
                      <a:pt x="279" y="836"/>
                    </a:lnTo>
                    <a:lnTo>
                      <a:pt x="312" y="760"/>
                    </a:lnTo>
                    <a:lnTo>
                      <a:pt x="320" y="752"/>
                    </a:lnTo>
                    <a:lnTo>
                      <a:pt x="353" y="754"/>
                    </a:lnTo>
                    <a:lnTo>
                      <a:pt x="353" y="743"/>
                    </a:lnTo>
                    <a:lnTo>
                      <a:pt x="320" y="741"/>
                    </a:lnTo>
                    <a:lnTo>
                      <a:pt x="312" y="733"/>
                    </a:lnTo>
                    <a:lnTo>
                      <a:pt x="303" y="714"/>
                    </a:lnTo>
                    <a:lnTo>
                      <a:pt x="293" y="720"/>
                    </a:lnTo>
                    <a:lnTo>
                      <a:pt x="303" y="739"/>
                    </a:lnTo>
                    <a:lnTo>
                      <a:pt x="304" y="751"/>
                    </a:lnTo>
                    <a:lnTo>
                      <a:pt x="273" y="822"/>
                    </a:lnTo>
                    <a:lnTo>
                      <a:pt x="273" y="749"/>
                    </a:lnTo>
                    <a:lnTo>
                      <a:pt x="304" y="751"/>
                    </a:lnTo>
                    <a:lnTo>
                      <a:pt x="303" y="739"/>
                    </a:lnTo>
                    <a:lnTo>
                      <a:pt x="273" y="738"/>
                    </a:lnTo>
                    <a:lnTo>
                      <a:pt x="273" y="733"/>
                    </a:lnTo>
                    <a:lnTo>
                      <a:pt x="293" y="720"/>
                    </a:lnTo>
                    <a:lnTo>
                      <a:pt x="303" y="714"/>
                    </a:lnTo>
                    <a:lnTo>
                      <a:pt x="328" y="698"/>
                    </a:lnTo>
                    <a:lnTo>
                      <a:pt x="312" y="733"/>
                    </a:lnTo>
                    <a:lnTo>
                      <a:pt x="320" y="741"/>
                    </a:lnTo>
                    <a:lnTo>
                      <a:pt x="344" y="689"/>
                    </a:lnTo>
                    <a:lnTo>
                      <a:pt x="342" y="688"/>
                    </a:lnTo>
                    <a:lnTo>
                      <a:pt x="353" y="681"/>
                    </a:lnTo>
                    <a:lnTo>
                      <a:pt x="353" y="743"/>
                    </a:lnTo>
                    <a:lnTo>
                      <a:pt x="353" y="754"/>
                    </a:lnTo>
                    <a:lnTo>
                      <a:pt x="353" y="821"/>
                    </a:lnTo>
                    <a:lnTo>
                      <a:pt x="353" y="877"/>
                    </a:lnTo>
                    <a:lnTo>
                      <a:pt x="353" y="976"/>
                    </a:lnTo>
                    <a:lnTo>
                      <a:pt x="353" y="988"/>
                    </a:lnTo>
                    <a:lnTo>
                      <a:pt x="353" y="1100"/>
                    </a:lnTo>
                    <a:lnTo>
                      <a:pt x="353" y="1137"/>
                    </a:lnTo>
                    <a:lnTo>
                      <a:pt x="353" y="1229"/>
                    </a:lnTo>
                    <a:lnTo>
                      <a:pt x="368" y="1223"/>
                    </a:lnTo>
                    <a:lnTo>
                      <a:pt x="368" y="671"/>
                    </a:lnTo>
                    <a:lnTo>
                      <a:pt x="377" y="665"/>
                    </a:lnTo>
                    <a:lnTo>
                      <a:pt x="377" y="543"/>
                    </a:lnTo>
                    <a:lnTo>
                      <a:pt x="608" y="229"/>
                    </a:lnTo>
                    <a:lnTo>
                      <a:pt x="603" y="477"/>
                    </a:lnTo>
                    <a:lnTo>
                      <a:pt x="599" y="482"/>
                    </a:lnTo>
                    <a:lnTo>
                      <a:pt x="597" y="487"/>
                    </a:lnTo>
                    <a:lnTo>
                      <a:pt x="594" y="493"/>
                    </a:lnTo>
                    <a:lnTo>
                      <a:pt x="593" y="499"/>
                    </a:lnTo>
                    <a:lnTo>
                      <a:pt x="593" y="503"/>
                    </a:lnTo>
                    <a:lnTo>
                      <a:pt x="594" y="505"/>
                    </a:lnTo>
                    <a:lnTo>
                      <a:pt x="596" y="507"/>
                    </a:lnTo>
                    <a:lnTo>
                      <a:pt x="597" y="509"/>
                    </a:lnTo>
                    <a:lnTo>
                      <a:pt x="566" y="615"/>
                    </a:lnTo>
                    <a:lnTo>
                      <a:pt x="566" y="616"/>
                    </a:lnTo>
                    <a:lnTo>
                      <a:pt x="566" y="617"/>
                    </a:lnTo>
                    <a:lnTo>
                      <a:pt x="566" y="622"/>
                    </a:lnTo>
                    <a:lnTo>
                      <a:pt x="435" y="715"/>
                    </a:lnTo>
                    <a:lnTo>
                      <a:pt x="435" y="898"/>
                    </a:lnTo>
                    <a:lnTo>
                      <a:pt x="549" y="903"/>
                    </a:lnTo>
                    <a:lnTo>
                      <a:pt x="906" y="779"/>
                    </a:lnTo>
                    <a:lnTo>
                      <a:pt x="909" y="535"/>
                    </a:lnTo>
                    <a:lnTo>
                      <a:pt x="739" y="497"/>
                    </a:lnTo>
                    <a:lnTo>
                      <a:pt x="656" y="557"/>
                    </a:lnTo>
                    <a:lnTo>
                      <a:pt x="619" y="504"/>
                    </a:lnTo>
                    <a:lnTo>
                      <a:pt x="620" y="502"/>
                    </a:lnTo>
                    <a:lnTo>
                      <a:pt x="620" y="499"/>
                    </a:lnTo>
                    <a:lnTo>
                      <a:pt x="621" y="498"/>
                    </a:lnTo>
                    <a:lnTo>
                      <a:pt x="621" y="496"/>
                    </a:lnTo>
                    <a:lnTo>
                      <a:pt x="620" y="490"/>
                    </a:lnTo>
                    <a:lnTo>
                      <a:pt x="619" y="484"/>
                    </a:lnTo>
                    <a:lnTo>
                      <a:pt x="616" y="479"/>
                    </a:lnTo>
                    <a:lnTo>
                      <a:pt x="613" y="475"/>
                    </a:lnTo>
                    <a:lnTo>
                      <a:pt x="619" y="214"/>
                    </a:lnTo>
                    <a:lnTo>
                      <a:pt x="676" y="136"/>
                    </a:lnTo>
                    <a:lnTo>
                      <a:pt x="683" y="120"/>
                    </a:lnTo>
                    <a:lnTo>
                      <a:pt x="687" y="101"/>
                    </a:lnTo>
                    <a:lnTo>
                      <a:pt x="688" y="88"/>
                    </a:lnTo>
                    <a:lnTo>
                      <a:pt x="688" y="81"/>
                    </a:lnTo>
                    <a:lnTo>
                      <a:pt x="686" y="71"/>
                    </a:lnTo>
                    <a:lnTo>
                      <a:pt x="680" y="64"/>
                    </a:lnTo>
                    <a:lnTo>
                      <a:pt x="675" y="61"/>
                    </a:lnTo>
                    <a:lnTo>
                      <a:pt x="673" y="60"/>
                    </a:lnTo>
                    <a:lnTo>
                      <a:pt x="657" y="58"/>
                    </a:lnTo>
                    <a:lnTo>
                      <a:pt x="653" y="28"/>
                    </a:lnTo>
                    <a:lnTo>
                      <a:pt x="647" y="11"/>
                    </a:lnTo>
                    <a:lnTo>
                      <a:pt x="640" y="4"/>
                    </a:lnTo>
                    <a:lnTo>
                      <a:pt x="637" y="3"/>
                    </a:lnTo>
                    <a:lnTo>
                      <a:pt x="606" y="0"/>
                    </a:lnTo>
                    <a:lnTo>
                      <a:pt x="593" y="9"/>
                    </a:lnTo>
                    <a:lnTo>
                      <a:pt x="585" y="26"/>
                    </a:lnTo>
                    <a:lnTo>
                      <a:pt x="580" y="42"/>
                    </a:lnTo>
                    <a:lnTo>
                      <a:pt x="579" y="49"/>
                    </a:lnTo>
                    <a:lnTo>
                      <a:pt x="561" y="44"/>
                    </a:lnTo>
                    <a:lnTo>
                      <a:pt x="557" y="44"/>
                    </a:lnTo>
                    <a:lnTo>
                      <a:pt x="551" y="46"/>
                    </a:lnTo>
                    <a:lnTo>
                      <a:pt x="546" y="49"/>
                    </a:lnTo>
                    <a:lnTo>
                      <a:pt x="544" y="51"/>
                    </a:lnTo>
                    <a:lnTo>
                      <a:pt x="253" y="461"/>
                    </a:lnTo>
                    <a:lnTo>
                      <a:pt x="253" y="373"/>
                    </a:lnTo>
                    <a:lnTo>
                      <a:pt x="66" y="349"/>
                    </a:lnTo>
                    <a:lnTo>
                      <a:pt x="0" y="493"/>
                    </a:lnTo>
                    <a:lnTo>
                      <a:pt x="0" y="787"/>
                    </a:lnTo>
                    <a:lnTo>
                      <a:pt x="0" y="1220"/>
                    </a:lnTo>
                    <a:lnTo>
                      <a:pt x="14" y="1226"/>
                    </a:lnTo>
                    <a:lnTo>
                      <a:pt x="14" y="1145"/>
                    </a:lnTo>
                    <a:lnTo>
                      <a:pt x="23" y="1137"/>
                    </a:lnTo>
                    <a:lnTo>
                      <a:pt x="16" y="1115"/>
                    </a:lnTo>
                    <a:lnTo>
                      <a:pt x="86" y="1116"/>
                    </a:lnTo>
                    <a:lnTo>
                      <a:pt x="87" y="1106"/>
                    </a:lnTo>
                    <a:lnTo>
                      <a:pt x="18" y="1105"/>
                    </a:lnTo>
                    <a:lnTo>
                      <a:pt x="52" y="992"/>
                    </a:lnTo>
                    <a:lnTo>
                      <a:pt x="77" y="1074"/>
                    </a:lnTo>
                    <a:lnTo>
                      <a:pt x="90" y="1077"/>
                    </a:lnTo>
                    <a:lnTo>
                      <a:pt x="60" y="979"/>
                    </a:lnTo>
                    <a:lnTo>
                      <a:pt x="45" y="979"/>
                    </a:lnTo>
                    <a:lnTo>
                      <a:pt x="14" y="1080"/>
                    </a:lnTo>
                    <a:lnTo>
                      <a:pt x="14" y="977"/>
                    </a:lnTo>
                    <a:lnTo>
                      <a:pt x="14" y="966"/>
                    </a:lnTo>
                    <a:lnTo>
                      <a:pt x="14" y="871"/>
                    </a:lnTo>
                    <a:lnTo>
                      <a:pt x="25" y="870"/>
                    </a:lnTo>
                    <a:lnTo>
                      <a:pt x="16" y="839"/>
                    </a:lnTo>
                    <a:lnTo>
                      <a:pt x="85" y="841"/>
                    </a:lnTo>
                    <a:lnTo>
                      <a:pt x="84" y="830"/>
                    </a:lnTo>
                    <a:lnTo>
                      <a:pt x="18" y="827"/>
                    </a:lnTo>
                    <a:lnTo>
                      <a:pt x="38" y="789"/>
                    </a:lnTo>
                    <a:lnTo>
                      <a:pt x="26" y="789"/>
                    </a:lnTo>
                    <a:lnTo>
                      <a:pt x="14" y="811"/>
                    </a:lnTo>
                    <a:lnTo>
                      <a:pt x="14" y="788"/>
                    </a:lnTo>
                    <a:lnTo>
                      <a:pt x="26" y="789"/>
                    </a:lnTo>
                    <a:lnTo>
                      <a:pt x="38" y="789"/>
                    </a:lnTo>
                    <a:lnTo>
                      <a:pt x="66" y="790"/>
                    </a:lnTo>
                    <a:lnTo>
                      <a:pt x="78" y="791"/>
                    </a:lnTo>
                    <a:lnTo>
                      <a:pt x="90" y="791"/>
                    </a:lnTo>
                    <a:lnTo>
                      <a:pt x="90" y="816"/>
                    </a:lnTo>
                    <a:lnTo>
                      <a:pt x="78" y="791"/>
                    </a:lnTo>
                    <a:lnTo>
                      <a:pt x="66" y="790"/>
                    </a:lnTo>
                    <a:lnTo>
                      <a:pt x="84" y="830"/>
                    </a:lnTo>
                    <a:lnTo>
                      <a:pt x="85" y="841"/>
                    </a:lnTo>
                    <a:lnTo>
                      <a:pt x="79" y="864"/>
                    </a:lnTo>
                    <a:lnTo>
                      <a:pt x="90" y="865"/>
                    </a:lnTo>
                    <a:lnTo>
                      <a:pt x="90" y="968"/>
                    </a:lnTo>
                    <a:lnTo>
                      <a:pt x="60" y="968"/>
                    </a:lnTo>
                    <a:lnTo>
                      <a:pt x="90" y="865"/>
                    </a:lnTo>
                    <a:lnTo>
                      <a:pt x="79" y="864"/>
                    </a:lnTo>
                    <a:lnTo>
                      <a:pt x="52" y="954"/>
                    </a:lnTo>
                    <a:lnTo>
                      <a:pt x="25" y="870"/>
                    </a:lnTo>
                    <a:lnTo>
                      <a:pt x="14" y="871"/>
                    </a:lnTo>
                    <a:lnTo>
                      <a:pt x="44" y="967"/>
                    </a:lnTo>
                    <a:lnTo>
                      <a:pt x="14" y="966"/>
                    </a:lnTo>
                    <a:lnTo>
                      <a:pt x="14" y="977"/>
                    </a:lnTo>
                    <a:lnTo>
                      <a:pt x="45" y="979"/>
                    </a:lnTo>
                    <a:lnTo>
                      <a:pt x="60" y="979"/>
                    </a:lnTo>
                    <a:lnTo>
                      <a:pt x="90" y="980"/>
                    </a:lnTo>
                    <a:lnTo>
                      <a:pt x="90" y="1077"/>
                    </a:lnTo>
                    <a:lnTo>
                      <a:pt x="77" y="1074"/>
                    </a:lnTo>
                    <a:lnTo>
                      <a:pt x="87" y="1106"/>
                    </a:lnTo>
                    <a:lnTo>
                      <a:pt x="86" y="1116"/>
                    </a:lnTo>
                    <a:lnTo>
                      <a:pt x="81" y="1131"/>
                    </a:lnTo>
                    <a:lnTo>
                      <a:pt x="90" y="1140"/>
                    </a:lnTo>
                    <a:lnTo>
                      <a:pt x="90" y="1227"/>
                    </a:lnTo>
                    <a:lnTo>
                      <a:pt x="59" y="1227"/>
                    </a:lnTo>
                    <a:lnTo>
                      <a:pt x="90" y="1140"/>
                    </a:lnTo>
                    <a:lnTo>
                      <a:pt x="81" y="1131"/>
                    </a:lnTo>
                    <a:lnTo>
                      <a:pt x="51" y="1217"/>
                    </a:lnTo>
                    <a:lnTo>
                      <a:pt x="23" y="1137"/>
                    </a:lnTo>
                    <a:lnTo>
                      <a:pt x="14" y="1145"/>
                    </a:lnTo>
                    <a:lnTo>
                      <a:pt x="43" y="1227"/>
                    </a:lnTo>
                    <a:lnTo>
                      <a:pt x="14" y="1226"/>
                    </a:lnTo>
                    <a:lnTo>
                      <a:pt x="0" y="1220"/>
                    </a:lnTo>
                    <a:lnTo>
                      <a:pt x="0" y="1261"/>
                    </a:lnTo>
                    <a:lnTo>
                      <a:pt x="14" y="1261"/>
                    </a:lnTo>
                    <a:lnTo>
                      <a:pt x="14" y="1237"/>
                    </a:lnTo>
                    <a:lnTo>
                      <a:pt x="43" y="1237"/>
                    </a:lnTo>
                    <a:lnTo>
                      <a:pt x="35" y="1261"/>
                    </a:lnTo>
                    <a:lnTo>
                      <a:pt x="47" y="1261"/>
                    </a:lnTo>
                    <a:lnTo>
                      <a:pt x="51" y="1250"/>
                    </a:lnTo>
                    <a:lnTo>
                      <a:pt x="54" y="1261"/>
                    </a:lnTo>
                    <a:lnTo>
                      <a:pt x="67" y="1261"/>
                    </a:lnTo>
                    <a:lnTo>
                      <a:pt x="59" y="1237"/>
                    </a:lnTo>
                    <a:lnTo>
                      <a:pt x="90" y="1238"/>
                    </a:lnTo>
                    <a:lnTo>
                      <a:pt x="90" y="1261"/>
                    </a:lnTo>
                    <a:lnTo>
                      <a:pt x="97" y="1261"/>
                    </a:lnTo>
                    <a:lnTo>
                      <a:pt x="104" y="1261"/>
                    </a:lnTo>
                    <a:lnTo>
                      <a:pt x="105" y="792"/>
                    </a:lnTo>
                    <a:lnTo>
                      <a:pt x="121" y="792"/>
                    </a:lnTo>
                    <a:lnTo>
                      <a:pt x="121" y="1261"/>
                    </a:lnTo>
                    <a:lnTo>
                      <a:pt x="130" y="1261"/>
                    </a:lnTo>
                    <a:lnTo>
                      <a:pt x="137" y="1261"/>
                    </a:lnTo>
                    <a:lnTo>
                      <a:pt x="157" y="1210"/>
                    </a:lnTo>
                    <a:lnTo>
                      <a:pt x="179" y="1261"/>
                    </a:lnTo>
                    <a:lnTo>
                      <a:pt x="187" y="1261"/>
                    </a:lnTo>
                    <a:lnTo>
                      <a:pt x="193" y="1261"/>
                    </a:lnTo>
                    <a:lnTo>
                      <a:pt x="193" y="787"/>
                    </a:lnTo>
                    <a:lnTo>
                      <a:pt x="182" y="794"/>
                    </a:lnTo>
                    <a:lnTo>
                      <a:pt x="182" y="827"/>
                    </a:lnTo>
                    <a:lnTo>
                      <a:pt x="182" y="835"/>
                    </a:lnTo>
                    <a:lnTo>
                      <a:pt x="182" y="876"/>
                    </a:lnTo>
                    <a:lnTo>
                      <a:pt x="182" y="909"/>
                    </a:lnTo>
                    <a:lnTo>
                      <a:pt x="182" y="951"/>
                    </a:lnTo>
                    <a:lnTo>
                      <a:pt x="182" y="958"/>
                    </a:lnTo>
                    <a:lnTo>
                      <a:pt x="182" y="1007"/>
                    </a:lnTo>
                    <a:lnTo>
                      <a:pt x="182" y="1024"/>
                    </a:lnTo>
                    <a:lnTo>
                      <a:pt x="182" y="1075"/>
                    </a:lnTo>
                    <a:lnTo>
                      <a:pt x="182" y="1082"/>
                    </a:lnTo>
                    <a:lnTo>
                      <a:pt x="182" y="1132"/>
                    </a:lnTo>
                    <a:lnTo>
                      <a:pt x="182" y="1148"/>
                    </a:lnTo>
                    <a:lnTo>
                      <a:pt x="182" y="1198"/>
                    </a:lnTo>
                    <a:lnTo>
                      <a:pt x="182" y="1205"/>
                    </a:lnTo>
                    <a:lnTo>
                      <a:pt x="182" y="1249"/>
                    </a:lnTo>
                    <a:lnTo>
                      <a:pt x="162" y="1204"/>
                    </a:lnTo>
                    <a:lnTo>
                      <a:pt x="152" y="1204"/>
                    </a:lnTo>
                    <a:lnTo>
                      <a:pt x="132" y="1255"/>
                    </a:lnTo>
                    <a:lnTo>
                      <a:pt x="132" y="1204"/>
                    </a:lnTo>
                    <a:lnTo>
                      <a:pt x="132" y="1197"/>
                    </a:lnTo>
                    <a:lnTo>
                      <a:pt x="132" y="1153"/>
                    </a:lnTo>
                    <a:lnTo>
                      <a:pt x="132" y="1121"/>
                    </a:lnTo>
                    <a:lnTo>
                      <a:pt x="132" y="1080"/>
                    </a:lnTo>
                    <a:lnTo>
                      <a:pt x="132" y="1073"/>
                    </a:lnTo>
                    <a:lnTo>
                      <a:pt x="132" y="1032"/>
                    </a:lnTo>
                    <a:lnTo>
                      <a:pt x="132" y="1000"/>
                    </a:lnTo>
                    <a:lnTo>
                      <a:pt x="132" y="956"/>
                    </a:lnTo>
                    <a:lnTo>
                      <a:pt x="132" y="949"/>
                    </a:lnTo>
                    <a:lnTo>
                      <a:pt x="132" y="907"/>
                    </a:lnTo>
                    <a:lnTo>
                      <a:pt x="132" y="875"/>
                    </a:lnTo>
                    <a:lnTo>
                      <a:pt x="132" y="832"/>
                    </a:lnTo>
                    <a:lnTo>
                      <a:pt x="152" y="833"/>
                    </a:lnTo>
                    <a:lnTo>
                      <a:pt x="132" y="875"/>
                    </a:lnTo>
                    <a:lnTo>
                      <a:pt x="132" y="907"/>
                    </a:lnTo>
                    <a:lnTo>
                      <a:pt x="150" y="950"/>
                    </a:lnTo>
                    <a:lnTo>
                      <a:pt x="132" y="949"/>
                    </a:lnTo>
                    <a:lnTo>
                      <a:pt x="132" y="956"/>
                    </a:lnTo>
                    <a:lnTo>
                      <a:pt x="152" y="957"/>
                    </a:lnTo>
                    <a:lnTo>
                      <a:pt x="132" y="1000"/>
                    </a:lnTo>
                    <a:lnTo>
                      <a:pt x="132" y="1032"/>
                    </a:lnTo>
                    <a:lnTo>
                      <a:pt x="150" y="1073"/>
                    </a:lnTo>
                    <a:lnTo>
                      <a:pt x="132" y="1073"/>
                    </a:lnTo>
                    <a:lnTo>
                      <a:pt x="132" y="1080"/>
                    </a:lnTo>
                    <a:lnTo>
                      <a:pt x="150" y="1080"/>
                    </a:lnTo>
                    <a:lnTo>
                      <a:pt x="132" y="1121"/>
                    </a:lnTo>
                    <a:lnTo>
                      <a:pt x="132" y="1153"/>
                    </a:lnTo>
                    <a:lnTo>
                      <a:pt x="151" y="1197"/>
                    </a:lnTo>
                    <a:lnTo>
                      <a:pt x="132" y="1197"/>
                    </a:lnTo>
                    <a:lnTo>
                      <a:pt x="132" y="1204"/>
                    </a:lnTo>
                    <a:lnTo>
                      <a:pt x="152" y="1204"/>
                    </a:lnTo>
                    <a:lnTo>
                      <a:pt x="162" y="1204"/>
                    </a:lnTo>
                    <a:lnTo>
                      <a:pt x="182" y="1205"/>
                    </a:lnTo>
                    <a:lnTo>
                      <a:pt x="182" y="1198"/>
                    </a:lnTo>
                    <a:lnTo>
                      <a:pt x="163" y="1197"/>
                    </a:lnTo>
                    <a:lnTo>
                      <a:pt x="157" y="1192"/>
                    </a:lnTo>
                    <a:lnTo>
                      <a:pt x="135" y="1142"/>
                    </a:lnTo>
                    <a:lnTo>
                      <a:pt x="176" y="1143"/>
                    </a:lnTo>
                    <a:lnTo>
                      <a:pt x="175" y="1136"/>
                    </a:lnTo>
                    <a:lnTo>
                      <a:pt x="134" y="1135"/>
                    </a:lnTo>
                    <a:lnTo>
                      <a:pt x="155" y="1086"/>
                    </a:lnTo>
                    <a:lnTo>
                      <a:pt x="155" y="1069"/>
                    </a:lnTo>
                    <a:lnTo>
                      <a:pt x="134" y="1018"/>
                    </a:lnTo>
                    <a:lnTo>
                      <a:pt x="176" y="1020"/>
                    </a:lnTo>
                    <a:lnTo>
                      <a:pt x="175" y="1013"/>
                    </a:lnTo>
                    <a:lnTo>
                      <a:pt x="135" y="1011"/>
                    </a:lnTo>
                    <a:lnTo>
                      <a:pt x="156" y="965"/>
                    </a:lnTo>
                    <a:lnTo>
                      <a:pt x="157" y="946"/>
                    </a:lnTo>
                    <a:lnTo>
                      <a:pt x="134" y="894"/>
                    </a:lnTo>
                    <a:lnTo>
                      <a:pt x="180" y="897"/>
                    </a:lnTo>
                    <a:lnTo>
                      <a:pt x="180" y="888"/>
                    </a:lnTo>
                    <a:lnTo>
                      <a:pt x="135" y="886"/>
                    </a:lnTo>
                    <a:lnTo>
                      <a:pt x="158" y="837"/>
                    </a:lnTo>
                    <a:lnTo>
                      <a:pt x="180" y="888"/>
                    </a:lnTo>
                    <a:lnTo>
                      <a:pt x="180" y="897"/>
                    </a:lnTo>
                    <a:lnTo>
                      <a:pt x="157" y="946"/>
                    </a:lnTo>
                    <a:lnTo>
                      <a:pt x="156" y="965"/>
                    </a:lnTo>
                    <a:lnTo>
                      <a:pt x="175" y="1013"/>
                    </a:lnTo>
                    <a:lnTo>
                      <a:pt x="176" y="1020"/>
                    </a:lnTo>
                    <a:lnTo>
                      <a:pt x="155" y="1069"/>
                    </a:lnTo>
                    <a:lnTo>
                      <a:pt x="155" y="1086"/>
                    </a:lnTo>
                    <a:lnTo>
                      <a:pt x="175" y="1136"/>
                    </a:lnTo>
                    <a:lnTo>
                      <a:pt x="176" y="1143"/>
                    </a:lnTo>
                    <a:lnTo>
                      <a:pt x="157" y="1192"/>
                    </a:lnTo>
                    <a:lnTo>
                      <a:pt x="163" y="1197"/>
                    </a:lnTo>
                    <a:lnTo>
                      <a:pt x="182" y="1148"/>
                    </a:lnTo>
                    <a:lnTo>
                      <a:pt x="182" y="1132"/>
                    </a:lnTo>
                    <a:lnTo>
                      <a:pt x="160" y="1081"/>
                    </a:lnTo>
                    <a:lnTo>
                      <a:pt x="182" y="1082"/>
                    </a:lnTo>
                    <a:lnTo>
                      <a:pt x="182" y="1075"/>
                    </a:lnTo>
                    <a:lnTo>
                      <a:pt x="161" y="1074"/>
                    </a:lnTo>
                    <a:lnTo>
                      <a:pt x="182" y="1024"/>
                    </a:lnTo>
                    <a:lnTo>
                      <a:pt x="182" y="1007"/>
                    </a:lnTo>
                    <a:lnTo>
                      <a:pt x="161" y="957"/>
                    </a:lnTo>
                    <a:lnTo>
                      <a:pt x="182" y="958"/>
                    </a:lnTo>
                    <a:lnTo>
                      <a:pt x="182" y="951"/>
                    </a:lnTo>
                    <a:lnTo>
                      <a:pt x="163" y="950"/>
                    </a:lnTo>
                    <a:lnTo>
                      <a:pt x="182" y="909"/>
                    </a:lnTo>
                    <a:lnTo>
                      <a:pt x="182" y="876"/>
                    </a:lnTo>
                    <a:lnTo>
                      <a:pt x="164" y="834"/>
                    </a:lnTo>
                    <a:lnTo>
                      <a:pt x="182" y="835"/>
                    </a:lnTo>
                    <a:lnTo>
                      <a:pt x="182" y="827"/>
                    </a:lnTo>
                    <a:lnTo>
                      <a:pt x="162" y="826"/>
                    </a:lnTo>
                    <a:lnTo>
                      <a:pt x="176" y="795"/>
                    </a:lnTo>
                    <a:lnTo>
                      <a:pt x="168" y="794"/>
                    </a:lnTo>
                    <a:lnTo>
                      <a:pt x="158" y="818"/>
                    </a:lnTo>
                    <a:lnTo>
                      <a:pt x="148" y="794"/>
                    </a:lnTo>
                    <a:lnTo>
                      <a:pt x="139" y="793"/>
                    </a:lnTo>
                    <a:lnTo>
                      <a:pt x="153" y="825"/>
                    </a:lnTo>
                    <a:lnTo>
                      <a:pt x="132" y="824"/>
                    </a:lnTo>
                    <a:lnTo>
                      <a:pt x="132" y="793"/>
                    </a:lnTo>
                    <a:lnTo>
                      <a:pt x="139" y="793"/>
                    </a:lnTo>
                    <a:lnTo>
                      <a:pt x="148" y="794"/>
                    </a:lnTo>
                    <a:lnTo>
                      <a:pt x="168" y="794"/>
                    </a:lnTo>
                    <a:lnTo>
                      <a:pt x="176" y="795"/>
                    </a:lnTo>
                    <a:lnTo>
                      <a:pt x="182" y="794"/>
                    </a:lnTo>
                    <a:lnTo>
                      <a:pt x="193" y="787"/>
                    </a:lnTo>
                    <a:lnTo>
                      <a:pt x="258" y="744"/>
                    </a:lnTo>
                    <a:lnTo>
                      <a:pt x="258" y="1261"/>
                    </a:lnTo>
                    <a:lnTo>
                      <a:pt x="273" y="1261"/>
                    </a:lnTo>
                    <a:lnTo>
                      <a:pt x="273" y="1239"/>
                    </a:lnTo>
                    <a:lnTo>
                      <a:pt x="308" y="1239"/>
                    </a:lnTo>
                    <a:lnTo>
                      <a:pt x="301" y="1261"/>
                    </a:lnTo>
                    <a:lnTo>
                      <a:pt x="312" y="1261"/>
                    </a:lnTo>
                    <a:lnTo>
                      <a:pt x="313" y="1257"/>
                    </a:lnTo>
                    <a:lnTo>
                      <a:pt x="314" y="1261"/>
                    </a:lnTo>
                    <a:lnTo>
                      <a:pt x="327" y="1261"/>
                    </a:lnTo>
                    <a:lnTo>
                      <a:pt x="319" y="1239"/>
                    </a:lnTo>
                    <a:lnTo>
                      <a:pt x="353" y="1239"/>
                    </a:lnTo>
                    <a:lnTo>
                      <a:pt x="353" y="1261"/>
                    </a:lnTo>
                    <a:lnTo>
                      <a:pt x="368" y="1261"/>
                    </a:lnTo>
                    <a:lnTo>
                      <a:pt x="368" y="1223"/>
                    </a:lnTo>
                    <a:lnTo>
                      <a:pt x="353" y="1229"/>
                    </a:lnTo>
                    <a:close/>
                  </a:path>
                </a:pathLst>
              </a:custGeom>
              <a:solidFill>
                <a:srgbClr val="000C7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90" name="Freeform 415"/>
              <p:cNvSpPr/>
              <p:nvPr/>
            </p:nvSpPr>
            <p:spPr bwMode="auto">
              <a:xfrm>
                <a:off x="1105" y="3518"/>
                <a:ext cx="58" cy="82"/>
              </a:xfrm>
              <a:custGeom>
                <a:avLst/>
                <a:gdLst>
                  <a:gd name="T0" fmla="*/ 0 w 233"/>
                  <a:gd name="T1" fmla="*/ 0 h 327"/>
                  <a:gd name="T2" fmla="*/ 0 w 233"/>
                  <a:gd name="T3" fmla="*/ 0 h 327"/>
                  <a:gd name="T4" fmla="*/ 0 w 233"/>
                  <a:gd name="T5" fmla="*/ 0 h 327"/>
                  <a:gd name="T6" fmla="*/ 0 w 233"/>
                  <a:gd name="T7" fmla="*/ 0 h 327"/>
                  <a:gd name="T8" fmla="*/ 0 w 233"/>
                  <a:gd name="T9" fmla="*/ 0 h 327"/>
                  <a:gd name="T10" fmla="*/ 0 w 233"/>
                  <a:gd name="T11" fmla="*/ 0 h 327"/>
                  <a:gd name="T12" fmla="*/ 0 w 233"/>
                  <a:gd name="T13" fmla="*/ 0 h 327"/>
                  <a:gd name="T14" fmla="*/ 0 w 233"/>
                  <a:gd name="T15" fmla="*/ 0 h 327"/>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327"/>
                  <a:gd name="T26" fmla="*/ 233 w 233"/>
                  <a:gd name="T27" fmla="*/ 327 h 3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327">
                    <a:moveTo>
                      <a:pt x="13" y="327"/>
                    </a:moveTo>
                    <a:lnTo>
                      <a:pt x="0" y="325"/>
                    </a:lnTo>
                    <a:lnTo>
                      <a:pt x="225" y="0"/>
                    </a:lnTo>
                    <a:lnTo>
                      <a:pt x="226" y="12"/>
                    </a:lnTo>
                    <a:lnTo>
                      <a:pt x="229" y="22"/>
                    </a:lnTo>
                    <a:lnTo>
                      <a:pt x="232" y="29"/>
                    </a:lnTo>
                    <a:lnTo>
                      <a:pt x="233" y="32"/>
                    </a:lnTo>
                    <a:lnTo>
                      <a:pt x="13" y="327"/>
                    </a:lnTo>
                    <a:close/>
                  </a:path>
                </a:pathLst>
              </a:custGeom>
              <a:solidFill>
                <a:srgbClr val="000C7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91" name="Freeform 416"/>
              <p:cNvSpPr/>
              <p:nvPr/>
            </p:nvSpPr>
            <p:spPr bwMode="auto">
              <a:xfrm>
                <a:off x="1163" y="3611"/>
                <a:ext cx="18" cy="25"/>
              </a:xfrm>
              <a:custGeom>
                <a:avLst/>
                <a:gdLst>
                  <a:gd name="T0" fmla="*/ 0 w 68"/>
                  <a:gd name="T1" fmla="*/ 0 h 100"/>
                  <a:gd name="T2" fmla="*/ 0 w 68"/>
                  <a:gd name="T3" fmla="*/ 0 h 100"/>
                  <a:gd name="T4" fmla="*/ 0 w 68"/>
                  <a:gd name="T5" fmla="*/ 0 h 100"/>
                  <a:gd name="T6" fmla="*/ 0 w 68"/>
                  <a:gd name="T7" fmla="*/ 0 h 100"/>
                  <a:gd name="T8" fmla="*/ 0 w 68"/>
                  <a:gd name="T9" fmla="*/ 0 h 100"/>
                  <a:gd name="T10" fmla="*/ 0 w 68"/>
                  <a:gd name="T11" fmla="*/ 0 h 100"/>
                  <a:gd name="T12" fmla="*/ 0 w 68"/>
                  <a:gd name="T13" fmla="*/ 0 h 100"/>
                  <a:gd name="T14" fmla="*/ 0 w 68"/>
                  <a:gd name="T15" fmla="*/ 0 h 100"/>
                  <a:gd name="T16" fmla="*/ 0 w 68"/>
                  <a:gd name="T17" fmla="*/ 0 h 100"/>
                  <a:gd name="T18" fmla="*/ 0 w 68"/>
                  <a:gd name="T19" fmla="*/ 0 h 100"/>
                  <a:gd name="T20" fmla="*/ 0 w 68"/>
                  <a:gd name="T21" fmla="*/ 0 h 100"/>
                  <a:gd name="T22" fmla="*/ 0 w 68"/>
                  <a:gd name="T23" fmla="*/ 0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100"/>
                  <a:gd name="T38" fmla="*/ 68 w 68"/>
                  <a:gd name="T39" fmla="*/ 100 h 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100">
                    <a:moveTo>
                      <a:pt x="0" y="100"/>
                    </a:moveTo>
                    <a:lnTo>
                      <a:pt x="29" y="1"/>
                    </a:lnTo>
                    <a:lnTo>
                      <a:pt x="30" y="1"/>
                    </a:lnTo>
                    <a:lnTo>
                      <a:pt x="31" y="1"/>
                    </a:lnTo>
                    <a:lnTo>
                      <a:pt x="32" y="1"/>
                    </a:lnTo>
                    <a:lnTo>
                      <a:pt x="33" y="1"/>
                    </a:lnTo>
                    <a:lnTo>
                      <a:pt x="34" y="0"/>
                    </a:lnTo>
                    <a:lnTo>
                      <a:pt x="68" y="53"/>
                    </a:lnTo>
                    <a:lnTo>
                      <a:pt x="0" y="100"/>
                    </a:lnTo>
                    <a:close/>
                  </a:path>
                </a:pathLst>
              </a:custGeom>
              <a:solidFill>
                <a:srgbClr val="000C7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92" name="Freeform 417"/>
              <p:cNvSpPr/>
              <p:nvPr/>
            </p:nvSpPr>
            <p:spPr bwMode="auto">
              <a:xfrm>
                <a:off x="1160" y="3497"/>
                <a:ext cx="4" cy="11"/>
              </a:xfrm>
              <a:custGeom>
                <a:avLst/>
                <a:gdLst>
                  <a:gd name="T0" fmla="*/ 0 w 16"/>
                  <a:gd name="T1" fmla="*/ 0 h 43"/>
                  <a:gd name="T2" fmla="*/ 0 w 16"/>
                  <a:gd name="T3" fmla="*/ 0 h 43"/>
                  <a:gd name="T4" fmla="*/ 0 w 16"/>
                  <a:gd name="T5" fmla="*/ 0 h 43"/>
                  <a:gd name="T6" fmla="*/ 0 w 16"/>
                  <a:gd name="T7" fmla="*/ 0 h 43"/>
                  <a:gd name="T8" fmla="*/ 0 w 16"/>
                  <a:gd name="T9" fmla="*/ 0 h 43"/>
                  <a:gd name="T10" fmla="*/ 0 w 16"/>
                  <a:gd name="T11" fmla="*/ 0 h 43"/>
                  <a:gd name="T12" fmla="*/ 0 w 16"/>
                  <a:gd name="T13" fmla="*/ 0 h 43"/>
                  <a:gd name="T14" fmla="*/ 0 w 16"/>
                  <a:gd name="T15" fmla="*/ 0 h 43"/>
                  <a:gd name="T16" fmla="*/ 0 w 16"/>
                  <a:gd name="T17" fmla="*/ 0 h 43"/>
                  <a:gd name="T18" fmla="*/ 0 w 16"/>
                  <a:gd name="T19" fmla="*/ 0 h 43"/>
                  <a:gd name="T20" fmla="*/ 0 w 16"/>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43"/>
                  <a:gd name="T35" fmla="*/ 16 w 16"/>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43">
                    <a:moveTo>
                      <a:pt x="0" y="0"/>
                    </a:moveTo>
                    <a:lnTo>
                      <a:pt x="3" y="2"/>
                    </a:lnTo>
                    <a:lnTo>
                      <a:pt x="6" y="9"/>
                    </a:lnTo>
                    <a:lnTo>
                      <a:pt x="8" y="22"/>
                    </a:lnTo>
                    <a:lnTo>
                      <a:pt x="5" y="41"/>
                    </a:lnTo>
                    <a:lnTo>
                      <a:pt x="13" y="43"/>
                    </a:lnTo>
                    <a:lnTo>
                      <a:pt x="14" y="38"/>
                    </a:lnTo>
                    <a:lnTo>
                      <a:pt x="16" y="26"/>
                    </a:lnTo>
                    <a:lnTo>
                      <a:pt x="16" y="13"/>
                    </a:lnTo>
                    <a:lnTo>
                      <a:pt x="10" y="2"/>
                    </a:lnTo>
                    <a:lnTo>
                      <a:pt x="0" y="0"/>
                    </a:lnTo>
                    <a:close/>
                  </a:path>
                </a:pathLst>
              </a:custGeom>
              <a:solidFill>
                <a:srgbClr val="A5BFE5"/>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93" name="Freeform 418"/>
              <p:cNvSpPr/>
              <p:nvPr/>
            </p:nvSpPr>
            <p:spPr bwMode="auto">
              <a:xfrm>
                <a:off x="1175" y="3487"/>
                <a:ext cx="6" cy="23"/>
              </a:xfrm>
              <a:custGeom>
                <a:avLst/>
                <a:gdLst>
                  <a:gd name="T0" fmla="*/ 0 w 20"/>
                  <a:gd name="T1" fmla="*/ 0 h 94"/>
                  <a:gd name="T2" fmla="*/ 0 w 20"/>
                  <a:gd name="T3" fmla="*/ 0 h 94"/>
                  <a:gd name="T4" fmla="*/ 0 w 20"/>
                  <a:gd name="T5" fmla="*/ 0 h 94"/>
                  <a:gd name="T6" fmla="*/ 0 w 20"/>
                  <a:gd name="T7" fmla="*/ 0 h 94"/>
                  <a:gd name="T8" fmla="*/ 0 w 20"/>
                  <a:gd name="T9" fmla="*/ 0 h 94"/>
                  <a:gd name="T10" fmla="*/ 0 w 20"/>
                  <a:gd name="T11" fmla="*/ 0 h 94"/>
                  <a:gd name="T12" fmla="*/ 0 w 20"/>
                  <a:gd name="T13" fmla="*/ 0 h 94"/>
                  <a:gd name="T14" fmla="*/ 0 w 20"/>
                  <a:gd name="T15" fmla="*/ 0 h 94"/>
                  <a:gd name="T16" fmla="*/ 0 w 20"/>
                  <a:gd name="T17" fmla="*/ 0 h 94"/>
                  <a:gd name="T18" fmla="*/ 0 w 20"/>
                  <a:gd name="T19" fmla="*/ 0 h 94"/>
                  <a:gd name="T20" fmla="*/ 0 w 20"/>
                  <a:gd name="T21" fmla="*/ 0 h 94"/>
                  <a:gd name="T22" fmla="*/ 0 w 20"/>
                  <a:gd name="T23" fmla="*/ 0 h 94"/>
                  <a:gd name="T24" fmla="*/ 0 w 20"/>
                  <a:gd name="T25" fmla="*/ 0 h 94"/>
                  <a:gd name="T26" fmla="*/ 0 w 20"/>
                  <a:gd name="T27" fmla="*/ 0 h 94"/>
                  <a:gd name="T28" fmla="*/ 0 w 20"/>
                  <a:gd name="T29" fmla="*/ 0 h 94"/>
                  <a:gd name="T30" fmla="*/ 0 w 20"/>
                  <a:gd name="T31" fmla="*/ 0 h 94"/>
                  <a:gd name="T32" fmla="*/ 0 w 20"/>
                  <a:gd name="T33" fmla="*/ 0 h 94"/>
                  <a:gd name="T34" fmla="*/ 0 w 20"/>
                  <a:gd name="T35" fmla="*/ 0 h 94"/>
                  <a:gd name="T36" fmla="*/ 0 w 20"/>
                  <a:gd name="T37" fmla="*/ 0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
                  <a:gd name="T58" fmla="*/ 0 h 94"/>
                  <a:gd name="T59" fmla="*/ 20 w 20"/>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 h="94">
                    <a:moveTo>
                      <a:pt x="0" y="0"/>
                    </a:moveTo>
                    <a:lnTo>
                      <a:pt x="6" y="2"/>
                    </a:lnTo>
                    <a:lnTo>
                      <a:pt x="8" y="3"/>
                    </a:lnTo>
                    <a:lnTo>
                      <a:pt x="13" y="8"/>
                    </a:lnTo>
                    <a:lnTo>
                      <a:pt x="18" y="21"/>
                    </a:lnTo>
                    <a:lnTo>
                      <a:pt x="20" y="41"/>
                    </a:lnTo>
                    <a:lnTo>
                      <a:pt x="20" y="46"/>
                    </a:lnTo>
                    <a:lnTo>
                      <a:pt x="18" y="59"/>
                    </a:lnTo>
                    <a:lnTo>
                      <a:pt x="15" y="77"/>
                    </a:lnTo>
                    <a:lnTo>
                      <a:pt x="7" y="94"/>
                    </a:lnTo>
                    <a:lnTo>
                      <a:pt x="0" y="92"/>
                    </a:lnTo>
                    <a:lnTo>
                      <a:pt x="1" y="86"/>
                    </a:lnTo>
                    <a:lnTo>
                      <a:pt x="4" y="73"/>
                    </a:lnTo>
                    <a:lnTo>
                      <a:pt x="7" y="55"/>
                    </a:lnTo>
                    <a:lnTo>
                      <a:pt x="8" y="41"/>
                    </a:lnTo>
                    <a:lnTo>
                      <a:pt x="8" y="35"/>
                    </a:lnTo>
                    <a:lnTo>
                      <a:pt x="7" y="24"/>
                    </a:lnTo>
                    <a:lnTo>
                      <a:pt x="4" y="11"/>
                    </a:lnTo>
                    <a:lnTo>
                      <a:pt x="0" y="0"/>
                    </a:lnTo>
                    <a:close/>
                  </a:path>
                </a:pathLst>
              </a:custGeom>
              <a:solidFill>
                <a:srgbClr val="A5BFE5"/>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94" name="Freeform 419"/>
              <p:cNvSpPr/>
              <p:nvPr/>
            </p:nvSpPr>
            <p:spPr bwMode="auto">
              <a:xfrm>
                <a:off x="1185" y="3499"/>
                <a:ext cx="3" cy="11"/>
              </a:xfrm>
              <a:custGeom>
                <a:avLst/>
                <a:gdLst>
                  <a:gd name="T0" fmla="*/ 0 w 14"/>
                  <a:gd name="T1" fmla="*/ 0 h 42"/>
                  <a:gd name="T2" fmla="*/ 0 w 14"/>
                  <a:gd name="T3" fmla="*/ 0 h 42"/>
                  <a:gd name="T4" fmla="*/ 0 w 14"/>
                  <a:gd name="T5" fmla="*/ 0 h 42"/>
                  <a:gd name="T6" fmla="*/ 0 w 14"/>
                  <a:gd name="T7" fmla="*/ 0 h 42"/>
                  <a:gd name="T8" fmla="*/ 0 w 14"/>
                  <a:gd name="T9" fmla="*/ 0 h 42"/>
                  <a:gd name="T10" fmla="*/ 0 w 14"/>
                  <a:gd name="T11" fmla="*/ 0 h 42"/>
                  <a:gd name="T12" fmla="*/ 0 w 14"/>
                  <a:gd name="T13" fmla="*/ 0 h 42"/>
                  <a:gd name="T14" fmla="*/ 0 w 14"/>
                  <a:gd name="T15" fmla="*/ 0 h 42"/>
                  <a:gd name="T16" fmla="*/ 0 w 14"/>
                  <a:gd name="T17" fmla="*/ 0 h 42"/>
                  <a:gd name="T18" fmla="*/ 0 w 14"/>
                  <a:gd name="T19" fmla="*/ 0 h 42"/>
                  <a:gd name="T20" fmla="*/ 0 w 14"/>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2"/>
                  <a:gd name="T35" fmla="*/ 14 w 14"/>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2">
                    <a:moveTo>
                      <a:pt x="0" y="0"/>
                    </a:moveTo>
                    <a:lnTo>
                      <a:pt x="1" y="3"/>
                    </a:lnTo>
                    <a:lnTo>
                      <a:pt x="3" y="10"/>
                    </a:lnTo>
                    <a:lnTo>
                      <a:pt x="3" y="24"/>
                    </a:lnTo>
                    <a:lnTo>
                      <a:pt x="0" y="40"/>
                    </a:lnTo>
                    <a:lnTo>
                      <a:pt x="9" y="42"/>
                    </a:lnTo>
                    <a:lnTo>
                      <a:pt x="11" y="38"/>
                    </a:lnTo>
                    <a:lnTo>
                      <a:pt x="13" y="29"/>
                    </a:lnTo>
                    <a:lnTo>
                      <a:pt x="14" y="16"/>
                    </a:lnTo>
                    <a:lnTo>
                      <a:pt x="11" y="3"/>
                    </a:lnTo>
                    <a:lnTo>
                      <a:pt x="0" y="0"/>
                    </a:lnTo>
                    <a:close/>
                  </a:path>
                </a:pathLst>
              </a:custGeom>
              <a:solidFill>
                <a:srgbClr val="A5BFE5"/>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95" name="Freeform 420"/>
              <p:cNvSpPr/>
              <p:nvPr/>
            </p:nvSpPr>
            <p:spPr bwMode="auto">
              <a:xfrm>
                <a:off x="1037" y="3573"/>
                <a:ext cx="42" cy="73"/>
              </a:xfrm>
              <a:custGeom>
                <a:avLst/>
                <a:gdLst>
                  <a:gd name="T0" fmla="*/ 0 w 171"/>
                  <a:gd name="T1" fmla="*/ 0 h 292"/>
                  <a:gd name="T2" fmla="*/ 0 w 171"/>
                  <a:gd name="T3" fmla="*/ 0 h 292"/>
                  <a:gd name="T4" fmla="*/ 0 w 171"/>
                  <a:gd name="T5" fmla="*/ 0 h 292"/>
                  <a:gd name="T6" fmla="*/ 0 w 171"/>
                  <a:gd name="T7" fmla="*/ 0 h 292"/>
                  <a:gd name="T8" fmla="*/ 0 w 171"/>
                  <a:gd name="T9" fmla="*/ 0 h 292"/>
                  <a:gd name="T10" fmla="*/ 0 60000 65536"/>
                  <a:gd name="T11" fmla="*/ 0 60000 65536"/>
                  <a:gd name="T12" fmla="*/ 0 60000 65536"/>
                  <a:gd name="T13" fmla="*/ 0 60000 65536"/>
                  <a:gd name="T14" fmla="*/ 0 60000 65536"/>
                  <a:gd name="T15" fmla="*/ 0 w 171"/>
                  <a:gd name="T16" fmla="*/ 0 h 292"/>
                  <a:gd name="T17" fmla="*/ 171 w 171"/>
                  <a:gd name="T18" fmla="*/ 292 h 292"/>
                </a:gdLst>
                <a:ahLst/>
                <a:cxnLst>
                  <a:cxn ang="T10">
                    <a:pos x="T0" y="T1"/>
                  </a:cxn>
                  <a:cxn ang="T11">
                    <a:pos x="T2" y="T3"/>
                  </a:cxn>
                  <a:cxn ang="T12">
                    <a:pos x="T4" y="T5"/>
                  </a:cxn>
                  <a:cxn ang="T13">
                    <a:pos x="T6" y="T7"/>
                  </a:cxn>
                  <a:cxn ang="T14">
                    <a:pos x="T8" y="T9"/>
                  </a:cxn>
                </a:cxnLst>
                <a:rect l="T15" t="T16" r="T17" b="T18"/>
                <a:pathLst>
                  <a:path w="171" h="292">
                    <a:moveTo>
                      <a:pt x="0" y="0"/>
                    </a:moveTo>
                    <a:lnTo>
                      <a:pt x="171" y="21"/>
                    </a:lnTo>
                    <a:lnTo>
                      <a:pt x="171" y="292"/>
                    </a:lnTo>
                    <a:lnTo>
                      <a:pt x="2" y="284"/>
                    </a:lnTo>
                    <a:lnTo>
                      <a:pt x="0" y="0"/>
                    </a:lnTo>
                    <a:close/>
                  </a:path>
                </a:pathLst>
              </a:custGeom>
              <a:solidFill>
                <a:srgbClr val="F2BF8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96" name="Freeform 421"/>
              <p:cNvSpPr/>
              <p:nvPr/>
            </p:nvSpPr>
            <p:spPr bwMode="auto">
              <a:xfrm>
                <a:off x="1082" y="3626"/>
                <a:ext cx="29" cy="21"/>
              </a:xfrm>
              <a:custGeom>
                <a:avLst/>
                <a:gdLst>
                  <a:gd name="T0" fmla="*/ 0 w 117"/>
                  <a:gd name="T1" fmla="*/ 0 h 84"/>
                  <a:gd name="T2" fmla="*/ 0 w 117"/>
                  <a:gd name="T3" fmla="*/ 0 h 84"/>
                  <a:gd name="T4" fmla="*/ 0 w 117"/>
                  <a:gd name="T5" fmla="*/ 0 h 84"/>
                  <a:gd name="T6" fmla="*/ 0 w 117"/>
                  <a:gd name="T7" fmla="*/ 0 h 84"/>
                  <a:gd name="T8" fmla="*/ 0 w 117"/>
                  <a:gd name="T9" fmla="*/ 0 h 84"/>
                  <a:gd name="T10" fmla="*/ 0 60000 65536"/>
                  <a:gd name="T11" fmla="*/ 0 60000 65536"/>
                  <a:gd name="T12" fmla="*/ 0 60000 65536"/>
                  <a:gd name="T13" fmla="*/ 0 60000 65536"/>
                  <a:gd name="T14" fmla="*/ 0 60000 65536"/>
                  <a:gd name="T15" fmla="*/ 0 w 117"/>
                  <a:gd name="T16" fmla="*/ 0 h 84"/>
                  <a:gd name="T17" fmla="*/ 117 w 117"/>
                  <a:gd name="T18" fmla="*/ 84 h 84"/>
                </a:gdLst>
                <a:ahLst/>
                <a:cxnLst>
                  <a:cxn ang="T10">
                    <a:pos x="T0" y="T1"/>
                  </a:cxn>
                  <a:cxn ang="T11">
                    <a:pos x="T2" y="T3"/>
                  </a:cxn>
                  <a:cxn ang="T12">
                    <a:pos x="T4" y="T5"/>
                  </a:cxn>
                  <a:cxn ang="T13">
                    <a:pos x="T6" y="T7"/>
                  </a:cxn>
                  <a:cxn ang="T14">
                    <a:pos x="T8" y="T9"/>
                  </a:cxn>
                </a:cxnLst>
                <a:rect l="T15" t="T16" r="T17" b="T18"/>
                <a:pathLst>
                  <a:path w="117" h="84">
                    <a:moveTo>
                      <a:pt x="0" y="0"/>
                    </a:moveTo>
                    <a:lnTo>
                      <a:pt x="114" y="7"/>
                    </a:lnTo>
                    <a:lnTo>
                      <a:pt x="117" y="84"/>
                    </a:lnTo>
                    <a:lnTo>
                      <a:pt x="0" y="80"/>
                    </a:lnTo>
                    <a:lnTo>
                      <a:pt x="0" y="0"/>
                    </a:lnTo>
                    <a:close/>
                  </a:path>
                </a:pathLst>
              </a:custGeom>
              <a:solidFill>
                <a:srgbClr val="F2BF8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97" name="Freeform 422"/>
              <p:cNvSpPr/>
              <p:nvPr/>
            </p:nvSpPr>
            <p:spPr bwMode="auto">
              <a:xfrm>
                <a:off x="1043" y="3585"/>
                <a:ext cx="29" cy="35"/>
              </a:xfrm>
              <a:custGeom>
                <a:avLst/>
                <a:gdLst>
                  <a:gd name="T0" fmla="*/ 0 w 116"/>
                  <a:gd name="T1" fmla="*/ 0 h 141"/>
                  <a:gd name="T2" fmla="*/ 0 w 116"/>
                  <a:gd name="T3" fmla="*/ 0 h 141"/>
                  <a:gd name="T4" fmla="*/ 0 w 116"/>
                  <a:gd name="T5" fmla="*/ 0 h 141"/>
                  <a:gd name="T6" fmla="*/ 0 w 116"/>
                  <a:gd name="T7" fmla="*/ 0 h 141"/>
                  <a:gd name="T8" fmla="*/ 0 w 116"/>
                  <a:gd name="T9" fmla="*/ 0 h 141"/>
                  <a:gd name="T10" fmla="*/ 0 60000 65536"/>
                  <a:gd name="T11" fmla="*/ 0 60000 65536"/>
                  <a:gd name="T12" fmla="*/ 0 60000 65536"/>
                  <a:gd name="T13" fmla="*/ 0 60000 65536"/>
                  <a:gd name="T14" fmla="*/ 0 60000 65536"/>
                  <a:gd name="T15" fmla="*/ 0 w 116"/>
                  <a:gd name="T16" fmla="*/ 0 h 141"/>
                  <a:gd name="T17" fmla="*/ 116 w 116"/>
                  <a:gd name="T18" fmla="*/ 141 h 141"/>
                </a:gdLst>
                <a:ahLst/>
                <a:cxnLst>
                  <a:cxn ang="T10">
                    <a:pos x="T0" y="T1"/>
                  </a:cxn>
                  <a:cxn ang="T11">
                    <a:pos x="T2" y="T3"/>
                  </a:cxn>
                  <a:cxn ang="T12">
                    <a:pos x="T4" y="T5"/>
                  </a:cxn>
                  <a:cxn ang="T13">
                    <a:pos x="T6" y="T7"/>
                  </a:cxn>
                  <a:cxn ang="T14">
                    <a:pos x="T8" y="T9"/>
                  </a:cxn>
                </a:cxnLst>
                <a:rect l="T15" t="T16" r="T17" b="T18"/>
                <a:pathLst>
                  <a:path w="116" h="141">
                    <a:moveTo>
                      <a:pt x="0" y="0"/>
                    </a:moveTo>
                    <a:lnTo>
                      <a:pt x="0" y="136"/>
                    </a:lnTo>
                    <a:lnTo>
                      <a:pt x="116" y="141"/>
                    </a:lnTo>
                    <a:lnTo>
                      <a:pt x="116" y="11"/>
                    </a:lnTo>
                    <a:lnTo>
                      <a:pt x="0" y="0"/>
                    </a:lnTo>
                    <a:close/>
                  </a:path>
                </a:pathLst>
              </a:custGeom>
              <a:solidFill>
                <a:srgbClr val="000C7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98" name="Freeform 423"/>
              <p:cNvSpPr/>
              <p:nvPr/>
            </p:nvSpPr>
            <p:spPr bwMode="auto">
              <a:xfrm>
                <a:off x="1056" y="3594"/>
                <a:ext cx="3" cy="2"/>
              </a:xfrm>
              <a:custGeom>
                <a:avLst/>
                <a:gdLst>
                  <a:gd name="T0" fmla="*/ 0 w 10"/>
                  <a:gd name="T1" fmla="*/ 0 h 10"/>
                  <a:gd name="T2" fmla="*/ 0 w 10"/>
                  <a:gd name="T3" fmla="*/ 0 h 10"/>
                  <a:gd name="T4" fmla="*/ 0 w 10"/>
                  <a:gd name="T5" fmla="*/ 0 h 10"/>
                  <a:gd name="T6" fmla="*/ 0 w 10"/>
                  <a:gd name="T7" fmla="*/ 0 h 10"/>
                  <a:gd name="T8" fmla="*/ 0 w 10"/>
                  <a:gd name="T9" fmla="*/ 0 h 10"/>
                  <a:gd name="T10" fmla="*/ 0 w 10"/>
                  <a:gd name="T11" fmla="*/ 0 h 10"/>
                  <a:gd name="T12" fmla="*/ 0 w 10"/>
                  <a:gd name="T13" fmla="*/ 0 h 10"/>
                  <a:gd name="T14" fmla="*/ 0 w 10"/>
                  <a:gd name="T15" fmla="*/ 0 h 10"/>
                  <a:gd name="T16" fmla="*/ 0 w 10"/>
                  <a:gd name="T17" fmla="*/ 0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8"/>
                    </a:moveTo>
                    <a:lnTo>
                      <a:pt x="10" y="10"/>
                    </a:lnTo>
                    <a:lnTo>
                      <a:pt x="10" y="9"/>
                    </a:lnTo>
                    <a:lnTo>
                      <a:pt x="9" y="6"/>
                    </a:lnTo>
                    <a:lnTo>
                      <a:pt x="7" y="2"/>
                    </a:lnTo>
                    <a:lnTo>
                      <a:pt x="5" y="0"/>
                    </a:lnTo>
                    <a:lnTo>
                      <a:pt x="4" y="0"/>
                    </a:lnTo>
                    <a:lnTo>
                      <a:pt x="3" y="1"/>
                    </a:lnTo>
                    <a:lnTo>
                      <a:pt x="1" y="3"/>
                    </a:lnTo>
                    <a:lnTo>
                      <a:pt x="0" y="8"/>
                    </a:lnTo>
                    <a:close/>
                  </a:path>
                </a:pathLst>
              </a:custGeom>
              <a:solidFill>
                <a:srgbClr val="99FF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299" name="Freeform 424"/>
              <p:cNvSpPr/>
              <p:nvPr/>
            </p:nvSpPr>
            <p:spPr bwMode="auto">
              <a:xfrm>
                <a:off x="1057" y="3598"/>
                <a:ext cx="2" cy="4"/>
              </a:xfrm>
              <a:custGeom>
                <a:avLst/>
                <a:gdLst>
                  <a:gd name="T0" fmla="*/ 0 w 8"/>
                  <a:gd name="T1" fmla="*/ 0 h 16"/>
                  <a:gd name="T2" fmla="*/ 0 w 8"/>
                  <a:gd name="T3" fmla="*/ 0 h 16"/>
                  <a:gd name="T4" fmla="*/ 0 w 8"/>
                  <a:gd name="T5" fmla="*/ 0 h 16"/>
                  <a:gd name="T6" fmla="*/ 0 w 8"/>
                  <a:gd name="T7" fmla="*/ 0 h 16"/>
                  <a:gd name="T8" fmla="*/ 0 w 8"/>
                  <a:gd name="T9" fmla="*/ 0 h 16"/>
                  <a:gd name="T10" fmla="*/ 0 w 8"/>
                  <a:gd name="T11" fmla="*/ 0 h 16"/>
                  <a:gd name="T12" fmla="*/ 0 w 8"/>
                  <a:gd name="T13" fmla="*/ 0 h 16"/>
                  <a:gd name="T14" fmla="*/ 0 w 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6"/>
                  <a:gd name="T26" fmla="*/ 8 w 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6">
                    <a:moveTo>
                      <a:pt x="8" y="0"/>
                    </a:moveTo>
                    <a:lnTo>
                      <a:pt x="1" y="4"/>
                    </a:lnTo>
                    <a:lnTo>
                      <a:pt x="0" y="16"/>
                    </a:lnTo>
                    <a:lnTo>
                      <a:pt x="1" y="15"/>
                    </a:lnTo>
                    <a:lnTo>
                      <a:pt x="3" y="14"/>
                    </a:lnTo>
                    <a:lnTo>
                      <a:pt x="6" y="12"/>
                    </a:lnTo>
                    <a:lnTo>
                      <a:pt x="8" y="9"/>
                    </a:lnTo>
                    <a:lnTo>
                      <a:pt x="8" y="0"/>
                    </a:lnTo>
                    <a:close/>
                  </a:path>
                </a:pathLst>
              </a:custGeom>
              <a:solidFill>
                <a:srgbClr val="FFBFB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00" name="Freeform 425"/>
              <p:cNvSpPr/>
              <p:nvPr/>
            </p:nvSpPr>
            <p:spPr bwMode="auto">
              <a:xfrm>
                <a:off x="1047" y="3610"/>
                <a:ext cx="7" cy="7"/>
              </a:xfrm>
              <a:custGeom>
                <a:avLst/>
                <a:gdLst>
                  <a:gd name="T0" fmla="*/ 0 w 27"/>
                  <a:gd name="T1" fmla="*/ 0 h 27"/>
                  <a:gd name="T2" fmla="*/ 0 w 27"/>
                  <a:gd name="T3" fmla="*/ 0 h 27"/>
                  <a:gd name="T4" fmla="*/ 0 w 27"/>
                  <a:gd name="T5" fmla="*/ 0 h 27"/>
                  <a:gd name="T6" fmla="*/ 0 w 27"/>
                  <a:gd name="T7" fmla="*/ 0 h 27"/>
                  <a:gd name="T8" fmla="*/ 0 w 27"/>
                  <a:gd name="T9" fmla="*/ 0 h 27"/>
                  <a:gd name="T10" fmla="*/ 0 w 27"/>
                  <a:gd name="T11" fmla="*/ 0 h 27"/>
                  <a:gd name="T12" fmla="*/ 0 w 27"/>
                  <a:gd name="T13" fmla="*/ 0 h 27"/>
                  <a:gd name="T14" fmla="*/ 0 w 27"/>
                  <a:gd name="T15" fmla="*/ 0 h 27"/>
                  <a:gd name="T16" fmla="*/ 0 w 2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7"/>
                  <a:gd name="T29" fmla="*/ 27 w 2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7">
                    <a:moveTo>
                      <a:pt x="16" y="2"/>
                    </a:moveTo>
                    <a:lnTo>
                      <a:pt x="0" y="27"/>
                    </a:lnTo>
                    <a:lnTo>
                      <a:pt x="5" y="27"/>
                    </a:lnTo>
                    <a:lnTo>
                      <a:pt x="17" y="17"/>
                    </a:lnTo>
                    <a:lnTo>
                      <a:pt x="27" y="15"/>
                    </a:lnTo>
                    <a:lnTo>
                      <a:pt x="27" y="5"/>
                    </a:lnTo>
                    <a:lnTo>
                      <a:pt x="24" y="0"/>
                    </a:lnTo>
                    <a:lnTo>
                      <a:pt x="16" y="2"/>
                    </a:lnTo>
                    <a:close/>
                  </a:path>
                </a:pathLst>
              </a:custGeom>
              <a:solidFill>
                <a:srgbClr val="FFBFB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01" name="Freeform 426"/>
              <p:cNvSpPr/>
              <p:nvPr/>
            </p:nvSpPr>
            <p:spPr bwMode="auto">
              <a:xfrm>
                <a:off x="1051" y="3602"/>
                <a:ext cx="14" cy="15"/>
              </a:xfrm>
              <a:custGeom>
                <a:avLst/>
                <a:gdLst>
                  <a:gd name="T0" fmla="*/ 0 w 55"/>
                  <a:gd name="T1" fmla="*/ 0 h 61"/>
                  <a:gd name="T2" fmla="*/ 0 w 55"/>
                  <a:gd name="T3" fmla="*/ 0 h 61"/>
                  <a:gd name="T4" fmla="*/ 0 w 55"/>
                  <a:gd name="T5" fmla="*/ 0 h 61"/>
                  <a:gd name="T6" fmla="*/ 0 w 55"/>
                  <a:gd name="T7" fmla="*/ 0 h 61"/>
                  <a:gd name="T8" fmla="*/ 0 w 55"/>
                  <a:gd name="T9" fmla="*/ 0 h 61"/>
                  <a:gd name="T10" fmla="*/ 0 w 55"/>
                  <a:gd name="T11" fmla="*/ 0 h 61"/>
                  <a:gd name="T12" fmla="*/ 0 w 55"/>
                  <a:gd name="T13" fmla="*/ 0 h 61"/>
                  <a:gd name="T14" fmla="*/ 0 w 55"/>
                  <a:gd name="T15" fmla="*/ 0 h 61"/>
                  <a:gd name="T16" fmla="*/ 0 w 55"/>
                  <a:gd name="T17" fmla="*/ 0 h 61"/>
                  <a:gd name="T18" fmla="*/ 0 w 55"/>
                  <a:gd name="T19" fmla="*/ 0 h 61"/>
                  <a:gd name="T20" fmla="*/ 0 w 55"/>
                  <a:gd name="T21" fmla="*/ 0 h 61"/>
                  <a:gd name="T22" fmla="*/ 0 w 55"/>
                  <a:gd name="T23" fmla="*/ 0 h 61"/>
                  <a:gd name="T24" fmla="*/ 0 w 55"/>
                  <a:gd name="T25" fmla="*/ 0 h 61"/>
                  <a:gd name="T26" fmla="*/ 0 w 55"/>
                  <a:gd name="T27" fmla="*/ 0 h 61"/>
                  <a:gd name="T28" fmla="*/ 0 w 55"/>
                  <a:gd name="T29" fmla="*/ 0 h 61"/>
                  <a:gd name="T30" fmla="*/ 0 w 55"/>
                  <a:gd name="T31" fmla="*/ 0 h 61"/>
                  <a:gd name="T32" fmla="*/ 0 w 55"/>
                  <a:gd name="T33" fmla="*/ 0 h 61"/>
                  <a:gd name="T34" fmla="*/ 0 w 55"/>
                  <a:gd name="T35" fmla="*/ 0 h 61"/>
                  <a:gd name="T36" fmla="*/ 0 w 55"/>
                  <a:gd name="T37" fmla="*/ 0 h 61"/>
                  <a:gd name="T38" fmla="*/ 0 w 55"/>
                  <a:gd name="T39" fmla="*/ 0 h 61"/>
                  <a:gd name="T40" fmla="*/ 0 w 55"/>
                  <a:gd name="T41" fmla="*/ 0 h 61"/>
                  <a:gd name="T42" fmla="*/ 0 w 55"/>
                  <a:gd name="T43" fmla="*/ 0 h 61"/>
                  <a:gd name="T44" fmla="*/ 0 w 55"/>
                  <a:gd name="T45" fmla="*/ 0 h 61"/>
                  <a:gd name="T46" fmla="*/ 0 w 55"/>
                  <a:gd name="T47" fmla="*/ 0 h 61"/>
                  <a:gd name="T48" fmla="*/ 0 w 55"/>
                  <a:gd name="T49" fmla="*/ 0 h 61"/>
                  <a:gd name="T50" fmla="*/ 0 w 55"/>
                  <a:gd name="T51" fmla="*/ 0 h 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
                  <a:gd name="T79" fmla="*/ 0 h 61"/>
                  <a:gd name="T80" fmla="*/ 55 w 55"/>
                  <a:gd name="T81" fmla="*/ 61 h 6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 h="61">
                    <a:moveTo>
                      <a:pt x="12" y="50"/>
                    </a:moveTo>
                    <a:lnTo>
                      <a:pt x="7" y="52"/>
                    </a:lnTo>
                    <a:lnTo>
                      <a:pt x="7" y="59"/>
                    </a:lnTo>
                    <a:lnTo>
                      <a:pt x="31" y="60"/>
                    </a:lnTo>
                    <a:lnTo>
                      <a:pt x="31" y="27"/>
                    </a:lnTo>
                    <a:lnTo>
                      <a:pt x="36" y="27"/>
                    </a:lnTo>
                    <a:lnTo>
                      <a:pt x="39" y="42"/>
                    </a:lnTo>
                    <a:lnTo>
                      <a:pt x="41" y="40"/>
                    </a:lnTo>
                    <a:lnTo>
                      <a:pt x="41" y="61"/>
                    </a:lnTo>
                    <a:lnTo>
                      <a:pt x="55" y="61"/>
                    </a:lnTo>
                    <a:lnTo>
                      <a:pt x="45" y="19"/>
                    </a:lnTo>
                    <a:lnTo>
                      <a:pt x="46" y="11"/>
                    </a:lnTo>
                    <a:lnTo>
                      <a:pt x="43" y="8"/>
                    </a:lnTo>
                    <a:lnTo>
                      <a:pt x="36" y="6"/>
                    </a:lnTo>
                    <a:lnTo>
                      <a:pt x="33" y="0"/>
                    </a:lnTo>
                    <a:lnTo>
                      <a:pt x="27" y="6"/>
                    </a:lnTo>
                    <a:lnTo>
                      <a:pt x="29" y="13"/>
                    </a:lnTo>
                    <a:lnTo>
                      <a:pt x="18" y="22"/>
                    </a:lnTo>
                    <a:lnTo>
                      <a:pt x="14" y="19"/>
                    </a:lnTo>
                    <a:lnTo>
                      <a:pt x="7" y="8"/>
                    </a:lnTo>
                    <a:lnTo>
                      <a:pt x="0" y="7"/>
                    </a:lnTo>
                    <a:lnTo>
                      <a:pt x="1" y="11"/>
                    </a:lnTo>
                    <a:lnTo>
                      <a:pt x="6" y="13"/>
                    </a:lnTo>
                    <a:lnTo>
                      <a:pt x="5" y="28"/>
                    </a:lnTo>
                    <a:lnTo>
                      <a:pt x="12" y="32"/>
                    </a:lnTo>
                    <a:lnTo>
                      <a:pt x="12" y="50"/>
                    </a:lnTo>
                    <a:close/>
                  </a:path>
                </a:pathLst>
              </a:custGeom>
              <a:solidFill>
                <a:srgbClr val="CC7272"/>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02" name="Freeform 427"/>
              <p:cNvSpPr/>
              <p:nvPr/>
            </p:nvSpPr>
            <p:spPr bwMode="auto">
              <a:xfrm>
                <a:off x="1045" y="3587"/>
                <a:ext cx="24" cy="30"/>
              </a:xfrm>
              <a:custGeom>
                <a:avLst/>
                <a:gdLst>
                  <a:gd name="T0" fmla="*/ 0 w 96"/>
                  <a:gd name="T1" fmla="*/ 0 h 120"/>
                  <a:gd name="T2" fmla="*/ 0 w 96"/>
                  <a:gd name="T3" fmla="*/ 0 h 120"/>
                  <a:gd name="T4" fmla="*/ 0 w 96"/>
                  <a:gd name="T5" fmla="*/ 0 h 120"/>
                  <a:gd name="T6" fmla="*/ 0 w 96"/>
                  <a:gd name="T7" fmla="*/ 0 h 120"/>
                  <a:gd name="T8" fmla="*/ 0 w 96"/>
                  <a:gd name="T9" fmla="*/ 0 h 120"/>
                  <a:gd name="T10" fmla="*/ 0 w 96"/>
                  <a:gd name="T11" fmla="*/ 0 h 120"/>
                  <a:gd name="T12" fmla="*/ 0 w 96"/>
                  <a:gd name="T13" fmla="*/ 0 h 120"/>
                  <a:gd name="T14" fmla="*/ 0 w 96"/>
                  <a:gd name="T15" fmla="*/ 0 h 120"/>
                  <a:gd name="T16" fmla="*/ 0 w 96"/>
                  <a:gd name="T17" fmla="*/ 0 h 120"/>
                  <a:gd name="T18" fmla="*/ 0 w 96"/>
                  <a:gd name="T19" fmla="*/ 0 h 120"/>
                  <a:gd name="T20" fmla="*/ 0 w 96"/>
                  <a:gd name="T21" fmla="*/ 0 h 120"/>
                  <a:gd name="T22" fmla="*/ 0 w 96"/>
                  <a:gd name="T23" fmla="*/ 0 h 120"/>
                  <a:gd name="T24" fmla="*/ 0 w 96"/>
                  <a:gd name="T25" fmla="*/ 0 h 120"/>
                  <a:gd name="T26" fmla="*/ 0 w 96"/>
                  <a:gd name="T27" fmla="*/ 0 h 120"/>
                  <a:gd name="T28" fmla="*/ 0 w 96"/>
                  <a:gd name="T29" fmla="*/ 0 h 120"/>
                  <a:gd name="T30" fmla="*/ 0 w 96"/>
                  <a:gd name="T31" fmla="*/ 0 h 120"/>
                  <a:gd name="T32" fmla="*/ 0 w 96"/>
                  <a:gd name="T33" fmla="*/ 0 h 120"/>
                  <a:gd name="T34" fmla="*/ 0 w 96"/>
                  <a:gd name="T35" fmla="*/ 0 h 120"/>
                  <a:gd name="T36" fmla="*/ 0 w 96"/>
                  <a:gd name="T37" fmla="*/ 0 h 120"/>
                  <a:gd name="T38" fmla="*/ 0 w 96"/>
                  <a:gd name="T39" fmla="*/ 0 h 120"/>
                  <a:gd name="T40" fmla="*/ 0 w 96"/>
                  <a:gd name="T41" fmla="*/ 0 h 120"/>
                  <a:gd name="T42" fmla="*/ 0 w 96"/>
                  <a:gd name="T43" fmla="*/ 0 h 120"/>
                  <a:gd name="T44" fmla="*/ 0 w 96"/>
                  <a:gd name="T45" fmla="*/ 0 h 120"/>
                  <a:gd name="T46" fmla="*/ 0 w 96"/>
                  <a:gd name="T47" fmla="*/ 0 h 1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120"/>
                  <a:gd name="T74" fmla="*/ 96 w 96"/>
                  <a:gd name="T75" fmla="*/ 120 h 1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120">
                    <a:moveTo>
                      <a:pt x="0" y="0"/>
                    </a:moveTo>
                    <a:lnTo>
                      <a:pt x="96" y="7"/>
                    </a:lnTo>
                    <a:lnTo>
                      <a:pt x="96" y="120"/>
                    </a:lnTo>
                    <a:lnTo>
                      <a:pt x="85" y="119"/>
                    </a:lnTo>
                    <a:lnTo>
                      <a:pt x="77" y="76"/>
                    </a:lnTo>
                    <a:lnTo>
                      <a:pt x="78" y="65"/>
                    </a:lnTo>
                    <a:lnTo>
                      <a:pt x="62" y="57"/>
                    </a:lnTo>
                    <a:lnTo>
                      <a:pt x="60" y="54"/>
                    </a:lnTo>
                    <a:lnTo>
                      <a:pt x="60" y="38"/>
                    </a:lnTo>
                    <a:lnTo>
                      <a:pt x="60" y="35"/>
                    </a:lnTo>
                    <a:lnTo>
                      <a:pt x="59" y="29"/>
                    </a:lnTo>
                    <a:lnTo>
                      <a:pt x="55" y="21"/>
                    </a:lnTo>
                    <a:lnTo>
                      <a:pt x="46" y="17"/>
                    </a:lnTo>
                    <a:lnTo>
                      <a:pt x="44" y="18"/>
                    </a:lnTo>
                    <a:lnTo>
                      <a:pt x="38" y="21"/>
                    </a:lnTo>
                    <a:lnTo>
                      <a:pt x="34" y="27"/>
                    </a:lnTo>
                    <a:lnTo>
                      <a:pt x="31" y="33"/>
                    </a:lnTo>
                    <a:lnTo>
                      <a:pt x="32" y="57"/>
                    </a:lnTo>
                    <a:lnTo>
                      <a:pt x="29" y="57"/>
                    </a:lnTo>
                    <a:lnTo>
                      <a:pt x="23" y="58"/>
                    </a:lnTo>
                    <a:lnTo>
                      <a:pt x="16" y="60"/>
                    </a:lnTo>
                    <a:lnTo>
                      <a:pt x="10" y="63"/>
                    </a:lnTo>
                    <a:lnTo>
                      <a:pt x="0" y="91"/>
                    </a:lnTo>
                    <a:lnTo>
                      <a:pt x="0" y="0"/>
                    </a:lnTo>
                    <a:close/>
                  </a:path>
                </a:pathLst>
              </a:custGeom>
              <a:solidFill>
                <a:srgbClr val="4CB2F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03" name="Freeform 428"/>
              <p:cNvSpPr/>
              <p:nvPr/>
            </p:nvSpPr>
            <p:spPr bwMode="auto">
              <a:xfrm>
                <a:off x="1203" y="3610"/>
                <a:ext cx="41" cy="64"/>
              </a:xfrm>
              <a:custGeom>
                <a:avLst/>
                <a:gdLst>
                  <a:gd name="T0" fmla="*/ 0 w 165"/>
                  <a:gd name="T1" fmla="*/ 0 h 256"/>
                  <a:gd name="T2" fmla="*/ 0 w 165"/>
                  <a:gd name="T3" fmla="*/ 0 h 256"/>
                  <a:gd name="T4" fmla="*/ 0 w 165"/>
                  <a:gd name="T5" fmla="*/ 0 h 256"/>
                  <a:gd name="T6" fmla="*/ 0 w 165"/>
                  <a:gd name="T7" fmla="*/ 0 h 256"/>
                  <a:gd name="T8" fmla="*/ 0 w 165"/>
                  <a:gd name="T9" fmla="*/ 0 h 256"/>
                  <a:gd name="T10" fmla="*/ 0 60000 65536"/>
                  <a:gd name="T11" fmla="*/ 0 60000 65536"/>
                  <a:gd name="T12" fmla="*/ 0 60000 65536"/>
                  <a:gd name="T13" fmla="*/ 0 60000 65536"/>
                  <a:gd name="T14" fmla="*/ 0 60000 65536"/>
                  <a:gd name="T15" fmla="*/ 0 w 165"/>
                  <a:gd name="T16" fmla="*/ 0 h 256"/>
                  <a:gd name="T17" fmla="*/ 165 w 165"/>
                  <a:gd name="T18" fmla="*/ 256 h 256"/>
                </a:gdLst>
                <a:ahLst/>
                <a:cxnLst>
                  <a:cxn ang="T10">
                    <a:pos x="T0" y="T1"/>
                  </a:cxn>
                  <a:cxn ang="T11">
                    <a:pos x="T2" y="T3"/>
                  </a:cxn>
                  <a:cxn ang="T12">
                    <a:pos x="T4" y="T5"/>
                  </a:cxn>
                  <a:cxn ang="T13">
                    <a:pos x="T6" y="T7"/>
                  </a:cxn>
                  <a:cxn ang="T14">
                    <a:pos x="T8" y="T9"/>
                  </a:cxn>
                </a:cxnLst>
                <a:rect l="T15" t="T16" r="T17" b="T18"/>
                <a:pathLst>
                  <a:path w="165" h="256">
                    <a:moveTo>
                      <a:pt x="11" y="0"/>
                    </a:moveTo>
                    <a:lnTo>
                      <a:pt x="0" y="235"/>
                    </a:lnTo>
                    <a:lnTo>
                      <a:pt x="162" y="256"/>
                    </a:lnTo>
                    <a:lnTo>
                      <a:pt x="165" y="34"/>
                    </a:lnTo>
                    <a:lnTo>
                      <a:pt x="11" y="0"/>
                    </a:lnTo>
                    <a:close/>
                  </a:path>
                </a:pathLst>
              </a:custGeom>
              <a:solidFill>
                <a:srgbClr val="A5BFE5"/>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04" name="Freeform 429"/>
              <p:cNvSpPr/>
              <p:nvPr/>
            </p:nvSpPr>
            <p:spPr bwMode="auto">
              <a:xfrm>
                <a:off x="1130" y="3641"/>
                <a:ext cx="30" cy="64"/>
              </a:xfrm>
              <a:custGeom>
                <a:avLst/>
                <a:gdLst>
                  <a:gd name="T0" fmla="*/ 0 w 124"/>
                  <a:gd name="T1" fmla="*/ 0 h 255"/>
                  <a:gd name="T2" fmla="*/ 0 w 124"/>
                  <a:gd name="T3" fmla="*/ 0 h 255"/>
                  <a:gd name="T4" fmla="*/ 0 w 124"/>
                  <a:gd name="T5" fmla="*/ 0 h 255"/>
                  <a:gd name="T6" fmla="*/ 0 w 124"/>
                  <a:gd name="T7" fmla="*/ 0 h 255"/>
                  <a:gd name="T8" fmla="*/ 0 w 124"/>
                  <a:gd name="T9" fmla="*/ 0 h 255"/>
                  <a:gd name="T10" fmla="*/ 0 60000 65536"/>
                  <a:gd name="T11" fmla="*/ 0 60000 65536"/>
                  <a:gd name="T12" fmla="*/ 0 60000 65536"/>
                  <a:gd name="T13" fmla="*/ 0 60000 65536"/>
                  <a:gd name="T14" fmla="*/ 0 60000 65536"/>
                  <a:gd name="T15" fmla="*/ 0 w 124"/>
                  <a:gd name="T16" fmla="*/ 0 h 255"/>
                  <a:gd name="T17" fmla="*/ 124 w 124"/>
                  <a:gd name="T18" fmla="*/ 255 h 255"/>
                </a:gdLst>
                <a:ahLst/>
                <a:cxnLst>
                  <a:cxn ang="T10">
                    <a:pos x="T0" y="T1"/>
                  </a:cxn>
                  <a:cxn ang="T11">
                    <a:pos x="T2" y="T3"/>
                  </a:cxn>
                  <a:cxn ang="T12">
                    <a:pos x="T4" y="T5"/>
                  </a:cxn>
                  <a:cxn ang="T13">
                    <a:pos x="T6" y="T7"/>
                  </a:cxn>
                  <a:cxn ang="T14">
                    <a:pos x="T8" y="T9"/>
                  </a:cxn>
                </a:cxnLst>
                <a:rect l="T15" t="T16" r="T17" b="T18"/>
                <a:pathLst>
                  <a:path w="124" h="255">
                    <a:moveTo>
                      <a:pt x="0" y="87"/>
                    </a:moveTo>
                    <a:lnTo>
                      <a:pt x="0" y="255"/>
                    </a:lnTo>
                    <a:lnTo>
                      <a:pt x="124" y="191"/>
                    </a:lnTo>
                    <a:lnTo>
                      <a:pt x="124" y="0"/>
                    </a:lnTo>
                    <a:lnTo>
                      <a:pt x="0" y="87"/>
                    </a:lnTo>
                    <a:close/>
                  </a:path>
                </a:pathLst>
              </a:custGeom>
              <a:solidFill>
                <a:srgbClr val="5999F2"/>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05" name="Freeform 430"/>
              <p:cNvSpPr/>
              <p:nvPr/>
            </p:nvSpPr>
            <p:spPr bwMode="auto">
              <a:xfrm>
                <a:off x="1163" y="3612"/>
                <a:ext cx="39" cy="75"/>
              </a:xfrm>
              <a:custGeom>
                <a:avLst/>
                <a:gdLst>
                  <a:gd name="T0" fmla="*/ 0 w 153"/>
                  <a:gd name="T1" fmla="*/ 0 h 301"/>
                  <a:gd name="T2" fmla="*/ 0 w 153"/>
                  <a:gd name="T3" fmla="*/ 0 h 301"/>
                  <a:gd name="T4" fmla="*/ 0 w 153"/>
                  <a:gd name="T5" fmla="*/ 0 h 301"/>
                  <a:gd name="T6" fmla="*/ 0 w 153"/>
                  <a:gd name="T7" fmla="*/ 0 h 301"/>
                  <a:gd name="T8" fmla="*/ 0 w 153"/>
                  <a:gd name="T9" fmla="*/ 0 h 301"/>
                  <a:gd name="T10" fmla="*/ 0 60000 65536"/>
                  <a:gd name="T11" fmla="*/ 0 60000 65536"/>
                  <a:gd name="T12" fmla="*/ 0 60000 65536"/>
                  <a:gd name="T13" fmla="*/ 0 60000 65536"/>
                  <a:gd name="T14" fmla="*/ 0 60000 65536"/>
                  <a:gd name="T15" fmla="*/ 0 w 153"/>
                  <a:gd name="T16" fmla="*/ 0 h 301"/>
                  <a:gd name="T17" fmla="*/ 153 w 153"/>
                  <a:gd name="T18" fmla="*/ 301 h 301"/>
                </a:gdLst>
                <a:ahLst/>
                <a:cxnLst>
                  <a:cxn ang="T10">
                    <a:pos x="T0" y="T1"/>
                  </a:cxn>
                  <a:cxn ang="T11">
                    <a:pos x="T2" y="T3"/>
                  </a:cxn>
                  <a:cxn ang="T12">
                    <a:pos x="T4" y="T5"/>
                  </a:cxn>
                  <a:cxn ang="T13">
                    <a:pos x="T6" y="T7"/>
                  </a:cxn>
                  <a:cxn ang="T14">
                    <a:pos x="T8" y="T9"/>
                  </a:cxn>
                </a:cxnLst>
                <a:rect l="T15" t="T16" r="T17" b="T18"/>
                <a:pathLst>
                  <a:path w="153" h="301">
                    <a:moveTo>
                      <a:pt x="153" y="0"/>
                    </a:moveTo>
                    <a:lnTo>
                      <a:pt x="0" y="108"/>
                    </a:lnTo>
                    <a:lnTo>
                      <a:pt x="0" y="301"/>
                    </a:lnTo>
                    <a:lnTo>
                      <a:pt x="143" y="227"/>
                    </a:lnTo>
                    <a:lnTo>
                      <a:pt x="153" y="0"/>
                    </a:lnTo>
                    <a:close/>
                  </a:path>
                </a:pathLst>
              </a:custGeom>
              <a:solidFill>
                <a:srgbClr val="5999F2"/>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06" name="Freeform 431"/>
              <p:cNvSpPr/>
              <p:nvPr/>
            </p:nvSpPr>
            <p:spPr bwMode="auto">
              <a:xfrm>
                <a:off x="1160" y="3688"/>
                <a:ext cx="3" cy="2"/>
              </a:xfrm>
              <a:custGeom>
                <a:avLst/>
                <a:gdLst>
                  <a:gd name="T0" fmla="*/ 0 w 11"/>
                  <a:gd name="T1" fmla="*/ 0 h 8"/>
                  <a:gd name="T2" fmla="*/ 0 w 11"/>
                  <a:gd name="T3" fmla="*/ 0 h 8"/>
                  <a:gd name="T4" fmla="*/ 0 w 11"/>
                  <a:gd name="T5" fmla="*/ 0 h 8"/>
                  <a:gd name="T6" fmla="*/ 0 w 11"/>
                  <a:gd name="T7" fmla="*/ 0 h 8"/>
                  <a:gd name="T8" fmla="*/ 0 w 11"/>
                  <a:gd name="T9" fmla="*/ 0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0" y="8"/>
                    </a:moveTo>
                    <a:lnTo>
                      <a:pt x="11" y="8"/>
                    </a:lnTo>
                    <a:lnTo>
                      <a:pt x="11" y="0"/>
                    </a:lnTo>
                    <a:lnTo>
                      <a:pt x="0" y="5"/>
                    </a:lnTo>
                    <a:lnTo>
                      <a:pt x="0" y="8"/>
                    </a:lnTo>
                    <a:close/>
                  </a:path>
                </a:pathLst>
              </a:custGeom>
              <a:solidFill>
                <a:srgbClr val="3F3F3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07" name="Freeform 432"/>
              <p:cNvSpPr/>
              <p:nvPr/>
            </p:nvSpPr>
            <p:spPr bwMode="auto">
              <a:xfrm>
                <a:off x="1270" y="3588"/>
                <a:ext cx="127" cy="210"/>
              </a:xfrm>
              <a:custGeom>
                <a:avLst/>
                <a:gdLst>
                  <a:gd name="T0" fmla="*/ 0 w 507"/>
                  <a:gd name="T1" fmla="*/ 0 h 840"/>
                  <a:gd name="T2" fmla="*/ 0 w 507"/>
                  <a:gd name="T3" fmla="*/ 0 h 840"/>
                  <a:gd name="T4" fmla="*/ 0 w 507"/>
                  <a:gd name="T5" fmla="*/ 0 h 840"/>
                  <a:gd name="T6" fmla="*/ 0 w 507"/>
                  <a:gd name="T7" fmla="*/ 0 h 840"/>
                  <a:gd name="T8" fmla="*/ 0 w 507"/>
                  <a:gd name="T9" fmla="*/ 0 h 840"/>
                  <a:gd name="T10" fmla="*/ 0 w 507"/>
                  <a:gd name="T11" fmla="*/ 0 h 840"/>
                  <a:gd name="T12" fmla="*/ 0 w 507"/>
                  <a:gd name="T13" fmla="*/ 0 h 840"/>
                  <a:gd name="T14" fmla="*/ 0 w 507"/>
                  <a:gd name="T15" fmla="*/ 0 h 840"/>
                  <a:gd name="T16" fmla="*/ 0 w 507"/>
                  <a:gd name="T17" fmla="*/ 0 h 840"/>
                  <a:gd name="T18" fmla="*/ 0 w 507"/>
                  <a:gd name="T19" fmla="*/ 0 h 840"/>
                  <a:gd name="T20" fmla="*/ 0 w 507"/>
                  <a:gd name="T21" fmla="*/ 0 h 840"/>
                  <a:gd name="T22" fmla="*/ 0 w 507"/>
                  <a:gd name="T23" fmla="*/ 0 h 840"/>
                  <a:gd name="T24" fmla="*/ 0 w 507"/>
                  <a:gd name="T25" fmla="*/ 0 h 840"/>
                  <a:gd name="T26" fmla="*/ 0 w 507"/>
                  <a:gd name="T27" fmla="*/ 0 h 840"/>
                  <a:gd name="T28" fmla="*/ 0 w 507"/>
                  <a:gd name="T29" fmla="*/ 0 h 840"/>
                  <a:gd name="T30" fmla="*/ 0 w 507"/>
                  <a:gd name="T31" fmla="*/ 0 h 840"/>
                  <a:gd name="T32" fmla="*/ 0 w 507"/>
                  <a:gd name="T33" fmla="*/ 0 h 840"/>
                  <a:gd name="T34" fmla="*/ 0 w 507"/>
                  <a:gd name="T35" fmla="*/ 0 h 840"/>
                  <a:gd name="T36" fmla="*/ 0 w 507"/>
                  <a:gd name="T37" fmla="*/ 0 h 840"/>
                  <a:gd name="T38" fmla="*/ 0 w 507"/>
                  <a:gd name="T39" fmla="*/ 0 h 840"/>
                  <a:gd name="T40" fmla="*/ 0 w 507"/>
                  <a:gd name="T41" fmla="*/ 0 h 840"/>
                  <a:gd name="T42" fmla="*/ 0 w 507"/>
                  <a:gd name="T43" fmla="*/ 0 h 840"/>
                  <a:gd name="T44" fmla="*/ 0 w 507"/>
                  <a:gd name="T45" fmla="*/ 0 h 840"/>
                  <a:gd name="T46" fmla="*/ 0 w 507"/>
                  <a:gd name="T47" fmla="*/ 0 h 840"/>
                  <a:gd name="T48" fmla="*/ 0 w 507"/>
                  <a:gd name="T49" fmla="*/ 0 h 840"/>
                  <a:gd name="T50" fmla="*/ 0 w 507"/>
                  <a:gd name="T51" fmla="*/ 0 h 840"/>
                  <a:gd name="T52" fmla="*/ 0 w 507"/>
                  <a:gd name="T53" fmla="*/ 0 h 840"/>
                  <a:gd name="T54" fmla="*/ 0 w 507"/>
                  <a:gd name="T55" fmla="*/ 0 h 840"/>
                  <a:gd name="T56" fmla="*/ 0 w 507"/>
                  <a:gd name="T57" fmla="*/ 0 h 840"/>
                  <a:gd name="T58" fmla="*/ 0 w 507"/>
                  <a:gd name="T59" fmla="*/ 0 h 840"/>
                  <a:gd name="T60" fmla="*/ 0 w 507"/>
                  <a:gd name="T61" fmla="*/ 0 h 840"/>
                  <a:gd name="T62" fmla="*/ 0 w 507"/>
                  <a:gd name="T63" fmla="*/ 0 h 840"/>
                  <a:gd name="T64" fmla="*/ 0 w 507"/>
                  <a:gd name="T65" fmla="*/ 0 h 840"/>
                  <a:gd name="T66" fmla="*/ 0 w 507"/>
                  <a:gd name="T67" fmla="*/ 0 h 840"/>
                  <a:gd name="T68" fmla="*/ 0 w 507"/>
                  <a:gd name="T69" fmla="*/ 0 h 840"/>
                  <a:gd name="T70" fmla="*/ 0 w 507"/>
                  <a:gd name="T71" fmla="*/ 0 h 840"/>
                  <a:gd name="T72" fmla="*/ 0 w 507"/>
                  <a:gd name="T73" fmla="*/ 0 h 840"/>
                  <a:gd name="T74" fmla="*/ 0 w 507"/>
                  <a:gd name="T75" fmla="*/ 0 h 840"/>
                  <a:gd name="T76" fmla="*/ 0 w 507"/>
                  <a:gd name="T77" fmla="*/ 0 h 840"/>
                  <a:gd name="T78" fmla="*/ 0 w 507"/>
                  <a:gd name="T79" fmla="*/ 0 h 840"/>
                  <a:gd name="T80" fmla="*/ 0 w 507"/>
                  <a:gd name="T81" fmla="*/ 0 h 8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07"/>
                  <a:gd name="T124" fmla="*/ 0 h 840"/>
                  <a:gd name="T125" fmla="*/ 507 w 507"/>
                  <a:gd name="T126" fmla="*/ 840 h 8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07" h="840">
                    <a:moveTo>
                      <a:pt x="0" y="840"/>
                    </a:moveTo>
                    <a:lnTo>
                      <a:pt x="403" y="840"/>
                    </a:lnTo>
                    <a:lnTo>
                      <a:pt x="404" y="835"/>
                    </a:lnTo>
                    <a:lnTo>
                      <a:pt x="407" y="819"/>
                    </a:lnTo>
                    <a:lnTo>
                      <a:pt x="411" y="799"/>
                    </a:lnTo>
                    <a:lnTo>
                      <a:pt x="417" y="774"/>
                    </a:lnTo>
                    <a:lnTo>
                      <a:pt x="424" y="749"/>
                    </a:lnTo>
                    <a:lnTo>
                      <a:pt x="433" y="726"/>
                    </a:lnTo>
                    <a:lnTo>
                      <a:pt x="442" y="709"/>
                    </a:lnTo>
                    <a:lnTo>
                      <a:pt x="451" y="699"/>
                    </a:lnTo>
                    <a:lnTo>
                      <a:pt x="473" y="689"/>
                    </a:lnTo>
                    <a:lnTo>
                      <a:pt x="507" y="555"/>
                    </a:lnTo>
                    <a:lnTo>
                      <a:pt x="431" y="389"/>
                    </a:lnTo>
                    <a:lnTo>
                      <a:pt x="447" y="376"/>
                    </a:lnTo>
                    <a:lnTo>
                      <a:pt x="439" y="350"/>
                    </a:lnTo>
                    <a:lnTo>
                      <a:pt x="439" y="346"/>
                    </a:lnTo>
                    <a:lnTo>
                      <a:pt x="439" y="339"/>
                    </a:lnTo>
                    <a:lnTo>
                      <a:pt x="439" y="328"/>
                    </a:lnTo>
                    <a:lnTo>
                      <a:pt x="438" y="315"/>
                    </a:lnTo>
                    <a:lnTo>
                      <a:pt x="437" y="315"/>
                    </a:lnTo>
                    <a:lnTo>
                      <a:pt x="435" y="314"/>
                    </a:lnTo>
                    <a:lnTo>
                      <a:pt x="431" y="313"/>
                    </a:lnTo>
                    <a:lnTo>
                      <a:pt x="426" y="311"/>
                    </a:lnTo>
                    <a:lnTo>
                      <a:pt x="420" y="310"/>
                    </a:lnTo>
                    <a:lnTo>
                      <a:pt x="414" y="309"/>
                    </a:lnTo>
                    <a:lnTo>
                      <a:pt x="409" y="308"/>
                    </a:lnTo>
                    <a:lnTo>
                      <a:pt x="404" y="308"/>
                    </a:lnTo>
                    <a:lnTo>
                      <a:pt x="381" y="244"/>
                    </a:lnTo>
                    <a:lnTo>
                      <a:pt x="385" y="239"/>
                    </a:lnTo>
                    <a:lnTo>
                      <a:pt x="364" y="177"/>
                    </a:lnTo>
                    <a:lnTo>
                      <a:pt x="364" y="168"/>
                    </a:lnTo>
                    <a:lnTo>
                      <a:pt x="367" y="147"/>
                    </a:lnTo>
                    <a:lnTo>
                      <a:pt x="372" y="116"/>
                    </a:lnTo>
                    <a:lnTo>
                      <a:pt x="381" y="81"/>
                    </a:lnTo>
                    <a:lnTo>
                      <a:pt x="381" y="31"/>
                    </a:lnTo>
                    <a:lnTo>
                      <a:pt x="368" y="18"/>
                    </a:lnTo>
                    <a:lnTo>
                      <a:pt x="363" y="11"/>
                    </a:lnTo>
                    <a:lnTo>
                      <a:pt x="342" y="0"/>
                    </a:lnTo>
                    <a:lnTo>
                      <a:pt x="337" y="7"/>
                    </a:lnTo>
                    <a:lnTo>
                      <a:pt x="313" y="19"/>
                    </a:lnTo>
                    <a:lnTo>
                      <a:pt x="294" y="99"/>
                    </a:lnTo>
                    <a:lnTo>
                      <a:pt x="286" y="86"/>
                    </a:lnTo>
                    <a:lnTo>
                      <a:pt x="284" y="83"/>
                    </a:lnTo>
                    <a:lnTo>
                      <a:pt x="278" y="78"/>
                    </a:lnTo>
                    <a:lnTo>
                      <a:pt x="269" y="79"/>
                    </a:lnTo>
                    <a:lnTo>
                      <a:pt x="261" y="91"/>
                    </a:lnTo>
                    <a:lnTo>
                      <a:pt x="260" y="97"/>
                    </a:lnTo>
                    <a:lnTo>
                      <a:pt x="258" y="112"/>
                    </a:lnTo>
                    <a:lnTo>
                      <a:pt x="258" y="132"/>
                    </a:lnTo>
                    <a:lnTo>
                      <a:pt x="264" y="154"/>
                    </a:lnTo>
                    <a:lnTo>
                      <a:pt x="266" y="158"/>
                    </a:lnTo>
                    <a:lnTo>
                      <a:pt x="272" y="169"/>
                    </a:lnTo>
                    <a:lnTo>
                      <a:pt x="281" y="182"/>
                    </a:lnTo>
                    <a:lnTo>
                      <a:pt x="288" y="191"/>
                    </a:lnTo>
                    <a:lnTo>
                      <a:pt x="290" y="194"/>
                    </a:lnTo>
                    <a:lnTo>
                      <a:pt x="294" y="205"/>
                    </a:lnTo>
                    <a:lnTo>
                      <a:pt x="296" y="221"/>
                    </a:lnTo>
                    <a:lnTo>
                      <a:pt x="290" y="246"/>
                    </a:lnTo>
                    <a:lnTo>
                      <a:pt x="289" y="248"/>
                    </a:lnTo>
                    <a:lnTo>
                      <a:pt x="290" y="252"/>
                    </a:lnTo>
                    <a:lnTo>
                      <a:pt x="293" y="257"/>
                    </a:lnTo>
                    <a:lnTo>
                      <a:pt x="301" y="261"/>
                    </a:lnTo>
                    <a:lnTo>
                      <a:pt x="310" y="299"/>
                    </a:lnTo>
                    <a:lnTo>
                      <a:pt x="307" y="299"/>
                    </a:lnTo>
                    <a:lnTo>
                      <a:pt x="299" y="298"/>
                    </a:lnTo>
                    <a:lnTo>
                      <a:pt x="289" y="299"/>
                    </a:lnTo>
                    <a:lnTo>
                      <a:pt x="275" y="301"/>
                    </a:lnTo>
                    <a:lnTo>
                      <a:pt x="261" y="305"/>
                    </a:lnTo>
                    <a:lnTo>
                      <a:pt x="245" y="312"/>
                    </a:lnTo>
                    <a:lnTo>
                      <a:pt x="230" y="325"/>
                    </a:lnTo>
                    <a:lnTo>
                      <a:pt x="216" y="341"/>
                    </a:lnTo>
                    <a:lnTo>
                      <a:pt x="169" y="343"/>
                    </a:lnTo>
                    <a:lnTo>
                      <a:pt x="167" y="349"/>
                    </a:lnTo>
                    <a:lnTo>
                      <a:pt x="194" y="384"/>
                    </a:lnTo>
                    <a:lnTo>
                      <a:pt x="193" y="399"/>
                    </a:lnTo>
                    <a:lnTo>
                      <a:pt x="191" y="435"/>
                    </a:lnTo>
                    <a:lnTo>
                      <a:pt x="191" y="481"/>
                    </a:lnTo>
                    <a:lnTo>
                      <a:pt x="196" y="523"/>
                    </a:lnTo>
                    <a:lnTo>
                      <a:pt x="182" y="536"/>
                    </a:lnTo>
                    <a:lnTo>
                      <a:pt x="167" y="555"/>
                    </a:lnTo>
                    <a:lnTo>
                      <a:pt x="49" y="605"/>
                    </a:lnTo>
                    <a:lnTo>
                      <a:pt x="49" y="651"/>
                    </a:lnTo>
                    <a:lnTo>
                      <a:pt x="0" y="8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08" name="Freeform 433"/>
              <p:cNvSpPr/>
              <p:nvPr/>
            </p:nvSpPr>
            <p:spPr bwMode="auto">
              <a:xfrm>
                <a:off x="1287" y="3684"/>
                <a:ext cx="107" cy="114"/>
              </a:xfrm>
              <a:custGeom>
                <a:avLst/>
                <a:gdLst>
                  <a:gd name="T0" fmla="*/ 0 w 429"/>
                  <a:gd name="T1" fmla="*/ 0 h 454"/>
                  <a:gd name="T2" fmla="*/ 0 w 429"/>
                  <a:gd name="T3" fmla="*/ 0 h 454"/>
                  <a:gd name="T4" fmla="*/ 0 w 429"/>
                  <a:gd name="T5" fmla="*/ 0 h 454"/>
                  <a:gd name="T6" fmla="*/ 0 w 429"/>
                  <a:gd name="T7" fmla="*/ 0 h 454"/>
                  <a:gd name="T8" fmla="*/ 0 w 429"/>
                  <a:gd name="T9" fmla="*/ 0 h 454"/>
                  <a:gd name="T10" fmla="*/ 0 w 429"/>
                  <a:gd name="T11" fmla="*/ 0 h 454"/>
                  <a:gd name="T12" fmla="*/ 0 w 429"/>
                  <a:gd name="T13" fmla="*/ 0 h 454"/>
                  <a:gd name="T14" fmla="*/ 0 w 429"/>
                  <a:gd name="T15" fmla="*/ 0 h 454"/>
                  <a:gd name="T16" fmla="*/ 0 w 429"/>
                  <a:gd name="T17" fmla="*/ 0 h 454"/>
                  <a:gd name="T18" fmla="*/ 0 w 429"/>
                  <a:gd name="T19" fmla="*/ 0 h 454"/>
                  <a:gd name="T20" fmla="*/ 0 w 429"/>
                  <a:gd name="T21" fmla="*/ 0 h 454"/>
                  <a:gd name="T22" fmla="*/ 0 w 429"/>
                  <a:gd name="T23" fmla="*/ 0 h 454"/>
                  <a:gd name="T24" fmla="*/ 0 w 429"/>
                  <a:gd name="T25" fmla="*/ 0 h 454"/>
                  <a:gd name="T26" fmla="*/ 0 w 429"/>
                  <a:gd name="T27" fmla="*/ 0 h 454"/>
                  <a:gd name="T28" fmla="*/ 0 w 429"/>
                  <a:gd name="T29" fmla="*/ 0 h 454"/>
                  <a:gd name="T30" fmla="*/ 0 w 429"/>
                  <a:gd name="T31" fmla="*/ 0 h 454"/>
                  <a:gd name="T32" fmla="*/ 0 w 429"/>
                  <a:gd name="T33" fmla="*/ 0 h 454"/>
                  <a:gd name="T34" fmla="*/ 0 w 429"/>
                  <a:gd name="T35" fmla="*/ 0 h 454"/>
                  <a:gd name="T36" fmla="*/ 0 w 429"/>
                  <a:gd name="T37" fmla="*/ 0 h 454"/>
                  <a:gd name="T38" fmla="*/ 0 w 429"/>
                  <a:gd name="T39" fmla="*/ 0 h 454"/>
                  <a:gd name="T40" fmla="*/ 0 w 429"/>
                  <a:gd name="T41" fmla="*/ 0 h 454"/>
                  <a:gd name="T42" fmla="*/ 0 w 429"/>
                  <a:gd name="T43" fmla="*/ 0 h 454"/>
                  <a:gd name="T44" fmla="*/ 0 w 429"/>
                  <a:gd name="T45" fmla="*/ 0 h 454"/>
                  <a:gd name="T46" fmla="*/ 0 w 429"/>
                  <a:gd name="T47" fmla="*/ 0 h 454"/>
                  <a:gd name="T48" fmla="*/ 0 w 429"/>
                  <a:gd name="T49" fmla="*/ 0 h 454"/>
                  <a:gd name="T50" fmla="*/ 0 w 429"/>
                  <a:gd name="T51" fmla="*/ 0 h 454"/>
                  <a:gd name="T52" fmla="*/ 0 w 429"/>
                  <a:gd name="T53" fmla="*/ 0 h 454"/>
                  <a:gd name="T54" fmla="*/ 0 w 429"/>
                  <a:gd name="T55" fmla="*/ 0 h 454"/>
                  <a:gd name="T56" fmla="*/ 0 w 429"/>
                  <a:gd name="T57" fmla="*/ 0 h 454"/>
                  <a:gd name="T58" fmla="*/ 0 w 429"/>
                  <a:gd name="T59" fmla="*/ 0 h 454"/>
                  <a:gd name="T60" fmla="*/ 0 w 429"/>
                  <a:gd name="T61" fmla="*/ 0 h 454"/>
                  <a:gd name="T62" fmla="*/ 0 w 429"/>
                  <a:gd name="T63" fmla="*/ 0 h 454"/>
                  <a:gd name="T64" fmla="*/ 0 w 429"/>
                  <a:gd name="T65" fmla="*/ 0 h 454"/>
                  <a:gd name="T66" fmla="*/ 0 w 429"/>
                  <a:gd name="T67" fmla="*/ 0 h 454"/>
                  <a:gd name="T68" fmla="*/ 0 w 429"/>
                  <a:gd name="T69" fmla="*/ 0 h 454"/>
                  <a:gd name="T70" fmla="*/ 0 w 429"/>
                  <a:gd name="T71" fmla="*/ 0 h 454"/>
                  <a:gd name="T72" fmla="*/ 0 w 429"/>
                  <a:gd name="T73" fmla="*/ 0 h 454"/>
                  <a:gd name="T74" fmla="*/ 0 w 429"/>
                  <a:gd name="T75" fmla="*/ 0 h 454"/>
                  <a:gd name="T76" fmla="*/ 0 w 429"/>
                  <a:gd name="T77" fmla="*/ 0 h 454"/>
                  <a:gd name="T78" fmla="*/ 0 w 429"/>
                  <a:gd name="T79" fmla="*/ 0 h 454"/>
                  <a:gd name="T80" fmla="*/ 0 w 429"/>
                  <a:gd name="T81" fmla="*/ 0 h 454"/>
                  <a:gd name="T82" fmla="*/ 0 w 429"/>
                  <a:gd name="T83" fmla="*/ 0 h 454"/>
                  <a:gd name="T84" fmla="*/ 0 w 429"/>
                  <a:gd name="T85" fmla="*/ 0 h 454"/>
                  <a:gd name="T86" fmla="*/ 0 w 429"/>
                  <a:gd name="T87" fmla="*/ 0 h 4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9"/>
                  <a:gd name="T133" fmla="*/ 0 h 454"/>
                  <a:gd name="T134" fmla="*/ 429 w 429"/>
                  <a:gd name="T135" fmla="*/ 454 h 4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9" h="454">
                    <a:moveTo>
                      <a:pt x="355" y="1"/>
                    </a:moveTo>
                    <a:lnTo>
                      <a:pt x="354" y="1"/>
                    </a:lnTo>
                    <a:lnTo>
                      <a:pt x="350" y="0"/>
                    </a:lnTo>
                    <a:lnTo>
                      <a:pt x="344" y="0"/>
                    </a:lnTo>
                    <a:lnTo>
                      <a:pt x="338" y="0"/>
                    </a:lnTo>
                    <a:lnTo>
                      <a:pt x="331" y="0"/>
                    </a:lnTo>
                    <a:lnTo>
                      <a:pt x="323" y="0"/>
                    </a:lnTo>
                    <a:lnTo>
                      <a:pt x="317" y="1"/>
                    </a:lnTo>
                    <a:lnTo>
                      <a:pt x="312" y="3"/>
                    </a:lnTo>
                    <a:lnTo>
                      <a:pt x="311" y="7"/>
                    </a:lnTo>
                    <a:lnTo>
                      <a:pt x="309" y="17"/>
                    </a:lnTo>
                    <a:lnTo>
                      <a:pt x="306" y="29"/>
                    </a:lnTo>
                    <a:lnTo>
                      <a:pt x="302" y="38"/>
                    </a:lnTo>
                    <a:lnTo>
                      <a:pt x="302" y="40"/>
                    </a:lnTo>
                    <a:lnTo>
                      <a:pt x="304" y="46"/>
                    </a:lnTo>
                    <a:lnTo>
                      <a:pt x="306" y="56"/>
                    </a:lnTo>
                    <a:lnTo>
                      <a:pt x="310" y="66"/>
                    </a:lnTo>
                    <a:lnTo>
                      <a:pt x="315" y="76"/>
                    </a:lnTo>
                    <a:lnTo>
                      <a:pt x="321" y="87"/>
                    </a:lnTo>
                    <a:lnTo>
                      <a:pt x="331" y="95"/>
                    </a:lnTo>
                    <a:lnTo>
                      <a:pt x="342" y="100"/>
                    </a:lnTo>
                    <a:lnTo>
                      <a:pt x="343" y="120"/>
                    </a:lnTo>
                    <a:lnTo>
                      <a:pt x="347" y="124"/>
                    </a:lnTo>
                    <a:lnTo>
                      <a:pt x="356" y="132"/>
                    </a:lnTo>
                    <a:lnTo>
                      <a:pt x="366" y="144"/>
                    </a:lnTo>
                    <a:lnTo>
                      <a:pt x="370" y="153"/>
                    </a:lnTo>
                    <a:lnTo>
                      <a:pt x="367" y="153"/>
                    </a:lnTo>
                    <a:lnTo>
                      <a:pt x="358" y="155"/>
                    </a:lnTo>
                    <a:lnTo>
                      <a:pt x="346" y="157"/>
                    </a:lnTo>
                    <a:lnTo>
                      <a:pt x="333" y="160"/>
                    </a:lnTo>
                    <a:lnTo>
                      <a:pt x="317" y="163"/>
                    </a:lnTo>
                    <a:lnTo>
                      <a:pt x="304" y="167"/>
                    </a:lnTo>
                    <a:lnTo>
                      <a:pt x="292" y="173"/>
                    </a:lnTo>
                    <a:lnTo>
                      <a:pt x="284" y="177"/>
                    </a:lnTo>
                    <a:lnTo>
                      <a:pt x="275" y="169"/>
                    </a:lnTo>
                    <a:lnTo>
                      <a:pt x="269" y="169"/>
                    </a:lnTo>
                    <a:lnTo>
                      <a:pt x="254" y="170"/>
                    </a:lnTo>
                    <a:lnTo>
                      <a:pt x="232" y="172"/>
                    </a:lnTo>
                    <a:lnTo>
                      <a:pt x="206" y="173"/>
                    </a:lnTo>
                    <a:lnTo>
                      <a:pt x="179" y="175"/>
                    </a:lnTo>
                    <a:lnTo>
                      <a:pt x="154" y="177"/>
                    </a:lnTo>
                    <a:lnTo>
                      <a:pt x="132" y="180"/>
                    </a:lnTo>
                    <a:lnTo>
                      <a:pt x="116" y="183"/>
                    </a:lnTo>
                    <a:lnTo>
                      <a:pt x="11" y="221"/>
                    </a:lnTo>
                    <a:lnTo>
                      <a:pt x="8" y="230"/>
                    </a:lnTo>
                    <a:lnTo>
                      <a:pt x="10" y="232"/>
                    </a:lnTo>
                    <a:lnTo>
                      <a:pt x="14" y="234"/>
                    </a:lnTo>
                    <a:lnTo>
                      <a:pt x="20" y="238"/>
                    </a:lnTo>
                    <a:lnTo>
                      <a:pt x="28" y="243"/>
                    </a:lnTo>
                    <a:lnTo>
                      <a:pt x="37" y="248"/>
                    </a:lnTo>
                    <a:lnTo>
                      <a:pt x="45" y="255"/>
                    </a:lnTo>
                    <a:lnTo>
                      <a:pt x="51" y="262"/>
                    </a:lnTo>
                    <a:lnTo>
                      <a:pt x="56" y="269"/>
                    </a:lnTo>
                    <a:lnTo>
                      <a:pt x="59" y="293"/>
                    </a:lnTo>
                    <a:lnTo>
                      <a:pt x="57" y="293"/>
                    </a:lnTo>
                    <a:lnTo>
                      <a:pt x="52" y="295"/>
                    </a:lnTo>
                    <a:lnTo>
                      <a:pt x="46" y="297"/>
                    </a:lnTo>
                    <a:lnTo>
                      <a:pt x="38" y="299"/>
                    </a:lnTo>
                    <a:lnTo>
                      <a:pt x="29" y="303"/>
                    </a:lnTo>
                    <a:lnTo>
                      <a:pt x="23" y="307"/>
                    </a:lnTo>
                    <a:lnTo>
                      <a:pt x="18" y="312"/>
                    </a:lnTo>
                    <a:lnTo>
                      <a:pt x="16" y="318"/>
                    </a:lnTo>
                    <a:lnTo>
                      <a:pt x="13" y="337"/>
                    </a:lnTo>
                    <a:lnTo>
                      <a:pt x="8" y="378"/>
                    </a:lnTo>
                    <a:lnTo>
                      <a:pt x="3" y="424"/>
                    </a:lnTo>
                    <a:lnTo>
                      <a:pt x="0" y="454"/>
                    </a:lnTo>
                    <a:lnTo>
                      <a:pt x="84" y="454"/>
                    </a:lnTo>
                    <a:lnTo>
                      <a:pt x="87" y="434"/>
                    </a:lnTo>
                    <a:lnTo>
                      <a:pt x="90" y="411"/>
                    </a:lnTo>
                    <a:lnTo>
                      <a:pt x="94" y="388"/>
                    </a:lnTo>
                    <a:lnTo>
                      <a:pt x="94" y="371"/>
                    </a:lnTo>
                    <a:lnTo>
                      <a:pt x="92" y="353"/>
                    </a:lnTo>
                    <a:lnTo>
                      <a:pt x="104" y="341"/>
                    </a:lnTo>
                    <a:lnTo>
                      <a:pt x="107" y="352"/>
                    </a:lnTo>
                    <a:lnTo>
                      <a:pt x="112" y="378"/>
                    </a:lnTo>
                    <a:lnTo>
                      <a:pt x="112" y="415"/>
                    </a:lnTo>
                    <a:lnTo>
                      <a:pt x="103" y="454"/>
                    </a:lnTo>
                    <a:lnTo>
                      <a:pt x="328" y="454"/>
                    </a:lnTo>
                    <a:lnTo>
                      <a:pt x="329" y="448"/>
                    </a:lnTo>
                    <a:lnTo>
                      <a:pt x="332" y="430"/>
                    </a:lnTo>
                    <a:lnTo>
                      <a:pt x="337" y="405"/>
                    </a:lnTo>
                    <a:lnTo>
                      <a:pt x="344" y="377"/>
                    </a:lnTo>
                    <a:lnTo>
                      <a:pt x="353" y="348"/>
                    </a:lnTo>
                    <a:lnTo>
                      <a:pt x="366" y="323"/>
                    </a:lnTo>
                    <a:lnTo>
                      <a:pt x="381" y="304"/>
                    </a:lnTo>
                    <a:lnTo>
                      <a:pt x="400" y="296"/>
                    </a:lnTo>
                    <a:lnTo>
                      <a:pt x="429" y="167"/>
                    </a:lnTo>
                    <a:lnTo>
                      <a:pt x="355" y="1"/>
                    </a:lnTo>
                    <a:close/>
                  </a:path>
                </a:pathLst>
              </a:custGeom>
              <a:solidFill>
                <a:srgbClr val="FF4C7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09" name="Freeform 434"/>
              <p:cNvSpPr/>
              <p:nvPr/>
            </p:nvSpPr>
            <p:spPr bwMode="auto">
              <a:xfrm>
                <a:off x="1342" y="3753"/>
                <a:ext cx="6" cy="38"/>
              </a:xfrm>
              <a:custGeom>
                <a:avLst/>
                <a:gdLst>
                  <a:gd name="T0" fmla="*/ 0 w 26"/>
                  <a:gd name="T1" fmla="*/ 0 h 150"/>
                  <a:gd name="T2" fmla="*/ 0 w 26"/>
                  <a:gd name="T3" fmla="*/ 0 h 150"/>
                  <a:gd name="T4" fmla="*/ 0 w 26"/>
                  <a:gd name="T5" fmla="*/ 0 h 150"/>
                  <a:gd name="T6" fmla="*/ 0 w 26"/>
                  <a:gd name="T7" fmla="*/ 0 h 150"/>
                  <a:gd name="T8" fmla="*/ 0 w 26"/>
                  <a:gd name="T9" fmla="*/ 0 h 150"/>
                  <a:gd name="T10" fmla="*/ 0 w 26"/>
                  <a:gd name="T11" fmla="*/ 0 h 150"/>
                  <a:gd name="T12" fmla="*/ 0 w 26"/>
                  <a:gd name="T13" fmla="*/ 0 h 150"/>
                  <a:gd name="T14" fmla="*/ 0 w 26"/>
                  <a:gd name="T15" fmla="*/ 0 h 150"/>
                  <a:gd name="T16" fmla="*/ 0 w 26"/>
                  <a:gd name="T17" fmla="*/ 0 h 150"/>
                  <a:gd name="T18" fmla="*/ 0 w 26"/>
                  <a:gd name="T19" fmla="*/ 0 h 150"/>
                  <a:gd name="T20" fmla="*/ 0 w 26"/>
                  <a:gd name="T21" fmla="*/ 0 h 150"/>
                  <a:gd name="T22" fmla="*/ 0 w 26"/>
                  <a:gd name="T23" fmla="*/ 0 h 150"/>
                  <a:gd name="T24" fmla="*/ 0 w 26"/>
                  <a:gd name="T25" fmla="*/ 0 h 150"/>
                  <a:gd name="T26" fmla="*/ 0 w 26"/>
                  <a:gd name="T27" fmla="*/ 0 h 150"/>
                  <a:gd name="T28" fmla="*/ 0 w 26"/>
                  <a:gd name="T29" fmla="*/ 0 h 150"/>
                  <a:gd name="T30" fmla="*/ 0 w 26"/>
                  <a:gd name="T31" fmla="*/ 0 h 1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50"/>
                  <a:gd name="T50" fmla="*/ 26 w 26"/>
                  <a:gd name="T51" fmla="*/ 150 h 1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50">
                    <a:moveTo>
                      <a:pt x="0" y="3"/>
                    </a:moveTo>
                    <a:lnTo>
                      <a:pt x="7" y="0"/>
                    </a:lnTo>
                    <a:lnTo>
                      <a:pt x="9" y="3"/>
                    </a:lnTo>
                    <a:lnTo>
                      <a:pt x="12" y="13"/>
                    </a:lnTo>
                    <a:lnTo>
                      <a:pt x="17" y="28"/>
                    </a:lnTo>
                    <a:lnTo>
                      <a:pt x="23" y="48"/>
                    </a:lnTo>
                    <a:lnTo>
                      <a:pt x="25" y="70"/>
                    </a:lnTo>
                    <a:lnTo>
                      <a:pt x="26" y="96"/>
                    </a:lnTo>
                    <a:lnTo>
                      <a:pt x="22" y="123"/>
                    </a:lnTo>
                    <a:lnTo>
                      <a:pt x="12" y="150"/>
                    </a:lnTo>
                    <a:lnTo>
                      <a:pt x="2" y="148"/>
                    </a:lnTo>
                    <a:lnTo>
                      <a:pt x="5" y="137"/>
                    </a:lnTo>
                    <a:lnTo>
                      <a:pt x="6" y="123"/>
                    </a:lnTo>
                    <a:lnTo>
                      <a:pt x="6" y="90"/>
                    </a:lnTo>
                    <a:lnTo>
                      <a:pt x="5" y="47"/>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10" name="Freeform 435"/>
              <p:cNvSpPr/>
              <p:nvPr/>
            </p:nvSpPr>
            <p:spPr bwMode="auto">
              <a:xfrm>
                <a:off x="1337" y="3590"/>
                <a:ext cx="27" cy="58"/>
              </a:xfrm>
              <a:custGeom>
                <a:avLst/>
                <a:gdLst>
                  <a:gd name="T0" fmla="*/ 0 w 111"/>
                  <a:gd name="T1" fmla="*/ 0 h 232"/>
                  <a:gd name="T2" fmla="*/ 0 w 111"/>
                  <a:gd name="T3" fmla="*/ 0 h 232"/>
                  <a:gd name="T4" fmla="*/ 0 w 111"/>
                  <a:gd name="T5" fmla="*/ 0 h 232"/>
                  <a:gd name="T6" fmla="*/ 0 w 111"/>
                  <a:gd name="T7" fmla="*/ 0 h 232"/>
                  <a:gd name="T8" fmla="*/ 0 w 111"/>
                  <a:gd name="T9" fmla="*/ 0 h 232"/>
                  <a:gd name="T10" fmla="*/ 0 w 111"/>
                  <a:gd name="T11" fmla="*/ 0 h 232"/>
                  <a:gd name="T12" fmla="*/ 0 w 111"/>
                  <a:gd name="T13" fmla="*/ 0 h 232"/>
                  <a:gd name="T14" fmla="*/ 0 w 111"/>
                  <a:gd name="T15" fmla="*/ 0 h 232"/>
                  <a:gd name="T16" fmla="*/ 0 w 111"/>
                  <a:gd name="T17" fmla="*/ 0 h 232"/>
                  <a:gd name="T18" fmla="*/ 0 w 111"/>
                  <a:gd name="T19" fmla="*/ 0 h 232"/>
                  <a:gd name="T20" fmla="*/ 0 w 111"/>
                  <a:gd name="T21" fmla="*/ 0 h 232"/>
                  <a:gd name="T22" fmla="*/ 0 w 111"/>
                  <a:gd name="T23" fmla="*/ 0 h 232"/>
                  <a:gd name="T24" fmla="*/ 0 w 111"/>
                  <a:gd name="T25" fmla="*/ 0 h 232"/>
                  <a:gd name="T26" fmla="*/ 0 w 111"/>
                  <a:gd name="T27" fmla="*/ 0 h 232"/>
                  <a:gd name="T28" fmla="*/ 0 w 111"/>
                  <a:gd name="T29" fmla="*/ 0 h 232"/>
                  <a:gd name="T30" fmla="*/ 0 w 111"/>
                  <a:gd name="T31" fmla="*/ 0 h 232"/>
                  <a:gd name="T32" fmla="*/ 0 w 111"/>
                  <a:gd name="T33" fmla="*/ 0 h 232"/>
                  <a:gd name="T34" fmla="*/ 0 w 111"/>
                  <a:gd name="T35" fmla="*/ 0 h 232"/>
                  <a:gd name="T36" fmla="*/ 0 w 111"/>
                  <a:gd name="T37" fmla="*/ 0 h 232"/>
                  <a:gd name="T38" fmla="*/ 0 w 111"/>
                  <a:gd name="T39" fmla="*/ 0 h 232"/>
                  <a:gd name="T40" fmla="*/ 0 w 111"/>
                  <a:gd name="T41" fmla="*/ 0 h 232"/>
                  <a:gd name="T42" fmla="*/ 0 w 111"/>
                  <a:gd name="T43" fmla="*/ 0 h 232"/>
                  <a:gd name="T44" fmla="*/ 0 w 111"/>
                  <a:gd name="T45" fmla="*/ 0 h 232"/>
                  <a:gd name="T46" fmla="*/ 0 w 111"/>
                  <a:gd name="T47" fmla="*/ 0 h 232"/>
                  <a:gd name="T48" fmla="*/ 0 w 111"/>
                  <a:gd name="T49" fmla="*/ 0 h 232"/>
                  <a:gd name="T50" fmla="*/ 0 w 111"/>
                  <a:gd name="T51" fmla="*/ 0 h 232"/>
                  <a:gd name="T52" fmla="*/ 0 w 111"/>
                  <a:gd name="T53" fmla="*/ 0 h 232"/>
                  <a:gd name="T54" fmla="*/ 0 w 111"/>
                  <a:gd name="T55" fmla="*/ 0 h 232"/>
                  <a:gd name="T56" fmla="*/ 0 w 111"/>
                  <a:gd name="T57" fmla="*/ 0 h 232"/>
                  <a:gd name="T58" fmla="*/ 0 w 111"/>
                  <a:gd name="T59" fmla="*/ 0 h 232"/>
                  <a:gd name="T60" fmla="*/ 0 w 111"/>
                  <a:gd name="T61" fmla="*/ 0 h 232"/>
                  <a:gd name="T62" fmla="*/ 0 w 111"/>
                  <a:gd name="T63" fmla="*/ 0 h 232"/>
                  <a:gd name="T64" fmla="*/ 0 w 111"/>
                  <a:gd name="T65" fmla="*/ 0 h 232"/>
                  <a:gd name="T66" fmla="*/ 0 w 111"/>
                  <a:gd name="T67" fmla="*/ 0 h 232"/>
                  <a:gd name="T68" fmla="*/ 0 w 111"/>
                  <a:gd name="T69" fmla="*/ 0 h 232"/>
                  <a:gd name="T70" fmla="*/ 0 w 111"/>
                  <a:gd name="T71" fmla="*/ 0 h 232"/>
                  <a:gd name="T72" fmla="*/ 0 w 111"/>
                  <a:gd name="T73" fmla="*/ 0 h 232"/>
                  <a:gd name="T74" fmla="*/ 0 w 111"/>
                  <a:gd name="T75" fmla="*/ 0 h 232"/>
                  <a:gd name="T76" fmla="*/ 0 w 111"/>
                  <a:gd name="T77" fmla="*/ 0 h 232"/>
                  <a:gd name="T78" fmla="*/ 0 w 111"/>
                  <a:gd name="T79" fmla="*/ 0 h 232"/>
                  <a:gd name="T80" fmla="*/ 0 w 111"/>
                  <a:gd name="T81" fmla="*/ 0 h 232"/>
                  <a:gd name="T82" fmla="*/ 0 w 111"/>
                  <a:gd name="T83" fmla="*/ 0 h 232"/>
                  <a:gd name="T84" fmla="*/ 0 w 111"/>
                  <a:gd name="T85" fmla="*/ 0 h 232"/>
                  <a:gd name="T86" fmla="*/ 0 w 111"/>
                  <a:gd name="T87" fmla="*/ 0 h 232"/>
                  <a:gd name="T88" fmla="*/ 0 w 111"/>
                  <a:gd name="T89" fmla="*/ 0 h 232"/>
                  <a:gd name="T90" fmla="*/ 0 w 111"/>
                  <a:gd name="T91" fmla="*/ 0 h 2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1"/>
                  <a:gd name="T139" fmla="*/ 0 h 232"/>
                  <a:gd name="T140" fmla="*/ 111 w 111"/>
                  <a:gd name="T141" fmla="*/ 232 h 2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1" h="232">
                    <a:moveTo>
                      <a:pt x="22" y="123"/>
                    </a:moveTo>
                    <a:lnTo>
                      <a:pt x="16" y="84"/>
                    </a:lnTo>
                    <a:lnTo>
                      <a:pt x="14" y="83"/>
                    </a:lnTo>
                    <a:lnTo>
                      <a:pt x="11" y="81"/>
                    </a:lnTo>
                    <a:lnTo>
                      <a:pt x="5" y="83"/>
                    </a:lnTo>
                    <a:lnTo>
                      <a:pt x="1" y="92"/>
                    </a:lnTo>
                    <a:lnTo>
                      <a:pt x="1" y="94"/>
                    </a:lnTo>
                    <a:lnTo>
                      <a:pt x="0" y="100"/>
                    </a:lnTo>
                    <a:lnTo>
                      <a:pt x="0" y="111"/>
                    </a:lnTo>
                    <a:lnTo>
                      <a:pt x="1" y="122"/>
                    </a:lnTo>
                    <a:lnTo>
                      <a:pt x="4" y="137"/>
                    </a:lnTo>
                    <a:lnTo>
                      <a:pt x="9" y="151"/>
                    </a:lnTo>
                    <a:lnTo>
                      <a:pt x="19" y="165"/>
                    </a:lnTo>
                    <a:lnTo>
                      <a:pt x="32" y="178"/>
                    </a:lnTo>
                    <a:lnTo>
                      <a:pt x="33" y="180"/>
                    </a:lnTo>
                    <a:lnTo>
                      <a:pt x="36" y="186"/>
                    </a:lnTo>
                    <a:lnTo>
                      <a:pt x="39" y="195"/>
                    </a:lnTo>
                    <a:lnTo>
                      <a:pt x="41" y="205"/>
                    </a:lnTo>
                    <a:lnTo>
                      <a:pt x="35" y="232"/>
                    </a:lnTo>
                    <a:lnTo>
                      <a:pt x="36" y="231"/>
                    </a:lnTo>
                    <a:lnTo>
                      <a:pt x="39" y="229"/>
                    </a:lnTo>
                    <a:lnTo>
                      <a:pt x="46" y="226"/>
                    </a:lnTo>
                    <a:lnTo>
                      <a:pt x="54" y="223"/>
                    </a:lnTo>
                    <a:lnTo>
                      <a:pt x="64" y="221"/>
                    </a:lnTo>
                    <a:lnTo>
                      <a:pt x="78" y="219"/>
                    </a:lnTo>
                    <a:lnTo>
                      <a:pt x="93" y="221"/>
                    </a:lnTo>
                    <a:lnTo>
                      <a:pt x="111" y="224"/>
                    </a:lnTo>
                    <a:lnTo>
                      <a:pt x="90" y="166"/>
                    </a:lnTo>
                    <a:lnTo>
                      <a:pt x="91" y="152"/>
                    </a:lnTo>
                    <a:lnTo>
                      <a:pt x="95" y="122"/>
                    </a:lnTo>
                    <a:lnTo>
                      <a:pt x="102" y="89"/>
                    </a:lnTo>
                    <a:lnTo>
                      <a:pt x="108" y="67"/>
                    </a:lnTo>
                    <a:lnTo>
                      <a:pt x="109" y="27"/>
                    </a:lnTo>
                    <a:lnTo>
                      <a:pt x="97" y="18"/>
                    </a:lnTo>
                    <a:lnTo>
                      <a:pt x="94" y="7"/>
                    </a:lnTo>
                    <a:lnTo>
                      <a:pt x="79" y="0"/>
                    </a:lnTo>
                    <a:lnTo>
                      <a:pt x="74" y="10"/>
                    </a:lnTo>
                    <a:lnTo>
                      <a:pt x="53" y="21"/>
                    </a:lnTo>
                    <a:lnTo>
                      <a:pt x="51" y="31"/>
                    </a:lnTo>
                    <a:lnTo>
                      <a:pt x="45" y="57"/>
                    </a:lnTo>
                    <a:lnTo>
                      <a:pt x="39" y="87"/>
                    </a:lnTo>
                    <a:lnTo>
                      <a:pt x="35" y="110"/>
                    </a:lnTo>
                    <a:lnTo>
                      <a:pt x="34" y="113"/>
                    </a:lnTo>
                    <a:lnTo>
                      <a:pt x="32" y="118"/>
                    </a:lnTo>
                    <a:lnTo>
                      <a:pt x="27" y="123"/>
                    </a:lnTo>
                    <a:lnTo>
                      <a:pt x="22" y="123"/>
                    </a:lnTo>
                    <a:close/>
                  </a:path>
                </a:pathLst>
              </a:custGeom>
              <a:solidFill>
                <a:srgbClr val="BF7F26"/>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11" name="Freeform 436"/>
              <p:cNvSpPr/>
              <p:nvPr/>
            </p:nvSpPr>
            <p:spPr bwMode="auto">
              <a:xfrm>
                <a:off x="1348" y="3648"/>
                <a:ext cx="20" cy="19"/>
              </a:xfrm>
              <a:custGeom>
                <a:avLst/>
                <a:gdLst>
                  <a:gd name="T0" fmla="*/ 0 w 79"/>
                  <a:gd name="T1" fmla="*/ 0 h 76"/>
                  <a:gd name="T2" fmla="*/ 0 w 79"/>
                  <a:gd name="T3" fmla="*/ 0 h 76"/>
                  <a:gd name="T4" fmla="*/ 0 w 79"/>
                  <a:gd name="T5" fmla="*/ 0 h 76"/>
                  <a:gd name="T6" fmla="*/ 0 w 79"/>
                  <a:gd name="T7" fmla="*/ 0 h 76"/>
                  <a:gd name="T8" fmla="*/ 0 w 79"/>
                  <a:gd name="T9" fmla="*/ 0 h 76"/>
                  <a:gd name="T10" fmla="*/ 0 w 79"/>
                  <a:gd name="T11" fmla="*/ 0 h 76"/>
                  <a:gd name="T12" fmla="*/ 0 w 79"/>
                  <a:gd name="T13" fmla="*/ 0 h 76"/>
                  <a:gd name="T14" fmla="*/ 0 w 79"/>
                  <a:gd name="T15" fmla="*/ 0 h 76"/>
                  <a:gd name="T16" fmla="*/ 0 w 79"/>
                  <a:gd name="T17" fmla="*/ 0 h 76"/>
                  <a:gd name="T18" fmla="*/ 0 w 79"/>
                  <a:gd name="T19" fmla="*/ 0 h 76"/>
                  <a:gd name="T20" fmla="*/ 0 w 79"/>
                  <a:gd name="T21" fmla="*/ 0 h 76"/>
                  <a:gd name="T22" fmla="*/ 0 w 79"/>
                  <a:gd name="T23" fmla="*/ 0 h 76"/>
                  <a:gd name="T24" fmla="*/ 0 w 79"/>
                  <a:gd name="T25" fmla="*/ 0 h 76"/>
                  <a:gd name="T26" fmla="*/ 0 w 79"/>
                  <a:gd name="T27" fmla="*/ 0 h 76"/>
                  <a:gd name="T28" fmla="*/ 0 w 79"/>
                  <a:gd name="T29" fmla="*/ 0 h 76"/>
                  <a:gd name="T30" fmla="*/ 0 w 79"/>
                  <a:gd name="T31" fmla="*/ 0 h 76"/>
                  <a:gd name="T32" fmla="*/ 0 w 79"/>
                  <a:gd name="T33" fmla="*/ 0 h 76"/>
                  <a:gd name="T34" fmla="*/ 0 w 79"/>
                  <a:gd name="T35" fmla="*/ 0 h 76"/>
                  <a:gd name="T36" fmla="*/ 0 w 79"/>
                  <a:gd name="T37" fmla="*/ 0 h 76"/>
                  <a:gd name="T38" fmla="*/ 0 w 79"/>
                  <a:gd name="T39" fmla="*/ 0 h 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
                  <a:gd name="T61" fmla="*/ 0 h 76"/>
                  <a:gd name="T62" fmla="*/ 79 w 79"/>
                  <a:gd name="T63" fmla="*/ 76 h 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 h="76">
                    <a:moveTo>
                      <a:pt x="0" y="9"/>
                    </a:moveTo>
                    <a:lnTo>
                      <a:pt x="1" y="8"/>
                    </a:lnTo>
                    <a:lnTo>
                      <a:pt x="5" y="7"/>
                    </a:lnTo>
                    <a:lnTo>
                      <a:pt x="10" y="5"/>
                    </a:lnTo>
                    <a:lnTo>
                      <a:pt x="18" y="2"/>
                    </a:lnTo>
                    <a:lnTo>
                      <a:pt x="27" y="1"/>
                    </a:lnTo>
                    <a:lnTo>
                      <a:pt x="36" y="0"/>
                    </a:lnTo>
                    <a:lnTo>
                      <a:pt x="46" y="0"/>
                    </a:lnTo>
                    <a:lnTo>
                      <a:pt x="56" y="2"/>
                    </a:lnTo>
                    <a:lnTo>
                      <a:pt x="79" y="66"/>
                    </a:lnTo>
                    <a:lnTo>
                      <a:pt x="47" y="76"/>
                    </a:lnTo>
                    <a:lnTo>
                      <a:pt x="46" y="75"/>
                    </a:lnTo>
                    <a:lnTo>
                      <a:pt x="43" y="74"/>
                    </a:lnTo>
                    <a:lnTo>
                      <a:pt x="39" y="72"/>
                    </a:lnTo>
                    <a:lnTo>
                      <a:pt x="34" y="69"/>
                    </a:lnTo>
                    <a:lnTo>
                      <a:pt x="28" y="67"/>
                    </a:lnTo>
                    <a:lnTo>
                      <a:pt x="22" y="64"/>
                    </a:lnTo>
                    <a:lnTo>
                      <a:pt x="16" y="62"/>
                    </a:lnTo>
                    <a:lnTo>
                      <a:pt x="11" y="61"/>
                    </a:lnTo>
                    <a:lnTo>
                      <a:pt x="0" y="9"/>
                    </a:lnTo>
                    <a:close/>
                  </a:path>
                </a:pathLst>
              </a:custGeom>
              <a:solidFill>
                <a:srgbClr val="FF8C8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12" name="Freeform 437"/>
              <p:cNvSpPr/>
              <p:nvPr/>
            </p:nvSpPr>
            <p:spPr bwMode="auto">
              <a:xfrm>
                <a:off x="1361" y="3667"/>
                <a:ext cx="18" cy="15"/>
              </a:xfrm>
              <a:custGeom>
                <a:avLst/>
                <a:gdLst>
                  <a:gd name="T0" fmla="*/ 0 w 72"/>
                  <a:gd name="T1" fmla="*/ 0 h 59"/>
                  <a:gd name="T2" fmla="*/ 0 w 72"/>
                  <a:gd name="T3" fmla="*/ 0 h 59"/>
                  <a:gd name="T4" fmla="*/ 0 w 72"/>
                  <a:gd name="T5" fmla="*/ 0 h 59"/>
                  <a:gd name="T6" fmla="*/ 0 w 72"/>
                  <a:gd name="T7" fmla="*/ 0 h 59"/>
                  <a:gd name="T8" fmla="*/ 0 w 72"/>
                  <a:gd name="T9" fmla="*/ 0 h 59"/>
                  <a:gd name="T10" fmla="*/ 0 w 72"/>
                  <a:gd name="T11" fmla="*/ 0 h 59"/>
                  <a:gd name="T12" fmla="*/ 0 w 72"/>
                  <a:gd name="T13" fmla="*/ 0 h 59"/>
                  <a:gd name="T14" fmla="*/ 0 w 72"/>
                  <a:gd name="T15" fmla="*/ 0 h 59"/>
                  <a:gd name="T16" fmla="*/ 0 w 72"/>
                  <a:gd name="T17" fmla="*/ 0 h 59"/>
                  <a:gd name="T18" fmla="*/ 0 w 72"/>
                  <a:gd name="T19" fmla="*/ 0 h 59"/>
                  <a:gd name="T20" fmla="*/ 0 w 72"/>
                  <a:gd name="T21" fmla="*/ 0 h 59"/>
                  <a:gd name="T22" fmla="*/ 0 w 72"/>
                  <a:gd name="T23" fmla="*/ 0 h 59"/>
                  <a:gd name="T24" fmla="*/ 0 w 72"/>
                  <a:gd name="T25" fmla="*/ 0 h 59"/>
                  <a:gd name="T26" fmla="*/ 0 w 72"/>
                  <a:gd name="T27" fmla="*/ 0 h 59"/>
                  <a:gd name="T28" fmla="*/ 0 w 72"/>
                  <a:gd name="T29" fmla="*/ 0 h 59"/>
                  <a:gd name="T30" fmla="*/ 0 w 72"/>
                  <a:gd name="T31" fmla="*/ 0 h 59"/>
                  <a:gd name="T32" fmla="*/ 0 w 72"/>
                  <a:gd name="T33" fmla="*/ 0 h 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59"/>
                  <a:gd name="T53" fmla="*/ 72 w 72"/>
                  <a:gd name="T54" fmla="*/ 59 h 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59">
                    <a:moveTo>
                      <a:pt x="0" y="10"/>
                    </a:moveTo>
                    <a:lnTo>
                      <a:pt x="4" y="13"/>
                    </a:lnTo>
                    <a:lnTo>
                      <a:pt x="11" y="22"/>
                    </a:lnTo>
                    <a:lnTo>
                      <a:pt x="17" y="38"/>
                    </a:lnTo>
                    <a:lnTo>
                      <a:pt x="17" y="59"/>
                    </a:lnTo>
                    <a:lnTo>
                      <a:pt x="19" y="58"/>
                    </a:lnTo>
                    <a:lnTo>
                      <a:pt x="24" y="57"/>
                    </a:lnTo>
                    <a:lnTo>
                      <a:pt x="31" y="56"/>
                    </a:lnTo>
                    <a:lnTo>
                      <a:pt x="40" y="54"/>
                    </a:lnTo>
                    <a:lnTo>
                      <a:pt x="49" y="53"/>
                    </a:lnTo>
                    <a:lnTo>
                      <a:pt x="58" y="52"/>
                    </a:lnTo>
                    <a:lnTo>
                      <a:pt x="66" y="52"/>
                    </a:lnTo>
                    <a:lnTo>
                      <a:pt x="72" y="54"/>
                    </a:lnTo>
                    <a:lnTo>
                      <a:pt x="69" y="35"/>
                    </a:lnTo>
                    <a:lnTo>
                      <a:pt x="68" y="5"/>
                    </a:lnTo>
                    <a:lnTo>
                      <a:pt x="36" y="0"/>
                    </a:lnTo>
                    <a:lnTo>
                      <a:pt x="0" y="10"/>
                    </a:lnTo>
                    <a:close/>
                  </a:path>
                </a:pathLst>
              </a:custGeom>
              <a:solidFill>
                <a:srgbClr val="FF4C7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13" name="Freeform 438"/>
              <p:cNvSpPr/>
              <p:nvPr/>
            </p:nvSpPr>
            <p:spPr bwMode="auto">
              <a:xfrm>
                <a:off x="1334" y="3714"/>
                <a:ext cx="25" cy="9"/>
              </a:xfrm>
              <a:custGeom>
                <a:avLst/>
                <a:gdLst>
                  <a:gd name="T0" fmla="*/ 0 w 99"/>
                  <a:gd name="T1" fmla="*/ 0 h 39"/>
                  <a:gd name="T2" fmla="*/ 0 w 99"/>
                  <a:gd name="T3" fmla="*/ 0 h 39"/>
                  <a:gd name="T4" fmla="*/ 0 w 99"/>
                  <a:gd name="T5" fmla="*/ 0 h 39"/>
                  <a:gd name="T6" fmla="*/ 0 w 99"/>
                  <a:gd name="T7" fmla="*/ 0 h 39"/>
                  <a:gd name="T8" fmla="*/ 0 w 99"/>
                  <a:gd name="T9" fmla="*/ 0 h 39"/>
                  <a:gd name="T10" fmla="*/ 0 w 99"/>
                  <a:gd name="T11" fmla="*/ 0 h 39"/>
                  <a:gd name="T12" fmla="*/ 0 w 99"/>
                  <a:gd name="T13" fmla="*/ 0 h 39"/>
                  <a:gd name="T14" fmla="*/ 0 w 99"/>
                  <a:gd name="T15" fmla="*/ 0 h 39"/>
                  <a:gd name="T16" fmla="*/ 0 w 99"/>
                  <a:gd name="T17" fmla="*/ 0 h 39"/>
                  <a:gd name="T18" fmla="*/ 0 w 99"/>
                  <a:gd name="T19" fmla="*/ 0 h 39"/>
                  <a:gd name="T20" fmla="*/ 0 w 99"/>
                  <a:gd name="T21" fmla="*/ 0 h 39"/>
                  <a:gd name="T22" fmla="*/ 0 w 99"/>
                  <a:gd name="T23" fmla="*/ 0 h 39"/>
                  <a:gd name="T24" fmla="*/ 0 w 99"/>
                  <a:gd name="T25" fmla="*/ 0 h 39"/>
                  <a:gd name="T26" fmla="*/ 0 w 99"/>
                  <a:gd name="T27" fmla="*/ 0 h 39"/>
                  <a:gd name="T28" fmla="*/ 0 w 99"/>
                  <a:gd name="T29" fmla="*/ 0 h 39"/>
                  <a:gd name="T30" fmla="*/ 0 w 99"/>
                  <a:gd name="T31" fmla="*/ 0 h 39"/>
                  <a:gd name="T32" fmla="*/ 0 w 99"/>
                  <a:gd name="T33" fmla="*/ 0 h 39"/>
                  <a:gd name="T34" fmla="*/ 0 w 99"/>
                  <a:gd name="T35" fmla="*/ 0 h 39"/>
                  <a:gd name="T36" fmla="*/ 0 w 99"/>
                  <a:gd name="T37" fmla="*/ 0 h 39"/>
                  <a:gd name="T38" fmla="*/ 0 w 99"/>
                  <a:gd name="T39" fmla="*/ 0 h 39"/>
                  <a:gd name="T40" fmla="*/ 0 w 99"/>
                  <a:gd name="T41" fmla="*/ 0 h 39"/>
                  <a:gd name="T42" fmla="*/ 0 w 99"/>
                  <a:gd name="T43" fmla="*/ 0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9"/>
                  <a:gd name="T67" fmla="*/ 0 h 39"/>
                  <a:gd name="T68" fmla="*/ 99 w 99"/>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9" h="39">
                    <a:moveTo>
                      <a:pt x="92" y="3"/>
                    </a:moveTo>
                    <a:lnTo>
                      <a:pt x="99" y="39"/>
                    </a:lnTo>
                    <a:lnTo>
                      <a:pt x="96" y="39"/>
                    </a:lnTo>
                    <a:lnTo>
                      <a:pt x="88" y="38"/>
                    </a:lnTo>
                    <a:lnTo>
                      <a:pt x="75" y="38"/>
                    </a:lnTo>
                    <a:lnTo>
                      <a:pt x="60" y="37"/>
                    </a:lnTo>
                    <a:lnTo>
                      <a:pt x="43" y="37"/>
                    </a:lnTo>
                    <a:lnTo>
                      <a:pt x="27" y="37"/>
                    </a:lnTo>
                    <a:lnTo>
                      <a:pt x="12" y="37"/>
                    </a:lnTo>
                    <a:lnTo>
                      <a:pt x="0" y="38"/>
                    </a:lnTo>
                    <a:lnTo>
                      <a:pt x="0" y="34"/>
                    </a:lnTo>
                    <a:lnTo>
                      <a:pt x="11" y="30"/>
                    </a:lnTo>
                    <a:lnTo>
                      <a:pt x="13" y="17"/>
                    </a:lnTo>
                    <a:lnTo>
                      <a:pt x="10" y="11"/>
                    </a:lnTo>
                    <a:lnTo>
                      <a:pt x="12" y="10"/>
                    </a:lnTo>
                    <a:lnTo>
                      <a:pt x="17" y="8"/>
                    </a:lnTo>
                    <a:lnTo>
                      <a:pt x="27" y="6"/>
                    </a:lnTo>
                    <a:lnTo>
                      <a:pt x="37" y="3"/>
                    </a:lnTo>
                    <a:lnTo>
                      <a:pt x="49" y="1"/>
                    </a:lnTo>
                    <a:lnTo>
                      <a:pt x="63" y="0"/>
                    </a:lnTo>
                    <a:lnTo>
                      <a:pt x="77" y="0"/>
                    </a:lnTo>
                    <a:lnTo>
                      <a:pt x="92" y="3"/>
                    </a:lnTo>
                    <a:close/>
                  </a:path>
                </a:pathLst>
              </a:custGeom>
              <a:solidFill>
                <a:srgbClr val="FF4C7F"/>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14" name="Freeform 439"/>
              <p:cNvSpPr/>
              <p:nvPr/>
            </p:nvSpPr>
            <p:spPr bwMode="auto">
              <a:xfrm>
                <a:off x="1330" y="3708"/>
                <a:ext cx="23" cy="6"/>
              </a:xfrm>
              <a:custGeom>
                <a:avLst/>
                <a:gdLst>
                  <a:gd name="T0" fmla="*/ 0 w 92"/>
                  <a:gd name="T1" fmla="*/ 0 h 27"/>
                  <a:gd name="T2" fmla="*/ 0 w 92"/>
                  <a:gd name="T3" fmla="*/ 0 h 27"/>
                  <a:gd name="T4" fmla="*/ 0 w 92"/>
                  <a:gd name="T5" fmla="*/ 0 h 27"/>
                  <a:gd name="T6" fmla="*/ 0 w 92"/>
                  <a:gd name="T7" fmla="*/ 0 h 27"/>
                  <a:gd name="T8" fmla="*/ 0 w 92"/>
                  <a:gd name="T9" fmla="*/ 0 h 27"/>
                  <a:gd name="T10" fmla="*/ 0 w 92"/>
                  <a:gd name="T11" fmla="*/ 0 h 27"/>
                  <a:gd name="T12" fmla="*/ 0 w 92"/>
                  <a:gd name="T13" fmla="*/ 0 h 27"/>
                  <a:gd name="T14" fmla="*/ 0 w 92"/>
                  <a:gd name="T15" fmla="*/ 0 h 27"/>
                  <a:gd name="T16" fmla="*/ 0 w 92"/>
                  <a:gd name="T17" fmla="*/ 0 h 27"/>
                  <a:gd name="T18" fmla="*/ 0 w 92"/>
                  <a:gd name="T19" fmla="*/ 0 h 27"/>
                  <a:gd name="T20" fmla="*/ 0 w 92"/>
                  <a:gd name="T21" fmla="*/ 0 h 27"/>
                  <a:gd name="T22" fmla="*/ 0 w 92"/>
                  <a:gd name="T23" fmla="*/ 0 h 27"/>
                  <a:gd name="T24" fmla="*/ 0 w 92"/>
                  <a:gd name="T25" fmla="*/ 0 h 27"/>
                  <a:gd name="T26" fmla="*/ 0 w 92"/>
                  <a:gd name="T27" fmla="*/ 0 h 27"/>
                  <a:gd name="T28" fmla="*/ 0 w 92"/>
                  <a:gd name="T29" fmla="*/ 0 h 27"/>
                  <a:gd name="T30" fmla="*/ 0 w 92"/>
                  <a:gd name="T31" fmla="*/ 0 h 27"/>
                  <a:gd name="T32" fmla="*/ 0 w 92"/>
                  <a:gd name="T33" fmla="*/ 0 h 27"/>
                  <a:gd name="T34" fmla="*/ 0 w 92"/>
                  <a:gd name="T35" fmla="*/ 0 h 27"/>
                  <a:gd name="T36" fmla="*/ 0 w 92"/>
                  <a:gd name="T37" fmla="*/ 0 h 27"/>
                  <a:gd name="T38" fmla="*/ 0 w 92"/>
                  <a:gd name="T39" fmla="*/ 0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2"/>
                  <a:gd name="T61" fmla="*/ 0 h 27"/>
                  <a:gd name="T62" fmla="*/ 92 w 92"/>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2" h="27">
                    <a:moveTo>
                      <a:pt x="20" y="0"/>
                    </a:moveTo>
                    <a:lnTo>
                      <a:pt x="22" y="1"/>
                    </a:lnTo>
                    <a:lnTo>
                      <a:pt x="29" y="2"/>
                    </a:lnTo>
                    <a:lnTo>
                      <a:pt x="40" y="4"/>
                    </a:lnTo>
                    <a:lnTo>
                      <a:pt x="51" y="5"/>
                    </a:lnTo>
                    <a:lnTo>
                      <a:pt x="62" y="7"/>
                    </a:lnTo>
                    <a:lnTo>
                      <a:pt x="74" y="7"/>
                    </a:lnTo>
                    <a:lnTo>
                      <a:pt x="83" y="6"/>
                    </a:lnTo>
                    <a:lnTo>
                      <a:pt x="88" y="4"/>
                    </a:lnTo>
                    <a:lnTo>
                      <a:pt x="92" y="13"/>
                    </a:lnTo>
                    <a:lnTo>
                      <a:pt x="89" y="13"/>
                    </a:lnTo>
                    <a:lnTo>
                      <a:pt x="81" y="13"/>
                    </a:lnTo>
                    <a:lnTo>
                      <a:pt x="70" y="13"/>
                    </a:lnTo>
                    <a:lnTo>
                      <a:pt x="55" y="14"/>
                    </a:lnTo>
                    <a:lnTo>
                      <a:pt x="40" y="16"/>
                    </a:lnTo>
                    <a:lnTo>
                      <a:pt x="25" y="19"/>
                    </a:lnTo>
                    <a:lnTo>
                      <a:pt x="11" y="22"/>
                    </a:lnTo>
                    <a:lnTo>
                      <a:pt x="0" y="27"/>
                    </a:lnTo>
                    <a:lnTo>
                      <a:pt x="8" y="4"/>
                    </a:lnTo>
                    <a:lnTo>
                      <a:pt x="20" y="0"/>
                    </a:lnTo>
                    <a:close/>
                  </a:path>
                </a:pathLst>
              </a:custGeom>
              <a:solidFill>
                <a:srgbClr val="FF8C8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15" name="Freeform 440"/>
              <p:cNvSpPr/>
              <p:nvPr/>
            </p:nvSpPr>
            <p:spPr bwMode="auto">
              <a:xfrm>
                <a:off x="1338" y="3666"/>
                <a:ext cx="25" cy="32"/>
              </a:xfrm>
              <a:custGeom>
                <a:avLst/>
                <a:gdLst>
                  <a:gd name="T0" fmla="*/ 0 w 99"/>
                  <a:gd name="T1" fmla="*/ 0 h 130"/>
                  <a:gd name="T2" fmla="*/ 0 w 99"/>
                  <a:gd name="T3" fmla="*/ 0 h 130"/>
                  <a:gd name="T4" fmla="*/ 0 w 99"/>
                  <a:gd name="T5" fmla="*/ 0 h 130"/>
                  <a:gd name="T6" fmla="*/ 0 w 99"/>
                  <a:gd name="T7" fmla="*/ 0 h 130"/>
                  <a:gd name="T8" fmla="*/ 0 w 99"/>
                  <a:gd name="T9" fmla="*/ 0 h 130"/>
                  <a:gd name="T10" fmla="*/ 0 w 99"/>
                  <a:gd name="T11" fmla="*/ 0 h 130"/>
                  <a:gd name="T12" fmla="*/ 0 w 99"/>
                  <a:gd name="T13" fmla="*/ 0 h 130"/>
                  <a:gd name="T14" fmla="*/ 0 w 99"/>
                  <a:gd name="T15" fmla="*/ 0 h 130"/>
                  <a:gd name="T16" fmla="*/ 0 w 99"/>
                  <a:gd name="T17" fmla="*/ 0 h 130"/>
                  <a:gd name="T18" fmla="*/ 0 w 99"/>
                  <a:gd name="T19" fmla="*/ 0 h 130"/>
                  <a:gd name="T20" fmla="*/ 0 w 99"/>
                  <a:gd name="T21" fmla="*/ 0 h 130"/>
                  <a:gd name="T22" fmla="*/ 0 w 99"/>
                  <a:gd name="T23" fmla="*/ 0 h 130"/>
                  <a:gd name="T24" fmla="*/ 0 w 99"/>
                  <a:gd name="T25" fmla="*/ 0 h 130"/>
                  <a:gd name="T26" fmla="*/ 0 w 99"/>
                  <a:gd name="T27" fmla="*/ 0 h 130"/>
                  <a:gd name="T28" fmla="*/ 0 w 99"/>
                  <a:gd name="T29" fmla="*/ 0 h 130"/>
                  <a:gd name="T30" fmla="*/ 0 w 99"/>
                  <a:gd name="T31" fmla="*/ 0 h 130"/>
                  <a:gd name="T32" fmla="*/ 0 w 99"/>
                  <a:gd name="T33" fmla="*/ 0 h 130"/>
                  <a:gd name="T34" fmla="*/ 0 w 99"/>
                  <a:gd name="T35" fmla="*/ 0 h 130"/>
                  <a:gd name="T36" fmla="*/ 0 w 99"/>
                  <a:gd name="T37" fmla="*/ 0 h 130"/>
                  <a:gd name="T38" fmla="*/ 0 w 99"/>
                  <a:gd name="T39" fmla="*/ 0 h 130"/>
                  <a:gd name="T40" fmla="*/ 0 w 99"/>
                  <a:gd name="T41" fmla="*/ 0 h 130"/>
                  <a:gd name="T42" fmla="*/ 0 w 99"/>
                  <a:gd name="T43" fmla="*/ 0 h 130"/>
                  <a:gd name="T44" fmla="*/ 0 w 99"/>
                  <a:gd name="T45" fmla="*/ 0 h 130"/>
                  <a:gd name="T46" fmla="*/ 0 w 99"/>
                  <a:gd name="T47" fmla="*/ 0 h 130"/>
                  <a:gd name="T48" fmla="*/ 0 w 99"/>
                  <a:gd name="T49" fmla="*/ 0 h 130"/>
                  <a:gd name="T50" fmla="*/ 0 w 99"/>
                  <a:gd name="T51" fmla="*/ 0 h 130"/>
                  <a:gd name="T52" fmla="*/ 0 w 99"/>
                  <a:gd name="T53" fmla="*/ 0 h 130"/>
                  <a:gd name="T54" fmla="*/ 0 w 99"/>
                  <a:gd name="T55" fmla="*/ 0 h 130"/>
                  <a:gd name="T56" fmla="*/ 0 w 99"/>
                  <a:gd name="T57" fmla="*/ 0 h 130"/>
                  <a:gd name="T58" fmla="*/ 0 w 99"/>
                  <a:gd name="T59" fmla="*/ 0 h 130"/>
                  <a:gd name="T60" fmla="*/ 0 w 99"/>
                  <a:gd name="T61" fmla="*/ 0 h 130"/>
                  <a:gd name="T62" fmla="*/ 0 w 99"/>
                  <a:gd name="T63" fmla="*/ 0 h 130"/>
                  <a:gd name="T64" fmla="*/ 0 w 99"/>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30"/>
                  <a:gd name="T101" fmla="*/ 99 w 99"/>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30">
                    <a:moveTo>
                      <a:pt x="3" y="108"/>
                    </a:moveTo>
                    <a:lnTo>
                      <a:pt x="6" y="109"/>
                    </a:lnTo>
                    <a:lnTo>
                      <a:pt x="13" y="113"/>
                    </a:lnTo>
                    <a:lnTo>
                      <a:pt x="23" y="117"/>
                    </a:lnTo>
                    <a:lnTo>
                      <a:pt x="36" y="122"/>
                    </a:lnTo>
                    <a:lnTo>
                      <a:pt x="48" y="126"/>
                    </a:lnTo>
                    <a:lnTo>
                      <a:pt x="61" y="130"/>
                    </a:lnTo>
                    <a:lnTo>
                      <a:pt x="73" y="130"/>
                    </a:lnTo>
                    <a:lnTo>
                      <a:pt x="82" y="125"/>
                    </a:lnTo>
                    <a:lnTo>
                      <a:pt x="85" y="117"/>
                    </a:lnTo>
                    <a:lnTo>
                      <a:pt x="93" y="96"/>
                    </a:lnTo>
                    <a:lnTo>
                      <a:pt x="99" y="70"/>
                    </a:lnTo>
                    <a:lnTo>
                      <a:pt x="99" y="42"/>
                    </a:lnTo>
                    <a:lnTo>
                      <a:pt x="99" y="41"/>
                    </a:lnTo>
                    <a:lnTo>
                      <a:pt x="97" y="36"/>
                    </a:lnTo>
                    <a:lnTo>
                      <a:pt x="95" y="30"/>
                    </a:lnTo>
                    <a:lnTo>
                      <a:pt x="90" y="24"/>
                    </a:lnTo>
                    <a:lnTo>
                      <a:pt x="85" y="17"/>
                    </a:lnTo>
                    <a:lnTo>
                      <a:pt x="77" y="10"/>
                    </a:lnTo>
                    <a:lnTo>
                      <a:pt x="68" y="4"/>
                    </a:lnTo>
                    <a:lnTo>
                      <a:pt x="55" y="0"/>
                    </a:lnTo>
                    <a:lnTo>
                      <a:pt x="53" y="0"/>
                    </a:lnTo>
                    <a:lnTo>
                      <a:pt x="49" y="1"/>
                    </a:lnTo>
                    <a:lnTo>
                      <a:pt x="43" y="3"/>
                    </a:lnTo>
                    <a:lnTo>
                      <a:pt x="36" y="7"/>
                    </a:lnTo>
                    <a:lnTo>
                      <a:pt x="26" y="14"/>
                    </a:lnTo>
                    <a:lnTo>
                      <a:pt x="18" y="22"/>
                    </a:lnTo>
                    <a:lnTo>
                      <a:pt x="10" y="33"/>
                    </a:lnTo>
                    <a:lnTo>
                      <a:pt x="3" y="48"/>
                    </a:lnTo>
                    <a:lnTo>
                      <a:pt x="2" y="54"/>
                    </a:lnTo>
                    <a:lnTo>
                      <a:pt x="0" y="69"/>
                    </a:lnTo>
                    <a:lnTo>
                      <a:pt x="0" y="88"/>
                    </a:lnTo>
                    <a:lnTo>
                      <a:pt x="3" y="108"/>
                    </a:lnTo>
                    <a:close/>
                  </a:path>
                </a:pathLst>
              </a:custGeom>
              <a:solidFill>
                <a:srgbClr val="4CF24C"/>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sp>
            <p:nvSpPr>
              <p:cNvPr id="316" name="Freeform 441"/>
              <p:cNvSpPr/>
              <p:nvPr/>
            </p:nvSpPr>
            <p:spPr bwMode="auto">
              <a:xfrm>
                <a:off x="1319" y="3688"/>
                <a:ext cx="11" cy="30"/>
              </a:xfrm>
              <a:custGeom>
                <a:avLst/>
                <a:gdLst>
                  <a:gd name="T0" fmla="*/ 0 w 42"/>
                  <a:gd name="T1" fmla="*/ 0 h 120"/>
                  <a:gd name="T2" fmla="*/ 0 w 42"/>
                  <a:gd name="T3" fmla="*/ 0 h 120"/>
                  <a:gd name="T4" fmla="*/ 0 w 42"/>
                  <a:gd name="T5" fmla="*/ 0 h 120"/>
                  <a:gd name="T6" fmla="*/ 0 w 42"/>
                  <a:gd name="T7" fmla="*/ 0 h 120"/>
                  <a:gd name="T8" fmla="*/ 0 w 42"/>
                  <a:gd name="T9" fmla="*/ 0 h 120"/>
                  <a:gd name="T10" fmla="*/ 0 w 42"/>
                  <a:gd name="T11" fmla="*/ 0 h 120"/>
                  <a:gd name="T12" fmla="*/ 0 w 42"/>
                  <a:gd name="T13" fmla="*/ 0 h 120"/>
                  <a:gd name="T14" fmla="*/ 0 w 42"/>
                  <a:gd name="T15" fmla="*/ 0 h 120"/>
                  <a:gd name="T16" fmla="*/ 0 w 42"/>
                  <a:gd name="T17" fmla="*/ 0 h 120"/>
                  <a:gd name="T18" fmla="*/ 0 w 42"/>
                  <a:gd name="T19" fmla="*/ 0 h 120"/>
                  <a:gd name="T20" fmla="*/ 0 w 42"/>
                  <a:gd name="T21" fmla="*/ 0 h 120"/>
                  <a:gd name="T22" fmla="*/ 0 w 42"/>
                  <a:gd name="T23" fmla="*/ 0 h 120"/>
                  <a:gd name="T24" fmla="*/ 0 w 42"/>
                  <a:gd name="T25" fmla="*/ 0 h 120"/>
                  <a:gd name="T26" fmla="*/ 0 w 42"/>
                  <a:gd name="T27" fmla="*/ 0 h 120"/>
                  <a:gd name="T28" fmla="*/ 0 w 42"/>
                  <a:gd name="T29" fmla="*/ 0 h 120"/>
                  <a:gd name="T30" fmla="*/ 0 w 42"/>
                  <a:gd name="T31" fmla="*/ 0 h 120"/>
                  <a:gd name="T32" fmla="*/ 0 w 42"/>
                  <a:gd name="T33" fmla="*/ 0 h 120"/>
                  <a:gd name="T34" fmla="*/ 0 w 42"/>
                  <a:gd name="T35" fmla="*/ 0 h 120"/>
                  <a:gd name="T36" fmla="*/ 0 w 42"/>
                  <a:gd name="T37" fmla="*/ 0 h 120"/>
                  <a:gd name="T38" fmla="*/ 0 w 42"/>
                  <a:gd name="T39" fmla="*/ 0 h 120"/>
                  <a:gd name="T40" fmla="*/ 0 w 42"/>
                  <a:gd name="T41" fmla="*/ 0 h 120"/>
                  <a:gd name="T42" fmla="*/ 0 w 42"/>
                  <a:gd name="T43" fmla="*/ 0 h 120"/>
                  <a:gd name="T44" fmla="*/ 0 w 42"/>
                  <a:gd name="T45" fmla="*/ 0 h 120"/>
                  <a:gd name="T46" fmla="*/ 0 w 42"/>
                  <a:gd name="T47" fmla="*/ 0 h 120"/>
                  <a:gd name="T48" fmla="*/ 0 w 42"/>
                  <a:gd name="T49" fmla="*/ 0 h 120"/>
                  <a:gd name="T50" fmla="*/ 0 w 42"/>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120"/>
                  <a:gd name="T80" fmla="*/ 42 w 42"/>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120">
                    <a:moveTo>
                      <a:pt x="6" y="0"/>
                    </a:moveTo>
                    <a:lnTo>
                      <a:pt x="7" y="3"/>
                    </a:lnTo>
                    <a:lnTo>
                      <a:pt x="8" y="11"/>
                    </a:lnTo>
                    <a:lnTo>
                      <a:pt x="8" y="18"/>
                    </a:lnTo>
                    <a:lnTo>
                      <a:pt x="7" y="24"/>
                    </a:lnTo>
                    <a:lnTo>
                      <a:pt x="13" y="31"/>
                    </a:lnTo>
                    <a:lnTo>
                      <a:pt x="18" y="31"/>
                    </a:lnTo>
                    <a:lnTo>
                      <a:pt x="19" y="26"/>
                    </a:lnTo>
                    <a:lnTo>
                      <a:pt x="31" y="15"/>
                    </a:lnTo>
                    <a:lnTo>
                      <a:pt x="33" y="14"/>
                    </a:lnTo>
                    <a:lnTo>
                      <a:pt x="36" y="14"/>
                    </a:lnTo>
                    <a:lnTo>
                      <a:pt x="40" y="19"/>
                    </a:lnTo>
                    <a:lnTo>
                      <a:pt x="42" y="32"/>
                    </a:lnTo>
                    <a:lnTo>
                      <a:pt x="42" y="36"/>
                    </a:lnTo>
                    <a:lnTo>
                      <a:pt x="42" y="46"/>
                    </a:lnTo>
                    <a:lnTo>
                      <a:pt x="39" y="55"/>
                    </a:lnTo>
                    <a:lnTo>
                      <a:pt x="34" y="62"/>
                    </a:lnTo>
                    <a:lnTo>
                      <a:pt x="33" y="69"/>
                    </a:lnTo>
                    <a:lnTo>
                      <a:pt x="32" y="84"/>
                    </a:lnTo>
                    <a:lnTo>
                      <a:pt x="29" y="101"/>
                    </a:lnTo>
                    <a:lnTo>
                      <a:pt x="26" y="112"/>
                    </a:lnTo>
                    <a:lnTo>
                      <a:pt x="6" y="120"/>
                    </a:lnTo>
                    <a:lnTo>
                      <a:pt x="4" y="107"/>
                    </a:lnTo>
                    <a:lnTo>
                      <a:pt x="1" y="75"/>
                    </a:lnTo>
                    <a:lnTo>
                      <a:pt x="0" y="35"/>
                    </a:lnTo>
                    <a:lnTo>
                      <a:pt x="6" y="0"/>
                    </a:lnTo>
                    <a:close/>
                  </a:path>
                </a:pathLst>
              </a:custGeom>
              <a:solidFill>
                <a:srgbClr val="B22626"/>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ko-KR" altLang="en-US" kern="0">
                  <a:solidFill>
                    <a:sysClr val="windowText" lastClr="000000"/>
                  </a:solidFill>
                  <a:latin typeface="微软雅黑" panose="020B0503020204020204" pitchFamily="34" charset="-122"/>
                </a:endParaRPr>
              </a:p>
            </p:txBody>
          </p:sp>
        </p:grpSp>
        <p:sp>
          <p:nvSpPr>
            <p:cNvPr id="318" name="Rectangle 487"/>
            <p:cNvSpPr>
              <a:spLocks noChangeArrowheads="1"/>
            </p:cNvSpPr>
            <p:nvPr/>
          </p:nvSpPr>
          <p:spPr bwMode="auto">
            <a:xfrm>
              <a:off x="8101016" y="1844675"/>
              <a:ext cx="720725" cy="557212"/>
            </a:xfrm>
            <a:prstGeom prst="rect">
              <a:avLst/>
            </a:prstGeom>
            <a:solidFill>
              <a:srgbClr val="FF66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957580">
                <a:defRPr/>
              </a:pPr>
              <a:r>
                <a:rPr lang="en-US" altLang="ko-KR" sz="1400" kern="0" dirty="0">
                  <a:solidFill>
                    <a:srgbClr val="FFFFFF"/>
                  </a:solidFill>
                  <a:latin typeface="HDharmony M" panose="02020603020101020101" pitchFamily="18" charset="-127"/>
                  <a:ea typeface="HDharmony M" panose="02020603020101020101" pitchFamily="18" charset="-127"/>
                </a:rPr>
                <a:t>GLOVE</a:t>
              </a:r>
              <a:endParaRPr lang="en-US" altLang="ko-KR" sz="1400" kern="0" dirty="0">
                <a:solidFill>
                  <a:srgbClr val="FFFFFF"/>
                </a:solidFill>
                <a:latin typeface="微软雅黑" panose="020B0503020204020204" pitchFamily="34" charset="-122"/>
                <a:ea typeface="微软雅黑" panose="020B0503020204020204" pitchFamily="34" charset="-122"/>
              </a:endParaRPr>
            </a:p>
          </p:txBody>
        </p:sp>
        <p:sp>
          <p:nvSpPr>
            <p:cNvPr id="320" name="Rectangle 488"/>
            <p:cNvSpPr>
              <a:spLocks noChangeArrowheads="1"/>
            </p:cNvSpPr>
            <p:nvPr/>
          </p:nvSpPr>
          <p:spPr bwMode="auto">
            <a:xfrm>
              <a:off x="8101016" y="2492375"/>
              <a:ext cx="720725" cy="557212"/>
            </a:xfrm>
            <a:prstGeom prst="rect">
              <a:avLst/>
            </a:prstGeom>
            <a:solidFill>
              <a:srgbClr val="FF66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957580">
                <a:defRPr/>
              </a:pPr>
              <a:r>
                <a:rPr lang="en-US" altLang="ko-KR" sz="1400" kern="0" dirty="0" err="1">
                  <a:solidFill>
                    <a:srgbClr val="FFFFFF"/>
                  </a:solidFill>
                  <a:latin typeface="微软雅黑" panose="020B0503020204020204" pitchFamily="34" charset="-122"/>
                  <a:ea typeface="微软雅黑" panose="020B0503020204020204" pitchFamily="34" charset="-122"/>
                </a:rPr>
                <a:t>iTMS</a:t>
              </a:r>
              <a:endParaRPr lang="en-US" altLang="ko-KR" sz="1400" kern="0" dirty="0">
                <a:solidFill>
                  <a:srgbClr val="FFFFFF"/>
                </a:solidFill>
                <a:latin typeface="微软雅黑" panose="020B0503020204020204" pitchFamily="34" charset="-122"/>
                <a:ea typeface="微软雅黑" panose="020B0503020204020204" pitchFamily="34" charset="-122"/>
              </a:endParaRPr>
            </a:p>
          </p:txBody>
        </p:sp>
        <p:sp>
          <p:nvSpPr>
            <p:cNvPr id="321" name="Rectangle 489"/>
            <p:cNvSpPr>
              <a:spLocks noChangeArrowheads="1"/>
            </p:cNvSpPr>
            <p:nvPr/>
          </p:nvSpPr>
          <p:spPr bwMode="auto">
            <a:xfrm>
              <a:off x="8101016" y="3122613"/>
              <a:ext cx="720725" cy="557212"/>
            </a:xfrm>
            <a:prstGeom prst="rect">
              <a:avLst/>
            </a:prstGeom>
            <a:solidFill>
              <a:srgbClr val="FF66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957580">
                <a:defRPr/>
              </a:pPr>
              <a:r>
                <a:rPr lang="en-US" altLang="ko-KR" sz="1400" kern="0" dirty="0">
                  <a:solidFill>
                    <a:srgbClr val="FFFFFF"/>
                  </a:solidFill>
                  <a:latin typeface="微软雅黑" panose="020B0503020204020204" pitchFamily="34" charset="-122"/>
                  <a:ea typeface="微软雅黑" panose="020B0503020204020204" pitchFamily="34" charset="-122"/>
                </a:rPr>
                <a:t>WMS</a:t>
              </a:r>
            </a:p>
          </p:txBody>
        </p:sp>
        <p:sp>
          <p:nvSpPr>
            <p:cNvPr id="322" name="Rectangle 490"/>
            <p:cNvSpPr>
              <a:spLocks noChangeArrowheads="1"/>
            </p:cNvSpPr>
            <p:nvPr/>
          </p:nvSpPr>
          <p:spPr bwMode="auto">
            <a:xfrm>
              <a:off x="8101016" y="3760788"/>
              <a:ext cx="720725" cy="557212"/>
            </a:xfrm>
            <a:prstGeom prst="rect">
              <a:avLst/>
            </a:prstGeom>
            <a:solidFill>
              <a:srgbClr val="FF66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957580">
                <a:defRPr/>
              </a:pPr>
              <a:r>
                <a:rPr lang="en-US" altLang="ko-KR" sz="1400" kern="0" dirty="0">
                  <a:solidFill>
                    <a:srgbClr val="FFFFFF"/>
                  </a:solidFill>
                  <a:latin typeface="微软雅黑" panose="020B0503020204020204" pitchFamily="34" charset="-122"/>
                  <a:ea typeface="微软雅黑" panose="020B0503020204020204" pitchFamily="34" charset="-122"/>
                </a:rPr>
                <a:t>VPS</a:t>
              </a:r>
            </a:p>
          </p:txBody>
        </p:sp>
        <p:sp>
          <p:nvSpPr>
            <p:cNvPr id="324" name="Rectangle 491"/>
            <p:cNvSpPr>
              <a:spLocks noChangeArrowheads="1"/>
            </p:cNvSpPr>
            <p:nvPr/>
          </p:nvSpPr>
          <p:spPr bwMode="auto">
            <a:xfrm>
              <a:off x="8101016" y="4413250"/>
              <a:ext cx="720725" cy="557212"/>
            </a:xfrm>
            <a:prstGeom prst="rect">
              <a:avLst/>
            </a:prstGeom>
            <a:solidFill>
              <a:srgbClr val="FF66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957580">
                <a:defRPr/>
              </a:pPr>
              <a:r>
                <a:rPr lang="en-US" altLang="ko-KR" sz="1400" kern="0" dirty="0">
                  <a:solidFill>
                    <a:srgbClr val="FFFFFF"/>
                  </a:solidFill>
                  <a:latin typeface="微软雅黑" panose="020B0503020204020204" pitchFamily="34" charset="-122"/>
                  <a:ea typeface="微软雅黑" panose="020B0503020204020204" pitchFamily="34" charset="-122"/>
                </a:rPr>
                <a:t>SCEM</a:t>
              </a:r>
            </a:p>
          </p:txBody>
        </p:sp>
        <p:sp>
          <p:nvSpPr>
            <p:cNvPr id="325" name="AutoShape 492"/>
            <p:cNvSpPr>
              <a:spLocks noChangeArrowheads="1"/>
            </p:cNvSpPr>
            <p:nvPr/>
          </p:nvSpPr>
          <p:spPr bwMode="auto">
            <a:xfrm>
              <a:off x="4881487" y="2960688"/>
              <a:ext cx="333375" cy="214312"/>
            </a:xfrm>
            <a:prstGeom prst="upDownArrow">
              <a:avLst>
                <a:gd name="adj1" fmla="val 43806"/>
                <a:gd name="adj2" fmla="val 34074"/>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defRPr/>
              </a:pPr>
              <a:endParaRPr lang="ko-KR" altLang="en-US" kern="0">
                <a:solidFill>
                  <a:sysClr val="windowText" lastClr="000000"/>
                </a:solidFill>
                <a:latin typeface="微软雅黑" panose="020B0503020204020204" pitchFamily="34" charset="-122"/>
              </a:endParaRPr>
            </a:p>
          </p:txBody>
        </p:sp>
        <p:sp>
          <p:nvSpPr>
            <p:cNvPr id="326" name="AutoShape 493"/>
            <p:cNvSpPr>
              <a:spLocks noChangeArrowheads="1"/>
            </p:cNvSpPr>
            <p:nvPr/>
          </p:nvSpPr>
          <p:spPr bwMode="auto">
            <a:xfrm>
              <a:off x="4881487" y="3621088"/>
              <a:ext cx="333375" cy="214312"/>
            </a:xfrm>
            <a:prstGeom prst="upDownArrow">
              <a:avLst>
                <a:gd name="adj1" fmla="val 43806"/>
                <a:gd name="adj2" fmla="val 34074"/>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defRPr/>
              </a:pPr>
              <a:endParaRPr lang="ko-KR" altLang="en-US" kern="0">
                <a:solidFill>
                  <a:sysClr val="windowText" lastClr="000000"/>
                </a:solidFill>
                <a:latin typeface="微软雅黑" panose="020B0503020204020204" pitchFamily="34" charset="-122"/>
              </a:endParaRPr>
            </a:p>
          </p:txBody>
        </p:sp>
        <p:sp>
          <p:nvSpPr>
            <p:cNvPr id="327" name="AutoShape 494"/>
            <p:cNvSpPr>
              <a:spLocks noChangeArrowheads="1"/>
            </p:cNvSpPr>
            <p:nvPr/>
          </p:nvSpPr>
          <p:spPr bwMode="auto">
            <a:xfrm>
              <a:off x="4881487" y="4241800"/>
              <a:ext cx="333375" cy="214312"/>
            </a:xfrm>
            <a:prstGeom prst="upDownArrow">
              <a:avLst>
                <a:gd name="adj1" fmla="val 43806"/>
                <a:gd name="adj2" fmla="val 34074"/>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defRPr/>
              </a:pPr>
              <a:endParaRPr lang="ko-KR" altLang="en-US" kern="0">
                <a:solidFill>
                  <a:sysClr val="windowText" lastClr="000000"/>
                </a:solidFill>
                <a:latin typeface="微软雅黑" panose="020B0503020204020204" pitchFamily="34" charset="-122"/>
              </a:endParaRPr>
            </a:p>
          </p:txBody>
        </p:sp>
        <p:pic>
          <p:nvPicPr>
            <p:cNvPr id="329" name="Picture 504" descr="012 cop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4975" y="2565400"/>
              <a:ext cx="34925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0" name="Picture 505" descr="009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5450" y="3822700"/>
              <a:ext cx="3968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1" name="Picture 506" descr="013 cop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0212" y="4508500"/>
              <a:ext cx="3921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2" name="Picture 507" descr="010 cop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735" y="2205394"/>
            <a:ext cx="57269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5" name="Picture 510" descr="그림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2883" y="3429357"/>
            <a:ext cx="937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6" name="Picture 511" descr="그림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9785" y="4294544"/>
            <a:ext cx="85817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 name="Picture 512" descr="그림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0512" y="4372354"/>
            <a:ext cx="885692"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HDharmony B" panose="02020603020101020101" pitchFamily="18" charset="-127"/>
              <a:ea typeface="HDharmony B" panose="02020603020101020101" pitchFamily="18" charset="-127"/>
            </a:endParaRPr>
          </a:p>
        </p:txBody>
      </p:sp>
      <p:sp>
        <p:nvSpPr>
          <p:cNvPr id="8" name="직사각형 7"/>
          <p:cNvSpPr/>
          <p:nvPr/>
        </p:nvSpPr>
        <p:spPr>
          <a:xfrm>
            <a:off x="0" y="0"/>
            <a:ext cx="12192000" cy="6855253"/>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HDharmony B" panose="02020603020101020101" pitchFamily="18" charset="-127"/>
              <a:ea typeface="HDharmony B" panose="02020603020101020101" pitchFamily="18" charset="-127"/>
            </a:endParaRPr>
          </a:p>
        </p:txBody>
      </p:sp>
      <p:pic>
        <p:nvPicPr>
          <p:cNvPr id="24" name="그림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476" y="2747"/>
            <a:ext cx="4741824" cy="3626328"/>
          </a:xfrm>
          <a:prstGeom prst="rect">
            <a:avLst/>
          </a:prstGeom>
        </p:spPr>
      </p:pic>
      <p:pic>
        <p:nvPicPr>
          <p:cNvPr id="5" name="그림 4"/>
          <p:cNvPicPr>
            <a:picLocks noChangeAspect="1"/>
          </p:cNvPicPr>
          <p:nvPr/>
        </p:nvPicPr>
        <p:blipFill rotWithShape="1">
          <a:blip r:embed="rId3" cstate="print">
            <a:extLst>
              <a:ext uri="{28A0092B-C50C-407E-A947-70E740481C1C}">
                <a14:useLocalDpi xmlns:a14="http://schemas.microsoft.com/office/drawing/2010/main" val="0"/>
              </a:ext>
            </a:extLst>
          </a:blip>
          <a:srcRect l="16447" b="11415"/>
          <a:stretch>
            <a:fillRect/>
          </a:stretch>
        </p:blipFill>
        <p:spPr>
          <a:xfrm>
            <a:off x="8373" y="3762586"/>
            <a:ext cx="4416190" cy="2350184"/>
          </a:xfrm>
          <a:prstGeom prst="rect">
            <a:avLst/>
          </a:prstGeom>
        </p:spPr>
      </p:pic>
      <p:pic>
        <p:nvPicPr>
          <p:cNvPr id="6" name="그림 5"/>
          <p:cNvPicPr>
            <a:picLocks noChangeAspect="1"/>
          </p:cNvPicPr>
          <p:nvPr/>
        </p:nvPicPr>
        <p:blipFill rotWithShape="1">
          <a:blip r:embed="rId4" cstate="print">
            <a:extLst>
              <a:ext uri="{28A0092B-C50C-407E-A947-70E740481C1C}">
                <a14:useLocalDpi xmlns:a14="http://schemas.microsoft.com/office/drawing/2010/main" val="0"/>
              </a:ext>
            </a:extLst>
          </a:blip>
          <a:srcRect l="32480" t="-1" b="11696"/>
          <a:stretch>
            <a:fillRect/>
          </a:stretch>
        </p:blipFill>
        <p:spPr>
          <a:xfrm>
            <a:off x="7525461" y="4464957"/>
            <a:ext cx="3496752" cy="2403428"/>
          </a:xfrm>
          <a:prstGeom prst="rect">
            <a:avLst/>
          </a:prstGeom>
        </p:spPr>
      </p:pic>
      <p:pic>
        <p:nvPicPr>
          <p:cNvPr id="41" name="그림 40"/>
          <p:cNvPicPr>
            <a:picLocks noChangeAspect="1"/>
          </p:cNvPicPr>
          <p:nvPr/>
        </p:nvPicPr>
        <p:blipFill rotWithShape="1">
          <a:blip r:embed="rId5" cstate="print">
            <a:extLst>
              <a:ext uri="{28A0092B-C50C-407E-A947-70E740481C1C}">
                <a14:useLocalDpi xmlns:a14="http://schemas.microsoft.com/office/drawing/2010/main" val="0"/>
              </a:ext>
            </a:extLst>
          </a:blip>
          <a:srcRect r="67159" b="4377"/>
          <a:stretch>
            <a:fillRect/>
          </a:stretch>
        </p:blipFill>
        <p:spPr>
          <a:xfrm>
            <a:off x="6815101" y="3775928"/>
            <a:ext cx="1998700" cy="3058546"/>
          </a:xfrm>
          <a:prstGeom prst="rect">
            <a:avLst/>
          </a:prstGeom>
        </p:spPr>
      </p:pic>
      <p:pic>
        <p:nvPicPr>
          <p:cNvPr id="7" name="그림 6"/>
          <p:cNvPicPr>
            <a:picLocks noChangeAspect="1"/>
          </p:cNvPicPr>
          <p:nvPr/>
        </p:nvPicPr>
        <p:blipFill rotWithShape="1">
          <a:blip r:embed="rId6" cstate="print">
            <a:extLst>
              <a:ext uri="{28A0092B-C50C-407E-A947-70E740481C1C}">
                <a14:useLocalDpi xmlns:a14="http://schemas.microsoft.com/office/drawing/2010/main" val="0"/>
              </a:ext>
            </a:extLst>
          </a:blip>
          <a:srcRect r="19451"/>
          <a:stretch>
            <a:fillRect/>
          </a:stretch>
        </p:blipFill>
        <p:spPr>
          <a:xfrm>
            <a:off x="8676472" y="1271816"/>
            <a:ext cx="3507500" cy="1969098"/>
          </a:xfrm>
          <a:prstGeom prst="rect">
            <a:avLst/>
          </a:prstGeom>
        </p:spPr>
      </p:pic>
      <p:grpSp>
        <p:nvGrpSpPr>
          <p:cNvPr id="4" name="그룹 3"/>
          <p:cNvGrpSpPr/>
          <p:nvPr/>
        </p:nvGrpSpPr>
        <p:grpSpPr>
          <a:xfrm>
            <a:off x="2354136" y="2455287"/>
            <a:ext cx="7483729" cy="3097552"/>
            <a:chOff x="2354136" y="2659475"/>
            <a:chExt cx="7483729" cy="3097552"/>
          </a:xfrm>
        </p:grpSpPr>
        <p:pic>
          <p:nvPicPr>
            <p:cNvPr id="31" name="그림 30"/>
            <p:cNvPicPr>
              <a:picLocks noChangeAspect="1"/>
            </p:cNvPicPr>
            <p:nvPr/>
          </p:nvPicPr>
          <p:blipFill>
            <a:blip r:embed="rId7" cstate="screen">
              <a:lum bright="100000"/>
            </a:blip>
            <a:stretch>
              <a:fillRect/>
            </a:stretch>
          </p:blipFill>
          <p:spPr>
            <a:xfrm>
              <a:off x="5175593" y="5605172"/>
              <a:ext cx="1840812" cy="151855"/>
            </a:xfrm>
            <a:prstGeom prst="rect">
              <a:avLst/>
            </a:prstGeom>
          </p:spPr>
        </p:pic>
        <p:sp>
          <p:nvSpPr>
            <p:cNvPr id="21" name="TextBox 20"/>
            <p:cNvSpPr txBox="1"/>
            <p:nvPr/>
          </p:nvSpPr>
          <p:spPr>
            <a:xfrm>
              <a:off x="2354136" y="2659475"/>
              <a:ext cx="7483729" cy="646331"/>
            </a:xfrm>
            <a:prstGeom prst="rect">
              <a:avLst/>
            </a:prstGeom>
            <a:noFill/>
          </p:spPr>
          <p:txBody>
            <a:bodyPr wrap="square">
              <a:spAutoFit/>
            </a:bodyPr>
            <a:lstStyle/>
            <a:p>
              <a:pPr algn="ctr"/>
              <a:r>
                <a:rPr lang="en-US" altLang="ko-KR" sz="3600" spc="-100">
                  <a:ln>
                    <a:solidFill>
                      <a:schemeClr val="accent1">
                        <a:shade val="50000"/>
                        <a:alpha val="0"/>
                      </a:schemeClr>
                    </a:solidFill>
                  </a:ln>
                  <a:solidFill>
                    <a:schemeClr val="bg1"/>
                  </a:solidFill>
                  <a:latin typeface="HDharmony B" panose="02020603020101020101" pitchFamily="18" charset="-127"/>
                  <a:ea typeface="HDharmony B" panose="02020603020101020101" pitchFamily="18" charset="-127"/>
                  <a:cs typeface="KoPubWorld돋움체 Bold" panose="00000800000000000000" pitchFamily="2" charset="-127"/>
                </a:rPr>
                <a:t>Global </a:t>
              </a:r>
              <a:r>
                <a:rPr lang="en-US" altLang="ko-KR" sz="3600" spc="-100">
                  <a:ln>
                    <a:solidFill>
                      <a:schemeClr val="accent1">
                        <a:shade val="50000"/>
                        <a:alpha val="0"/>
                      </a:schemeClr>
                    </a:solidFill>
                  </a:ln>
                  <a:solidFill>
                    <a:schemeClr val="accent2"/>
                  </a:solidFill>
                  <a:latin typeface="HDharmony B" panose="02020603020101020101" pitchFamily="18" charset="-127"/>
                  <a:ea typeface="HDharmony B" panose="02020603020101020101" pitchFamily="18" charset="-127"/>
                  <a:cs typeface="KoPubWorld돋움체 Bold" panose="00000800000000000000" pitchFamily="2" charset="-127"/>
                </a:rPr>
                <a:t>Smart </a:t>
              </a:r>
              <a:r>
                <a:rPr lang="en-US" altLang="ko-KR" sz="3600" spc="-100" dirty="0">
                  <a:ln>
                    <a:solidFill>
                      <a:schemeClr val="accent1">
                        <a:shade val="50000"/>
                        <a:alpha val="0"/>
                      </a:schemeClr>
                    </a:solidFill>
                  </a:ln>
                  <a:solidFill>
                    <a:schemeClr val="accent2"/>
                  </a:solidFill>
                  <a:latin typeface="HDharmony B" panose="02020603020101020101" pitchFamily="18" charset="-127"/>
                  <a:ea typeface="HDharmony B" panose="02020603020101020101" pitchFamily="18" charset="-127"/>
                  <a:cs typeface="KoPubWorld돋움체 Bold" panose="00000800000000000000" pitchFamily="2" charset="-127"/>
                </a:rPr>
                <a:t>SCM</a:t>
              </a:r>
              <a:r>
                <a:rPr lang="en-US" altLang="ko-KR" sz="3600" spc="-100" dirty="0">
                  <a:ln>
                    <a:solidFill>
                      <a:schemeClr val="accent1">
                        <a:shade val="50000"/>
                        <a:alpha val="0"/>
                      </a:schemeClr>
                    </a:solidFill>
                  </a:ln>
                  <a:solidFill>
                    <a:schemeClr val="bg1"/>
                  </a:solidFill>
                  <a:latin typeface="HDharmony B" panose="02020603020101020101" pitchFamily="18" charset="-127"/>
                  <a:ea typeface="HDharmony B" panose="02020603020101020101" pitchFamily="18" charset="-127"/>
                  <a:cs typeface="KoPubWorld돋움체 Bold" panose="00000800000000000000" pitchFamily="2" charset="-127"/>
                </a:rPr>
                <a:t> Provider</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3" name="직사각형 12"/>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17" name="TextBox 16"/>
          <p:cNvSpPr txBox="1"/>
          <p:nvPr/>
        </p:nvSpPr>
        <p:spPr>
          <a:xfrm>
            <a:off x="502241" y="456327"/>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sz="2400" b="1" i="0" u="none" strike="noStrike" kern="1200" cap="none" spc="100" normalizeH="0" baseline="0" noProof="0" dirty="0">
                <a:ln>
                  <a:solidFill>
                    <a:srgbClr val="4472C4">
                      <a:shade val="50000"/>
                      <a:alpha val="0"/>
                    </a:srgb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现代北京格罗唯视简介（中国区）</a:t>
            </a:r>
          </a:p>
        </p:txBody>
      </p:sp>
      <p:cxnSp>
        <p:nvCxnSpPr>
          <p:cNvPr id="12" name="직선 연결선 11"/>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7" name="사각형: 둥근 모서리 66"/>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68" name="사각형: 둥근 모서리 67"/>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69" name="사각형: 둥근 모서리 68"/>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pic>
        <p:nvPicPr>
          <p:cNvPr id="72" name="그림 71"/>
          <p:cNvPicPr>
            <a:picLocks noChangeAspect="1"/>
          </p:cNvPicPr>
          <p:nvPr/>
        </p:nvPicPr>
        <p:blipFill>
          <a:blip r:embed="rId2" cstate="screen"/>
          <a:stretch>
            <a:fillRect/>
          </a:stretch>
        </p:blipFill>
        <p:spPr>
          <a:xfrm>
            <a:off x="10433035" y="280490"/>
            <a:ext cx="1257299" cy="103719"/>
          </a:xfrm>
          <a:prstGeom prst="rect">
            <a:avLst/>
          </a:prstGeom>
        </p:spPr>
      </p:pic>
      <p:sp>
        <p:nvSpPr>
          <p:cNvPr id="7172" name="Text Box 64"/>
          <p:cNvSpPr txBox="1">
            <a:spLocks noChangeArrowheads="1"/>
          </p:cNvSpPr>
          <p:nvPr/>
        </p:nvSpPr>
        <p:spPr bwMode="auto">
          <a:xfrm>
            <a:off x="649068" y="899889"/>
            <a:ext cx="11168185" cy="321945"/>
          </a:xfrm>
          <a:prstGeom prst="rect">
            <a:avLst/>
          </a:prstGeom>
          <a:noFill/>
          <a:ln w="9525">
            <a:noFill/>
            <a:miter lim="800000"/>
          </a:ln>
        </p:spPr>
        <p:txBody>
          <a:bodyPr>
            <a:spAutoFit/>
          </a:bodyPr>
          <a:lstStyle/>
          <a:p>
            <a:pPr algn="ctr" fontAlgn="base" latinLnBrk="1">
              <a:spcBef>
                <a:spcPct val="50000"/>
              </a:spcBef>
              <a:spcAft>
                <a:spcPct val="0"/>
              </a:spcAft>
            </a:pPr>
            <a:r>
              <a:rPr kumimoji="1"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支持与陪伴客户全物流链的</a:t>
            </a:r>
            <a:r>
              <a:rPr kumimoji="1" lang="ko-KR"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sz="15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Your Value Chain Partner </a:t>
            </a:r>
            <a:r>
              <a:rPr kumimoji="1"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北京格罗唯视</a:t>
            </a:r>
          </a:p>
        </p:txBody>
      </p:sp>
      <p:sp>
        <p:nvSpPr>
          <p:cNvPr id="7173" name="Text Box 66"/>
          <p:cNvSpPr txBox="1">
            <a:spLocks noChangeArrowheads="1"/>
          </p:cNvSpPr>
          <p:nvPr/>
        </p:nvSpPr>
        <p:spPr bwMode="auto">
          <a:xfrm>
            <a:off x="713740" y="1393190"/>
            <a:ext cx="10937875" cy="3388995"/>
          </a:xfrm>
          <a:prstGeom prst="rect">
            <a:avLst/>
          </a:prstGeom>
          <a:noFill/>
          <a:ln w="9525">
            <a:noFill/>
            <a:miter lim="800000"/>
          </a:ln>
        </p:spPr>
        <p:txBody>
          <a:bodyPr wrap="square">
            <a:spAutoFit/>
          </a:bodyPr>
          <a:lstStyle/>
          <a:p>
            <a:pPr indent="0" fontAlgn="base" latinLnBrk="1">
              <a:spcBef>
                <a:spcPct val="50000"/>
              </a:spcBef>
              <a:spcAft>
                <a:spcPct val="0"/>
              </a:spcAft>
              <a:buClr>
                <a:srgbClr val="FFFF00"/>
              </a:buClr>
              <a:buNone/>
            </a:pPr>
            <a:r>
              <a:rPr kumimoji="1" lang="zh-CN" altLang="en-US" sz="1475" b="1" dirty="0">
                <a:solidFill>
                  <a:srgbClr val="3D54B1"/>
                </a:solidFill>
                <a:latin typeface="微软雅黑" panose="020B0503020204020204" pitchFamily="34" charset="-122"/>
                <a:ea typeface="微软雅黑" panose="020B0503020204020204" pitchFamily="34" charset="-122"/>
              </a:rPr>
              <a:t>公司成立</a:t>
            </a:r>
            <a:r>
              <a:rPr kumimoji="1" lang="ko-KR" altLang="en-US" sz="1475" dirty="0">
                <a:solidFill>
                  <a:schemeClr val="tx1">
                    <a:lumMod val="65000"/>
                    <a:lumOff val="35000"/>
                  </a:schemeClr>
                </a:solidFill>
                <a:latin typeface="微软雅黑" panose="020B0503020204020204" pitchFamily="34" charset="-122"/>
                <a:ea typeface="宋体" panose="02010600030101010101" pitchFamily="2" charset="-122"/>
              </a:rPr>
              <a:t>   </a:t>
            </a:r>
            <a:r>
              <a:rPr kumimoji="1" lang="en-US" altLang="ko-KR" sz="1475" dirty="0">
                <a:solidFill>
                  <a:schemeClr val="tx1">
                    <a:lumMod val="65000"/>
                    <a:lumOff val="35000"/>
                  </a:schemeClr>
                </a:solidFill>
                <a:latin typeface="微软雅黑" panose="020B0503020204020204" pitchFamily="34" charset="-122"/>
                <a:ea typeface="微软雅黑" panose="020B0503020204020204" pitchFamily="34" charset="-122"/>
              </a:rPr>
              <a:t>2005</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年</a:t>
            </a:r>
            <a:r>
              <a:rPr kumimoji="1" lang="en-US" altLang="ko-KR" sz="1475" dirty="0">
                <a:solidFill>
                  <a:schemeClr val="tx1">
                    <a:lumMod val="65000"/>
                    <a:lumOff val="35000"/>
                  </a:schemeClr>
                </a:solidFill>
                <a:latin typeface="微软雅黑" panose="020B0503020204020204" pitchFamily="34" charset="-122"/>
                <a:ea typeface="微软雅黑" panose="020B0503020204020204" pitchFamily="34" charset="-122"/>
              </a:rPr>
              <a:t>7</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月</a:t>
            </a:r>
            <a:r>
              <a:rPr kumimoji="1" lang="en-US" altLang="ko-KR" sz="1475" dirty="0">
                <a:solidFill>
                  <a:schemeClr val="tx1">
                    <a:lumMod val="65000"/>
                    <a:lumOff val="35000"/>
                  </a:schemeClr>
                </a:solidFill>
                <a:latin typeface="微软雅黑" panose="020B0503020204020204" pitchFamily="34" charset="-122"/>
                <a:ea typeface="微软雅黑" panose="020B0503020204020204" pitchFamily="34" charset="-122"/>
              </a:rPr>
              <a:t>22</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日</a:t>
            </a:r>
            <a:r>
              <a:rPr kumimoji="1" lang="ko-KR" altLang="en-US" sz="1475" dirty="0">
                <a:solidFill>
                  <a:schemeClr val="tx1">
                    <a:lumMod val="65000"/>
                    <a:lumOff val="35000"/>
                  </a:schemeClr>
                </a:solidFill>
                <a:latin typeface="微软雅黑" panose="020B0503020204020204" pitchFamily="34" charset="-122"/>
                <a:ea typeface="HDharmony M" panose="02020603020101020101" pitchFamily="18" charset="-127"/>
              </a:rPr>
              <a:t> </a:t>
            </a:r>
            <a:r>
              <a:rPr kumimoji="1" lang="en-US" altLang="ko-KR" sz="1110" dirty="0">
                <a:solidFill>
                  <a:schemeClr val="tx1">
                    <a:lumMod val="65000"/>
                    <a:lumOff val="35000"/>
                  </a:schemeClr>
                </a:solidFill>
                <a:latin typeface="微软雅黑" panose="020B0503020204020204" pitchFamily="34" charset="-122"/>
                <a:ea typeface="微软雅黑" panose="020B0503020204020204" pitchFamily="34" charset="-122"/>
              </a:rPr>
              <a:t>(</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rPr>
              <a:t>总公司</a:t>
            </a:r>
            <a:r>
              <a:rPr kumimoji="1" lang="en-US" altLang="ko-KR" sz="1110"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rPr>
              <a:t>北京顺义区南法信镇焦各庄街</a:t>
            </a:r>
            <a:r>
              <a:rPr kumimoji="1" lang="en-US" altLang="zh-CN" sz="1110" dirty="0">
                <a:solidFill>
                  <a:schemeClr val="tx1">
                    <a:lumMod val="65000"/>
                    <a:lumOff val="35000"/>
                  </a:schemeClr>
                </a:solidFill>
                <a:latin typeface="微软雅黑" panose="020B0503020204020204" pitchFamily="34" charset="-122"/>
                <a:ea typeface="微软雅黑" panose="020B0503020204020204" pitchFamily="34" charset="-122"/>
              </a:rPr>
              <a:t>9</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rPr>
              <a:t>号院</a:t>
            </a:r>
            <a:r>
              <a:rPr kumimoji="1" lang="en-US" altLang="zh-CN" sz="1110" dirty="0">
                <a:solidFill>
                  <a:schemeClr val="tx1">
                    <a:lumMod val="65000"/>
                    <a:lumOff val="35000"/>
                  </a:schemeClr>
                </a:solidFill>
                <a:latin typeface="微软雅黑" panose="020B0503020204020204" pitchFamily="34" charset="-122"/>
                <a:ea typeface="微软雅黑" panose="020B0503020204020204" pitchFamily="34" charset="-122"/>
              </a:rPr>
              <a:t>4</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rPr>
              <a:t>号楼</a:t>
            </a:r>
            <a:r>
              <a:rPr kumimoji="1" lang="en-US" altLang="zh-CN" sz="1110" dirty="0">
                <a:solidFill>
                  <a:schemeClr val="tx1">
                    <a:lumMod val="65000"/>
                    <a:lumOff val="35000"/>
                  </a:schemeClr>
                </a:solidFill>
                <a:latin typeface="微软雅黑" panose="020B0503020204020204" pitchFamily="34" charset="-122"/>
                <a:ea typeface="微软雅黑" panose="020B0503020204020204" pitchFamily="34" charset="-122"/>
              </a:rPr>
              <a:t>5</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rPr>
              <a:t>层</a:t>
            </a:r>
            <a:r>
              <a:rPr kumimoji="1" lang="en-US" altLang="ko-KR" sz="1110" dirty="0">
                <a:solidFill>
                  <a:schemeClr val="tx1">
                    <a:lumMod val="65000"/>
                    <a:lumOff val="35000"/>
                  </a:schemeClr>
                </a:solidFill>
                <a:latin typeface="微软雅黑" panose="020B0503020204020204" pitchFamily="34" charset="-122"/>
                <a:ea typeface="微软雅黑" panose="020B0503020204020204" pitchFamily="34" charset="-122"/>
              </a:rPr>
              <a:t>)</a:t>
            </a:r>
          </a:p>
          <a:p>
            <a:pPr indent="0" fontAlgn="base" latinLnBrk="1">
              <a:spcBef>
                <a:spcPct val="50000"/>
              </a:spcBef>
              <a:spcAft>
                <a:spcPct val="0"/>
              </a:spcAft>
              <a:buClr>
                <a:srgbClr val="FFFF00"/>
              </a:buClr>
              <a:buNone/>
            </a:pPr>
            <a:r>
              <a:rPr kumimoji="1" lang="zh-CN" altLang="en-US" sz="1475" b="1" dirty="0">
                <a:solidFill>
                  <a:srgbClr val="3D54B1"/>
                </a:solidFill>
                <a:latin typeface="微软雅黑" panose="020B0503020204020204" pitchFamily="34" charset="-122"/>
                <a:ea typeface="微软雅黑" panose="020B0503020204020204" pitchFamily="34" charset="-122"/>
              </a:rPr>
              <a:t>资本构成</a:t>
            </a:r>
            <a:r>
              <a:rPr kumimoji="1" lang="zh-CN" altLang="en-US" sz="1475" b="1" dirty="0">
                <a:solidFill>
                  <a:schemeClr val="accent1">
                    <a:lumMod val="75000"/>
                  </a:schemeClr>
                </a:solidFill>
                <a:latin typeface="微软雅黑" panose="020B0503020204020204" pitchFamily="34" charset="-122"/>
                <a:ea typeface="微软雅黑" panose="020B0503020204020204" pitchFamily="34" charset="-122"/>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  韩国现代格罗唯视株式会社</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100%</a:t>
            </a:r>
            <a:endParaRPr kumimoji="1" lang="en-US" altLang="ko-KR" sz="1475"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base" latinLnBrk="1">
              <a:spcBef>
                <a:spcPct val="50000"/>
              </a:spcBef>
              <a:spcAft>
                <a:spcPct val="0"/>
              </a:spcAft>
              <a:buClr>
                <a:srgbClr val="FFFF00"/>
              </a:buClr>
              <a:buNone/>
            </a:pPr>
            <a:r>
              <a:rPr kumimoji="1" lang="zh-CN" altLang="en-US" sz="1475" b="1" dirty="0">
                <a:solidFill>
                  <a:srgbClr val="3D54B1"/>
                </a:solidFill>
                <a:latin typeface="微软雅黑" panose="020B0503020204020204" pitchFamily="34" charset="-122"/>
                <a:ea typeface="微软雅黑" panose="020B0503020204020204" pitchFamily="34" charset="-122"/>
              </a:rPr>
              <a:t>人员现状</a:t>
            </a:r>
            <a:r>
              <a:rPr kumimoji="1" lang="zh-CN" altLang="en-US" sz="1475" b="1" dirty="0">
                <a:solidFill>
                  <a:schemeClr val="accent1">
                    <a:lumMod val="75000"/>
                  </a:schemeClr>
                </a:solidFill>
                <a:latin typeface="微软雅黑" panose="020B0503020204020204" pitchFamily="34" charset="-122"/>
                <a:ea typeface="微软雅黑" panose="020B0503020204020204" pitchFamily="34" charset="-122"/>
              </a:rPr>
              <a:t> </a:t>
            </a:r>
            <a:r>
              <a:rPr kumimoji="1" lang="zh-CN" altLang="en-US" sz="1475" dirty="0">
                <a:solidFill>
                  <a:schemeClr val="accent1">
                    <a:lumMod val="75000"/>
                  </a:schemeClr>
                </a:solidFill>
                <a:latin typeface="微软雅黑" panose="020B0503020204020204" pitchFamily="34" charset="-122"/>
                <a:ea typeface="微软雅黑" panose="020B0503020204020204" pitchFamily="34" charset="-122"/>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 北京格罗唯视</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-112</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名 </a:t>
            </a:r>
            <a:r>
              <a:rPr kumimoji="1" lang="en-US" altLang="ko-KR" sz="1475"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天津格罗唯视</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-52</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名</a:t>
            </a:r>
            <a:r>
              <a:rPr kumimoji="1" lang="en-US" altLang="ko-KR" sz="1475" dirty="0">
                <a:solidFill>
                  <a:schemeClr val="tx1">
                    <a:lumMod val="65000"/>
                    <a:lumOff val="35000"/>
                  </a:schemeClr>
                </a:solidFill>
                <a:latin typeface="微软雅黑" panose="020B0503020204020204" pitchFamily="34" charset="-122"/>
                <a:ea typeface="微软雅黑" panose="020B0503020204020204" pitchFamily="34" charset="-122"/>
              </a:rPr>
              <a:t> /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中都格罗唯视</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-90</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名 </a:t>
            </a:r>
            <a:r>
              <a:rPr kumimoji="1" lang="en-US" altLang="ko-KR" sz="1475"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沧州格罗唯视</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-55</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名</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 /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重庆格罗唯视</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-72</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名 </a:t>
            </a:r>
            <a:endPar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base" latinLnBrk="1">
              <a:spcBef>
                <a:spcPct val="50000"/>
              </a:spcBef>
              <a:spcAft>
                <a:spcPct val="0"/>
              </a:spcAft>
              <a:buClr>
                <a:srgbClr val="FFFF00"/>
              </a:buClr>
              <a:buNone/>
            </a:pP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                     /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四川格罗唯视</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-171</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名 </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悦达格罗唯视 </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-44</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名 </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江苏格联物流</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-13</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名 </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久格海运</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- 7</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名 </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广西格久二手车</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-14</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名</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a:t>
            </a:r>
          </a:p>
          <a:p>
            <a:pPr indent="0" fontAlgn="base" latinLnBrk="1">
              <a:spcBef>
                <a:spcPct val="50000"/>
              </a:spcBef>
              <a:spcAft>
                <a:spcPct val="0"/>
              </a:spcAft>
              <a:buClr>
                <a:srgbClr val="FFFF00"/>
              </a:buClr>
              <a:buNone/>
            </a:pPr>
            <a:r>
              <a:rPr kumimoji="1" lang="en-US" altLang="ko-KR" sz="1475"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成都格罗唯视</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- 5</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名</a:t>
            </a:r>
            <a:endParaRPr kumimoji="1" lang="en-US" altLang="ko-KR" sz="1475"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base" latinLnBrk="1">
              <a:spcBef>
                <a:spcPct val="50000"/>
              </a:spcBef>
              <a:spcAft>
                <a:spcPct val="0"/>
              </a:spcAft>
              <a:buClr>
                <a:srgbClr val="FFFF00"/>
              </a:buClr>
              <a:buNone/>
            </a:pPr>
            <a:r>
              <a:rPr kumimoji="1" lang="zh-CN" altLang="en-US" sz="1475" b="1" dirty="0">
                <a:solidFill>
                  <a:srgbClr val="3D54B1"/>
                </a:solidFill>
                <a:latin typeface="微软雅黑" panose="020B0503020204020204" pitchFamily="34" charset="-122"/>
                <a:ea typeface="微软雅黑" panose="020B0503020204020204" pitchFamily="34" charset="-122"/>
              </a:rPr>
              <a:t>业务领域</a:t>
            </a:r>
            <a:r>
              <a:rPr kumimoji="1" lang="ko-KR" altLang="en-US" sz="1475" b="1" dirty="0">
                <a:solidFill>
                  <a:srgbClr val="3D54B1"/>
                </a:solidFill>
                <a:latin typeface="微软雅黑" panose="020B0503020204020204" pitchFamily="34" charset="-122"/>
                <a:ea typeface="HDharmony M" panose="02020603020101020101" pitchFamily="18" charset="-127"/>
              </a:rPr>
              <a:t> </a:t>
            </a:r>
            <a:r>
              <a:rPr kumimoji="1" lang="ko-KR" altLang="en-US" sz="1475" dirty="0">
                <a:solidFill>
                  <a:schemeClr val="tx1">
                    <a:lumMod val="65000"/>
                    <a:lumOff val="35000"/>
                  </a:schemeClr>
                </a:solidFill>
                <a:latin typeface="微软雅黑" panose="020B0503020204020204" pitchFamily="34" charset="-122"/>
                <a:ea typeface="HDharmony M" panose="02020603020101020101" pitchFamily="18" charset="-127"/>
              </a:rPr>
              <a:t>  </a:t>
            </a:r>
            <a:r>
              <a:rPr kumimoji="1" lang="zh-CN" altLang="en-US"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综合物流</a:t>
            </a:r>
            <a:r>
              <a:rPr kumimoji="1" lang="en-US" altLang="zh-CN"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a:t>
            </a:r>
            <a:r>
              <a:rPr kumimoji="1" lang="zh-CN" altLang="en-US"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国内</a:t>
            </a:r>
            <a:r>
              <a:rPr kumimoji="1" lang="en-US" altLang="ko-KR"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a:t>
            </a:r>
            <a:r>
              <a:rPr kumimoji="1" lang="zh-CN" altLang="en-US"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国际物流</a:t>
            </a:r>
            <a:r>
              <a:rPr kumimoji="1" lang="en-US" altLang="ko-KR"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 </a:t>
            </a:r>
            <a:r>
              <a:rPr kumimoji="1" lang="zh-CN" altLang="en-US"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整车运输，仓储配送，第三方物流 </a:t>
            </a:r>
            <a:r>
              <a:rPr kumimoji="1" lang="en-US" altLang="ko-KR"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 </a:t>
            </a:r>
            <a:r>
              <a:rPr kumimoji="1" lang="zh-CN" altLang="en-US"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流通</a:t>
            </a:r>
            <a:r>
              <a:rPr kumimoji="1" lang="en-US" altLang="zh-CN"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a:t>
            </a:r>
            <a:r>
              <a:rPr kumimoji="1" lang="en-US" altLang="ko-KR"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KD, </a:t>
            </a:r>
            <a:r>
              <a:rPr kumimoji="1" lang="zh-CN" altLang="en-US"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贸易</a:t>
            </a:r>
            <a:endParaRPr kumimoji="1" lang="en-US" altLang="ko-KR" sz="1475"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a:p>
            <a:pPr indent="0" fontAlgn="base" latinLnBrk="1">
              <a:spcBef>
                <a:spcPct val="50000"/>
              </a:spcBef>
              <a:spcAft>
                <a:spcPct val="0"/>
              </a:spcAft>
              <a:buClr>
                <a:srgbClr val="FFFF00"/>
              </a:buClr>
              <a:buNone/>
            </a:pPr>
            <a:r>
              <a:rPr kumimoji="1" lang="zh-CN" altLang="en-US" sz="1475" b="1" dirty="0">
                <a:solidFill>
                  <a:srgbClr val="3D54B1"/>
                </a:solidFill>
                <a:latin typeface="微软雅黑" panose="020B0503020204020204" pitchFamily="34" charset="-122"/>
                <a:ea typeface="微软雅黑" panose="020B0503020204020204" pitchFamily="34" charset="-122"/>
              </a:rPr>
              <a:t>收入规模</a:t>
            </a:r>
            <a:r>
              <a:rPr kumimoji="1" lang="ko-KR" altLang="en-US" sz="1475" dirty="0">
                <a:solidFill>
                  <a:schemeClr val="tx1">
                    <a:lumMod val="65000"/>
                    <a:lumOff val="35000"/>
                  </a:schemeClr>
                </a:solidFill>
                <a:latin typeface="微软雅黑" panose="020B0503020204020204" pitchFamily="34" charset="-122"/>
                <a:ea typeface="HDharmony M" panose="02020603020101020101" pitchFamily="18" charset="-127"/>
              </a:rPr>
              <a:t> </a:t>
            </a:r>
            <a:r>
              <a:rPr kumimoji="1" lang="ko-KR" altLang="en-US" sz="1475"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HDharmony M" panose="02020603020101020101" pitchFamily="18" charset="-127"/>
              </a:rPr>
              <a:t>  </a:t>
            </a:r>
            <a:r>
              <a:rPr kumimoji="1" lang="en-US" altLang="ko-KR" sz="1475"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52</a:t>
            </a:r>
            <a:r>
              <a:rPr kumimoji="1" lang="zh-CN" altLang="en-US" sz="1475"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亿</a:t>
            </a:r>
            <a:r>
              <a:rPr kumimoji="1" lang="en-US" altLang="zh-CN" sz="1475"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RMB</a:t>
            </a:r>
            <a:r>
              <a:rPr kumimoji="1" lang="ko-KR" altLang="en-US" sz="1475"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HDharmony M" panose="02020603020101020101" pitchFamily="18" charset="-127"/>
              </a:rPr>
              <a:t> </a:t>
            </a:r>
            <a:r>
              <a:rPr kumimoji="1" lang="en-US" altLang="ko-KR" sz="111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(’21</a:t>
            </a:r>
            <a:r>
              <a:rPr kumimoji="1" lang="zh-CN" altLang="en-US" sz="111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年基准</a:t>
            </a:r>
            <a:r>
              <a:rPr kumimoji="1" lang="en-US" altLang="ko-KR" sz="111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endParaRPr kumimoji="1" lang="en-US" altLang="ko-KR" sz="1475"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base" latinLnBrk="1">
              <a:spcBef>
                <a:spcPct val="50000"/>
              </a:spcBef>
              <a:spcAft>
                <a:spcPct val="0"/>
              </a:spcAft>
              <a:buClr>
                <a:srgbClr val="FFFF00"/>
              </a:buClr>
              <a:buNone/>
            </a:pPr>
            <a:r>
              <a:rPr kumimoji="1" lang="zh-CN" altLang="en-US" sz="1475" b="1" dirty="0">
                <a:solidFill>
                  <a:srgbClr val="3D54B1"/>
                </a:solidFill>
                <a:latin typeface="微软雅黑" panose="020B0503020204020204" pitchFamily="34" charset="-122"/>
                <a:ea typeface="微软雅黑" panose="020B0503020204020204" pitchFamily="34" charset="-122"/>
              </a:rPr>
              <a:t>据点现状</a:t>
            </a:r>
            <a:r>
              <a:rPr kumimoji="1" lang="ko-KR" altLang="en-US" sz="1475" dirty="0">
                <a:solidFill>
                  <a:srgbClr val="3D54B1"/>
                </a:solidFill>
                <a:latin typeface="微软雅黑" panose="020B0503020204020204" pitchFamily="34" charset="-122"/>
                <a:ea typeface="HDharmony M" panose="02020603020101020101" pitchFamily="18" charset="-127"/>
              </a:rPr>
              <a:t> </a:t>
            </a:r>
            <a:r>
              <a:rPr kumimoji="1" lang="ko-KR" altLang="en-US" sz="1475" dirty="0">
                <a:solidFill>
                  <a:schemeClr val="tx1">
                    <a:lumMod val="65000"/>
                    <a:lumOff val="35000"/>
                  </a:schemeClr>
                </a:solidFill>
                <a:latin typeface="微软雅黑" panose="020B0503020204020204" pitchFamily="34" charset="-122"/>
                <a:ea typeface="HDharmony M" panose="02020603020101020101" pitchFamily="18" charset="-127"/>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分公司：</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8</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个</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rPr>
              <a:t>（天津，上海，青岛，无锡，盐城，新加坡 </a:t>
            </a:r>
            <a:r>
              <a:rPr kumimoji="1" lang="en-US" altLang="zh-CN" sz="1110"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rPr>
              <a:t>深圳，重庆）</a:t>
            </a:r>
            <a:endPar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endParaRPr>
          </a:p>
          <a:p>
            <a:pPr fontAlgn="base" latinLnBrk="1">
              <a:spcBef>
                <a:spcPct val="50000"/>
              </a:spcBef>
              <a:spcAft>
                <a:spcPct val="0"/>
              </a:spcAft>
              <a:buClr>
                <a:srgbClr val="FFFF00"/>
              </a:buClr>
            </a:pP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子公司：</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2</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个</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rPr>
              <a:t>（天津格罗唯视，成都格罗唯视）</a:t>
            </a:r>
            <a:r>
              <a:rPr kumimoji="1" lang="en-US" altLang="zh-CN" sz="1110"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450" dirty="0">
                <a:solidFill>
                  <a:schemeClr val="tx1">
                    <a:lumMod val="65000"/>
                    <a:lumOff val="35000"/>
                  </a:schemeClr>
                </a:solidFill>
                <a:latin typeface="微软雅黑" panose="020B0503020204020204" pitchFamily="34" charset="-122"/>
                <a:ea typeface="微软雅黑" panose="020B0503020204020204" pitchFamily="34" charset="-122"/>
                <a:sym typeface="+mn-ea"/>
              </a:rPr>
              <a:t>办事处：</a:t>
            </a:r>
            <a:r>
              <a:rPr kumimoji="1" lang="en-US" altLang="zh-CN" sz="1450" dirty="0">
                <a:solidFill>
                  <a:schemeClr val="tx1">
                    <a:lumMod val="65000"/>
                    <a:lumOff val="35000"/>
                  </a:schemeClr>
                </a:solidFill>
                <a:latin typeface="微软雅黑" panose="020B0503020204020204" pitchFamily="34" charset="-122"/>
                <a:ea typeface="微软雅黑" panose="020B0503020204020204" pitchFamily="34" charset="-122"/>
                <a:sym typeface="+mn-ea"/>
              </a:rPr>
              <a:t>1</a:t>
            </a:r>
            <a:r>
              <a:rPr kumimoji="1" lang="zh-CN" altLang="en-US" sz="1450" dirty="0">
                <a:solidFill>
                  <a:schemeClr val="tx1">
                    <a:lumMod val="65000"/>
                    <a:lumOff val="35000"/>
                  </a:schemeClr>
                </a:solidFill>
                <a:latin typeface="微软雅黑" panose="020B0503020204020204" pitchFamily="34" charset="-122"/>
                <a:ea typeface="微软雅黑" panose="020B0503020204020204" pitchFamily="34" charset="-122"/>
                <a:sym typeface="+mn-ea"/>
              </a:rPr>
              <a:t>个</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sym typeface="+mn-ea"/>
              </a:rPr>
              <a:t>（烟台）；  </a:t>
            </a:r>
            <a:r>
              <a:rPr kumimoji="1" lang="en-US" altLang="zh-CN" sz="1450" dirty="0">
                <a:solidFill>
                  <a:schemeClr val="tx1">
                    <a:lumMod val="65000"/>
                    <a:lumOff val="35000"/>
                  </a:schemeClr>
                </a:solidFill>
                <a:latin typeface="微软雅黑" panose="020B0503020204020204" pitchFamily="34" charset="-122"/>
                <a:ea typeface="微软雅黑" panose="020B0503020204020204" pitchFamily="34" charset="-122"/>
                <a:sym typeface="+mn-ea"/>
              </a:rPr>
              <a:t>CKD</a:t>
            </a:r>
            <a:r>
              <a:rPr kumimoji="1" lang="zh-CN" altLang="en-US" sz="1450" dirty="0">
                <a:solidFill>
                  <a:schemeClr val="tx1">
                    <a:lumMod val="65000"/>
                    <a:lumOff val="35000"/>
                  </a:schemeClr>
                </a:solidFill>
                <a:latin typeface="微软雅黑" panose="020B0503020204020204" pitchFamily="34" charset="-122"/>
                <a:ea typeface="微软雅黑" panose="020B0503020204020204" pitchFamily="34" charset="-122"/>
                <a:sym typeface="+mn-ea"/>
              </a:rPr>
              <a:t>包装中心</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kumimoji="1" lang="en-US" altLang="zh-CN" sz="1110" dirty="0">
                <a:solidFill>
                  <a:schemeClr val="tx1">
                    <a:lumMod val="65000"/>
                    <a:lumOff val="35000"/>
                  </a:schemeClr>
                </a:solidFill>
                <a:latin typeface="微软雅黑" panose="020B0503020204020204" pitchFamily="34" charset="-122"/>
                <a:ea typeface="微软雅黑" panose="020B0503020204020204" pitchFamily="34" charset="-122"/>
                <a:sym typeface="+mn-ea"/>
              </a:rPr>
              <a:t>2</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sym typeface="+mn-ea"/>
              </a:rPr>
              <a:t>个（天津，上海）</a:t>
            </a:r>
            <a:endPar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endParaRPr>
          </a:p>
          <a:p>
            <a:pPr fontAlgn="base" latinLnBrk="1">
              <a:spcBef>
                <a:spcPct val="50000"/>
              </a:spcBef>
              <a:spcAft>
                <a:spcPct val="0"/>
              </a:spcAft>
              <a:buClr>
                <a:srgbClr val="FFFF00"/>
              </a:buClr>
            </a:pPr>
            <a:r>
              <a:rPr kumimoji="1" lang="en-US" altLang="zh-CN" sz="1110" dirty="0">
                <a:solidFill>
                  <a:schemeClr val="tx1">
                    <a:lumMod val="65000"/>
                    <a:lumOff val="35000"/>
                    <a:alpha val="0"/>
                  </a:schemeClr>
                </a:solidFill>
                <a:latin typeface="微软雅黑" panose="020B0503020204020204" pitchFamily="34" charset="-122"/>
                <a:ea typeface="微软雅黑" panose="020B0503020204020204" pitchFamily="34" charset="-122"/>
              </a:rPr>
              <a:t>                         </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合资公司：</a:t>
            </a:r>
            <a:r>
              <a:rPr kumimoji="1" lang="en-US" altLang="zh-CN" sz="1475" dirty="0">
                <a:solidFill>
                  <a:schemeClr val="tx1">
                    <a:lumMod val="65000"/>
                    <a:lumOff val="35000"/>
                  </a:schemeClr>
                </a:solidFill>
                <a:latin typeface="微软雅黑" panose="020B0503020204020204" pitchFamily="34" charset="-122"/>
                <a:ea typeface="微软雅黑" panose="020B0503020204020204" pitchFamily="34" charset="-122"/>
              </a:rPr>
              <a:t>8</a:t>
            </a:r>
            <a:r>
              <a:rPr kumimoji="1" lang="zh-CN" altLang="en-US" sz="1475" dirty="0">
                <a:solidFill>
                  <a:schemeClr val="tx1">
                    <a:lumMod val="65000"/>
                    <a:lumOff val="35000"/>
                  </a:schemeClr>
                </a:solidFill>
                <a:latin typeface="微软雅黑" panose="020B0503020204020204" pitchFamily="34" charset="-122"/>
                <a:ea typeface="微软雅黑" panose="020B0503020204020204" pitchFamily="34" charset="-122"/>
              </a:rPr>
              <a:t>个（</a:t>
            </a:r>
            <a:r>
              <a:rPr kumimoji="1" lang="zh-CN" altLang="en-US" sz="1110" dirty="0">
                <a:solidFill>
                  <a:schemeClr val="tx1">
                    <a:lumMod val="65000"/>
                    <a:lumOff val="35000"/>
                  </a:schemeClr>
                </a:solidFill>
                <a:latin typeface="微软雅黑" panose="020B0503020204020204" pitchFamily="34" charset="-122"/>
                <a:ea typeface="微软雅黑" panose="020B0503020204020204" pitchFamily="34" charset="-122"/>
              </a:rPr>
              <a:t>中都格罗唯视，沧州格罗唯视，重庆格罗唯视，四川格罗唯视，悦达格罗唯视 ，江苏格联物流，广西格长二手车，长格海运）</a:t>
            </a:r>
          </a:p>
        </p:txBody>
      </p:sp>
      <p:pic>
        <p:nvPicPr>
          <p:cNvPr id="7" name="Picture 63" descr="/private/var/folders/jv/wt1tmd2d3hb9fb59m8t21g900000gn/T/com.kingsoft.wpsoffice.mac/picturecompress_20220705192332/output_1.jpgoutput_1"/>
          <p:cNvPicPr>
            <a:picLocks noChangeAspect="1" noChangeArrowheads="1"/>
          </p:cNvPicPr>
          <p:nvPr/>
        </p:nvPicPr>
        <p:blipFill>
          <a:blip r:embed="rId3">
            <a:alphaModFix amt="53000"/>
          </a:blip>
          <a:srcRect t="57316" b="16138"/>
          <a:stretch>
            <a:fillRect/>
          </a:stretch>
        </p:blipFill>
        <p:spPr bwMode="auto">
          <a:xfrm>
            <a:off x="-13335" y="4832350"/>
            <a:ext cx="12219305" cy="188341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pic>
        <p:nvPicPr>
          <p:cNvPr id="26" name="그림 25"/>
          <p:cNvPicPr>
            <a:picLocks noChangeAspect="1"/>
          </p:cNvPicPr>
          <p:nvPr/>
        </p:nvPicPr>
        <p:blipFill rotWithShape="1">
          <a:blip r:embed="rId5" cstate="print">
            <a:alphaModFix amt="36000"/>
            <a:duotone>
              <a:schemeClr val="bg2">
                <a:shade val="45000"/>
                <a:satMod val="135000"/>
              </a:schemeClr>
              <a:prstClr val="white"/>
            </a:duotone>
            <a:extLst>
              <a:ext uri="{28A0092B-C50C-407E-A947-70E740481C1C}">
                <a14:useLocalDpi xmlns:a14="http://schemas.microsoft.com/office/drawing/2010/main" val="0"/>
              </a:ext>
            </a:extLst>
          </a:blip>
          <a:srcRect l="6577" t="-4722" r="12135" b="4722"/>
          <a:stretch>
            <a:fillRect/>
          </a:stretch>
        </p:blipFill>
        <p:spPr>
          <a:xfrm>
            <a:off x="524510" y="1082040"/>
            <a:ext cx="10716895" cy="5470525"/>
          </a:xfrm>
          <a:prstGeom prst="rect">
            <a:avLst/>
          </a:prstGeom>
        </p:spPr>
      </p:pic>
      <p:sp>
        <p:nvSpPr>
          <p:cNvPr id="40" name="직사각형 39"/>
          <p:cNvSpPr/>
          <p:nvPr/>
        </p:nvSpPr>
        <p:spPr>
          <a:xfrm>
            <a:off x="1609090" y="998855"/>
            <a:ext cx="4700270" cy="5545455"/>
          </a:xfrm>
          <a:prstGeom prst="rect">
            <a:avLst/>
          </a:prstGeom>
          <a:gradFill flip="none" rotWithShape="1">
            <a:gsLst>
              <a:gs pos="81000">
                <a:schemeClr val="bg1"/>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78" name="직사각형 77"/>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cxnSp>
        <p:nvCxnSpPr>
          <p:cNvPr id="79" name="직선 연결선 78"/>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4" name="직사각형 163"/>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70" name="TextBox 69"/>
          <p:cNvSpPr txBox="1"/>
          <p:nvPr/>
        </p:nvSpPr>
        <p:spPr>
          <a:xfrm>
            <a:off x="502241" y="449342"/>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100" normalizeH="0" baseline="0" noProof="0" dirty="0">
                <a:ln>
                  <a:solidFill>
                    <a:srgbClr val="4472C4">
                      <a:shade val="50000"/>
                      <a:alpha val="0"/>
                    </a:srgb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全球综合物流企业</a:t>
            </a:r>
            <a:r>
              <a:rPr kumimoji="0" lang="en-US" altLang="ko-KR" sz="2400" b="1" i="0" u="none" strike="noStrike" kern="1200" cap="none" spc="100" normalizeH="0" baseline="0" noProof="0" dirty="0">
                <a:ln>
                  <a:solidFill>
                    <a:srgbClr val="4472C4">
                      <a:shade val="50000"/>
                      <a:alpha val="0"/>
                    </a:srgb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a:t>
            </a:r>
          </a:p>
        </p:txBody>
      </p:sp>
      <p:sp>
        <p:nvSpPr>
          <p:cNvPr id="71" name="TextBox 70"/>
          <p:cNvSpPr txBox="1"/>
          <p:nvPr/>
        </p:nvSpPr>
        <p:spPr>
          <a:xfrm>
            <a:off x="1609019" y="878741"/>
            <a:ext cx="8973962" cy="260350"/>
          </a:xfrm>
          <a:prstGeom prst="rect">
            <a:avLst/>
          </a:prstGeom>
          <a:noFill/>
        </p:spPr>
        <p:txBody>
          <a:bodyPr wrap="square">
            <a:spAutoFit/>
          </a:bodyPr>
          <a:lstStyle/>
          <a:p>
            <a:pPr algn="ctr">
              <a:spcBef>
                <a:spcPts val="740"/>
              </a:spcBef>
            </a:pPr>
            <a:r>
              <a:rPr lang="zh-CN" altLang="zh-CN" sz="1100" dirty="0">
                <a:solidFill>
                  <a:srgbClr val="000000"/>
                </a:solidFill>
                <a:latin typeface="微软雅黑" panose="020B0503020204020204" pitchFamily="34" charset="-122"/>
                <a:ea typeface="微软雅黑" panose="020B0503020204020204" pitchFamily="34" charset="-122"/>
                <a:sym typeface="+mn-ea"/>
              </a:rPr>
              <a:t>通过五大核心事业群的持续成长和事业力量的不断壮大</a:t>
            </a:r>
            <a:r>
              <a:rPr lang="zh-CN" altLang="en-US" sz="1100" dirty="0">
                <a:solidFill>
                  <a:srgbClr val="000000"/>
                </a:solidFill>
                <a:latin typeface="微软雅黑" panose="020B0503020204020204" pitchFamily="34" charset="-122"/>
                <a:ea typeface="微软雅黑" panose="020B0503020204020204" pitchFamily="34" charset="-122"/>
                <a:sym typeface="+mn-ea"/>
              </a:rPr>
              <a:t>，</a:t>
            </a:r>
            <a:r>
              <a:rPr lang="zh-CN" altLang="zh-CN" sz="1100" dirty="0">
                <a:solidFill>
                  <a:srgbClr val="000000"/>
                </a:solidFill>
                <a:latin typeface="微软雅黑" panose="020B0503020204020204" pitchFamily="34" charset="-122"/>
                <a:ea typeface="微软雅黑" panose="020B0503020204020204" pitchFamily="34" charset="-122"/>
                <a:sym typeface="+mn-ea"/>
              </a:rPr>
              <a:t>从而促进全球综合物流企业的成长</a:t>
            </a:r>
            <a:endParaRPr kumimoji="0" lang="ko-KR" altLang="en-US" sz="1100" b="0" i="0" u="none" strike="noStrike" kern="1200" cap="none" spc="-50" normalizeH="0" baseline="0" noProof="0" dirty="0">
              <a:ln>
                <a:solidFill>
                  <a:srgbClr val="4472C4">
                    <a:shade val="50000"/>
                    <a:alpha val="0"/>
                  </a:srgbClr>
                </a:solidFill>
              </a:ln>
              <a:solidFill>
                <a:prstClr val="black">
                  <a:lumMod val="65000"/>
                  <a:lumOff val="35000"/>
                </a:prstClr>
              </a:solidFill>
              <a:effectLst/>
              <a:uLnTx/>
              <a:uFillTx/>
              <a:latin typeface="微软雅黑" panose="020B0503020204020204" pitchFamily="34" charset="-122"/>
              <a:ea typeface="KoPubWorld돋움체 Medium" panose="00000600000000000000" pitchFamily="2" charset="-127"/>
              <a:cs typeface="KoPubWorld돋움체 Light" panose="00000300000000000000" pitchFamily="2" charset="-127"/>
            </a:endParaRPr>
          </a:p>
        </p:txBody>
      </p:sp>
      <p:grpSp>
        <p:nvGrpSpPr>
          <p:cNvPr id="108" name="그룹 107"/>
          <p:cNvGrpSpPr/>
          <p:nvPr/>
        </p:nvGrpSpPr>
        <p:grpSpPr>
          <a:xfrm>
            <a:off x="8273339" y="3352242"/>
            <a:ext cx="681051" cy="517851"/>
            <a:chOff x="7969343" y="3959184"/>
            <a:chExt cx="681051" cy="517851"/>
          </a:xfrm>
        </p:grpSpPr>
        <p:sp>
          <p:nvSpPr>
            <p:cNvPr id="110" name="TextBox 109"/>
            <p:cNvSpPr txBox="1"/>
            <p:nvPr/>
          </p:nvSpPr>
          <p:spPr>
            <a:xfrm>
              <a:off x="7969343" y="4107703"/>
              <a:ext cx="681051" cy="369332"/>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b="0" i="0" u="none" strike="noStrike" kern="1200" cap="none" spc="-50" normalizeH="0" baseline="0" noProof="0" dirty="0">
                  <a:ln>
                    <a:solidFill>
                      <a:srgbClr val="4472C4">
                        <a:shade val="50000"/>
                        <a:alpha val="0"/>
                      </a:srgbClr>
                    </a:solidFill>
                  </a:ln>
                  <a:solidFill>
                    <a:schemeClr val="bg1"/>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35</a:t>
              </a:r>
              <a:r>
                <a:rPr lang="zh-CN" altLang="en-US" spc="-50" dirty="0">
                  <a:ln>
                    <a:solidFill>
                      <a:srgbClr val="4472C4">
                        <a:shade val="50000"/>
                        <a:alpha val="0"/>
                      </a:srgbClr>
                    </a:solidFill>
                  </a:ln>
                  <a:solidFill>
                    <a:prstClr val="white"/>
                  </a:solidFill>
                  <a:latin typeface="微软雅黑" panose="020B0503020204020204" pitchFamily="34" charset="-122"/>
                  <a:ea typeface="微软雅黑" panose="020B0503020204020204" pitchFamily="34" charset="-122"/>
                  <a:cs typeface="KoPubWorld돋움체 Medium" panose="00000600000000000000" pitchFamily="2" charset="-127"/>
                </a:rPr>
                <a:t>个</a:t>
              </a:r>
              <a:r>
                <a:rPr kumimoji="0" lang="en-US" altLang="ko-KR"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a:t>
              </a:r>
              <a:endParaRPr kumimoji="0" lang="ko-KR" altLang="en-US"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111" name="TextBox 110"/>
            <p:cNvSpPr txBox="1"/>
            <p:nvPr/>
          </p:nvSpPr>
          <p:spPr>
            <a:xfrm>
              <a:off x="7969343" y="3959184"/>
              <a:ext cx="681051" cy="230832"/>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900" spc="-50" dirty="0">
                  <a:ln>
                    <a:solidFill>
                      <a:srgbClr val="4472C4">
                        <a:shade val="50000"/>
                        <a:alpha val="0"/>
                      </a:srgbClr>
                    </a:solidFill>
                  </a:ln>
                  <a:solidFill>
                    <a:prstClr val="white"/>
                  </a:solidFill>
                  <a:latin typeface="微软雅黑" panose="020B0503020204020204" pitchFamily="34" charset="-122"/>
                  <a:ea typeface="微软雅黑" panose="020B0503020204020204" pitchFamily="34" charset="-122"/>
                  <a:cs typeface="KoPubWorld돋움체 Medium" panose="00000600000000000000" pitchFamily="2" charset="-127"/>
                </a:rPr>
                <a:t>海外</a:t>
              </a:r>
              <a:r>
                <a:rPr lang="ko-KR" altLang="en-US" sz="900" spc="-50" dirty="0">
                  <a:ln>
                    <a:solidFill>
                      <a:srgbClr val="4472C4">
                        <a:shade val="50000"/>
                        <a:alpha val="0"/>
                      </a:srgbClr>
                    </a:solidFill>
                  </a:ln>
                  <a:solidFill>
                    <a:prstClr val="white"/>
                  </a:solidFill>
                  <a:latin typeface="微软雅黑" panose="020B0503020204020204" pitchFamily="34" charset="-122"/>
                  <a:ea typeface="현대하모니 L" panose="02020603020101020101" pitchFamily="18" charset="-127"/>
                  <a:cs typeface="KoPubWorld돋움체 Medium" panose="00000600000000000000" pitchFamily="2" charset="-127"/>
                </a:rPr>
                <a:t> </a:t>
              </a:r>
              <a:r>
                <a:rPr lang="zh-CN" altLang="en-US" sz="900" spc="-50" dirty="0">
                  <a:ln>
                    <a:solidFill>
                      <a:srgbClr val="4472C4">
                        <a:shade val="50000"/>
                        <a:alpha val="0"/>
                      </a:srgbClr>
                    </a:solidFill>
                  </a:ln>
                  <a:solidFill>
                    <a:prstClr val="white"/>
                  </a:solidFill>
                  <a:latin typeface="微软雅黑" panose="020B0503020204020204" pitchFamily="34" charset="-122"/>
                  <a:ea typeface="微软雅黑" panose="020B0503020204020204" pitchFamily="34" charset="-122"/>
                  <a:cs typeface="KoPubWorld돋움체 Medium" panose="00000600000000000000" pitchFamily="2" charset="-127"/>
                </a:rPr>
                <a:t>法人</a:t>
              </a:r>
              <a:endParaRPr lang="ko-KR" altLang="en-US" sz="900" spc="-50" dirty="0">
                <a:ln>
                  <a:solidFill>
                    <a:srgbClr val="4472C4">
                      <a:shade val="50000"/>
                      <a:alpha val="0"/>
                    </a:srgbClr>
                  </a:solidFill>
                </a:ln>
                <a:solidFill>
                  <a:prstClr val="white"/>
                </a:solidFill>
                <a:latin typeface="微软雅黑" panose="020B0503020204020204" pitchFamily="34" charset="-122"/>
                <a:ea typeface="현대하모니 L" panose="02020603020101020101" pitchFamily="18" charset="-127"/>
                <a:cs typeface="KoPubWorld돋움체 Medium" panose="00000600000000000000" pitchFamily="2" charset="-127"/>
              </a:endParaRPr>
            </a:p>
          </p:txBody>
        </p:sp>
      </p:grpSp>
      <p:sp>
        <p:nvSpPr>
          <p:cNvPr id="114" name="TextBox 113"/>
          <p:cNvSpPr txBox="1"/>
          <p:nvPr/>
        </p:nvSpPr>
        <p:spPr>
          <a:xfrm>
            <a:off x="9742805" y="4375150"/>
            <a:ext cx="681355" cy="36957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b="0" i="0" u="none" strike="noStrike" kern="1200" cap="none" spc="-50" normalizeH="0" baseline="0" noProof="0" dirty="0">
                <a:ln>
                  <a:solidFill>
                    <a:srgbClr val="4472C4">
                      <a:shade val="50000"/>
                      <a:alpha val="0"/>
                    </a:srgbClr>
                  </a:solidFill>
                </a:ln>
                <a:solidFill>
                  <a:schemeClr val="bg1"/>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31</a:t>
            </a:r>
            <a:r>
              <a:rPr lang="zh-CN" altLang="en-US" spc="-50" dirty="0">
                <a:ln>
                  <a:solidFill>
                    <a:srgbClr val="4472C4">
                      <a:shade val="50000"/>
                      <a:alpha val="0"/>
                    </a:srgbClr>
                  </a:solidFill>
                </a:ln>
                <a:solidFill>
                  <a:prstClr val="white"/>
                </a:solidFill>
                <a:latin typeface="微软雅黑" panose="020B0503020204020204" pitchFamily="34" charset="-122"/>
                <a:ea typeface="微软雅黑" panose="020B0503020204020204" pitchFamily="34" charset="-122"/>
                <a:cs typeface="KoPubWorld돋움체 Medium" panose="00000600000000000000" pitchFamily="2" charset="-127"/>
              </a:rPr>
              <a:t>个</a:t>
            </a:r>
            <a:r>
              <a:rPr kumimoji="0" lang="en-US" altLang="ko-KR"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a:t>
            </a:r>
            <a:endParaRPr kumimoji="0" lang="ko-KR" altLang="en-US"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grpSp>
        <p:nvGrpSpPr>
          <p:cNvPr id="93" name="그룹 92"/>
          <p:cNvGrpSpPr/>
          <p:nvPr/>
        </p:nvGrpSpPr>
        <p:grpSpPr>
          <a:xfrm>
            <a:off x="8283081" y="4686297"/>
            <a:ext cx="1218589" cy="532703"/>
            <a:chOff x="7761448" y="3959184"/>
            <a:chExt cx="1096840" cy="484275"/>
          </a:xfrm>
        </p:grpSpPr>
        <p:sp>
          <p:nvSpPr>
            <p:cNvPr id="95" name="TextBox 94"/>
            <p:cNvSpPr txBox="1"/>
            <p:nvPr/>
          </p:nvSpPr>
          <p:spPr>
            <a:xfrm>
              <a:off x="7977916" y="4107703"/>
              <a:ext cx="681051" cy="335756"/>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altLang="ko-KR" spc="-50" dirty="0">
                  <a:ln>
                    <a:solidFill>
                      <a:srgbClr val="4472C4">
                        <a:shade val="50000"/>
                        <a:alpha val="0"/>
                      </a:srgbClr>
                    </a:solidFill>
                  </a:ln>
                  <a:solidFill>
                    <a:schemeClr val="bg1"/>
                  </a:solidFill>
                  <a:latin typeface="微软雅黑" panose="020B0503020204020204" pitchFamily="34" charset="-122"/>
                  <a:ea typeface="微软雅黑" panose="020B0503020204020204" pitchFamily="34" charset="-122"/>
                  <a:cs typeface="KoPubWorld돋움체 Medium" panose="00000600000000000000" pitchFamily="2" charset="-127"/>
                </a:rPr>
                <a:t>21</a:t>
              </a:r>
              <a:r>
                <a:rPr lang="zh-CN" altLang="en-US" spc="-50" dirty="0">
                  <a:ln>
                    <a:solidFill>
                      <a:srgbClr val="4472C4">
                        <a:shade val="50000"/>
                        <a:alpha val="0"/>
                      </a:srgbClr>
                    </a:solidFill>
                  </a:ln>
                  <a:solidFill>
                    <a:prstClr val="white"/>
                  </a:solidFill>
                  <a:latin typeface="微软雅黑" panose="020B0503020204020204" pitchFamily="34" charset="-122"/>
                  <a:ea typeface="微软雅黑" panose="020B0503020204020204" pitchFamily="34" charset="-122"/>
                  <a:cs typeface="KoPubWorld돋움체 Medium" panose="00000600000000000000" pitchFamily="2" charset="-127"/>
                </a:rPr>
                <a:t>个</a:t>
              </a:r>
              <a:r>
                <a:rPr kumimoji="0" lang="en-US" altLang="ko-KR"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 </a:t>
              </a:r>
              <a:endParaRPr kumimoji="0" lang="ko-KR" altLang="en-US"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96" name="TextBox 95"/>
            <p:cNvSpPr txBox="1"/>
            <p:nvPr/>
          </p:nvSpPr>
          <p:spPr>
            <a:xfrm>
              <a:off x="7761448" y="3959184"/>
              <a:ext cx="1096840" cy="20984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900" spc="-50" dirty="0">
                  <a:ln>
                    <a:solidFill>
                      <a:srgbClr val="4472C4">
                        <a:shade val="50000"/>
                        <a:alpha val="0"/>
                      </a:srgbClr>
                    </a:solidFill>
                  </a:ln>
                  <a:solidFill>
                    <a:prstClr val="white"/>
                  </a:solidFill>
                  <a:latin typeface="微软雅黑" panose="020B0503020204020204" pitchFamily="34" charset="-122"/>
                  <a:ea typeface="微软雅黑" panose="020B0503020204020204" pitchFamily="34" charset="-122"/>
                  <a:cs typeface="KoPubWorld돋움체 Medium" panose="00000600000000000000" pitchFamily="2" charset="-127"/>
                </a:rPr>
                <a:t>海外</a:t>
              </a:r>
              <a:r>
                <a:rPr kumimoji="0" lang="ko-KR" altLang="en-US" sz="9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현대하모니 L" panose="02020603020101020101" pitchFamily="18" charset="-127"/>
                  <a:cs typeface="KoPubWorld돋움체 Medium" panose="00000600000000000000" pitchFamily="2" charset="-127"/>
                </a:rPr>
                <a:t> </a:t>
              </a:r>
              <a:r>
                <a:rPr kumimoji="0" lang="zh-CN" altLang="en-US" sz="9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分公司</a:t>
              </a:r>
              <a:endParaRPr kumimoji="0" lang="ko-KR" altLang="en-US" sz="900" b="0" i="0" u="none" strike="noStrike" kern="1200" cap="none" spc="0" normalizeH="0" baseline="0" noProof="0" dirty="0">
                <a:ln>
                  <a:noFill/>
                </a:ln>
                <a:solidFill>
                  <a:prstClr val="white"/>
                </a:solidFill>
                <a:effectLst/>
                <a:uLnTx/>
                <a:uFillTx/>
                <a:latin typeface="微软雅黑" panose="020B0503020204020204" pitchFamily="34" charset="-122"/>
                <a:ea typeface="현대하모니 L" panose="02020603020101020101" pitchFamily="18" charset="-127"/>
              </a:endParaRPr>
            </a:p>
          </p:txBody>
        </p:sp>
      </p:grpSp>
      <p:grpSp>
        <p:nvGrpSpPr>
          <p:cNvPr id="97" name="그룹 96"/>
          <p:cNvGrpSpPr/>
          <p:nvPr/>
        </p:nvGrpSpPr>
        <p:grpSpPr>
          <a:xfrm>
            <a:off x="-437731" y="24358"/>
            <a:ext cx="285330" cy="875260"/>
            <a:chOff x="-693500" y="-11660"/>
            <a:chExt cx="553799" cy="1698799"/>
          </a:xfrm>
        </p:grpSpPr>
        <p:sp>
          <p:nvSpPr>
            <p:cNvPr id="98" name="사각형: 둥근 모서리 13"/>
            <p:cNvSpPr/>
            <p:nvPr/>
          </p:nvSpPr>
          <p:spPr>
            <a:xfrm>
              <a:off x="-693500" y="-11660"/>
              <a:ext cx="553799" cy="502571"/>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99" name="사각형: 둥근 모서리 14"/>
            <p:cNvSpPr/>
            <p:nvPr/>
          </p:nvSpPr>
          <p:spPr>
            <a:xfrm>
              <a:off x="-693500" y="586454"/>
              <a:ext cx="553799" cy="502571"/>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00" name="사각형: 둥근 모서리 17"/>
            <p:cNvSpPr/>
            <p:nvPr/>
          </p:nvSpPr>
          <p:spPr>
            <a:xfrm>
              <a:off x="-693500" y="1184568"/>
              <a:ext cx="553799" cy="502571"/>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grpSp>
      <p:grpSp>
        <p:nvGrpSpPr>
          <p:cNvPr id="184" name="그룹 183"/>
          <p:cNvGrpSpPr/>
          <p:nvPr/>
        </p:nvGrpSpPr>
        <p:grpSpPr>
          <a:xfrm>
            <a:off x="7237413" y="5204247"/>
            <a:ext cx="3654428" cy="769914"/>
            <a:chOff x="3854336" y="5215253"/>
            <a:chExt cx="3654428" cy="769914"/>
          </a:xfrm>
        </p:grpSpPr>
        <p:sp>
          <p:nvSpPr>
            <p:cNvPr id="212" name="직사각형 211"/>
            <p:cNvSpPr/>
            <p:nvPr/>
          </p:nvSpPr>
          <p:spPr>
            <a:xfrm>
              <a:off x="3947417" y="5247005"/>
              <a:ext cx="3561347" cy="738162"/>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108000" bIns="0" rtlCol="0" anchor="ctr"/>
            <a:lstStyle/>
            <a:p>
              <a:pPr marL="0" marR="0" lvl="0" indent="0" algn="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sp>
          <p:nvSpPr>
            <p:cNvPr id="213" name="직사각형 212"/>
            <p:cNvSpPr/>
            <p:nvPr/>
          </p:nvSpPr>
          <p:spPr>
            <a:xfrm>
              <a:off x="3855197" y="5215256"/>
              <a:ext cx="864364" cy="285771"/>
            </a:xfrm>
            <a:prstGeom prst="rect">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14" name="직각 삼각형 213"/>
            <p:cNvSpPr/>
            <p:nvPr/>
          </p:nvSpPr>
          <p:spPr>
            <a:xfrm flipV="1">
              <a:off x="4719561" y="5215253"/>
              <a:ext cx="99349" cy="281417"/>
            </a:xfrm>
            <a:prstGeom prst="rtTriangle">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15" name="TextBox 214"/>
            <p:cNvSpPr txBox="1"/>
            <p:nvPr/>
          </p:nvSpPr>
          <p:spPr>
            <a:xfrm flipH="1">
              <a:off x="3874245" y="5246254"/>
              <a:ext cx="944664" cy="261610"/>
            </a:xfrm>
            <a:prstGeom prst="rect">
              <a:avLst/>
            </a:prstGeom>
            <a:noFill/>
          </p:spPr>
          <p:txBody>
            <a:bodyPr wrap="square" rtlCol="0" anchor="ctr" anchorCtr="0">
              <a:spAutoFit/>
            </a:bodyPr>
            <a:lstStyle/>
            <a:p>
              <a:pPr marL="85725" marR="0" lvl="0" indent="-85725" algn="l" defTabSz="90297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1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销售规模</a:t>
              </a:r>
              <a:endParaRPr kumimoji="0" lang="ko-KR" altLang="en-US" sz="11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sp>
          <p:nvSpPr>
            <p:cNvPr id="216" name="직각 삼각형 215"/>
            <p:cNvSpPr/>
            <p:nvPr/>
          </p:nvSpPr>
          <p:spPr>
            <a:xfrm flipH="1" flipV="1">
              <a:off x="3854336" y="5495461"/>
              <a:ext cx="92282" cy="72789"/>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18" name="TextBox 217"/>
            <p:cNvSpPr txBox="1"/>
            <p:nvPr/>
          </p:nvSpPr>
          <p:spPr>
            <a:xfrm flipH="1">
              <a:off x="4008641" y="5488454"/>
              <a:ext cx="2748280" cy="391160"/>
            </a:xfrm>
            <a:prstGeom prst="rect">
              <a:avLst/>
            </a:prstGeom>
            <a:noFill/>
          </p:spPr>
          <p:txBody>
            <a:bodyPr wrap="square" rtlCol="0" anchor="ctr">
              <a:spAutoFit/>
            </a:bodyPr>
            <a:lstStyle/>
            <a:p>
              <a:pPr marL="0" marR="0" lvl="0" indent="0" algn="l" defTabSz="902970" rtl="0" eaLnBrk="1" fontAlgn="auto" latinLnBrk="1" hangingPunct="1">
                <a:lnSpc>
                  <a:spcPct val="130000"/>
                </a:lnSpc>
                <a:spcBef>
                  <a:spcPts val="0"/>
                </a:spcBef>
                <a:spcAft>
                  <a:spcPts val="0"/>
                </a:spcAft>
                <a:buClrTx/>
                <a:buSzTx/>
                <a:buFontTx/>
                <a:buNone/>
                <a:defRPr/>
              </a:pPr>
              <a:r>
                <a:rPr kumimoji="1" lang="en-US" altLang="ko-KR" sz="1500" dirty="0">
                  <a:solidFill>
                    <a:schemeClr val="tx1">
                      <a:lumMod val="65000"/>
                      <a:lumOff val="35000"/>
                    </a:schemeClr>
                  </a:solidFill>
                  <a:latin typeface="微软雅黑" panose="020B0503020204020204" pitchFamily="34" charset="-122"/>
                  <a:ea typeface="微软雅黑" panose="020B0503020204020204" pitchFamily="34" charset="-122"/>
                  <a:sym typeface="+mn-ea"/>
                </a:rPr>
                <a:t>52</a:t>
              </a:r>
              <a:r>
                <a:rPr kumimoji="1" lang="zh-CN" altLang="en-US" sz="1500" dirty="0">
                  <a:solidFill>
                    <a:schemeClr val="tx1">
                      <a:lumMod val="65000"/>
                      <a:lumOff val="35000"/>
                    </a:schemeClr>
                  </a:solidFill>
                  <a:latin typeface="微软雅黑" panose="020B0503020204020204" pitchFamily="34" charset="-122"/>
                  <a:ea typeface="微软雅黑" panose="020B0503020204020204" pitchFamily="34" charset="-122"/>
                  <a:sym typeface="+mn-ea"/>
                </a:rPr>
                <a:t>亿</a:t>
              </a:r>
              <a:r>
                <a:rPr kumimoji="1"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mn-ea"/>
                </a:rPr>
                <a:t> RMB</a:t>
              </a:r>
              <a:r>
                <a:rPr kumimoji="1" lang="ko-KR" altLang="en-US" sz="1500" dirty="0">
                  <a:solidFill>
                    <a:schemeClr val="tx1">
                      <a:lumMod val="65000"/>
                      <a:lumOff val="35000"/>
                    </a:schemeClr>
                  </a:solidFill>
                  <a:latin typeface="微软雅黑" panose="020B0503020204020204" pitchFamily="34" charset="-122"/>
                  <a:ea typeface="HDharmony M" panose="02020603020101020101" pitchFamily="18" charset="-127"/>
                  <a:sym typeface="+mn-ea"/>
                </a:rPr>
                <a:t> </a:t>
              </a:r>
              <a:r>
                <a:rPr kumimoji="1" lang="en-US" altLang="ko-KR"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(‘21</a:t>
              </a:r>
              <a:r>
                <a:rPr kumimoji="1"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年基准</a:t>
              </a:r>
              <a:r>
                <a:rPr kumimoji="1" lang="en-US" altLang="ko-KR" sz="10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endParaRPr kumimoji="0" lang="en-US" altLang="ko-KR" sz="1000" b="0" i="0" u="none" strike="noStrike" kern="1200" cap="none" spc="-50" normalizeH="0" baseline="0" noProof="0" dirty="0">
                <a:ln>
                  <a:solidFill>
                    <a:srgbClr val="4472C4">
                      <a:shade val="50000"/>
                      <a:alpha val="0"/>
                    </a:srgbClr>
                  </a:solidFill>
                </a:ln>
                <a:solidFill>
                  <a:srgbClr val="147CB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grpSp>
      <p:grpSp>
        <p:nvGrpSpPr>
          <p:cNvPr id="186" name="그룹 185"/>
          <p:cNvGrpSpPr/>
          <p:nvPr/>
        </p:nvGrpSpPr>
        <p:grpSpPr>
          <a:xfrm>
            <a:off x="7237413" y="1844473"/>
            <a:ext cx="3654428" cy="928653"/>
            <a:chOff x="3854336" y="1856749"/>
            <a:chExt cx="3654428" cy="928653"/>
          </a:xfrm>
        </p:grpSpPr>
        <p:sp>
          <p:nvSpPr>
            <p:cNvPr id="187" name="직사각형 186"/>
            <p:cNvSpPr/>
            <p:nvPr/>
          </p:nvSpPr>
          <p:spPr>
            <a:xfrm>
              <a:off x="3947417" y="2047240"/>
              <a:ext cx="3561347" cy="738162"/>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108000" bIns="0" rtlCol="0" anchor="ctr"/>
            <a:lstStyle/>
            <a:p>
              <a:pPr marL="0" marR="0" lvl="0" indent="0" algn="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sp>
          <p:nvSpPr>
            <p:cNvPr id="188" name="직각 삼각형 187"/>
            <p:cNvSpPr/>
            <p:nvPr/>
          </p:nvSpPr>
          <p:spPr>
            <a:xfrm flipH="1" flipV="1">
              <a:off x="3855856" y="2141066"/>
              <a:ext cx="92282" cy="72789"/>
            </a:xfrm>
            <a:prstGeom prst="rtTriangle">
              <a:avLst/>
            </a:prstGeom>
            <a:solidFill>
              <a:srgbClr val="012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189" name="직사각형 188"/>
            <p:cNvSpPr/>
            <p:nvPr/>
          </p:nvSpPr>
          <p:spPr>
            <a:xfrm>
              <a:off x="3854336" y="1856752"/>
              <a:ext cx="864364" cy="285771"/>
            </a:xfrm>
            <a:prstGeom prst="rect">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190" name="직각 삼각형 189"/>
            <p:cNvSpPr/>
            <p:nvPr/>
          </p:nvSpPr>
          <p:spPr>
            <a:xfrm flipV="1">
              <a:off x="4718700" y="1856749"/>
              <a:ext cx="99349" cy="281417"/>
            </a:xfrm>
            <a:prstGeom prst="rtTriangle">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191" name="TextBox 190"/>
            <p:cNvSpPr txBox="1"/>
            <p:nvPr/>
          </p:nvSpPr>
          <p:spPr>
            <a:xfrm flipH="1">
              <a:off x="3873385" y="1879724"/>
              <a:ext cx="882621" cy="261610"/>
            </a:xfrm>
            <a:prstGeom prst="rect">
              <a:avLst/>
            </a:prstGeom>
            <a:noFill/>
          </p:spPr>
          <p:txBody>
            <a:bodyPr wrap="square" rtlCol="0" anchor="ctr" anchorCtr="0">
              <a:spAutoFit/>
            </a:bodyPr>
            <a:lstStyle/>
            <a:p>
              <a:pPr marL="85725" marR="0" lvl="0" indent="-85725" algn="l" defTabSz="90297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1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公司成立</a:t>
              </a:r>
              <a:endParaRPr kumimoji="0" lang="ko-KR" altLang="en-US" sz="11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grpSp>
          <p:nvGrpSpPr>
            <p:cNvPr id="192" name="그룹 191"/>
            <p:cNvGrpSpPr/>
            <p:nvPr/>
          </p:nvGrpSpPr>
          <p:grpSpPr>
            <a:xfrm>
              <a:off x="4048550" y="2081678"/>
              <a:ext cx="3460115" cy="655734"/>
              <a:chOff x="4054900" y="2170578"/>
              <a:chExt cx="3460115" cy="655734"/>
            </a:xfrm>
          </p:grpSpPr>
          <p:sp>
            <p:nvSpPr>
              <p:cNvPr id="193" name="TextBox 192"/>
              <p:cNvSpPr txBox="1"/>
              <p:nvPr/>
            </p:nvSpPr>
            <p:spPr>
              <a:xfrm flipH="1">
                <a:off x="4054900" y="2170578"/>
                <a:ext cx="2532680" cy="491490"/>
              </a:xfrm>
              <a:prstGeom prst="rect">
                <a:avLst/>
              </a:prstGeom>
              <a:noFill/>
            </p:spPr>
            <p:txBody>
              <a:bodyPr wrap="square" rtlCol="0" anchor="ctr">
                <a:spAutoFit/>
              </a:bodyPr>
              <a:lstStyle/>
              <a:p>
                <a:pPr marL="0" marR="0" lvl="0" indent="0" algn="l" defTabSz="902970" rtl="0" eaLnBrk="1" fontAlgn="auto" latinLnBrk="1" hangingPunct="1">
                  <a:lnSpc>
                    <a:spcPct val="130000"/>
                  </a:lnSpc>
                  <a:spcBef>
                    <a:spcPts val="0"/>
                  </a:spcBef>
                  <a:spcAft>
                    <a:spcPts val="0"/>
                  </a:spcAft>
                  <a:buClrTx/>
                  <a:buSzTx/>
                  <a:buFontTx/>
                  <a:buNone/>
                  <a:defRPr/>
                </a:pPr>
                <a:r>
                  <a:rPr kumimoji="0" lang="en-US" altLang="ko-KR" sz="2000" b="0" i="0" u="none" strike="noStrike" kern="1200" cap="none" spc="-50" normalizeH="0" baseline="0" noProof="0" dirty="0">
                    <a:ln>
                      <a:solidFill>
                        <a:srgbClr val="4472C4">
                          <a:shade val="50000"/>
                          <a:alpha val="0"/>
                        </a:srgbClr>
                      </a:solidFill>
                    </a:ln>
                    <a:solidFill>
                      <a:srgbClr val="02458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2005</a:t>
                </a:r>
                <a:r>
                  <a:rPr lang="zh-CN" altLang="en-US" sz="2000" spc="-50" dirty="0">
                    <a:ln>
                      <a:solidFill>
                        <a:srgbClr val="4472C4">
                          <a:shade val="50000"/>
                          <a:alpha val="0"/>
                        </a:srgbClr>
                      </a:solidFill>
                    </a:ln>
                    <a:solidFill>
                      <a:srgbClr val="02458C"/>
                    </a:solidFill>
                    <a:latin typeface="微软雅黑" panose="020B0503020204020204" pitchFamily="34" charset="-122"/>
                    <a:ea typeface="微软雅黑" panose="020B0503020204020204" pitchFamily="34" charset="-122"/>
                    <a:cs typeface="KoPubWorld돋움체 Medium" panose="00000600000000000000" pitchFamily="2" charset="-127"/>
                  </a:rPr>
                  <a:t>年</a:t>
                </a:r>
                <a:r>
                  <a:rPr kumimoji="0" lang="ko-KR" altLang="en-US" sz="2000" b="0" i="0" u="none" strike="noStrike" kern="1200" cap="none" spc="-50" normalizeH="0" baseline="0" noProof="0" dirty="0">
                    <a:ln>
                      <a:solidFill>
                        <a:srgbClr val="4472C4">
                          <a:shade val="50000"/>
                          <a:alpha val="0"/>
                        </a:srgbClr>
                      </a:solidFill>
                    </a:ln>
                    <a:solidFill>
                      <a:srgbClr val="02458C"/>
                    </a:solidFill>
                    <a:effectLst/>
                    <a:uLnTx/>
                    <a:uFillTx/>
                    <a:latin typeface="微软雅黑" panose="020B0503020204020204" pitchFamily="34" charset="-122"/>
                    <a:ea typeface="HDharmony B" panose="02020603020101020101" pitchFamily="18" charset="-127"/>
                    <a:cs typeface="KoPubWorld돋움체 Medium" panose="00000600000000000000" pitchFamily="2" charset="-127"/>
                  </a:rPr>
                  <a:t> </a:t>
                </a:r>
                <a:r>
                  <a:rPr kumimoji="0" lang="en-US" altLang="ko-KR" sz="2000" b="0" i="0" u="none" strike="noStrike" kern="1200" cap="none" spc="-50" normalizeH="0" baseline="0" noProof="0" dirty="0">
                    <a:ln>
                      <a:solidFill>
                        <a:srgbClr val="4472C4">
                          <a:shade val="50000"/>
                          <a:alpha val="0"/>
                        </a:srgbClr>
                      </a:solidFill>
                    </a:ln>
                    <a:solidFill>
                      <a:srgbClr val="02458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07</a:t>
                </a:r>
                <a:r>
                  <a:rPr lang="zh-CN" altLang="en-US" sz="2000" spc="-50" dirty="0">
                    <a:ln>
                      <a:solidFill>
                        <a:srgbClr val="4472C4">
                          <a:shade val="50000"/>
                          <a:alpha val="0"/>
                        </a:srgbClr>
                      </a:solidFill>
                    </a:ln>
                    <a:solidFill>
                      <a:srgbClr val="02458C"/>
                    </a:solidFill>
                    <a:latin typeface="微软雅黑" panose="020B0503020204020204" pitchFamily="34" charset="-122"/>
                    <a:ea typeface="微软雅黑" panose="020B0503020204020204" pitchFamily="34" charset="-122"/>
                    <a:cs typeface="KoPubWorld돋움체 Medium" panose="00000600000000000000" pitchFamily="2" charset="-127"/>
                  </a:rPr>
                  <a:t>月</a:t>
                </a:r>
                <a:r>
                  <a:rPr kumimoji="0" lang="ko-KR" altLang="en-US" sz="2000" b="0" i="0" u="none" strike="noStrike" kern="1200" cap="none" spc="-50" normalizeH="0" baseline="0" noProof="0" dirty="0">
                    <a:ln>
                      <a:solidFill>
                        <a:srgbClr val="4472C4">
                          <a:shade val="50000"/>
                          <a:alpha val="0"/>
                        </a:srgbClr>
                      </a:solidFill>
                    </a:ln>
                    <a:solidFill>
                      <a:srgbClr val="02458C"/>
                    </a:solidFill>
                    <a:effectLst/>
                    <a:uLnTx/>
                    <a:uFillTx/>
                    <a:latin typeface="微软雅黑" panose="020B0503020204020204" pitchFamily="34" charset="-122"/>
                    <a:ea typeface="HDharmony B" panose="02020603020101020101" pitchFamily="18" charset="-127"/>
                    <a:cs typeface="KoPubWorld돋움체 Medium" panose="00000600000000000000" pitchFamily="2" charset="-127"/>
                  </a:rPr>
                  <a:t> </a:t>
                </a:r>
                <a:r>
                  <a:rPr kumimoji="0" lang="en-US" altLang="ko-KR" sz="2000" b="0" i="0" u="none" strike="noStrike" kern="1200" cap="none" spc="-50" normalizeH="0" baseline="0" noProof="0" dirty="0">
                    <a:ln>
                      <a:solidFill>
                        <a:srgbClr val="4472C4">
                          <a:shade val="50000"/>
                          <a:alpha val="0"/>
                        </a:srgbClr>
                      </a:solidFill>
                    </a:ln>
                    <a:solidFill>
                      <a:srgbClr val="02458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22</a:t>
                </a:r>
                <a:r>
                  <a:rPr lang="zh-CN" altLang="en-US" sz="2000" spc="-50" dirty="0">
                    <a:ln>
                      <a:solidFill>
                        <a:srgbClr val="4472C4">
                          <a:shade val="50000"/>
                          <a:alpha val="0"/>
                        </a:srgbClr>
                      </a:solidFill>
                    </a:ln>
                    <a:solidFill>
                      <a:srgbClr val="02458C"/>
                    </a:solidFill>
                    <a:latin typeface="微软雅黑" panose="020B0503020204020204" pitchFamily="34" charset="-122"/>
                    <a:ea typeface="微软雅黑" panose="020B0503020204020204" pitchFamily="34" charset="-122"/>
                    <a:cs typeface="KoPubWorld돋움체 Medium" panose="00000600000000000000" pitchFamily="2" charset="-127"/>
                  </a:rPr>
                  <a:t>日</a:t>
                </a:r>
                <a:endParaRPr kumimoji="0" lang="en-US" altLang="ko-KR" sz="2000" b="0" i="0" u="none" strike="noStrike" kern="1200" cap="none" spc="-50" normalizeH="0" baseline="0" noProof="0" dirty="0">
                  <a:ln>
                    <a:solidFill>
                      <a:srgbClr val="4472C4">
                        <a:shade val="50000"/>
                        <a:alpha val="0"/>
                      </a:srgbClr>
                    </a:solidFill>
                  </a:ln>
                  <a:solidFill>
                    <a:srgbClr val="02458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194" name="TextBox 193"/>
              <p:cNvSpPr txBox="1"/>
              <p:nvPr/>
            </p:nvSpPr>
            <p:spPr>
              <a:xfrm flipH="1">
                <a:off x="4054900" y="2515162"/>
                <a:ext cx="3460115" cy="311150"/>
              </a:xfrm>
              <a:prstGeom prst="rect">
                <a:avLst/>
              </a:prstGeom>
              <a:noFill/>
            </p:spPr>
            <p:txBody>
              <a:bodyPr wrap="square" rtlCol="0" anchor="ctr">
                <a:spAutoFit/>
              </a:bodyPr>
              <a:lstStyle/>
              <a:p>
                <a:pPr marL="0" marR="0" lvl="0" indent="0" algn="l" defTabSz="902970" rtl="0" eaLnBrk="1" fontAlgn="auto" latinLnBrk="1" hangingPunct="1">
                  <a:lnSpc>
                    <a:spcPct val="130000"/>
                  </a:lnSpc>
                  <a:spcBef>
                    <a:spcPts val="0"/>
                  </a:spcBef>
                  <a:spcAft>
                    <a:spcPts val="0"/>
                  </a:spcAft>
                  <a:buClrTx/>
                  <a:buSzTx/>
                  <a:buFontTx/>
                  <a:buNone/>
                  <a:defRPr/>
                </a:pPr>
                <a:r>
                  <a:rPr kumimoji="1"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北京顺义区南法信镇焦各庄街</a:t>
                </a:r>
                <a:r>
                  <a:rPr kumimoji="1"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9</a:t>
                </a:r>
                <a:r>
                  <a:rPr kumimoji="1"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号院</a:t>
                </a:r>
                <a:r>
                  <a:rPr kumimoji="1"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kumimoji="1"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号楼</a:t>
                </a:r>
                <a:r>
                  <a:rPr kumimoji="1"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kumimoji="1"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层</a:t>
                </a:r>
                <a:r>
                  <a:rPr kumimoji="0" lang="zh-CN" sz="1100" i="0" u="none" strike="noStrike" kern="1200" cap="none" spc="-50" normalizeH="0" baseline="0" noProof="0" dirty="0">
                    <a:ln>
                      <a:solidFill>
                        <a:srgbClr val="4472C4">
                          <a:shade val="50000"/>
                          <a:alpha val="0"/>
                        </a:srgbClr>
                      </a:solid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尔</a:t>
                </a:r>
              </a:p>
            </p:txBody>
          </p:sp>
        </p:grpSp>
      </p:grpSp>
      <p:grpSp>
        <p:nvGrpSpPr>
          <p:cNvPr id="9" name="그룹 8"/>
          <p:cNvGrpSpPr/>
          <p:nvPr/>
        </p:nvGrpSpPr>
        <p:grpSpPr>
          <a:xfrm>
            <a:off x="7237413" y="3007199"/>
            <a:ext cx="3654428" cy="884158"/>
            <a:chOff x="4151313" y="3007199"/>
            <a:chExt cx="3654428" cy="884158"/>
          </a:xfrm>
        </p:grpSpPr>
        <p:grpSp>
          <p:nvGrpSpPr>
            <p:cNvPr id="183" name="그룹 182"/>
            <p:cNvGrpSpPr/>
            <p:nvPr/>
          </p:nvGrpSpPr>
          <p:grpSpPr>
            <a:xfrm>
              <a:off x="4151313" y="3007199"/>
              <a:ext cx="3654428" cy="884158"/>
              <a:chOff x="3854336" y="2973547"/>
              <a:chExt cx="3654428" cy="884158"/>
            </a:xfrm>
          </p:grpSpPr>
          <p:sp>
            <p:nvSpPr>
              <p:cNvPr id="220" name="직사각형 219"/>
              <p:cNvSpPr/>
              <p:nvPr/>
            </p:nvSpPr>
            <p:spPr>
              <a:xfrm>
                <a:off x="3947417" y="3119543"/>
                <a:ext cx="3561347" cy="738162"/>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108000" bIns="0" rtlCol="0" anchor="ctr"/>
              <a:lstStyle/>
              <a:p>
                <a:pPr marL="0" marR="0" lvl="0" indent="0" algn="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sp>
            <p:nvSpPr>
              <p:cNvPr id="221" name="TextBox 220"/>
              <p:cNvSpPr txBox="1"/>
              <p:nvPr/>
            </p:nvSpPr>
            <p:spPr>
              <a:xfrm flipH="1">
                <a:off x="4140086" y="3217391"/>
                <a:ext cx="646430" cy="491490"/>
              </a:xfrm>
              <a:prstGeom prst="rect">
                <a:avLst/>
              </a:prstGeom>
              <a:noFill/>
            </p:spPr>
            <p:txBody>
              <a:bodyPr wrap="square" rtlCol="0" anchor="ctr">
                <a:spAutoFit/>
              </a:bodyPr>
              <a:lstStyle/>
              <a:p>
                <a:pPr marL="0" marR="0" lvl="0" indent="0" algn="l" defTabSz="902970" rtl="0" eaLnBrk="1" fontAlgn="auto" latinLnBrk="1" hangingPunct="1">
                  <a:lnSpc>
                    <a:spcPct val="130000"/>
                  </a:lnSpc>
                  <a:spcBef>
                    <a:spcPts val="0"/>
                  </a:spcBef>
                  <a:spcAft>
                    <a:spcPts val="0"/>
                  </a:spcAft>
                  <a:buClrTx/>
                  <a:buSzTx/>
                  <a:buFontTx/>
                  <a:buNone/>
                  <a:defRPr/>
                </a:pPr>
                <a:r>
                  <a:rPr kumimoji="0" lang="en-US" altLang="is-IS" sz="2000" b="0" i="0" u="none" strike="noStrike" kern="1200" cap="none" spc="-50" normalizeH="0" baseline="0" noProof="0" dirty="0">
                    <a:ln>
                      <a:solidFill>
                        <a:srgbClr val="4472C4">
                          <a:shade val="50000"/>
                          <a:alpha val="0"/>
                        </a:srgb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635</a:t>
                </a:r>
                <a:endParaRPr kumimoji="0" lang="en-US" altLang="ko-KR" sz="1200" b="0" i="0" u="none" strike="noStrike" kern="1200" cap="none" spc="-50" normalizeH="0" baseline="0" noProof="0" dirty="0">
                  <a:ln>
                    <a:solidFill>
                      <a:srgbClr val="4472C4">
                        <a:shade val="50000"/>
                        <a:alpha val="0"/>
                      </a:srgb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22" name="직사각형 221"/>
              <p:cNvSpPr/>
              <p:nvPr/>
            </p:nvSpPr>
            <p:spPr>
              <a:xfrm>
                <a:off x="3854336" y="2975771"/>
                <a:ext cx="864364" cy="285771"/>
              </a:xfrm>
              <a:prstGeom prst="rect">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23" name="직각 삼각형 222"/>
              <p:cNvSpPr/>
              <p:nvPr/>
            </p:nvSpPr>
            <p:spPr>
              <a:xfrm flipV="1">
                <a:off x="4718700" y="2975768"/>
                <a:ext cx="99349" cy="281417"/>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24" name="TextBox 223"/>
              <p:cNvSpPr txBox="1"/>
              <p:nvPr/>
            </p:nvSpPr>
            <p:spPr>
              <a:xfrm flipH="1">
                <a:off x="3873386" y="2973547"/>
                <a:ext cx="881062" cy="260350"/>
              </a:xfrm>
              <a:prstGeom prst="rect">
                <a:avLst/>
              </a:prstGeom>
              <a:noFill/>
            </p:spPr>
            <p:txBody>
              <a:bodyPr wrap="square" rtlCol="0" anchor="ctr" anchorCtr="0">
                <a:spAutoFit/>
              </a:bodyPr>
              <a:lstStyle/>
              <a:p>
                <a:pPr marL="85725" marR="0" lvl="0" indent="-85725" algn="l" defTabSz="90297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1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人员总数</a:t>
                </a:r>
              </a:p>
            </p:txBody>
          </p:sp>
          <p:sp>
            <p:nvSpPr>
              <p:cNvPr id="225" name="직각 삼각형 224"/>
              <p:cNvSpPr/>
              <p:nvPr/>
            </p:nvSpPr>
            <p:spPr>
              <a:xfrm flipH="1" flipV="1">
                <a:off x="3855704" y="3260085"/>
                <a:ext cx="92282" cy="72789"/>
              </a:xfrm>
              <a:prstGeom prst="rtTriangle">
                <a:avLst/>
              </a:prstGeom>
              <a:solidFill>
                <a:srgbClr val="1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26" name="TextBox 225"/>
              <p:cNvSpPr txBox="1"/>
              <p:nvPr/>
            </p:nvSpPr>
            <p:spPr>
              <a:xfrm flipH="1">
                <a:off x="5027422" y="3333049"/>
                <a:ext cx="2205227" cy="311150"/>
              </a:xfrm>
              <a:prstGeom prst="rect">
                <a:avLst/>
              </a:prstGeom>
              <a:noFill/>
            </p:spPr>
            <p:txBody>
              <a:bodyPr wrap="square" rtlCol="0" anchor="ctr">
                <a:spAutoFit/>
              </a:bodyPr>
              <a:lstStyle/>
              <a:p>
                <a:pPr marL="0" marR="0" lvl="0" indent="0" algn="l" defTabSz="902970" rtl="0" eaLnBrk="1" fontAlgn="auto" latinLnBrk="1" hangingPunct="1">
                  <a:lnSpc>
                    <a:spcPct val="130000"/>
                  </a:lnSpc>
                  <a:spcBef>
                    <a:spcPts val="0"/>
                  </a:spcBef>
                  <a:spcAft>
                    <a:spcPts val="0"/>
                  </a:spcAft>
                  <a:buClrTx/>
                  <a:buSzTx/>
                  <a:buFontTx/>
                  <a:buNone/>
                  <a:defRPr/>
                </a:pPr>
                <a:r>
                  <a:rPr kumimoji="0" lang="zh-CN" sz="1100" b="0" i="0" u="none" strike="noStrike" kern="1200" cap="none" spc="-50" normalizeH="0" baseline="0" noProof="0" dirty="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中国区人员状况</a:t>
                </a:r>
              </a:p>
            </p:txBody>
          </p:sp>
          <p:sp>
            <p:nvSpPr>
              <p:cNvPr id="227" name="TextBox 226"/>
              <p:cNvSpPr txBox="1"/>
              <p:nvPr/>
            </p:nvSpPr>
            <p:spPr>
              <a:xfrm flipH="1">
                <a:off x="4652371" y="3301683"/>
                <a:ext cx="554629" cy="332399"/>
              </a:xfrm>
              <a:prstGeom prst="rect">
                <a:avLst/>
              </a:prstGeom>
              <a:noFill/>
            </p:spPr>
            <p:txBody>
              <a:bodyPr wrap="square" rtlCol="0" anchor="ctr">
                <a:spAutoFit/>
              </a:bodyPr>
              <a:lstStyle/>
              <a:p>
                <a:pPr marL="0" marR="0" lvl="0" indent="0" algn="l" defTabSz="902970" rtl="0" eaLnBrk="1" fontAlgn="auto" latinLnBrk="1" hangingPunct="1">
                  <a:lnSpc>
                    <a:spcPct val="130000"/>
                  </a:lnSpc>
                  <a:spcBef>
                    <a:spcPts val="0"/>
                  </a:spcBef>
                  <a:spcAft>
                    <a:spcPts val="0"/>
                  </a:spcAft>
                  <a:buClrTx/>
                  <a:buSzTx/>
                  <a:buFontTx/>
                  <a:buNone/>
                  <a:defRPr/>
                </a:pPr>
                <a:r>
                  <a:rPr lang="zh-CN" altLang="en-US" sz="1200" spc="-50" dirty="0">
                    <a:ln>
                      <a:solidFill>
                        <a:srgbClr val="4472C4">
                          <a:shade val="50000"/>
                          <a:alpha val="0"/>
                        </a:srgb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人</a:t>
                </a:r>
                <a:endParaRPr kumimoji="0" lang="en-US" altLang="ko-KR" sz="1100" b="0" i="0" u="none" strike="noStrike" kern="1200" cap="none" spc="-50" normalizeH="0" baseline="0" noProof="0" dirty="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grpSp>
        <p:sp>
          <p:nvSpPr>
            <p:cNvPr id="2" name="TextBox 1"/>
            <p:cNvSpPr txBox="1"/>
            <p:nvPr/>
          </p:nvSpPr>
          <p:spPr>
            <a:xfrm>
              <a:off x="4285254" y="3613452"/>
              <a:ext cx="1058903" cy="213995"/>
            </a:xfrm>
            <a:prstGeom prst="rect">
              <a:avLst/>
            </a:prstGeom>
            <a:noFill/>
          </p:spPr>
          <p:txBody>
            <a:bodyPr wrap="square" rtlCol="0">
              <a:spAutoFit/>
            </a:bodyPr>
            <a:lstStyle/>
            <a:p>
              <a:r>
                <a:rPr lang="en-US" altLang="ko-KR"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’21</a:t>
              </a: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ko-KR"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月</a:t>
              </a:r>
              <a:r>
                <a:rPr lang="ko-KR"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基准</a:t>
              </a:r>
              <a:endParaRPr lang="ko-KR"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03" name="그림 102"/>
          <p:cNvPicPr>
            <a:picLocks noChangeAspect="1"/>
          </p:cNvPicPr>
          <p:nvPr/>
        </p:nvPicPr>
        <p:blipFill>
          <a:blip r:embed="rId6" cstate="screen"/>
          <a:stretch>
            <a:fillRect/>
          </a:stretch>
        </p:blipFill>
        <p:spPr>
          <a:xfrm>
            <a:off x="10433035" y="280490"/>
            <a:ext cx="1257299" cy="103719"/>
          </a:xfrm>
          <a:prstGeom prst="rect">
            <a:avLst/>
          </a:prstGeom>
        </p:spPr>
      </p:pic>
      <p:sp>
        <p:nvSpPr>
          <p:cNvPr id="229" name="TextBox 228"/>
          <p:cNvSpPr txBox="1"/>
          <p:nvPr/>
        </p:nvSpPr>
        <p:spPr>
          <a:xfrm flipH="1">
            <a:off x="2979420" y="4117340"/>
            <a:ext cx="1351280" cy="215265"/>
          </a:xfrm>
          <a:prstGeom prst="rect">
            <a:avLst/>
          </a:prstGeom>
          <a:noFill/>
        </p:spPr>
        <p:txBody>
          <a:bodyPr wrap="square" rtlCol="0" anchor="ctr" anchorCtr="0">
            <a:spAutoFit/>
          </a:bodyPr>
          <a:lstStyle/>
          <a:p>
            <a:pPr marL="0" marR="0" lvl="0" indent="0" algn="r" defTabSz="902970" rtl="0" eaLnBrk="1" fontAlgn="auto" latinLnBrk="1" hangingPunct="1">
              <a:lnSpc>
                <a:spcPct val="100000"/>
              </a:lnSpc>
              <a:spcBef>
                <a:spcPts val="0"/>
              </a:spcBef>
              <a:spcAft>
                <a:spcPts val="0"/>
              </a:spcAft>
              <a:buClrTx/>
              <a:buSzTx/>
              <a:buFontTx/>
              <a:buNone/>
              <a:defRPr/>
            </a:pPr>
            <a:r>
              <a:rPr kumimoji="0" lang="en-US" altLang="ko-KR"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Part.04</a:t>
            </a:r>
            <a:endParaRPr kumimoji="0" lang="ko-KR" altLang="en-US"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sp>
        <p:nvSpPr>
          <p:cNvPr id="231" name="사각형: 둥근 모서리 325"/>
          <p:cNvSpPr/>
          <p:nvPr/>
        </p:nvSpPr>
        <p:spPr>
          <a:xfrm>
            <a:off x="4460240" y="2061845"/>
            <a:ext cx="1650365" cy="1798955"/>
          </a:xfrm>
          <a:prstGeom prst="roundRect">
            <a:avLst>
              <a:gd name="adj" fmla="val 5927"/>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32" name="사각형: 둥근 모서리 231"/>
          <p:cNvSpPr/>
          <p:nvPr/>
        </p:nvSpPr>
        <p:spPr>
          <a:xfrm>
            <a:off x="939800" y="4036695"/>
            <a:ext cx="1650365" cy="1798955"/>
          </a:xfrm>
          <a:prstGeom prst="roundRect">
            <a:avLst>
              <a:gd name="adj" fmla="val 5927"/>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33" name="사각형: 둥근 모서리 232"/>
          <p:cNvSpPr/>
          <p:nvPr/>
        </p:nvSpPr>
        <p:spPr>
          <a:xfrm>
            <a:off x="4478655" y="4036695"/>
            <a:ext cx="1650365" cy="1798955"/>
          </a:xfrm>
          <a:prstGeom prst="roundRect">
            <a:avLst>
              <a:gd name="adj" fmla="val 5927"/>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34" name="사각형: 둥근 모서리 233"/>
          <p:cNvSpPr/>
          <p:nvPr/>
        </p:nvSpPr>
        <p:spPr>
          <a:xfrm>
            <a:off x="948690" y="2061845"/>
            <a:ext cx="1650365" cy="1798955"/>
          </a:xfrm>
          <a:prstGeom prst="roundRect">
            <a:avLst>
              <a:gd name="adj" fmla="val 5927"/>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35" name="TextBox 234"/>
          <p:cNvSpPr txBox="1"/>
          <p:nvPr/>
        </p:nvSpPr>
        <p:spPr>
          <a:xfrm flipH="1">
            <a:off x="1174115" y="2143125"/>
            <a:ext cx="1351280" cy="215265"/>
          </a:xfrm>
          <a:prstGeom prst="rect">
            <a:avLst/>
          </a:prstGeom>
          <a:noFill/>
        </p:spPr>
        <p:txBody>
          <a:bodyPr wrap="square" rtlCol="0" anchor="ctr" anchorCtr="0">
            <a:spAutoFit/>
          </a:bodyPr>
          <a:lstStyle/>
          <a:p>
            <a:pPr marL="0" marR="0" lvl="0" indent="0" algn="r" defTabSz="902970" rtl="0" eaLnBrk="1" fontAlgn="auto" latinLnBrk="1" hangingPunct="1">
              <a:lnSpc>
                <a:spcPct val="100000"/>
              </a:lnSpc>
              <a:spcBef>
                <a:spcPts val="0"/>
              </a:spcBef>
              <a:spcAft>
                <a:spcPts val="0"/>
              </a:spcAft>
              <a:buClrTx/>
              <a:buSzTx/>
              <a:buFontTx/>
              <a:buNone/>
              <a:defRPr/>
            </a:pPr>
            <a:r>
              <a:rPr kumimoji="0" lang="en-US" altLang="ko-KR"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Part.01</a:t>
            </a:r>
            <a:endParaRPr kumimoji="0" lang="ko-KR" altLang="en-US"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sp>
        <p:nvSpPr>
          <p:cNvPr id="240" name="TextBox 239"/>
          <p:cNvSpPr txBox="1"/>
          <p:nvPr/>
        </p:nvSpPr>
        <p:spPr>
          <a:xfrm flipH="1">
            <a:off x="1174115" y="4117340"/>
            <a:ext cx="1351280" cy="215265"/>
          </a:xfrm>
          <a:prstGeom prst="rect">
            <a:avLst/>
          </a:prstGeom>
          <a:noFill/>
        </p:spPr>
        <p:txBody>
          <a:bodyPr wrap="square" rtlCol="0" anchor="ctr" anchorCtr="0">
            <a:spAutoFit/>
          </a:bodyPr>
          <a:lstStyle/>
          <a:p>
            <a:pPr marL="0" marR="0" lvl="0" indent="0" algn="r" defTabSz="902970" rtl="0" eaLnBrk="1" fontAlgn="auto" latinLnBrk="1" hangingPunct="1">
              <a:lnSpc>
                <a:spcPct val="100000"/>
              </a:lnSpc>
              <a:spcBef>
                <a:spcPts val="0"/>
              </a:spcBef>
              <a:spcAft>
                <a:spcPts val="0"/>
              </a:spcAft>
              <a:buClrTx/>
              <a:buSzTx/>
              <a:buFontTx/>
              <a:buNone/>
              <a:defRPr/>
            </a:pPr>
            <a:r>
              <a:rPr kumimoji="0" lang="en-US" altLang="ko-KR"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Part.03</a:t>
            </a:r>
            <a:endParaRPr kumimoji="0" lang="ko-KR" altLang="en-US"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pic>
        <p:nvPicPr>
          <p:cNvPr id="241" name="그림 240"/>
          <p:cNvPicPr>
            <a:picLocks noChangeAspect="1"/>
          </p:cNvPicPr>
          <p:nvPr/>
        </p:nvPicPr>
        <p:blipFill>
          <a:blip r:embed="rId4">
            <a:alphaModFix amt="62000"/>
            <a:extLst>
              <a:ext uri="{28A0092B-C50C-407E-A947-70E740481C1C}">
                <a14:useLocalDpi xmlns:a14="http://schemas.microsoft.com/office/drawing/2010/main" val="0"/>
              </a:ext>
            </a:extLst>
          </a:blip>
          <a:stretch>
            <a:fillRect/>
          </a:stretch>
        </p:blipFill>
        <p:spPr>
          <a:xfrm>
            <a:off x="918210" y="4112260"/>
            <a:ext cx="1638300" cy="1723390"/>
          </a:xfrm>
          <a:prstGeom prst="rect">
            <a:avLst/>
          </a:prstGeom>
        </p:spPr>
      </p:pic>
      <p:pic>
        <p:nvPicPr>
          <p:cNvPr id="242" name="그림 241"/>
          <p:cNvPicPr>
            <a:picLocks noChangeAspect="1"/>
          </p:cNvPicPr>
          <p:nvPr/>
        </p:nvPicPr>
        <p:blipFill>
          <a:blip r:embed="rId7">
            <a:alphaModFix amt="66000"/>
            <a:extLst>
              <a:ext uri="{28A0092B-C50C-407E-A947-70E740481C1C}">
                <a14:useLocalDpi xmlns:a14="http://schemas.microsoft.com/office/drawing/2010/main" val="0"/>
              </a:ext>
            </a:extLst>
          </a:blip>
          <a:stretch>
            <a:fillRect/>
          </a:stretch>
        </p:blipFill>
        <p:spPr>
          <a:xfrm>
            <a:off x="4491355" y="4079240"/>
            <a:ext cx="1789430" cy="1789430"/>
          </a:xfrm>
          <a:prstGeom prst="rect">
            <a:avLst/>
          </a:prstGeom>
        </p:spPr>
      </p:pic>
      <p:pic>
        <p:nvPicPr>
          <p:cNvPr id="250" name="그림 249"/>
          <p:cNvPicPr>
            <a:picLocks noChangeAspect="1"/>
          </p:cNvPicPr>
          <p:nvPr/>
        </p:nvPicPr>
        <p:blipFill>
          <a:blip r:embed="rId8">
            <a:alphaModFix amt="67000"/>
            <a:extLst>
              <a:ext uri="{28A0092B-C50C-407E-A947-70E740481C1C}">
                <a14:useLocalDpi xmlns:a14="http://schemas.microsoft.com/office/drawing/2010/main" val="0"/>
              </a:ext>
            </a:extLst>
          </a:blip>
          <a:stretch>
            <a:fillRect/>
          </a:stretch>
        </p:blipFill>
        <p:spPr>
          <a:xfrm>
            <a:off x="4475480" y="2035175"/>
            <a:ext cx="1644650" cy="1906270"/>
          </a:xfrm>
          <a:prstGeom prst="rect">
            <a:avLst/>
          </a:prstGeom>
        </p:spPr>
      </p:pic>
      <p:pic>
        <p:nvPicPr>
          <p:cNvPr id="243" name="그림 242"/>
          <p:cNvPicPr>
            <a:picLocks noChangeAspect="1"/>
          </p:cNvPicPr>
          <p:nvPr/>
        </p:nvPicPr>
        <p:blipFill>
          <a:blip r:embed="rId9">
            <a:alphaModFix amt="69000"/>
            <a:extLst>
              <a:ext uri="{28A0092B-C50C-407E-A947-70E740481C1C}">
                <a14:useLocalDpi xmlns:a14="http://schemas.microsoft.com/office/drawing/2010/main" val="0"/>
              </a:ext>
            </a:extLst>
          </a:blip>
          <a:stretch>
            <a:fillRect/>
          </a:stretch>
        </p:blipFill>
        <p:spPr>
          <a:xfrm>
            <a:off x="939800" y="2106930"/>
            <a:ext cx="1638300" cy="1784350"/>
          </a:xfrm>
          <a:prstGeom prst="rect">
            <a:avLst/>
          </a:prstGeom>
        </p:spPr>
      </p:pic>
      <p:grpSp>
        <p:nvGrpSpPr>
          <p:cNvPr id="244" name="그룹 243"/>
          <p:cNvGrpSpPr/>
          <p:nvPr/>
        </p:nvGrpSpPr>
        <p:grpSpPr>
          <a:xfrm>
            <a:off x="855345" y="1844675"/>
            <a:ext cx="1231265" cy="354330"/>
            <a:chOff x="428709" y="2270943"/>
            <a:chExt cx="1231291" cy="354205"/>
          </a:xfrm>
        </p:grpSpPr>
        <p:grpSp>
          <p:nvGrpSpPr>
            <p:cNvPr id="245" name="그룹 244"/>
            <p:cNvGrpSpPr/>
            <p:nvPr/>
          </p:nvGrpSpPr>
          <p:grpSpPr>
            <a:xfrm>
              <a:off x="428709" y="2270943"/>
              <a:ext cx="964575" cy="354205"/>
              <a:chOff x="428709" y="2270943"/>
              <a:chExt cx="964575" cy="354205"/>
            </a:xfrm>
          </p:grpSpPr>
          <p:sp>
            <p:nvSpPr>
              <p:cNvPr id="247" name="직각 삼각형 246"/>
              <p:cNvSpPr/>
              <p:nvPr/>
            </p:nvSpPr>
            <p:spPr>
              <a:xfrm flipH="1" flipV="1">
                <a:off x="428709" y="2552359"/>
                <a:ext cx="92282" cy="7278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48" name="직사각형 247"/>
              <p:cNvSpPr/>
              <p:nvPr/>
            </p:nvSpPr>
            <p:spPr>
              <a:xfrm>
                <a:off x="429571" y="2270946"/>
                <a:ext cx="864364" cy="2857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49" name="직각 삼각형 248"/>
              <p:cNvSpPr/>
              <p:nvPr/>
            </p:nvSpPr>
            <p:spPr>
              <a:xfrm flipV="1">
                <a:off x="1293935" y="2270943"/>
                <a:ext cx="99349" cy="28141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grpSp>
        <p:sp>
          <p:nvSpPr>
            <p:cNvPr id="246" name="TextBox 245"/>
            <p:cNvSpPr txBox="1"/>
            <p:nvPr/>
          </p:nvSpPr>
          <p:spPr>
            <a:xfrm flipH="1">
              <a:off x="448621" y="2294594"/>
              <a:ext cx="1211379" cy="260258"/>
            </a:xfrm>
            <a:prstGeom prst="rect">
              <a:avLst/>
            </a:prstGeom>
            <a:noFill/>
          </p:spPr>
          <p:txBody>
            <a:bodyPr wrap="square" rtlCol="0" anchor="ctr" anchorCtr="0">
              <a:spAutoFit/>
            </a:bodyPr>
            <a:lstStyle/>
            <a:p>
              <a:pPr marL="85725" marR="0" lvl="0" indent="-85725" algn="l" defTabSz="90297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100" b="1"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事业领域</a:t>
              </a:r>
              <a:endParaRPr kumimoji="0" lang="ko-KR" altLang="en-US" sz="1100" b="1"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grpSp>
      <p:sp>
        <p:nvSpPr>
          <p:cNvPr id="228" name="TextBox 227"/>
          <p:cNvSpPr txBox="1"/>
          <p:nvPr/>
        </p:nvSpPr>
        <p:spPr>
          <a:xfrm flipH="1">
            <a:off x="1346200" y="5007610"/>
            <a:ext cx="847725" cy="330835"/>
          </a:xfrm>
          <a:prstGeom prst="rect">
            <a:avLst/>
          </a:prstGeom>
          <a:noFill/>
        </p:spPr>
        <p:txBody>
          <a:bodyPr wrap="square" rtlCol="0" anchor="ctr">
            <a:spAutoFit/>
          </a:bodyPr>
          <a:lstStyle/>
          <a:p>
            <a:pPr marL="0" marR="0" lvl="0" indent="0" algn="ctr" defTabSz="902970" rtl="0" eaLnBrk="1" fontAlgn="auto" latinLnBrk="1" hangingPunct="1">
              <a:lnSpc>
                <a:spcPts val="1870"/>
              </a:lnSpc>
              <a:spcBef>
                <a:spcPts val="0"/>
              </a:spcBef>
              <a:spcAft>
                <a:spcPts val="0"/>
              </a:spcAft>
              <a:buClrTx/>
              <a:buSzTx/>
              <a:buFontTx/>
              <a:buNone/>
              <a:defRPr/>
            </a:pPr>
            <a:r>
              <a:rPr kumimoji="0" lang="zh-CN" altLang="en-US" b="1"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贸易</a:t>
            </a:r>
          </a:p>
        </p:txBody>
      </p:sp>
      <p:sp>
        <p:nvSpPr>
          <p:cNvPr id="120" name="TextBox 119"/>
          <p:cNvSpPr txBox="1"/>
          <p:nvPr/>
        </p:nvSpPr>
        <p:spPr>
          <a:xfrm flipH="1">
            <a:off x="4658360" y="4117340"/>
            <a:ext cx="1351280" cy="215265"/>
          </a:xfrm>
          <a:prstGeom prst="rect">
            <a:avLst/>
          </a:prstGeom>
          <a:noFill/>
        </p:spPr>
        <p:txBody>
          <a:bodyPr wrap="square" rtlCol="0" anchor="ctr" anchorCtr="0">
            <a:spAutoFit/>
          </a:bodyPr>
          <a:lstStyle/>
          <a:p>
            <a:pPr marL="0" marR="0" lvl="0" indent="0" algn="r" defTabSz="902970" rtl="0" eaLnBrk="1" fontAlgn="auto" latinLnBrk="1" hangingPunct="1">
              <a:lnSpc>
                <a:spcPct val="100000"/>
              </a:lnSpc>
              <a:spcBef>
                <a:spcPts val="0"/>
              </a:spcBef>
              <a:spcAft>
                <a:spcPts val="0"/>
              </a:spcAft>
              <a:buClrTx/>
              <a:buSzTx/>
              <a:buFontTx/>
              <a:buNone/>
              <a:defRPr/>
            </a:pPr>
            <a:r>
              <a:rPr kumimoji="0" lang="en-US" altLang="ko-KR"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Part.04</a:t>
            </a:r>
            <a:endParaRPr kumimoji="0" lang="ko-KR" altLang="en-US"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sp>
        <p:nvSpPr>
          <p:cNvPr id="239" name="TextBox 238"/>
          <p:cNvSpPr txBox="1"/>
          <p:nvPr/>
        </p:nvSpPr>
        <p:spPr>
          <a:xfrm flipH="1">
            <a:off x="4538345" y="5020310"/>
            <a:ext cx="1628140" cy="330835"/>
          </a:xfrm>
          <a:prstGeom prst="rect">
            <a:avLst/>
          </a:prstGeom>
          <a:noFill/>
        </p:spPr>
        <p:txBody>
          <a:bodyPr wrap="square" rtlCol="0" anchor="ctr">
            <a:spAutoFit/>
          </a:bodyPr>
          <a:lstStyle/>
          <a:p>
            <a:pPr marL="0" marR="0" lvl="0" indent="0" algn="ctr" defTabSz="902970" rtl="0" eaLnBrk="1" fontAlgn="auto" latinLnBrk="1" hangingPunct="1">
              <a:lnSpc>
                <a:spcPts val="1870"/>
              </a:lnSpc>
              <a:spcBef>
                <a:spcPts val="0"/>
              </a:spcBef>
              <a:spcAft>
                <a:spcPts val="0"/>
              </a:spcAft>
              <a:buClrTx/>
              <a:buSzTx/>
              <a:buFontTx/>
              <a:buNone/>
              <a:defRPr/>
            </a:pPr>
            <a:r>
              <a:rPr kumimoji="0" lang="zh-CN" altLang="en-US" b="1"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二手车</a:t>
            </a:r>
          </a:p>
        </p:txBody>
      </p:sp>
      <p:sp>
        <p:nvSpPr>
          <p:cNvPr id="236" name="TextBox 235"/>
          <p:cNvSpPr txBox="1"/>
          <p:nvPr/>
        </p:nvSpPr>
        <p:spPr>
          <a:xfrm flipH="1">
            <a:off x="1350010" y="3112135"/>
            <a:ext cx="847725" cy="330835"/>
          </a:xfrm>
          <a:prstGeom prst="rect">
            <a:avLst/>
          </a:prstGeom>
          <a:noFill/>
        </p:spPr>
        <p:txBody>
          <a:bodyPr wrap="square" rtlCol="0" anchor="ctr">
            <a:spAutoFit/>
          </a:bodyPr>
          <a:lstStyle/>
          <a:p>
            <a:pPr marL="0" marR="0" lvl="0" indent="0" algn="ctr" defTabSz="902970" rtl="0" eaLnBrk="1" fontAlgn="auto" latinLnBrk="1" hangingPunct="1">
              <a:lnSpc>
                <a:spcPts val="1870"/>
              </a:lnSpc>
              <a:spcBef>
                <a:spcPts val="0"/>
              </a:spcBef>
              <a:spcAft>
                <a:spcPts val="0"/>
              </a:spcAft>
              <a:buClrTx/>
              <a:buSzTx/>
              <a:buFontTx/>
              <a:buNone/>
              <a:defRPr/>
            </a:pPr>
            <a:r>
              <a:rPr kumimoji="0" lang="zh-CN" altLang="ko-KR" b="1"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物流</a:t>
            </a:r>
          </a:p>
        </p:txBody>
      </p:sp>
      <p:sp>
        <p:nvSpPr>
          <p:cNvPr id="238" name="TextBox 237"/>
          <p:cNvSpPr txBox="1"/>
          <p:nvPr/>
        </p:nvSpPr>
        <p:spPr>
          <a:xfrm flipH="1">
            <a:off x="4874260" y="3099435"/>
            <a:ext cx="847725" cy="330835"/>
          </a:xfrm>
          <a:prstGeom prst="rect">
            <a:avLst/>
          </a:prstGeom>
          <a:noFill/>
        </p:spPr>
        <p:txBody>
          <a:bodyPr wrap="square" rtlCol="0" anchor="ctr">
            <a:spAutoFit/>
          </a:bodyPr>
          <a:lstStyle/>
          <a:p>
            <a:pPr marL="0" marR="0" lvl="0" indent="0" algn="ctr" defTabSz="902970" rtl="0" eaLnBrk="1" fontAlgn="auto" latinLnBrk="1" hangingPunct="1">
              <a:lnSpc>
                <a:spcPts val="1870"/>
              </a:lnSpc>
              <a:spcBef>
                <a:spcPts val="0"/>
              </a:spcBef>
              <a:spcAft>
                <a:spcPts val="0"/>
              </a:spcAft>
              <a:buClrTx/>
              <a:buSzTx/>
              <a:buFontTx/>
              <a:buNone/>
              <a:defRPr/>
            </a:pPr>
            <a:r>
              <a:rPr kumimoji="0" lang="zh-CN" altLang="ko-KR" b="1"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海运</a:t>
            </a:r>
          </a:p>
        </p:txBody>
      </p:sp>
      <p:grpSp>
        <p:nvGrpSpPr>
          <p:cNvPr id="15" name="그룹 8"/>
          <p:cNvGrpSpPr/>
          <p:nvPr/>
        </p:nvGrpSpPr>
        <p:grpSpPr>
          <a:xfrm>
            <a:off x="7246938" y="4044790"/>
            <a:ext cx="3654428" cy="884157"/>
            <a:chOff x="4151313" y="3007200"/>
            <a:chExt cx="3654428" cy="884157"/>
          </a:xfrm>
        </p:grpSpPr>
        <p:grpSp>
          <p:nvGrpSpPr>
            <p:cNvPr id="16" name="그룹 182"/>
            <p:cNvGrpSpPr/>
            <p:nvPr/>
          </p:nvGrpSpPr>
          <p:grpSpPr>
            <a:xfrm>
              <a:off x="4151313" y="3007200"/>
              <a:ext cx="3654428" cy="884157"/>
              <a:chOff x="3854336" y="2973548"/>
              <a:chExt cx="3654428" cy="884157"/>
            </a:xfrm>
          </p:grpSpPr>
          <p:sp>
            <p:nvSpPr>
              <p:cNvPr id="17" name="직사각형 219"/>
              <p:cNvSpPr/>
              <p:nvPr/>
            </p:nvSpPr>
            <p:spPr>
              <a:xfrm>
                <a:off x="3947417" y="3119543"/>
                <a:ext cx="3561347" cy="738162"/>
              </a:xfrm>
              <a:prstGeom prst="rect">
                <a:avLst/>
              </a:prstGeom>
              <a:solidFill>
                <a:schemeClr val="bg1"/>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108000" bIns="0" rtlCol="0" anchor="ctr"/>
              <a:lstStyle/>
              <a:p>
                <a:pPr marL="0" marR="0" lvl="0" indent="0" algn="r"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sp>
            <p:nvSpPr>
              <p:cNvPr id="18" name="TextBox 220"/>
              <p:cNvSpPr txBox="1"/>
              <p:nvPr/>
            </p:nvSpPr>
            <p:spPr>
              <a:xfrm flipH="1">
                <a:off x="4140086" y="3217391"/>
                <a:ext cx="646430" cy="491490"/>
              </a:xfrm>
              <a:prstGeom prst="rect">
                <a:avLst/>
              </a:prstGeom>
              <a:noFill/>
            </p:spPr>
            <p:txBody>
              <a:bodyPr wrap="square" rtlCol="0" anchor="ctr">
                <a:spAutoFit/>
              </a:bodyPr>
              <a:lstStyle/>
              <a:p>
                <a:pPr marL="0" marR="0" lvl="0" indent="0" algn="l" defTabSz="902970" rtl="0" eaLnBrk="1" fontAlgn="auto" latinLnBrk="1" hangingPunct="1">
                  <a:lnSpc>
                    <a:spcPct val="130000"/>
                  </a:lnSpc>
                  <a:spcBef>
                    <a:spcPts val="0"/>
                  </a:spcBef>
                  <a:spcAft>
                    <a:spcPts val="0"/>
                  </a:spcAft>
                  <a:buClrTx/>
                  <a:buSzTx/>
                  <a:buFontTx/>
                  <a:buNone/>
                  <a:defRPr/>
                </a:pPr>
                <a:r>
                  <a:rPr kumimoji="0" lang="en-US" altLang="is-IS" sz="2000" b="0" i="0" u="none" strike="noStrike" kern="1200" cap="none" spc="-50" normalizeH="0" baseline="0" noProof="0" dirty="0">
                    <a:ln>
                      <a:solidFill>
                        <a:srgbClr val="4472C4">
                          <a:shade val="50000"/>
                          <a:alpha val="0"/>
                        </a:srgb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471</a:t>
                </a:r>
                <a:endParaRPr kumimoji="0" lang="en-US" altLang="ko-KR" sz="1200" b="0" i="0" u="none" strike="noStrike" kern="1200" cap="none" spc="-50" normalizeH="0" baseline="0" noProof="0" dirty="0">
                  <a:ln>
                    <a:solidFill>
                      <a:srgbClr val="4472C4">
                        <a:shade val="50000"/>
                        <a:alpha val="0"/>
                      </a:srgbClr>
                    </a:solidFill>
                  </a:ln>
                  <a:solidFill>
                    <a:srgbClr val="13C388"/>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19" name="직사각형 221"/>
              <p:cNvSpPr/>
              <p:nvPr/>
            </p:nvSpPr>
            <p:spPr>
              <a:xfrm>
                <a:off x="3854336" y="2975771"/>
                <a:ext cx="864364" cy="285771"/>
              </a:xfrm>
              <a:prstGeom prst="rect">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0" name="직각 삼각형 222"/>
              <p:cNvSpPr/>
              <p:nvPr/>
            </p:nvSpPr>
            <p:spPr>
              <a:xfrm flipV="1">
                <a:off x="4718700" y="2975768"/>
                <a:ext cx="99349" cy="281417"/>
              </a:xfrm>
              <a:prstGeom prst="rtTriangle">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1" name="TextBox 223"/>
              <p:cNvSpPr txBox="1"/>
              <p:nvPr/>
            </p:nvSpPr>
            <p:spPr>
              <a:xfrm flipH="1">
                <a:off x="3873386" y="2973548"/>
                <a:ext cx="881062" cy="260350"/>
              </a:xfrm>
              <a:prstGeom prst="rect">
                <a:avLst/>
              </a:prstGeom>
              <a:noFill/>
            </p:spPr>
            <p:txBody>
              <a:bodyPr wrap="square" rtlCol="0" anchor="ctr" anchorCtr="0">
                <a:spAutoFit/>
              </a:bodyPr>
              <a:lstStyle/>
              <a:p>
                <a:pPr marL="85725" marR="0" lvl="0" indent="-85725" algn="l" defTabSz="90297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1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服务客户</a:t>
                </a:r>
              </a:p>
            </p:txBody>
          </p:sp>
          <p:sp>
            <p:nvSpPr>
              <p:cNvPr id="22" name="직각 삼각형 224"/>
              <p:cNvSpPr/>
              <p:nvPr/>
            </p:nvSpPr>
            <p:spPr>
              <a:xfrm flipH="1" flipV="1">
                <a:off x="3855704" y="3260085"/>
                <a:ext cx="92282" cy="72789"/>
              </a:xfrm>
              <a:prstGeom prst="rtTriangle">
                <a:avLst/>
              </a:prstGeom>
              <a:solidFill>
                <a:srgbClr val="1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3" name="TextBox 225"/>
              <p:cNvSpPr txBox="1"/>
              <p:nvPr/>
            </p:nvSpPr>
            <p:spPr>
              <a:xfrm flipH="1">
                <a:off x="5027422" y="3333049"/>
                <a:ext cx="2205227" cy="311150"/>
              </a:xfrm>
              <a:prstGeom prst="rect">
                <a:avLst/>
              </a:prstGeom>
              <a:noFill/>
            </p:spPr>
            <p:txBody>
              <a:bodyPr wrap="square" rtlCol="0" anchor="ctr">
                <a:spAutoFit/>
              </a:bodyPr>
              <a:lstStyle/>
              <a:p>
                <a:pPr marL="0" marR="0" lvl="0" indent="0" algn="l" defTabSz="902970" rtl="0" eaLnBrk="1" fontAlgn="auto" latinLnBrk="1" hangingPunct="1">
                  <a:lnSpc>
                    <a:spcPct val="130000"/>
                  </a:lnSpc>
                  <a:spcBef>
                    <a:spcPts val="0"/>
                  </a:spcBef>
                  <a:spcAft>
                    <a:spcPts val="0"/>
                  </a:spcAft>
                  <a:buClrTx/>
                  <a:buSzTx/>
                  <a:buFontTx/>
                  <a:buNone/>
                  <a:defRPr/>
                </a:pPr>
                <a:r>
                  <a:rPr kumimoji="0" lang="zh-CN" sz="1100" b="0" i="0" u="none" strike="noStrike" kern="1200" cap="none" spc="-50" normalizeH="0" baseline="0" noProof="0" dirty="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中国区状况</a:t>
                </a:r>
              </a:p>
            </p:txBody>
          </p:sp>
          <p:sp>
            <p:nvSpPr>
              <p:cNvPr id="24" name="TextBox 226"/>
              <p:cNvSpPr txBox="1"/>
              <p:nvPr/>
            </p:nvSpPr>
            <p:spPr>
              <a:xfrm flipH="1">
                <a:off x="4652371" y="3312308"/>
                <a:ext cx="554629" cy="311150"/>
              </a:xfrm>
              <a:prstGeom prst="rect">
                <a:avLst/>
              </a:prstGeom>
              <a:noFill/>
            </p:spPr>
            <p:txBody>
              <a:bodyPr wrap="square" rtlCol="0" anchor="ctr">
                <a:spAutoFit/>
              </a:bodyPr>
              <a:lstStyle/>
              <a:p>
                <a:pPr marL="0" marR="0" lvl="0" indent="0" algn="l" defTabSz="902970" rtl="0" eaLnBrk="1" fontAlgn="auto" latinLnBrk="1" hangingPunct="1">
                  <a:lnSpc>
                    <a:spcPct val="130000"/>
                  </a:lnSpc>
                  <a:spcBef>
                    <a:spcPts val="0"/>
                  </a:spcBef>
                  <a:spcAft>
                    <a:spcPts val="0"/>
                  </a:spcAft>
                  <a:buClrTx/>
                  <a:buSzTx/>
                  <a:buFontTx/>
                  <a:buNone/>
                  <a:defRPr/>
                </a:pPr>
                <a:r>
                  <a:rPr kumimoji="0" lang="zh-CN" altLang="en-US" sz="1100" b="0" i="0" u="none" strike="noStrike" kern="1200" cap="none" spc="-50" normalizeH="0" baseline="0" noProof="0" dirty="0">
                    <a:ln>
                      <a:solidFill>
                        <a:srgbClr val="4472C4">
                          <a:shade val="50000"/>
                          <a:alpha val="0"/>
                        </a:srgb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个</a:t>
                </a:r>
              </a:p>
            </p:txBody>
          </p:sp>
        </p:grpSp>
        <p:sp>
          <p:nvSpPr>
            <p:cNvPr id="25" name="TextBox 1"/>
            <p:cNvSpPr txBox="1"/>
            <p:nvPr/>
          </p:nvSpPr>
          <p:spPr>
            <a:xfrm>
              <a:off x="4285254" y="3613452"/>
              <a:ext cx="1058903" cy="213995"/>
            </a:xfrm>
            <a:prstGeom prst="rect">
              <a:avLst/>
            </a:prstGeom>
            <a:noFill/>
          </p:spPr>
          <p:txBody>
            <a:bodyPr wrap="square" rtlCol="0">
              <a:spAutoFit/>
            </a:bodyPr>
            <a:lstStyle/>
            <a:p>
              <a:r>
                <a:rPr lang="en-US" altLang="ko-KR"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’21</a:t>
              </a: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ko-KR"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月</a:t>
              </a:r>
              <a:r>
                <a:rPr lang="ko-KR"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基准</a:t>
              </a:r>
              <a:endParaRPr lang="ko-KR" altLang="en-US" sz="8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7" name="TextBox 235"/>
          <p:cNvSpPr txBox="1"/>
          <p:nvPr/>
        </p:nvSpPr>
        <p:spPr>
          <a:xfrm flipH="1">
            <a:off x="1009650" y="3466783"/>
            <a:ext cx="1455420" cy="275590"/>
          </a:xfrm>
          <a:prstGeom prst="rect">
            <a:avLst/>
          </a:prstGeom>
          <a:noFill/>
        </p:spPr>
        <p:txBody>
          <a:bodyPr wrap="square" rtlCol="0" anchor="ctr">
            <a:spAutoFit/>
          </a:bodyPr>
          <a:lstStyle/>
          <a:p>
            <a:pPr algn="ctr">
              <a:spcBef>
                <a:spcPct val="50000"/>
              </a:spcBef>
            </a:pPr>
            <a:r>
              <a:rPr lang="zh-CN" altLang="en-US" sz="1200" dirty="0">
                <a:solidFill>
                  <a:schemeClr val="bg1"/>
                </a:solidFill>
                <a:latin typeface="微软雅黑" panose="020B0503020204020204" pitchFamily="34" charset="-122"/>
                <a:ea typeface="微软雅黑" panose="020B0503020204020204" pitchFamily="34" charset="-122"/>
                <a:sym typeface="+mn-ea"/>
              </a:rPr>
              <a:t>构筑全球物流</a:t>
            </a:r>
            <a:r>
              <a:rPr lang="en-US" altLang="zh-CN" sz="1200" dirty="0">
                <a:solidFill>
                  <a:schemeClr val="bg1"/>
                </a:solidFill>
                <a:latin typeface="微软雅黑" panose="020B0503020204020204" pitchFamily="34" charset="-122"/>
                <a:ea typeface="微软雅黑" panose="020B0503020204020204" pitchFamily="34" charset="-122"/>
                <a:sym typeface="+mn-ea"/>
              </a:rPr>
              <a:t>N/W</a:t>
            </a:r>
            <a:endParaRPr kumimoji="0" lang="en-US" altLang="zh-CN" sz="1200" b="1" i="0" u="none" strike="noStrike" kern="1200" cap="none" spc="-50" normalizeH="0" baseline="0" noProof="0" dirty="0">
              <a:ln>
                <a:solidFill>
                  <a:srgbClr val="4472C4">
                    <a:shade val="50000"/>
                    <a:alpha val="0"/>
                  </a:srgbClr>
                </a:solidFill>
              </a:ln>
              <a:solidFill>
                <a:schemeClr val="bg1"/>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sym typeface="+mn-ea"/>
            </a:endParaRPr>
          </a:p>
        </p:txBody>
      </p:sp>
      <p:sp>
        <p:nvSpPr>
          <p:cNvPr id="28" name="TextBox 235"/>
          <p:cNvSpPr txBox="1"/>
          <p:nvPr/>
        </p:nvSpPr>
        <p:spPr>
          <a:xfrm flipH="1">
            <a:off x="4554855" y="3466783"/>
            <a:ext cx="1455420" cy="275590"/>
          </a:xfrm>
          <a:prstGeom prst="rect">
            <a:avLst/>
          </a:prstGeom>
          <a:noFill/>
        </p:spPr>
        <p:txBody>
          <a:bodyPr wrap="square" rtlCol="0" anchor="ctr">
            <a:spAutoFit/>
          </a:bodyPr>
          <a:lstStyle/>
          <a:p>
            <a:pPr algn="ctr">
              <a:spcBef>
                <a:spcPct val="50000"/>
              </a:spcBef>
            </a:pPr>
            <a:r>
              <a:rPr lang="zh-CN" altLang="en-US" sz="1200" dirty="0">
                <a:solidFill>
                  <a:schemeClr val="bg1"/>
                </a:solidFill>
                <a:latin typeface="微软雅黑" panose="020B0503020204020204" pitchFamily="34" charset="-122"/>
                <a:ea typeface="微软雅黑" panose="020B0503020204020204" pitchFamily="34" charset="-122"/>
                <a:sym typeface="+mn-ea"/>
              </a:rPr>
              <a:t>全球综合海运社</a:t>
            </a:r>
            <a:endParaRPr kumimoji="0" lang="zh-CN" altLang="en-US" sz="1200" b="1" i="0" u="none" strike="noStrike" kern="1200" cap="none" spc="-50" normalizeH="0" baseline="0" noProof="0" dirty="0">
              <a:ln>
                <a:solidFill>
                  <a:srgbClr val="4472C4">
                    <a:shade val="50000"/>
                    <a:alpha val="0"/>
                  </a:srgbClr>
                </a:solidFill>
              </a:ln>
              <a:solidFill>
                <a:schemeClr val="bg1"/>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sym typeface="+mn-ea"/>
            </a:endParaRPr>
          </a:p>
        </p:txBody>
      </p:sp>
      <p:sp>
        <p:nvSpPr>
          <p:cNvPr id="29" name="TextBox 235"/>
          <p:cNvSpPr txBox="1"/>
          <p:nvPr/>
        </p:nvSpPr>
        <p:spPr>
          <a:xfrm flipH="1">
            <a:off x="1036955" y="5426393"/>
            <a:ext cx="1455420" cy="275590"/>
          </a:xfrm>
          <a:prstGeom prst="rect">
            <a:avLst/>
          </a:prstGeom>
          <a:noFill/>
        </p:spPr>
        <p:txBody>
          <a:bodyPr wrap="square" rtlCol="0" anchor="ctr">
            <a:spAutoFit/>
          </a:bodyPr>
          <a:lstStyle/>
          <a:p>
            <a:pPr algn="ctr">
              <a:spcBef>
                <a:spcPct val="50000"/>
              </a:spcBef>
            </a:pPr>
            <a:r>
              <a:rPr lang="zh-CN" altLang="en-US" sz="1200" dirty="0">
                <a:solidFill>
                  <a:schemeClr val="bg1"/>
                </a:solidFill>
                <a:latin typeface="微软雅黑" panose="020B0503020204020204" pitchFamily="34" charset="-122"/>
                <a:ea typeface="微软雅黑" panose="020B0503020204020204" pitchFamily="34" charset="-122"/>
                <a:sym typeface="+mn-ea"/>
              </a:rPr>
              <a:t>全球性贸易的跳跃</a:t>
            </a:r>
            <a:endParaRPr kumimoji="0" lang="zh-CN" altLang="en-US" sz="1200" b="1" i="0" u="none" strike="noStrike" kern="1200" cap="none" spc="-50" normalizeH="0" baseline="0" noProof="0" dirty="0">
              <a:ln>
                <a:solidFill>
                  <a:srgbClr val="4472C4">
                    <a:shade val="50000"/>
                    <a:alpha val="0"/>
                  </a:srgbClr>
                </a:solidFill>
              </a:ln>
              <a:solidFill>
                <a:schemeClr val="bg1"/>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sym typeface="+mn-ea"/>
            </a:endParaRPr>
          </a:p>
        </p:txBody>
      </p:sp>
      <p:sp>
        <p:nvSpPr>
          <p:cNvPr id="30" name="TextBox 235"/>
          <p:cNvSpPr txBox="1"/>
          <p:nvPr/>
        </p:nvSpPr>
        <p:spPr>
          <a:xfrm flipH="1">
            <a:off x="4594860" y="5439093"/>
            <a:ext cx="1455420" cy="275590"/>
          </a:xfrm>
          <a:prstGeom prst="rect">
            <a:avLst/>
          </a:prstGeom>
          <a:noFill/>
        </p:spPr>
        <p:txBody>
          <a:bodyPr wrap="square" rtlCol="0" anchor="ctr">
            <a:spAutoFit/>
          </a:bodyPr>
          <a:lstStyle/>
          <a:p>
            <a:pPr algn="ctr">
              <a:spcBef>
                <a:spcPct val="50000"/>
              </a:spcBef>
            </a:pPr>
            <a:r>
              <a:rPr lang="zh-CN" altLang="en-US" sz="1200" dirty="0">
                <a:solidFill>
                  <a:schemeClr val="bg1"/>
                </a:solidFill>
                <a:latin typeface="微软雅黑" panose="020B0503020204020204" pitchFamily="34" charset="-122"/>
                <a:ea typeface="微软雅黑" panose="020B0503020204020204" pitchFamily="34" charset="-122"/>
                <a:sym typeface="+mn-ea"/>
              </a:rPr>
              <a:t>全球性贸易的跳跃</a:t>
            </a:r>
            <a:endParaRPr kumimoji="0" lang="zh-CN" altLang="en-US" sz="1200" b="1" i="0" u="none" strike="noStrike" kern="1200" cap="none" spc="-50" normalizeH="0" baseline="0" noProof="0" dirty="0">
              <a:ln>
                <a:solidFill>
                  <a:srgbClr val="4472C4">
                    <a:shade val="50000"/>
                    <a:alpha val="0"/>
                  </a:srgbClr>
                </a:solidFill>
              </a:ln>
              <a:solidFill>
                <a:schemeClr val="bg1"/>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sym typeface="+mn-ea"/>
            </a:endParaRPr>
          </a:p>
        </p:txBody>
      </p:sp>
      <p:sp>
        <p:nvSpPr>
          <p:cNvPr id="31" name="사각형: 둥근 모서리 231"/>
          <p:cNvSpPr/>
          <p:nvPr/>
        </p:nvSpPr>
        <p:spPr>
          <a:xfrm>
            <a:off x="2702711" y="3065628"/>
            <a:ext cx="1650348" cy="1799109"/>
          </a:xfrm>
          <a:prstGeom prst="roundRect">
            <a:avLst>
              <a:gd name="adj" fmla="val 5927"/>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KoPubWorld돋움체 Light" panose="00000300000000000000" pitchFamily="2" charset="-127"/>
            </a:endParaRPr>
          </a:p>
        </p:txBody>
      </p:sp>
      <p:sp>
        <p:nvSpPr>
          <p:cNvPr id="237" name="TextBox 236"/>
          <p:cNvSpPr txBox="1"/>
          <p:nvPr/>
        </p:nvSpPr>
        <p:spPr>
          <a:xfrm flipH="1">
            <a:off x="4710430" y="2143760"/>
            <a:ext cx="1351280" cy="213995"/>
          </a:xfrm>
          <a:prstGeom prst="rect">
            <a:avLst/>
          </a:prstGeom>
          <a:noFill/>
        </p:spPr>
        <p:txBody>
          <a:bodyPr wrap="square" rtlCol="0" anchor="ctr" anchorCtr="0">
            <a:spAutoFit/>
          </a:bodyPr>
          <a:lstStyle/>
          <a:p>
            <a:pPr marL="0" marR="0" lvl="0" indent="0" algn="r" defTabSz="902970" rtl="0" eaLnBrk="1" fontAlgn="auto" latinLnBrk="1" hangingPunct="1">
              <a:lnSpc>
                <a:spcPct val="100000"/>
              </a:lnSpc>
              <a:spcBef>
                <a:spcPts val="0"/>
              </a:spcBef>
              <a:spcAft>
                <a:spcPts val="0"/>
              </a:spcAft>
              <a:buClrTx/>
              <a:buSzTx/>
              <a:buFontTx/>
              <a:buNone/>
              <a:defRPr/>
            </a:pPr>
            <a:r>
              <a:rPr kumimoji="0" lang="en-US" altLang="ko-KR"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Part.02</a:t>
            </a:r>
            <a:endParaRPr kumimoji="0" lang="ko-KR" altLang="en-US"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pic>
        <p:nvPicPr>
          <p:cNvPr id="32" name="그림 240"/>
          <p:cNvPicPr>
            <a:picLocks noChangeAspect="1"/>
          </p:cNvPicPr>
          <p:nvPr/>
        </p:nvPicPr>
        <p:blipFill>
          <a:blip r:embed="rId4">
            <a:alphaModFix amt="59000"/>
            <a:extLst>
              <a:ext uri="{28A0092B-C50C-407E-A947-70E740481C1C}">
                <a14:useLocalDpi xmlns:a14="http://schemas.microsoft.com/office/drawing/2010/main" val="0"/>
              </a:ext>
            </a:extLst>
          </a:blip>
          <a:stretch>
            <a:fillRect/>
          </a:stretch>
        </p:blipFill>
        <p:spPr>
          <a:xfrm flipH="1">
            <a:off x="2599055" y="3153410"/>
            <a:ext cx="1832610" cy="1906270"/>
          </a:xfrm>
          <a:prstGeom prst="rect">
            <a:avLst/>
          </a:prstGeom>
        </p:spPr>
      </p:pic>
      <p:sp>
        <p:nvSpPr>
          <p:cNvPr id="33" name="TextBox 235"/>
          <p:cNvSpPr txBox="1"/>
          <p:nvPr/>
        </p:nvSpPr>
        <p:spPr>
          <a:xfrm flipH="1">
            <a:off x="3091815" y="3876040"/>
            <a:ext cx="847725" cy="330835"/>
          </a:xfrm>
          <a:prstGeom prst="rect">
            <a:avLst/>
          </a:prstGeom>
          <a:noFill/>
        </p:spPr>
        <p:txBody>
          <a:bodyPr wrap="square" rtlCol="0" anchor="ctr">
            <a:spAutoFit/>
          </a:bodyPr>
          <a:lstStyle/>
          <a:p>
            <a:pPr marL="0" marR="0" lvl="0" indent="0" algn="ctr" defTabSz="902970" rtl="0" eaLnBrk="1" fontAlgn="auto" latinLnBrk="1" hangingPunct="1">
              <a:lnSpc>
                <a:spcPts val="1870"/>
              </a:lnSpc>
              <a:spcBef>
                <a:spcPts val="0"/>
              </a:spcBef>
              <a:spcAft>
                <a:spcPts val="0"/>
              </a:spcAft>
              <a:buClrTx/>
              <a:buSzTx/>
              <a:buFontTx/>
              <a:buNone/>
              <a:defRPr/>
            </a:pPr>
            <a:r>
              <a:rPr kumimoji="0" lang="en-US" altLang="zh-CN" b="1"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KD</a:t>
            </a:r>
          </a:p>
        </p:txBody>
      </p:sp>
      <p:sp>
        <p:nvSpPr>
          <p:cNvPr id="34" name="TextBox 235"/>
          <p:cNvSpPr txBox="1"/>
          <p:nvPr/>
        </p:nvSpPr>
        <p:spPr>
          <a:xfrm flipH="1">
            <a:off x="2787650" y="4236721"/>
            <a:ext cx="1455420" cy="460375"/>
          </a:xfrm>
          <a:prstGeom prst="rect">
            <a:avLst/>
          </a:prstGeom>
          <a:noFill/>
        </p:spPr>
        <p:txBody>
          <a:bodyPr wrap="square" rtlCol="0" anchor="ctr">
            <a:spAutoFit/>
          </a:bodyPr>
          <a:lstStyle/>
          <a:p>
            <a:pPr algn="ctr">
              <a:spcBef>
                <a:spcPct val="50000"/>
              </a:spcBef>
            </a:pPr>
            <a:r>
              <a:rPr lang="zh-CN" altLang="en-US" sz="1200" dirty="0">
                <a:solidFill>
                  <a:schemeClr val="bg1"/>
                </a:solidFill>
                <a:latin typeface="微软雅黑" panose="020B0503020204020204" pitchFamily="34" charset="-122"/>
                <a:ea typeface="微软雅黑" panose="020B0503020204020204" pitchFamily="34" charset="-122"/>
                <a:sym typeface="+mn-ea"/>
              </a:rPr>
              <a:t>提供全方位零部件的物流服务</a:t>
            </a:r>
            <a:endParaRPr kumimoji="0" lang="zh-CN" altLang="en-US" sz="1200" b="1" i="0" u="none" strike="noStrike" kern="1200" cap="none" spc="-50" normalizeH="0" baseline="0" noProof="0" dirty="0">
              <a:ln>
                <a:solidFill>
                  <a:srgbClr val="4472C4">
                    <a:shade val="50000"/>
                    <a:alpha val="0"/>
                  </a:srgbClr>
                </a:solidFill>
              </a:ln>
              <a:solidFill>
                <a:schemeClr val="bg1"/>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sym typeface="+mn-ea"/>
            </a:endParaRPr>
          </a:p>
        </p:txBody>
      </p:sp>
      <p:sp>
        <p:nvSpPr>
          <p:cNvPr id="35" name="TextBox 236"/>
          <p:cNvSpPr txBox="1"/>
          <p:nvPr/>
        </p:nvSpPr>
        <p:spPr>
          <a:xfrm flipH="1">
            <a:off x="2891790" y="3152775"/>
            <a:ext cx="1351280" cy="213995"/>
          </a:xfrm>
          <a:prstGeom prst="rect">
            <a:avLst/>
          </a:prstGeom>
          <a:noFill/>
        </p:spPr>
        <p:txBody>
          <a:bodyPr wrap="square" rtlCol="0" anchor="ctr" anchorCtr="0">
            <a:spAutoFit/>
          </a:bodyPr>
          <a:lstStyle/>
          <a:p>
            <a:pPr marL="0" marR="0" lvl="0" indent="0" algn="r" defTabSz="902970" rtl="0" eaLnBrk="1" fontAlgn="auto" latinLnBrk="1" hangingPunct="1">
              <a:lnSpc>
                <a:spcPct val="100000"/>
              </a:lnSpc>
              <a:spcBef>
                <a:spcPts val="0"/>
              </a:spcBef>
              <a:spcAft>
                <a:spcPts val="0"/>
              </a:spcAft>
              <a:buClrTx/>
              <a:buSzTx/>
              <a:buFontTx/>
              <a:buNone/>
              <a:defRPr/>
            </a:pPr>
            <a:r>
              <a:rPr kumimoji="0" lang="en-US" altLang="ko-KR"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Part.05</a:t>
            </a:r>
            <a:endParaRPr kumimoji="0" lang="ko-KR" altLang="en-US" sz="800" b="0" i="0" u="none" strike="noStrike" kern="1200" cap="none" spc="-50" normalizeH="0" baseline="0" noProof="0" dirty="0">
              <a:ln>
                <a:solidFill>
                  <a:srgbClr val="4472C4">
                    <a:shade val="50000"/>
                    <a:alpha val="0"/>
                  </a:srgbClr>
                </a:solidFill>
              </a:ln>
              <a:solidFill>
                <a:prstClr val="white"/>
              </a:solidFill>
              <a:effectLst/>
              <a:uLnTx/>
              <a:uFillTx/>
              <a:latin typeface="微软雅黑" panose="020B0503020204020204" pitchFamily="34" charset="-122"/>
              <a:ea typeface="KoPubWorld돋움체 Bold" panose="00000800000000000000" pitchFamily="2" charset="-127"/>
              <a:cs typeface="KoPubWorld돋움체 Bold" panose="00000800000000000000" pitchFamily="2" charset="-127"/>
            </a:endParaRPr>
          </a:p>
        </p:txBody>
      </p:sp>
    </p:spTree>
    <p:custDataLst>
      <p:tags r:id="rId1"/>
    </p:custDataLst>
  </p:cSld>
  <p:clrMapOvr>
    <a:masterClrMapping/>
  </p:clrMapOvr>
  <p:transition advTm="13000">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 name="직사각형 10"/>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3" name="직사각형 12"/>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17" name="TextBox 16"/>
          <p:cNvSpPr txBox="1"/>
          <p:nvPr/>
        </p:nvSpPr>
        <p:spPr>
          <a:xfrm>
            <a:off x="502241" y="439182"/>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sz="2400" b="1" i="0" u="none" strike="noStrike" kern="1200" cap="none" spc="100" normalizeH="0" baseline="0" noProof="0" dirty="0">
                <a:ln>
                  <a:solidFill>
                    <a:srgbClr val="4472C4">
                      <a:shade val="50000"/>
                      <a:alpha val="0"/>
                    </a:srgb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现代格罗唯视中国区网络布局</a:t>
            </a:r>
          </a:p>
        </p:txBody>
      </p:sp>
      <p:sp>
        <p:nvSpPr>
          <p:cNvPr id="19" name="TextBox 18"/>
          <p:cNvSpPr txBox="1"/>
          <p:nvPr/>
        </p:nvSpPr>
        <p:spPr>
          <a:xfrm>
            <a:off x="1609019" y="840641"/>
            <a:ext cx="8973962" cy="323165"/>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50" normalizeH="0" baseline="0" noProof="0" dirty="0">
                <a:ln>
                  <a:solidFill>
                    <a:srgbClr val="4472C4">
                      <a:shade val="50000"/>
                      <a:alpha val="0"/>
                    </a:srgb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通过涵盖整个物流流程的策略，在运输，</a:t>
            </a:r>
            <a:r>
              <a:rPr kumimoji="0" lang="en-US" altLang="zh-CN" sz="1100" b="0" i="0" u="none" strike="noStrike" kern="1200" cap="none" spc="-50" normalizeH="0" baseline="0" noProof="0" dirty="0">
                <a:ln>
                  <a:solidFill>
                    <a:srgbClr val="4472C4">
                      <a:shade val="50000"/>
                      <a:alpha val="0"/>
                    </a:srgb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KD</a:t>
            </a:r>
            <a:r>
              <a:rPr kumimoji="0" lang="zh-CN" altLang="en-US" sz="1100" b="0" i="0" u="none" strike="noStrike" kern="1200" cap="none" spc="-50" normalizeH="0" baseline="0" noProof="0" dirty="0">
                <a:ln>
                  <a:solidFill>
                    <a:srgbClr val="4472C4">
                      <a:shade val="50000"/>
                      <a:alpha val="0"/>
                    </a:srgb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，贸易和二手车等各种业务中提供最佳服务</a:t>
            </a:r>
          </a:p>
        </p:txBody>
      </p:sp>
      <p:cxnSp>
        <p:nvCxnSpPr>
          <p:cNvPr id="12" name="직선 연결선 11"/>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7" name="사각형: 둥근 모서리 66"/>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68" name="사각형: 둥근 모서리 67"/>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69" name="사각형: 둥근 모서리 68"/>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pic>
        <p:nvPicPr>
          <p:cNvPr id="72" name="그림 71"/>
          <p:cNvPicPr>
            <a:picLocks noChangeAspect="1"/>
          </p:cNvPicPr>
          <p:nvPr/>
        </p:nvPicPr>
        <p:blipFill>
          <a:blip r:embed="rId2" cstate="screen"/>
          <a:stretch>
            <a:fillRect/>
          </a:stretch>
        </p:blipFill>
        <p:spPr>
          <a:xfrm>
            <a:off x="10433035" y="280490"/>
            <a:ext cx="1257299" cy="103719"/>
          </a:xfrm>
          <a:prstGeom prst="rect">
            <a:avLst/>
          </a:prstGeom>
        </p:spPr>
      </p:pic>
      <p:sp>
        <p:nvSpPr>
          <p:cNvPr id="172" name="직사각형 20"/>
          <p:cNvSpPr/>
          <p:nvPr/>
        </p:nvSpPr>
        <p:spPr>
          <a:xfrm>
            <a:off x="272480" y="43520"/>
            <a:ext cx="3744416" cy="461665"/>
          </a:xfrm>
          <a:prstGeom prst="rect">
            <a:avLst/>
          </a:prstGeom>
        </p:spPr>
        <p:txBody>
          <a:bodyPr wrap="square">
            <a:spAutoFit/>
            <a:scene3d>
              <a:camera prst="orthographicFront"/>
              <a:lightRig rig="threePt" dir="t"/>
            </a:scene3d>
            <a:sp3d>
              <a:bevelT w="1270" h="1270"/>
            </a:sp3d>
          </a:bodyPr>
          <a:lstStyle/>
          <a:p>
            <a:pPr fontAlgn="base" latinLnBrk="1">
              <a:spcBef>
                <a:spcPts val="600"/>
              </a:spcBef>
              <a:spcAft>
                <a:spcPct val="0"/>
              </a:spcAft>
            </a:pPr>
            <a:r>
              <a:rPr kumimoji="1" lang="zh-CN" altLang="en-US" sz="2400" dirty="0">
                <a:solidFill>
                  <a:srgbClr val="FFFFFF"/>
                </a:solidFill>
                <a:latin typeface="微软雅黑" panose="020B0503020204020204" pitchFamily="34" charset="-122"/>
                <a:ea typeface="微软雅黑" panose="020B0503020204020204" pitchFamily="34" charset="-122"/>
              </a:rPr>
              <a:t>中国格罗唯视介绍</a:t>
            </a:r>
            <a:endParaRPr kumimoji="1" lang="ko-KR" altLang="en-US" sz="2400" dirty="0">
              <a:solidFill>
                <a:srgbClr val="FFFFFF"/>
              </a:solidFill>
              <a:latin typeface="微软雅黑" panose="020B0503020204020204" pitchFamily="34" charset="-122"/>
              <a:ea typeface="微软雅黑" panose="020B0503020204020204" pitchFamily="34" charset="-122"/>
            </a:endParaRPr>
          </a:p>
        </p:txBody>
      </p:sp>
      <p:cxnSp>
        <p:nvCxnSpPr>
          <p:cNvPr id="124" name="直接箭头连接符 123"/>
          <p:cNvCxnSpPr>
            <a:stCxn id="190" idx="3"/>
            <a:endCxn id="134" idx="1"/>
          </p:cNvCxnSpPr>
          <p:nvPr/>
        </p:nvCxnSpPr>
        <p:spPr>
          <a:xfrm flipH="1" flipV="1">
            <a:off x="7943850" y="4339590"/>
            <a:ext cx="1237615" cy="85344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2" name="Freeform 62"/>
          <p:cNvSpPr/>
          <p:nvPr/>
        </p:nvSpPr>
        <p:spPr bwMode="auto">
          <a:xfrm rot="252836">
            <a:off x="7165340" y="3841115"/>
            <a:ext cx="683895" cy="622935"/>
          </a:xfrm>
          <a:custGeom>
            <a:avLst/>
            <a:gdLst>
              <a:gd name="T0" fmla="*/ 402488 w 310"/>
              <a:gd name="T1" fmla="*/ 619125 h 302"/>
              <a:gd name="T2" fmla="*/ 365525 w 310"/>
              <a:gd name="T3" fmla="*/ 610925 h 302"/>
              <a:gd name="T4" fmla="*/ 365525 w 310"/>
              <a:gd name="T5" fmla="*/ 596574 h 302"/>
              <a:gd name="T6" fmla="*/ 406595 w 310"/>
              <a:gd name="T7" fmla="*/ 569923 h 302"/>
              <a:gd name="T8" fmla="*/ 416862 w 310"/>
              <a:gd name="T9" fmla="*/ 555572 h 302"/>
              <a:gd name="T10" fmla="*/ 351150 w 310"/>
              <a:gd name="T11" fmla="*/ 508420 h 302"/>
              <a:gd name="T12" fmla="*/ 322401 w 310"/>
              <a:gd name="T13" fmla="*/ 481769 h 302"/>
              <a:gd name="T14" fmla="*/ 279277 w 310"/>
              <a:gd name="T15" fmla="*/ 453068 h 302"/>
              <a:gd name="T16" fmla="*/ 252582 w 310"/>
              <a:gd name="T17" fmla="*/ 422317 h 302"/>
              <a:gd name="T18" fmla="*/ 266956 w 310"/>
              <a:gd name="T19" fmla="*/ 383365 h 302"/>
              <a:gd name="T20" fmla="*/ 275170 w 310"/>
              <a:gd name="T21" fmla="*/ 360815 h 302"/>
              <a:gd name="T22" fmla="*/ 332669 w 310"/>
              <a:gd name="T23" fmla="*/ 348514 h 302"/>
              <a:gd name="T24" fmla="*/ 310080 w 310"/>
              <a:gd name="T25" fmla="*/ 282911 h 302"/>
              <a:gd name="T26" fmla="*/ 271063 w 310"/>
              <a:gd name="T27" fmla="*/ 289062 h 302"/>
              <a:gd name="T28" fmla="*/ 266956 w 310"/>
              <a:gd name="T29" fmla="*/ 307512 h 302"/>
              <a:gd name="T30" fmla="*/ 242314 w 310"/>
              <a:gd name="T31" fmla="*/ 311613 h 302"/>
              <a:gd name="T32" fmla="*/ 223833 w 310"/>
              <a:gd name="T33" fmla="*/ 293162 h 302"/>
              <a:gd name="T34" fmla="*/ 170441 w 310"/>
              <a:gd name="T35" fmla="*/ 192708 h 302"/>
              <a:gd name="T36" fmla="*/ 119104 w 310"/>
              <a:gd name="T37" fmla="*/ 180407 h 302"/>
              <a:gd name="T38" fmla="*/ 75980 w 310"/>
              <a:gd name="T39" fmla="*/ 168107 h 302"/>
              <a:gd name="T40" fmla="*/ 65712 w 310"/>
              <a:gd name="T41" fmla="*/ 155806 h 302"/>
              <a:gd name="T42" fmla="*/ 8214 w 310"/>
              <a:gd name="T43" fmla="*/ 79953 h 302"/>
              <a:gd name="T44" fmla="*/ 28749 w 310"/>
              <a:gd name="T45" fmla="*/ 47152 h 302"/>
              <a:gd name="T46" fmla="*/ 43124 w 310"/>
              <a:gd name="T47" fmla="*/ 59452 h 302"/>
              <a:gd name="T48" fmla="*/ 43124 w 310"/>
              <a:gd name="T49" fmla="*/ 63553 h 302"/>
              <a:gd name="T50" fmla="*/ 78033 w 310"/>
              <a:gd name="T51" fmla="*/ 102504 h 302"/>
              <a:gd name="T52" fmla="*/ 137585 w 310"/>
              <a:gd name="T53" fmla="*/ 112755 h 302"/>
              <a:gd name="T54" fmla="*/ 195083 w 310"/>
              <a:gd name="T55" fmla="*/ 88154 h 302"/>
              <a:gd name="T56" fmla="*/ 213565 w 310"/>
              <a:gd name="T57" fmla="*/ 88154 h 302"/>
              <a:gd name="T58" fmla="*/ 238207 w 310"/>
              <a:gd name="T59" fmla="*/ 57402 h 302"/>
              <a:gd name="T60" fmla="*/ 279277 w 310"/>
              <a:gd name="T61" fmla="*/ 0 h 302"/>
              <a:gd name="T62" fmla="*/ 281331 w 310"/>
              <a:gd name="T63" fmla="*/ 30751 h 302"/>
              <a:gd name="T64" fmla="*/ 318294 w 310"/>
              <a:gd name="T65" fmla="*/ 59452 h 302"/>
              <a:gd name="T66" fmla="*/ 398381 w 310"/>
              <a:gd name="T67" fmla="*/ 100454 h 302"/>
              <a:gd name="T68" fmla="*/ 484628 w 310"/>
              <a:gd name="T69" fmla="*/ 250110 h 302"/>
              <a:gd name="T70" fmla="*/ 507217 w 310"/>
              <a:gd name="T71" fmla="*/ 313663 h 302"/>
              <a:gd name="T72" fmla="*/ 616053 w 310"/>
              <a:gd name="T73" fmla="*/ 379265 h 302"/>
              <a:gd name="T74" fmla="*/ 616053 w 310"/>
              <a:gd name="T75" fmla="*/ 385416 h 302"/>
              <a:gd name="T76" fmla="*/ 550341 w 310"/>
              <a:gd name="T77" fmla="*/ 391566 h 302"/>
              <a:gd name="T78" fmla="*/ 550341 w 310"/>
              <a:gd name="T79" fmla="*/ 414117 h 302"/>
              <a:gd name="T80" fmla="*/ 589357 w 310"/>
              <a:gd name="T81" fmla="*/ 430517 h 302"/>
              <a:gd name="T82" fmla="*/ 585250 w 310"/>
              <a:gd name="T83" fmla="*/ 459218 h 302"/>
              <a:gd name="T84" fmla="*/ 632481 w 310"/>
              <a:gd name="T85" fmla="*/ 481769 h 302"/>
              <a:gd name="T86" fmla="*/ 636588 w 310"/>
              <a:gd name="T87" fmla="*/ 487920 h 302"/>
              <a:gd name="T88" fmla="*/ 587304 w 310"/>
              <a:gd name="T89" fmla="*/ 537122 h 302"/>
              <a:gd name="T90" fmla="*/ 587304 w 310"/>
              <a:gd name="T91" fmla="*/ 543272 h 302"/>
              <a:gd name="T92" fmla="*/ 529806 w 310"/>
              <a:gd name="T93" fmla="*/ 590424 h 302"/>
              <a:gd name="T94" fmla="*/ 490789 w 310"/>
              <a:gd name="T95" fmla="*/ 602724 h 302"/>
              <a:gd name="T96" fmla="*/ 488735 w 310"/>
              <a:gd name="T97" fmla="*/ 608875 h 302"/>
              <a:gd name="T98" fmla="*/ 429183 w 310"/>
              <a:gd name="T99" fmla="*/ 606825 h 302"/>
              <a:gd name="T100" fmla="*/ 402488 w 310"/>
              <a:gd name="T101" fmla="*/ 619125 h 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10"/>
              <a:gd name="T154" fmla="*/ 0 h 302"/>
              <a:gd name="T155" fmla="*/ 310 w 310"/>
              <a:gd name="T156" fmla="*/ 302 h 30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10" h="302">
                <a:moveTo>
                  <a:pt x="196" y="302"/>
                </a:moveTo>
                <a:cubicBezTo>
                  <a:pt x="186" y="298"/>
                  <a:pt x="182" y="299"/>
                  <a:pt x="178" y="298"/>
                </a:cubicBezTo>
                <a:cubicBezTo>
                  <a:pt x="178" y="296"/>
                  <a:pt x="178" y="293"/>
                  <a:pt x="178" y="291"/>
                </a:cubicBezTo>
                <a:cubicBezTo>
                  <a:pt x="165" y="287"/>
                  <a:pt x="195" y="279"/>
                  <a:pt x="198" y="278"/>
                </a:cubicBezTo>
                <a:cubicBezTo>
                  <a:pt x="199" y="276"/>
                  <a:pt x="201" y="273"/>
                  <a:pt x="203" y="271"/>
                </a:cubicBezTo>
                <a:cubicBezTo>
                  <a:pt x="203" y="245"/>
                  <a:pt x="186" y="249"/>
                  <a:pt x="171" y="248"/>
                </a:cubicBezTo>
                <a:cubicBezTo>
                  <a:pt x="162" y="246"/>
                  <a:pt x="159" y="238"/>
                  <a:pt x="157" y="235"/>
                </a:cubicBezTo>
                <a:cubicBezTo>
                  <a:pt x="146" y="231"/>
                  <a:pt x="139" y="225"/>
                  <a:pt x="136" y="221"/>
                </a:cubicBezTo>
                <a:cubicBezTo>
                  <a:pt x="125" y="214"/>
                  <a:pt x="125" y="211"/>
                  <a:pt x="123" y="206"/>
                </a:cubicBezTo>
                <a:cubicBezTo>
                  <a:pt x="132" y="201"/>
                  <a:pt x="129" y="192"/>
                  <a:pt x="130" y="187"/>
                </a:cubicBezTo>
                <a:cubicBezTo>
                  <a:pt x="131" y="183"/>
                  <a:pt x="132" y="180"/>
                  <a:pt x="134" y="176"/>
                </a:cubicBezTo>
                <a:cubicBezTo>
                  <a:pt x="142" y="176"/>
                  <a:pt x="151" y="178"/>
                  <a:pt x="162" y="170"/>
                </a:cubicBezTo>
                <a:cubicBezTo>
                  <a:pt x="162" y="156"/>
                  <a:pt x="158" y="143"/>
                  <a:pt x="151" y="138"/>
                </a:cubicBezTo>
                <a:cubicBezTo>
                  <a:pt x="140" y="138"/>
                  <a:pt x="138" y="138"/>
                  <a:pt x="132" y="141"/>
                </a:cubicBezTo>
                <a:cubicBezTo>
                  <a:pt x="132" y="144"/>
                  <a:pt x="131" y="147"/>
                  <a:pt x="130" y="150"/>
                </a:cubicBezTo>
                <a:cubicBezTo>
                  <a:pt x="126" y="151"/>
                  <a:pt x="122" y="151"/>
                  <a:pt x="118" y="152"/>
                </a:cubicBezTo>
                <a:cubicBezTo>
                  <a:pt x="115" y="145"/>
                  <a:pt x="113" y="146"/>
                  <a:pt x="109" y="143"/>
                </a:cubicBezTo>
                <a:cubicBezTo>
                  <a:pt x="98" y="123"/>
                  <a:pt x="93" y="106"/>
                  <a:pt x="83" y="94"/>
                </a:cubicBezTo>
                <a:cubicBezTo>
                  <a:pt x="74" y="88"/>
                  <a:pt x="64" y="89"/>
                  <a:pt x="58" y="88"/>
                </a:cubicBezTo>
                <a:cubicBezTo>
                  <a:pt x="51" y="86"/>
                  <a:pt x="44" y="83"/>
                  <a:pt x="37" y="82"/>
                </a:cubicBezTo>
                <a:cubicBezTo>
                  <a:pt x="35" y="80"/>
                  <a:pt x="33" y="78"/>
                  <a:pt x="32" y="76"/>
                </a:cubicBezTo>
                <a:cubicBezTo>
                  <a:pt x="26" y="61"/>
                  <a:pt x="13" y="45"/>
                  <a:pt x="4" y="39"/>
                </a:cubicBezTo>
                <a:cubicBezTo>
                  <a:pt x="4" y="29"/>
                  <a:pt x="0" y="13"/>
                  <a:pt x="14" y="23"/>
                </a:cubicBezTo>
                <a:cubicBezTo>
                  <a:pt x="16" y="25"/>
                  <a:pt x="17" y="27"/>
                  <a:pt x="21" y="29"/>
                </a:cubicBezTo>
                <a:cubicBezTo>
                  <a:pt x="21" y="30"/>
                  <a:pt x="21" y="30"/>
                  <a:pt x="21" y="31"/>
                </a:cubicBezTo>
                <a:cubicBezTo>
                  <a:pt x="26" y="35"/>
                  <a:pt x="31" y="39"/>
                  <a:pt x="38" y="50"/>
                </a:cubicBezTo>
                <a:cubicBezTo>
                  <a:pt x="44" y="53"/>
                  <a:pt x="54" y="54"/>
                  <a:pt x="67" y="55"/>
                </a:cubicBezTo>
                <a:cubicBezTo>
                  <a:pt x="76" y="52"/>
                  <a:pt x="83" y="25"/>
                  <a:pt x="95" y="43"/>
                </a:cubicBezTo>
                <a:cubicBezTo>
                  <a:pt x="98" y="43"/>
                  <a:pt x="100" y="43"/>
                  <a:pt x="104" y="43"/>
                </a:cubicBezTo>
                <a:cubicBezTo>
                  <a:pt x="108" y="38"/>
                  <a:pt x="112" y="33"/>
                  <a:pt x="116" y="28"/>
                </a:cubicBezTo>
                <a:cubicBezTo>
                  <a:pt x="119" y="15"/>
                  <a:pt x="120" y="0"/>
                  <a:pt x="136" y="0"/>
                </a:cubicBezTo>
                <a:cubicBezTo>
                  <a:pt x="136" y="4"/>
                  <a:pt x="136" y="9"/>
                  <a:pt x="137" y="15"/>
                </a:cubicBezTo>
                <a:cubicBezTo>
                  <a:pt x="143" y="19"/>
                  <a:pt x="149" y="24"/>
                  <a:pt x="155" y="29"/>
                </a:cubicBezTo>
                <a:cubicBezTo>
                  <a:pt x="166" y="32"/>
                  <a:pt x="178" y="42"/>
                  <a:pt x="194" y="49"/>
                </a:cubicBezTo>
                <a:cubicBezTo>
                  <a:pt x="205" y="72"/>
                  <a:pt x="218" y="96"/>
                  <a:pt x="236" y="122"/>
                </a:cubicBezTo>
                <a:cubicBezTo>
                  <a:pt x="236" y="129"/>
                  <a:pt x="239" y="142"/>
                  <a:pt x="247" y="153"/>
                </a:cubicBezTo>
                <a:cubicBezTo>
                  <a:pt x="267" y="163"/>
                  <a:pt x="278" y="169"/>
                  <a:pt x="300" y="185"/>
                </a:cubicBezTo>
                <a:cubicBezTo>
                  <a:pt x="300" y="186"/>
                  <a:pt x="300" y="187"/>
                  <a:pt x="300" y="188"/>
                </a:cubicBezTo>
                <a:cubicBezTo>
                  <a:pt x="294" y="194"/>
                  <a:pt x="270" y="191"/>
                  <a:pt x="268" y="191"/>
                </a:cubicBezTo>
                <a:cubicBezTo>
                  <a:pt x="268" y="194"/>
                  <a:pt x="268" y="198"/>
                  <a:pt x="268" y="202"/>
                </a:cubicBezTo>
                <a:cubicBezTo>
                  <a:pt x="274" y="205"/>
                  <a:pt x="280" y="207"/>
                  <a:pt x="287" y="210"/>
                </a:cubicBezTo>
                <a:cubicBezTo>
                  <a:pt x="284" y="214"/>
                  <a:pt x="283" y="217"/>
                  <a:pt x="285" y="224"/>
                </a:cubicBezTo>
                <a:cubicBezTo>
                  <a:pt x="293" y="228"/>
                  <a:pt x="300" y="231"/>
                  <a:pt x="308" y="235"/>
                </a:cubicBezTo>
                <a:cubicBezTo>
                  <a:pt x="308" y="236"/>
                  <a:pt x="309" y="237"/>
                  <a:pt x="310" y="238"/>
                </a:cubicBezTo>
                <a:cubicBezTo>
                  <a:pt x="310" y="251"/>
                  <a:pt x="297" y="256"/>
                  <a:pt x="286" y="262"/>
                </a:cubicBezTo>
                <a:cubicBezTo>
                  <a:pt x="286" y="263"/>
                  <a:pt x="286" y="264"/>
                  <a:pt x="286" y="265"/>
                </a:cubicBezTo>
                <a:cubicBezTo>
                  <a:pt x="281" y="265"/>
                  <a:pt x="264" y="284"/>
                  <a:pt x="258" y="288"/>
                </a:cubicBezTo>
                <a:cubicBezTo>
                  <a:pt x="252" y="290"/>
                  <a:pt x="245" y="292"/>
                  <a:pt x="239" y="294"/>
                </a:cubicBezTo>
                <a:cubicBezTo>
                  <a:pt x="238" y="295"/>
                  <a:pt x="238" y="296"/>
                  <a:pt x="238" y="297"/>
                </a:cubicBezTo>
                <a:cubicBezTo>
                  <a:pt x="228" y="297"/>
                  <a:pt x="219" y="296"/>
                  <a:pt x="209" y="296"/>
                </a:cubicBezTo>
                <a:cubicBezTo>
                  <a:pt x="205" y="297"/>
                  <a:pt x="201" y="300"/>
                  <a:pt x="196" y="302"/>
                </a:cubicBezTo>
                <a:close/>
              </a:path>
            </a:pathLst>
          </a:custGeom>
          <a:solidFill>
            <a:schemeClr val="accent1">
              <a:lumMod val="7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a:lstStyle/>
          <a:p>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03" name="Freeform 70"/>
          <p:cNvSpPr/>
          <p:nvPr/>
        </p:nvSpPr>
        <p:spPr bwMode="auto">
          <a:xfrm rot="252836">
            <a:off x="2560955" y="1678940"/>
            <a:ext cx="2454910" cy="1756410"/>
          </a:xfrm>
          <a:custGeom>
            <a:avLst/>
            <a:gdLst>
              <a:gd name="T0" fmla="*/ 773 w 1112"/>
              <a:gd name="T1" fmla="*/ 833 h 850"/>
              <a:gd name="T2" fmla="*/ 732 w 1112"/>
              <a:gd name="T3" fmla="*/ 842 h 850"/>
              <a:gd name="T4" fmla="*/ 663 w 1112"/>
              <a:gd name="T5" fmla="*/ 798 h 850"/>
              <a:gd name="T6" fmla="*/ 582 w 1112"/>
              <a:gd name="T7" fmla="*/ 794 h 850"/>
              <a:gd name="T8" fmla="*/ 509 w 1112"/>
              <a:gd name="T9" fmla="*/ 813 h 850"/>
              <a:gd name="T10" fmla="*/ 443 w 1112"/>
              <a:gd name="T11" fmla="*/ 830 h 850"/>
              <a:gd name="T12" fmla="*/ 357 w 1112"/>
              <a:gd name="T13" fmla="*/ 804 h 850"/>
              <a:gd name="T14" fmla="*/ 315 w 1112"/>
              <a:gd name="T15" fmla="*/ 807 h 850"/>
              <a:gd name="T16" fmla="*/ 204 w 1112"/>
              <a:gd name="T17" fmla="*/ 840 h 850"/>
              <a:gd name="T18" fmla="*/ 149 w 1112"/>
              <a:gd name="T19" fmla="*/ 806 h 850"/>
              <a:gd name="T20" fmla="*/ 144 w 1112"/>
              <a:gd name="T21" fmla="*/ 757 h 850"/>
              <a:gd name="T22" fmla="*/ 85 w 1112"/>
              <a:gd name="T23" fmla="*/ 705 h 850"/>
              <a:gd name="T24" fmla="*/ 48 w 1112"/>
              <a:gd name="T25" fmla="*/ 625 h 850"/>
              <a:gd name="T26" fmla="*/ 37 w 1112"/>
              <a:gd name="T27" fmla="*/ 582 h 850"/>
              <a:gd name="T28" fmla="*/ 12 w 1112"/>
              <a:gd name="T29" fmla="*/ 496 h 850"/>
              <a:gd name="T30" fmla="*/ 1 w 1112"/>
              <a:gd name="T31" fmla="*/ 480 h 850"/>
              <a:gd name="T32" fmla="*/ 23 w 1112"/>
              <a:gd name="T33" fmla="*/ 437 h 850"/>
              <a:gd name="T34" fmla="*/ 120 w 1112"/>
              <a:gd name="T35" fmla="*/ 395 h 850"/>
              <a:gd name="T36" fmla="*/ 173 w 1112"/>
              <a:gd name="T37" fmla="*/ 418 h 850"/>
              <a:gd name="T38" fmla="*/ 235 w 1112"/>
              <a:gd name="T39" fmla="*/ 383 h 850"/>
              <a:gd name="T40" fmla="*/ 331 w 1112"/>
              <a:gd name="T41" fmla="*/ 378 h 850"/>
              <a:gd name="T42" fmla="*/ 383 w 1112"/>
              <a:gd name="T43" fmla="*/ 309 h 850"/>
              <a:gd name="T44" fmla="*/ 412 w 1112"/>
              <a:gd name="T45" fmla="*/ 246 h 850"/>
              <a:gd name="T46" fmla="*/ 406 w 1112"/>
              <a:gd name="T47" fmla="*/ 182 h 850"/>
              <a:gd name="T48" fmla="*/ 516 w 1112"/>
              <a:gd name="T49" fmla="*/ 200 h 850"/>
              <a:gd name="T50" fmla="*/ 525 w 1112"/>
              <a:gd name="T51" fmla="*/ 157 h 850"/>
              <a:gd name="T52" fmla="*/ 581 w 1112"/>
              <a:gd name="T53" fmla="*/ 84 h 850"/>
              <a:gd name="T54" fmla="*/ 691 w 1112"/>
              <a:gd name="T55" fmla="*/ 98 h 850"/>
              <a:gd name="T56" fmla="*/ 764 w 1112"/>
              <a:gd name="T57" fmla="*/ 8 h 850"/>
              <a:gd name="T58" fmla="*/ 806 w 1112"/>
              <a:gd name="T59" fmla="*/ 33 h 850"/>
              <a:gd name="T60" fmla="*/ 880 w 1112"/>
              <a:gd name="T61" fmla="*/ 92 h 850"/>
              <a:gd name="T62" fmla="*/ 904 w 1112"/>
              <a:gd name="T63" fmla="*/ 157 h 850"/>
              <a:gd name="T64" fmla="*/ 888 w 1112"/>
              <a:gd name="T65" fmla="*/ 261 h 850"/>
              <a:gd name="T66" fmla="*/ 998 w 1112"/>
              <a:gd name="T67" fmla="*/ 295 h 850"/>
              <a:gd name="T68" fmla="*/ 1083 w 1112"/>
              <a:gd name="T69" fmla="*/ 359 h 850"/>
              <a:gd name="T70" fmla="*/ 1107 w 1112"/>
              <a:gd name="T71" fmla="*/ 429 h 850"/>
              <a:gd name="T72" fmla="*/ 1095 w 1112"/>
              <a:gd name="T73" fmla="*/ 485 h 850"/>
              <a:gd name="T74" fmla="*/ 1054 w 1112"/>
              <a:gd name="T75" fmla="*/ 510 h 850"/>
              <a:gd name="T76" fmla="*/ 938 w 1112"/>
              <a:gd name="T77" fmla="*/ 580 h 850"/>
              <a:gd name="T78" fmla="*/ 932 w 1112"/>
              <a:gd name="T79" fmla="*/ 657 h 850"/>
              <a:gd name="T80" fmla="*/ 800 w 1112"/>
              <a:gd name="T81" fmla="*/ 687 h 850"/>
              <a:gd name="T82" fmla="*/ 807 w 1112"/>
              <a:gd name="T83" fmla="*/ 744 h 850"/>
              <a:gd name="T84" fmla="*/ 822 w 1112"/>
              <a:gd name="T85" fmla="*/ 790 h 850"/>
              <a:gd name="T86" fmla="*/ 795 w 1112"/>
              <a:gd name="T87" fmla="*/ 850 h 8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12"/>
              <a:gd name="T133" fmla="*/ 0 h 850"/>
              <a:gd name="T134" fmla="*/ 1112 w 1112"/>
              <a:gd name="T135" fmla="*/ 850 h 8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12" h="850">
                <a:moveTo>
                  <a:pt x="795" y="850"/>
                </a:moveTo>
                <a:cubicBezTo>
                  <a:pt x="792" y="848"/>
                  <a:pt x="789" y="847"/>
                  <a:pt x="787" y="846"/>
                </a:cubicBezTo>
                <a:cubicBezTo>
                  <a:pt x="782" y="841"/>
                  <a:pt x="777" y="837"/>
                  <a:pt x="773" y="833"/>
                </a:cubicBezTo>
                <a:cubicBezTo>
                  <a:pt x="759" y="833"/>
                  <a:pt x="757" y="829"/>
                  <a:pt x="752" y="842"/>
                </a:cubicBezTo>
                <a:cubicBezTo>
                  <a:pt x="750" y="841"/>
                  <a:pt x="748" y="840"/>
                  <a:pt x="746" y="840"/>
                </a:cubicBezTo>
                <a:cubicBezTo>
                  <a:pt x="742" y="840"/>
                  <a:pt x="737" y="841"/>
                  <a:pt x="732" y="842"/>
                </a:cubicBezTo>
                <a:cubicBezTo>
                  <a:pt x="726" y="832"/>
                  <a:pt x="727" y="827"/>
                  <a:pt x="727" y="822"/>
                </a:cubicBezTo>
                <a:cubicBezTo>
                  <a:pt x="723" y="820"/>
                  <a:pt x="720" y="819"/>
                  <a:pt x="716" y="817"/>
                </a:cubicBezTo>
                <a:cubicBezTo>
                  <a:pt x="698" y="801"/>
                  <a:pt x="684" y="790"/>
                  <a:pt x="663" y="798"/>
                </a:cubicBezTo>
                <a:cubicBezTo>
                  <a:pt x="648" y="800"/>
                  <a:pt x="634" y="803"/>
                  <a:pt x="620" y="801"/>
                </a:cubicBezTo>
                <a:cubicBezTo>
                  <a:pt x="612" y="799"/>
                  <a:pt x="606" y="796"/>
                  <a:pt x="599" y="794"/>
                </a:cubicBezTo>
                <a:cubicBezTo>
                  <a:pt x="594" y="794"/>
                  <a:pt x="588" y="794"/>
                  <a:pt x="582" y="794"/>
                </a:cubicBezTo>
                <a:cubicBezTo>
                  <a:pt x="569" y="802"/>
                  <a:pt x="552" y="809"/>
                  <a:pt x="546" y="822"/>
                </a:cubicBezTo>
                <a:cubicBezTo>
                  <a:pt x="539" y="822"/>
                  <a:pt x="533" y="822"/>
                  <a:pt x="527" y="822"/>
                </a:cubicBezTo>
                <a:cubicBezTo>
                  <a:pt x="521" y="819"/>
                  <a:pt x="515" y="816"/>
                  <a:pt x="509" y="813"/>
                </a:cubicBezTo>
                <a:cubicBezTo>
                  <a:pt x="497" y="813"/>
                  <a:pt x="493" y="812"/>
                  <a:pt x="488" y="817"/>
                </a:cubicBezTo>
                <a:cubicBezTo>
                  <a:pt x="483" y="819"/>
                  <a:pt x="478" y="820"/>
                  <a:pt x="473" y="822"/>
                </a:cubicBezTo>
                <a:cubicBezTo>
                  <a:pt x="459" y="822"/>
                  <a:pt x="454" y="827"/>
                  <a:pt x="443" y="830"/>
                </a:cubicBezTo>
                <a:cubicBezTo>
                  <a:pt x="425" y="830"/>
                  <a:pt x="403" y="819"/>
                  <a:pt x="397" y="813"/>
                </a:cubicBezTo>
                <a:cubicBezTo>
                  <a:pt x="397" y="792"/>
                  <a:pt x="394" y="797"/>
                  <a:pt x="384" y="789"/>
                </a:cubicBezTo>
                <a:cubicBezTo>
                  <a:pt x="364" y="789"/>
                  <a:pt x="369" y="790"/>
                  <a:pt x="357" y="804"/>
                </a:cubicBezTo>
                <a:cubicBezTo>
                  <a:pt x="344" y="809"/>
                  <a:pt x="331" y="806"/>
                  <a:pt x="322" y="813"/>
                </a:cubicBezTo>
                <a:cubicBezTo>
                  <a:pt x="320" y="813"/>
                  <a:pt x="319" y="813"/>
                  <a:pt x="318" y="813"/>
                </a:cubicBezTo>
                <a:cubicBezTo>
                  <a:pt x="317" y="810"/>
                  <a:pt x="316" y="809"/>
                  <a:pt x="315" y="807"/>
                </a:cubicBezTo>
                <a:cubicBezTo>
                  <a:pt x="301" y="790"/>
                  <a:pt x="281" y="781"/>
                  <a:pt x="264" y="784"/>
                </a:cubicBezTo>
                <a:cubicBezTo>
                  <a:pt x="245" y="797"/>
                  <a:pt x="238" y="803"/>
                  <a:pt x="229" y="824"/>
                </a:cubicBezTo>
                <a:cubicBezTo>
                  <a:pt x="222" y="835"/>
                  <a:pt x="215" y="838"/>
                  <a:pt x="204" y="840"/>
                </a:cubicBezTo>
                <a:cubicBezTo>
                  <a:pt x="198" y="839"/>
                  <a:pt x="192" y="837"/>
                  <a:pt x="187" y="836"/>
                </a:cubicBezTo>
                <a:cubicBezTo>
                  <a:pt x="182" y="832"/>
                  <a:pt x="180" y="831"/>
                  <a:pt x="176" y="831"/>
                </a:cubicBezTo>
                <a:cubicBezTo>
                  <a:pt x="172" y="814"/>
                  <a:pt x="158" y="811"/>
                  <a:pt x="149" y="806"/>
                </a:cubicBezTo>
                <a:cubicBezTo>
                  <a:pt x="147" y="803"/>
                  <a:pt x="145" y="800"/>
                  <a:pt x="142" y="797"/>
                </a:cubicBezTo>
                <a:cubicBezTo>
                  <a:pt x="142" y="789"/>
                  <a:pt x="142" y="781"/>
                  <a:pt x="142" y="773"/>
                </a:cubicBezTo>
                <a:cubicBezTo>
                  <a:pt x="146" y="770"/>
                  <a:pt x="144" y="759"/>
                  <a:pt x="144" y="757"/>
                </a:cubicBezTo>
                <a:cubicBezTo>
                  <a:pt x="138" y="738"/>
                  <a:pt x="118" y="744"/>
                  <a:pt x="107" y="740"/>
                </a:cubicBezTo>
                <a:cubicBezTo>
                  <a:pt x="104" y="736"/>
                  <a:pt x="101" y="733"/>
                  <a:pt x="98" y="730"/>
                </a:cubicBezTo>
                <a:cubicBezTo>
                  <a:pt x="93" y="722"/>
                  <a:pt x="89" y="714"/>
                  <a:pt x="85" y="705"/>
                </a:cubicBezTo>
                <a:cubicBezTo>
                  <a:pt x="78" y="704"/>
                  <a:pt x="72" y="703"/>
                  <a:pt x="65" y="701"/>
                </a:cubicBezTo>
                <a:cubicBezTo>
                  <a:pt x="60" y="687"/>
                  <a:pt x="67" y="675"/>
                  <a:pt x="71" y="665"/>
                </a:cubicBezTo>
                <a:cubicBezTo>
                  <a:pt x="71" y="645"/>
                  <a:pt x="58" y="635"/>
                  <a:pt x="48" y="625"/>
                </a:cubicBezTo>
                <a:cubicBezTo>
                  <a:pt x="39" y="621"/>
                  <a:pt x="30" y="616"/>
                  <a:pt x="22" y="612"/>
                </a:cubicBezTo>
                <a:cubicBezTo>
                  <a:pt x="21" y="611"/>
                  <a:pt x="20" y="609"/>
                  <a:pt x="18" y="608"/>
                </a:cubicBezTo>
                <a:cubicBezTo>
                  <a:pt x="18" y="586"/>
                  <a:pt x="17" y="592"/>
                  <a:pt x="37" y="582"/>
                </a:cubicBezTo>
                <a:cubicBezTo>
                  <a:pt x="41" y="579"/>
                  <a:pt x="47" y="575"/>
                  <a:pt x="49" y="571"/>
                </a:cubicBezTo>
                <a:cubicBezTo>
                  <a:pt x="49" y="552"/>
                  <a:pt x="49" y="534"/>
                  <a:pt x="49" y="516"/>
                </a:cubicBezTo>
                <a:cubicBezTo>
                  <a:pt x="45" y="490"/>
                  <a:pt x="26" y="497"/>
                  <a:pt x="12" y="496"/>
                </a:cubicBezTo>
                <a:cubicBezTo>
                  <a:pt x="10" y="497"/>
                  <a:pt x="8" y="499"/>
                  <a:pt x="6" y="501"/>
                </a:cubicBezTo>
                <a:cubicBezTo>
                  <a:pt x="6" y="502"/>
                  <a:pt x="5" y="502"/>
                  <a:pt x="5" y="503"/>
                </a:cubicBezTo>
                <a:cubicBezTo>
                  <a:pt x="0" y="490"/>
                  <a:pt x="0" y="486"/>
                  <a:pt x="1" y="480"/>
                </a:cubicBezTo>
                <a:cubicBezTo>
                  <a:pt x="6" y="477"/>
                  <a:pt x="10" y="475"/>
                  <a:pt x="15" y="473"/>
                </a:cubicBezTo>
                <a:cubicBezTo>
                  <a:pt x="15" y="469"/>
                  <a:pt x="15" y="464"/>
                  <a:pt x="16" y="460"/>
                </a:cubicBezTo>
                <a:cubicBezTo>
                  <a:pt x="1" y="439"/>
                  <a:pt x="0" y="452"/>
                  <a:pt x="23" y="437"/>
                </a:cubicBezTo>
                <a:cubicBezTo>
                  <a:pt x="27" y="430"/>
                  <a:pt x="31" y="423"/>
                  <a:pt x="36" y="416"/>
                </a:cubicBezTo>
                <a:cubicBezTo>
                  <a:pt x="44" y="413"/>
                  <a:pt x="51" y="410"/>
                  <a:pt x="60" y="407"/>
                </a:cubicBezTo>
                <a:cubicBezTo>
                  <a:pt x="85" y="406"/>
                  <a:pt x="97" y="406"/>
                  <a:pt x="120" y="395"/>
                </a:cubicBezTo>
                <a:cubicBezTo>
                  <a:pt x="123" y="394"/>
                  <a:pt x="127" y="394"/>
                  <a:pt x="130" y="394"/>
                </a:cubicBezTo>
                <a:cubicBezTo>
                  <a:pt x="130" y="402"/>
                  <a:pt x="133" y="419"/>
                  <a:pt x="148" y="424"/>
                </a:cubicBezTo>
                <a:cubicBezTo>
                  <a:pt x="155" y="424"/>
                  <a:pt x="165" y="424"/>
                  <a:pt x="173" y="418"/>
                </a:cubicBezTo>
                <a:cubicBezTo>
                  <a:pt x="179" y="410"/>
                  <a:pt x="184" y="403"/>
                  <a:pt x="190" y="396"/>
                </a:cubicBezTo>
                <a:cubicBezTo>
                  <a:pt x="199" y="396"/>
                  <a:pt x="207" y="399"/>
                  <a:pt x="219" y="396"/>
                </a:cubicBezTo>
                <a:cubicBezTo>
                  <a:pt x="224" y="390"/>
                  <a:pt x="228" y="387"/>
                  <a:pt x="235" y="383"/>
                </a:cubicBezTo>
                <a:cubicBezTo>
                  <a:pt x="238" y="383"/>
                  <a:pt x="241" y="383"/>
                  <a:pt x="245" y="383"/>
                </a:cubicBezTo>
                <a:cubicBezTo>
                  <a:pt x="252" y="385"/>
                  <a:pt x="261" y="390"/>
                  <a:pt x="275" y="390"/>
                </a:cubicBezTo>
                <a:cubicBezTo>
                  <a:pt x="288" y="383"/>
                  <a:pt x="313" y="386"/>
                  <a:pt x="331" y="378"/>
                </a:cubicBezTo>
                <a:cubicBezTo>
                  <a:pt x="338" y="374"/>
                  <a:pt x="346" y="369"/>
                  <a:pt x="353" y="365"/>
                </a:cubicBezTo>
                <a:cubicBezTo>
                  <a:pt x="355" y="359"/>
                  <a:pt x="357" y="353"/>
                  <a:pt x="358" y="348"/>
                </a:cubicBezTo>
                <a:cubicBezTo>
                  <a:pt x="374" y="342"/>
                  <a:pt x="378" y="320"/>
                  <a:pt x="383" y="309"/>
                </a:cubicBezTo>
                <a:cubicBezTo>
                  <a:pt x="389" y="306"/>
                  <a:pt x="397" y="302"/>
                  <a:pt x="403" y="297"/>
                </a:cubicBezTo>
                <a:cubicBezTo>
                  <a:pt x="405" y="290"/>
                  <a:pt x="407" y="284"/>
                  <a:pt x="410" y="278"/>
                </a:cubicBezTo>
                <a:cubicBezTo>
                  <a:pt x="410" y="267"/>
                  <a:pt x="411" y="256"/>
                  <a:pt x="412" y="246"/>
                </a:cubicBezTo>
                <a:cubicBezTo>
                  <a:pt x="410" y="241"/>
                  <a:pt x="409" y="236"/>
                  <a:pt x="407" y="232"/>
                </a:cubicBezTo>
                <a:cubicBezTo>
                  <a:pt x="407" y="215"/>
                  <a:pt x="417" y="197"/>
                  <a:pt x="407" y="187"/>
                </a:cubicBezTo>
                <a:cubicBezTo>
                  <a:pt x="407" y="186"/>
                  <a:pt x="406" y="184"/>
                  <a:pt x="406" y="182"/>
                </a:cubicBezTo>
                <a:cubicBezTo>
                  <a:pt x="425" y="182"/>
                  <a:pt x="443" y="182"/>
                  <a:pt x="463" y="186"/>
                </a:cubicBezTo>
                <a:cubicBezTo>
                  <a:pt x="477" y="193"/>
                  <a:pt x="489" y="187"/>
                  <a:pt x="508" y="200"/>
                </a:cubicBezTo>
                <a:cubicBezTo>
                  <a:pt x="510" y="200"/>
                  <a:pt x="513" y="200"/>
                  <a:pt x="516" y="200"/>
                </a:cubicBezTo>
                <a:cubicBezTo>
                  <a:pt x="518" y="197"/>
                  <a:pt x="521" y="195"/>
                  <a:pt x="523" y="192"/>
                </a:cubicBezTo>
                <a:cubicBezTo>
                  <a:pt x="523" y="189"/>
                  <a:pt x="523" y="186"/>
                  <a:pt x="523" y="184"/>
                </a:cubicBezTo>
                <a:cubicBezTo>
                  <a:pt x="518" y="173"/>
                  <a:pt x="521" y="164"/>
                  <a:pt x="525" y="157"/>
                </a:cubicBezTo>
                <a:cubicBezTo>
                  <a:pt x="532" y="148"/>
                  <a:pt x="539" y="140"/>
                  <a:pt x="546" y="132"/>
                </a:cubicBezTo>
                <a:cubicBezTo>
                  <a:pt x="549" y="113"/>
                  <a:pt x="555" y="109"/>
                  <a:pt x="566" y="96"/>
                </a:cubicBezTo>
                <a:cubicBezTo>
                  <a:pt x="571" y="86"/>
                  <a:pt x="568" y="84"/>
                  <a:pt x="581" y="84"/>
                </a:cubicBezTo>
                <a:cubicBezTo>
                  <a:pt x="591" y="90"/>
                  <a:pt x="602" y="97"/>
                  <a:pt x="614" y="104"/>
                </a:cubicBezTo>
                <a:cubicBezTo>
                  <a:pt x="620" y="106"/>
                  <a:pt x="635" y="104"/>
                  <a:pt x="645" y="114"/>
                </a:cubicBezTo>
                <a:cubicBezTo>
                  <a:pt x="659" y="114"/>
                  <a:pt x="686" y="117"/>
                  <a:pt x="691" y="98"/>
                </a:cubicBezTo>
                <a:cubicBezTo>
                  <a:pt x="690" y="85"/>
                  <a:pt x="689" y="72"/>
                  <a:pt x="688" y="59"/>
                </a:cubicBezTo>
                <a:cubicBezTo>
                  <a:pt x="703" y="31"/>
                  <a:pt x="719" y="32"/>
                  <a:pt x="750" y="29"/>
                </a:cubicBezTo>
                <a:cubicBezTo>
                  <a:pt x="757" y="27"/>
                  <a:pt x="761" y="14"/>
                  <a:pt x="764" y="8"/>
                </a:cubicBezTo>
                <a:cubicBezTo>
                  <a:pt x="766" y="5"/>
                  <a:pt x="769" y="2"/>
                  <a:pt x="772" y="0"/>
                </a:cubicBezTo>
                <a:cubicBezTo>
                  <a:pt x="780" y="0"/>
                  <a:pt x="788" y="0"/>
                  <a:pt x="796" y="0"/>
                </a:cubicBezTo>
                <a:cubicBezTo>
                  <a:pt x="800" y="2"/>
                  <a:pt x="802" y="21"/>
                  <a:pt x="806" y="33"/>
                </a:cubicBezTo>
                <a:cubicBezTo>
                  <a:pt x="814" y="44"/>
                  <a:pt x="822" y="57"/>
                  <a:pt x="830" y="69"/>
                </a:cubicBezTo>
                <a:cubicBezTo>
                  <a:pt x="838" y="73"/>
                  <a:pt x="849" y="77"/>
                  <a:pt x="863" y="80"/>
                </a:cubicBezTo>
                <a:cubicBezTo>
                  <a:pt x="869" y="84"/>
                  <a:pt x="874" y="88"/>
                  <a:pt x="880" y="92"/>
                </a:cubicBezTo>
                <a:cubicBezTo>
                  <a:pt x="883" y="97"/>
                  <a:pt x="886" y="101"/>
                  <a:pt x="889" y="107"/>
                </a:cubicBezTo>
                <a:cubicBezTo>
                  <a:pt x="890" y="116"/>
                  <a:pt x="891" y="126"/>
                  <a:pt x="892" y="136"/>
                </a:cubicBezTo>
                <a:cubicBezTo>
                  <a:pt x="896" y="143"/>
                  <a:pt x="899" y="150"/>
                  <a:pt x="904" y="157"/>
                </a:cubicBezTo>
                <a:cubicBezTo>
                  <a:pt x="905" y="168"/>
                  <a:pt x="909" y="189"/>
                  <a:pt x="899" y="205"/>
                </a:cubicBezTo>
                <a:cubicBezTo>
                  <a:pt x="878" y="218"/>
                  <a:pt x="881" y="211"/>
                  <a:pt x="879" y="236"/>
                </a:cubicBezTo>
                <a:cubicBezTo>
                  <a:pt x="880" y="242"/>
                  <a:pt x="881" y="251"/>
                  <a:pt x="888" y="261"/>
                </a:cubicBezTo>
                <a:cubicBezTo>
                  <a:pt x="894" y="265"/>
                  <a:pt x="899" y="269"/>
                  <a:pt x="906" y="274"/>
                </a:cubicBezTo>
                <a:cubicBezTo>
                  <a:pt x="915" y="276"/>
                  <a:pt x="924" y="278"/>
                  <a:pt x="933" y="280"/>
                </a:cubicBezTo>
                <a:cubicBezTo>
                  <a:pt x="951" y="293"/>
                  <a:pt x="972" y="293"/>
                  <a:pt x="998" y="295"/>
                </a:cubicBezTo>
                <a:cubicBezTo>
                  <a:pt x="1006" y="299"/>
                  <a:pt x="1020" y="312"/>
                  <a:pt x="1030" y="323"/>
                </a:cubicBezTo>
                <a:cubicBezTo>
                  <a:pt x="1039" y="330"/>
                  <a:pt x="1047" y="337"/>
                  <a:pt x="1056" y="344"/>
                </a:cubicBezTo>
                <a:cubicBezTo>
                  <a:pt x="1064" y="346"/>
                  <a:pt x="1074" y="347"/>
                  <a:pt x="1083" y="359"/>
                </a:cubicBezTo>
                <a:cubicBezTo>
                  <a:pt x="1086" y="367"/>
                  <a:pt x="1089" y="385"/>
                  <a:pt x="1096" y="398"/>
                </a:cubicBezTo>
                <a:cubicBezTo>
                  <a:pt x="1099" y="401"/>
                  <a:pt x="1105" y="402"/>
                  <a:pt x="1108" y="413"/>
                </a:cubicBezTo>
                <a:cubicBezTo>
                  <a:pt x="1107" y="418"/>
                  <a:pt x="1107" y="423"/>
                  <a:pt x="1107" y="429"/>
                </a:cubicBezTo>
                <a:cubicBezTo>
                  <a:pt x="1108" y="433"/>
                  <a:pt x="1110" y="437"/>
                  <a:pt x="1112" y="441"/>
                </a:cubicBezTo>
                <a:cubicBezTo>
                  <a:pt x="1099" y="448"/>
                  <a:pt x="1100" y="451"/>
                  <a:pt x="1096" y="466"/>
                </a:cubicBezTo>
                <a:cubicBezTo>
                  <a:pt x="1095" y="472"/>
                  <a:pt x="1095" y="479"/>
                  <a:pt x="1095" y="485"/>
                </a:cubicBezTo>
                <a:cubicBezTo>
                  <a:pt x="1096" y="492"/>
                  <a:pt x="1097" y="499"/>
                  <a:pt x="1099" y="506"/>
                </a:cubicBezTo>
                <a:cubicBezTo>
                  <a:pt x="1097" y="507"/>
                  <a:pt x="1096" y="507"/>
                  <a:pt x="1095" y="508"/>
                </a:cubicBezTo>
                <a:cubicBezTo>
                  <a:pt x="1081" y="509"/>
                  <a:pt x="1067" y="509"/>
                  <a:pt x="1054" y="510"/>
                </a:cubicBezTo>
                <a:cubicBezTo>
                  <a:pt x="1024" y="513"/>
                  <a:pt x="1011" y="516"/>
                  <a:pt x="1002" y="543"/>
                </a:cubicBezTo>
                <a:cubicBezTo>
                  <a:pt x="993" y="552"/>
                  <a:pt x="988" y="557"/>
                  <a:pt x="984" y="571"/>
                </a:cubicBezTo>
                <a:cubicBezTo>
                  <a:pt x="970" y="581"/>
                  <a:pt x="950" y="580"/>
                  <a:pt x="938" y="580"/>
                </a:cubicBezTo>
                <a:cubicBezTo>
                  <a:pt x="938" y="586"/>
                  <a:pt x="932" y="598"/>
                  <a:pt x="925" y="603"/>
                </a:cubicBezTo>
                <a:cubicBezTo>
                  <a:pt x="919" y="614"/>
                  <a:pt x="925" y="626"/>
                  <a:pt x="931" y="642"/>
                </a:cubicBezTo>
                <a:cubicBezTo>
                  <a:pt x="931" y="647"/>
                  <a:pt x="931" y="652"/>
                  <a:pt x="932" y="657"/>
                </a:cubicBezTo>
                <a:cubicBezTo>
                  <a:pt x="921" y="658"/>
                  <a:pt x="911" y="661"/>
                  <a:pt x="901" y="663"/>
                </a:cubicBezTo>
                <a:cubicBezTo>
                  <a:pt x="891" y="666"/>
                  <a:pt x="882" y="672"/>
                  <a:pt x="876" y="676"/>
                </a:cubicBezTo>
                <a:cubicBezTo>
                  <a:pt x="849" y="685"/>
                  <a:pt x="823" y="687"/>
                  <a:pt x="800" y="687"/>
                </a:cubicBezTo>
                <a:cubicBezTo>
                  <a:pt x="790" y="688"/>
                  <a:pt x="789" y="689"/>
                  <a:pt x="784" y="693"/>
                </a:cubicBezTo>
                <a:cubicBezTo>
                  <a:pt x="784" y="700"/>
                  <a:pt x="784" y="701"/>
                  <a:pt x="792" y="713"/>
                </a:cubicBezTo>
                <a:cubicBezTo>
                  <a:pt x="783" y="726"/>
                  <a:pt x="791" y="735"/>
                  <a:pt x="807" y="744"/>
                </a:cubicBezTo>
                <a:cubicBezTo>
                  <a:pt x="811" y="750"/>
                  <a:pt x="815" y="756"/>
                  <a:pt x="819" y="763"/>
                </a:cubicBezTo>
                <a:cubicBezTo>
                  <a:pt x="826" y="766"/>
                  <a:pt x="831" y="768"/>
                  <a:pt x="828" y="783"/>
                </a:cubicBezTo>
                <a:cubicBezTo>
                  <a:pt x="826" y="785"/>
                  <a:pt x="823" y="787"/>
                  <a:pt x="822" y="790"/>
                </a:cubicBezTo>
                <a:cubicBezTo>
                  <a:pt x="803" y="800"/>
                  <a:pt x="802" y="797"/>
                  <a:pt x="802" y="819"/>
                </a:cubicBezTo>
                <a:cubicBezTo>
                  <a:pt x="806" y="823"/>
                  <a:pt x="814" y="830"/>
                  <a:pt x="814" y="844"/>
                </a:cubicBezTo>
                <a:cubicBezTo>
                  <a:pt x="807" y="849"/>
                  <a:pt x="799" y="850"/>
                  <a:pt x="795" y="850"/>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04" name="Freeform 44"/>
          <p:cNvSpPr/>
          <p:nvPr/>
        </p:nvSpPr>
        <p:spPr bwMode="auto">
          <a:xfrm rot="252836">
            <a:off x="6144260" y="5943600"/>
            <a:ext cx="334010" cy="259080"/>
          </a:xfrm>
          <a:custGeom>
            <a:avLst/>
            <a:gdLst>
              <a:gd name="T0" fmla="*/ 50 w 151"/>
              <a:gd name="T1" fmla="*/ 125 h 125"/>
              <a:gd name="T2" fmla="*/ 4 w 151"/>
              <a:gd name="T3" fmla="*/ 103 h 125"/>
              <a:gd name="T4" fmla="*/ 6 w 151"/>
              <a:gd name="T5" fmla="*/ 49 h 125"/>
              <a:gd name="T6" fmla="*/ 26 w 151"/>
              <a:gd name="T7" fmla="*/ 41 h 125"/>
              <a:gd name="T8" fmla="*/ 27 w 151"/>
              <a:gd name="T9" fmla="*/ 20 h 125"/>
              <a:gd name="T10" fmla="*/ 52 w 151"/>
              <a:gd name="T11" fmla="*/ 19 h 125"/>
              <a:gd name="T12" fmla="*/ 80 w 151"/>
              <a:gd name="T13" fmla="*/ 3 h 125"/>
              <a:gd name="T14" fmla="*/ 133 w 151"/>
              <a:gd name="T15" fmla="*/ 0 h 125"/>
              <a:gd name="T16" fmla="*/ 151 w 151"/>
              <a:gd name="T17" fmla="*/ 18 h 125"/>
              <a:gd name="T18" fmla="*/ 151 w 151"/>
              <a:gd name="T19" fmla="*/ 29 h 125"/>
              <a:gd name="T20" fmla="*/ 146 w 151"/>
              <a:gd name="T21" fmla="*/ 38 h 125"/>
              <a:gd name="T22" fmla="*/ 123 w 151"/>
              <a:gd name="T23" fmla="*/ 75 h 125"/>
              <a:gd name="T24" fmla="*/ 114 w 151"/>
              <a:gd name="T25" fmla="*/ 93 h 125"/>
              <a:gd name="T26" fmla="*/ 66 w 151"/>
              <a:gd name="T27" fmla="*/ 122 h 125"/>
              <a:gd name="T28" fmla="*/ 50 w 151"/>
              <a:gd name="T29" fmla="*/ 125 h 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1"/>
              <a:gd name="T46" fmla="*/ 0 h 125"/>
              <a:gd name="T47" fmla="*/ 151 w 151"/>
              <a:gd name="T48" fmla="*/ 125 h 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1" h="125">
                <a:moveTo>
                  <a:pt x="50" y="125"/>
                </a:moveTo>
                <a:cubicBezTo>
                  <a:pt x="30" y="116"/>
                  <a:pt x="13" y="115"/>
                  <a:pt x="4" y="103"/>
                </a:cubicBezTo>
                <a:cubicBezTo>
                  <a:pt x="0" y="87"/>
                  <a:pt x="0" y="61"/>
                  <a:pt x="6" y="49"/>
                </a:cubicBezTo>
                <a:cubicBezTo>
                  <a:pt x="10" y="47"/>
                  <a:pt x="20" y="45"/>
                  <a:pt x="26" y="41"/>
                </a:cubicBezTo>
                <a:cubicBezTo>
                  <a:pt x="26" y="34"/>
                  <a:pt x="27" y="27"/>
                  <a:pt x="27" y="20"/>
                </a:cubicBezTo>
                <a:cubicBezTo>
                  <a:pt x="34" y="13"/>
                  <a:pt x="40" y="21"/>
                  <a:pt x="52" y="19"/>
                </a:cubicBezTo>
                <a:cubicBezTo>
                  <a:pt x="62" y="13"/>
                  <a:pt x="71" y="8"/>
                  <a:pt x="80" y="3"/>
                </a:cubicBezTo>
                <a:cubicBezTo>
                  <a:pt x="98" y="2"/>
                  <a:pt x="115" y="1"/>
                  <a:pt x="133" y="0"/>
                </a:cubicBezTo>
                <a:cubicBezTo>
                  <a:pt x="136" y="2"/>
                  <a:pt x="146" y="8"/>
                  <a:pt x="151" y="18"/>
                </a:cubicBezTo>
                <a:cubicBezTo>
                  <a:pt x="151" y="21"/>
                  <a:pt x="151" y="25"/>
                  <a:pt x="151" y="29"/>
                </a:cubicBezTo>
                <a:cubicBezTo>
                  <a:pt x="149" y="32"/>
                  <a:pt x="147" y="35"/>
                  <a:pt x="146" y="38"/>
                </a:cubicBezTo>
                <a:cubicBezTo>
                  <a:pt x="138" y="50"/>
                  <a:pt x="129" y="61"/>
                  <a:pt x="123" y="75"/>
                </a:cubicBezTo>
                <a:cubicBezTo>
                  <a:pt x="122" y="80"/>
                  <a:pt x="120" y="87"/>
                  <a:pt x="114" y="93"/>
                </a:cubicBezTo>
                <a:cubicBezTo>
                  <a:pt x="97" y="101"/>
                  <a:pt x="80" y="114"/>
                  <a:pt x="66" y="122"/>
                </a:cubicBezTo>
                <a:cubicBezTo>
                  <a:pt x="61" y="123"/>
                  <a:pt x="56" y="124"/>
                  <a:pt x="50" y="125"/>
                </a:cubicBezTo>
                <a:close/>
              </a:path>
            </a:pathLst>
          </a:custGeom>
          <a:solidFill>
            <a:schemeClr val="accent1">
              <a:lumMod val="40000"/>
              <a:lumOff val="60000"/>
            </a:schemeClr>
          </a:solid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05" name="Freeform 47"/>
          <p:cNvSpPr/>
          <p:nvPr/>
        </p:nvSpPr>
        <p:spPr bwMode="auto">
          <a:xfrm rot="252836">
            <a:off x="6318250" y="5166360"/>
            <a:ext cx="974090" cy="694690"/>
          </a:xfrm>
          <a:custGeom>
            <a:avLst/>
            <a:gdLst>
              <a:gd name="T0" fmla="*/ 30 w 439"/>
              <a:gd name="T1" fmla="*/ 337 h 337"/>
              <a:gd name="T2" fmla="*/ 15 w 439"/>
              <a:gd name="T3" fmla="*/ 313 h 337"/>
              <a:gd name="T4" fmla="*/ 0 w 439"/>
              <a:gd name="T5" fmla="*/ 291 h 337"/>
              <a:gd name="T6" fmla="*/ 10 w 439"/>
              <a:gd name="T7" fmla="*/ 268 h 337"/>
              <a:gd name="T8" fmla="*/ 37 w 439"/>
              <a:gd name="T9" fmla="*/ 222 h 337"/>
              <a:gd name="T10" fmla="*/ 70 w 439"/>
              <a:gd name="T11" fmla="*/ 191 h 337"/>
              <a:gd name="T12" fmla="*/ 103 w 439"/>
              <a:gd name="T13" fmla="*/ 154 h 337"/>
              <a:gd name="T14" fmla="*/ 119 w 439"/>
              <a:gd name="T15" fmla="*/ 129 h 337"/>
              <a:gd name="T16" fmla="*/ 139 w 439"/>
              <a:gd name="T17" fmla="*/ 92 h 337"/>
              <a:gd name="T18" fmla="*/ 137 w 439"/>
              <a:gd name="T19" fmla="*/ 60 h 337"/>
              <a:gd name="T20" fmla="*/ 147 w 439"/>
              <a:gd name="T21" fmla="*/ 34 h 337"/>
              <a:gd name="T22" fmla="*/ 156 w 439"/>
              <a:gd name="T23" fmla="*/ 20 h 337"/>
              <a:gd name="T24" fmla="*/ 167 w 439"/>
              <a:gd name="T25" fmla="*/ 20 h 337"/>
              <a:gd name="T26" fmla="*/ 186 w 439"/>
              <a:gd name="T27" fmla="*/ 38 h 337"/>
              <a:gd name="T28" fmla="*/ 197 w 439"/>
              <a:gd name="T29" fmla="*/ 38 h 337"/>
              <a:gd name="T30" fmla="*/ 201 w 439"/>
              <a:gd name="T31" fmla="*/ 18 h 337"/>
              <a:gd name="T32" fmla="*/ 190 w 439"/>
              <a:gd name="T33" fmla="*/ 6 h 337"/>
              <a:gd name="T34" fmla="*/ 193 w 439"/>
              <a:gd name="T35" fmla="*/ 4 h 337"/>
              <a:gd name="T36" fmla="*/ 248 w 439"/>
              <a:gd name="T37" fmla="*/ 4 h 337"/>
              <a:gd name="T38" fmla="*/ 284 w 439"/>
              <a:gd name="T39" fmla="*/ 0 h 337"/>
              <a:gd name="T40" fmla="*/ 290 w 439"/>
              <a:gd name="T41" fmla="*/ 0 h 337"/>
              <a:gd name="T42" fmla="*/ 290 w 439"/>
              <a:gd name="T43" fmla="*/ 11 h 337"/>
              <a:gd name="T44" fmla="*/ 267 w 439"/>
              <a:gd name="T45" fmla="*/ 38 h 337"/>
              <a:gd name="T46" fmla="*/ 294 w 439"/>
              <a:gd name="T47" fmla="*/ 55 h 337"/>
              <a:gd name="T48" fmla="*/ 325 w 439"/>
              <a:gd name="T49" fmla="*/ 40 h 337"/>
              <a:gd name="T50" fmla="*/ 336 w 439"/>
              <a:gd name="T51" fmla="*/ 40 h 337"/>
              <a:gd name="T52" fmla="*/ 343 w 439"/>
              <a:gd name="T53" fmla="*/ 47 h 337"/>
              <a:gd name="T54" fmla="*/ 398 w 439"/>
              <a:gd name="T55" fmla="*/ 31 h 337"/>
              <a:gd name="T56" fmla="*/ 414 w 439"/>
              <a:gd name="T57" fmla="*/ 51 h 337"/>
              <a:gd name="T58" fmla="*/ 439 w 439"/>
              <a:gd name="T59" fmla="*/ 85 h 337"/>
              <a:gd name="T60" fmla="*/ 439 w 439"/>
              <a:gd name="T61" fmla="*/ 94 h 337"/>
              <a:gd name="T62" fmla="*/ 421 w 439"/>
              <a:gd name="T63" fmla="*/ 98 h 337"/>
              <a:gd name="T64" fmla="*/ 408 w 439"/>
              <a:gd name="T65" fmla="*/ 126 h 337"/>
              <a:gd name="T66" fmla="*/ 408 w 439"/>
              <a:gd name="T67" fmla="*/ 129 h 337"/>
              <a:gd name="T68" fmla="*/ 355 w 439"/>
              <a:gd name="T69" fmla="*/ 158 h 337"/>
              <a:gd name="T70" fmla="*/ 347 w 439"/>
              <a:gd name="T71" fmla="*/ 167 h 337"/>
              <a:gd name="T72" fmla="*/ 337 w 439"/>
              <a:gd name="T73" fmla="*/ 162 h 337"/>
              <a:gd name="T74" fmla="*/ 326 w 439"/>
              <a:gd name="T75" fmla="*/ 162 h 337"/>
              <a:gd name="T76" fmla="*/ 320 w 439"/>
              <a:gd name="T77" fmla="*/ 171 h 337"/>
              <a:gd name="T78" fmla="*/ 312 w 439"/>
              <a:gd name="T79" fmla="*/ 171 h 337"/>
              <a:gd name="T80" fmla="*/ 295 w 439"/>
              <a:gd name="T81" fmla="*/ 165 h 337"/>
              <a:gd name="T82" fmla="*/ 295 w 439"/>
              <a:gd name="T83" fmla="*/ 178 h 337"/>
              <a:gd name="T84" fmla="*/ 277 w 439"/>
              <a:gd name="T85" fmla="*/ 194 h 337"/>
              <a:gd name="T86" fmla="*/ 262 w 439"/>
              <a:gd name="T87" fmla="*/ 183 h 337"/>
              <a:gd name="T88" fmla="*/ 259 w 439"/>
              <a:gd name="T89" fmla="*/ 182 h 337"/>
              <a:gd name="T90" fmla="*/ 244 w 439"/>
              <a:gd name="T91" fmla="*/ 169 h 337"/>
              <a:gd name="T92" fmla="*/ 235 w 439"/>
              <a:gd name="T93" fmla="*/ 169 h 337"/>
              <a:gd name="T94" fmla="*/ 229 w 439"/>
              <a:gd name="T95" fmla="*/ 185 h 337"/>
              <a:gd name="T96" fmla="*/ 217 w 439"/>
              <a:gd name="T97" fmla="*/ 202 h 337"/>
              <a:gd name="T98" fmla="*/ 196 w 439"/>
              <a:gd name="T99" fmla="*/ 221 h 337"/>
              <a:gd name="T100" fmla="*/ 183 w 439"/>
              <a:gd name="T101" fmla="*/ 224 h 337"/>
              <a:gd name="T102" fmla="*/ 171 w 439"/>
              <a:gd name="T103" fmla="*/ 234 h 337"/>
              <a:gd name="T104" fmla="*/ 146 w 439"/>
              <a:gd name="T105" fmla="*/ 239 h 337"/>
              <a:gd name="T106" fmla="*/ 143 w 439"/>
              <a:gd name="T107" fmla="*/ 246 h 337"/>
              <a:gd name="T108" fmla="*/ 136 w 439"/>
              <a:gd name="T109" fmla="*/ 246 h 337"/>
              <a:gd name="T110" fmla="*/ 111 w 439"/>
              <a:gd name="T111" fmla="*/ 247 h 337"/>
              <a:gd name="T112" fmla="*/ 78 w 439"/>
              <a:gd name="T113" fmla="*/ 259 h 337"/>
              <a:gd name="T114" fmla="*/ 44 w 439"/>
              <a:gd name="T115" fmla="*/ 272 h 337"/>
              <a:gd name="T116" fmla="*/ 43 w 439"/>
              <a:gd name="T117" fmla="*/ 286 h 337"/>
              <a:gd name="T118" fmla="*/ 29 w 439"/>
              <a:gd name="T119" fmla="*/ 304 h 337"/>
              <a:gd name="T120" fmla="*/ 48 w 439"/>
              <a:gd name="T121" fmla="*/ 330 h 337"/>
              <a:gd name="T122" fmla="*/ 30 w 439"/>
              <a:gd name="T123" fmla="*/ 337 h 3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39"/>
              <a:gd name="T187" fmla="*/ 0 h 337"/>
              <a:gd name="T188" fmla="*/ 439 w 439"/>
              <a:gd name="T189" fmla="*/ 337 h 3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39" h="337">
                <a:moveTo>
                  <a:pt x="30" y="337"/>
                </a:moveTo>
                <a:cubicBezTo>
                  <a:pt x="17" y="329"/>
                  <a:pt x="18" y="321"/>
                  <a:pt x="15" y="313"/>
                </a:cubicBezTo>
                <a:cubicBezTo>
                  <a:pt x="10" y="306"/>
                  <a:pt x="5" y="298"/>
                  <a:pt x="0" y="291"/>
                </a:cubicBezTo>
                <a:cubicBezTo>
                  <a:pt x="0" y="273"/>
                  <a:pt x="0" y="276"/>
                  <a:pt x="10" y="268"/>
                </a:cubicBezTo>
                <a:cubicBezTo>
                  <a:pt x="13" y="241"/>
                  <a:pt x="15" y="238"/>
                  <a:pt x="37" y="222"/>
                </a:cubicBezTo>
                <a:cubicBezTo>
                  <a:pt x="47" y="209"/>
                  <a:pt x="56" y="201"/>
                  <a:pt x="70" y="191"/>
                </a:cubicBezTo>
                <a:cubicBezTo>
                  <a:pt x="81" y="177"/>
                  <a:pt x="90" y="166"/>
                  <a:pt x="103" y="154"/>
                </a:cubicBezTo>
                <a:cubicBezTo>
                  <a:pt x="114" y="148"/>
                  <a:pt x="116" y="139"/>
                  <a:pt x="119" y="129"/>
                </a:cubicBezTo>
                <a:cubicBezTo>
                  <a:pt x="119" y="102"/>
                  <a:pt x="126" y="108"/>
                  <a:pt x="139" y="92"/>
                </a:cubicBezTo>
                <a:cubicBezTo>
                  <a:pt x="138" y="81"/>
                  <a:pt x="137" y="70"/>
                  <a:pt x="137" y="60"/>
                </a:cubicBezTo>
                <a:cubicBezTo>
                  <a:pt x="146" y="51"/>
                  <a:pt x="146" y="43"/>
                  <a:pt x="147" y="34"/>
                </a:cubicBezTo>
                <a:cubicBezTo>
                  <a:pt x="150" y="29"/>
                  <a:pt x="153" y="24"/>
                  <a:pt x="156" y="20"/>
                </a:cubicBezTo>
                <a:cubicBezTo>
                  <a:pt x="159" y="20"/>
                  <a:pt x="163" y="20"/>
                  <a:pt x="167" y="20"/>
                </a:cubicBezTo>
                <a:cubicBezTo>
                  <a:pt x="173" y="26"/>
                  <a:pt x="179" y="32"/>
                  <a:pt x="186" y="38"/>
                </a:cubicBezTo>
                <a:cubicBezTo>
                  <a:pt x="189" y="38"/>
                  <a:pt x="193" y="38"/>
                  <a:pt x="197" y="38"/>
                </a:cubicBezTo>
                <a:cubicBezTo>
                  <a:pt x="202" y="33"/>
                  <a:pt x="201" y="20"/>
                  <a:pt x="201" y="18"/>
                </a:cubicBezTo>
                <a:cubicBezTo>
                  <a:pt x="198" y="14"/>
                  <a:pt x="194" y="10"/>
                  <a:pt x="190" y="6"/>
                </a:cubicBezTo>
                <a:cubicBezTo>
                  <a:pt x="191" y="5"/>
                  <a:pt x="192" y="4"/>
                  <a:pt x="193" y="4"/>
                </a:cubicBezTo>
                <a:cubicBezTo>
                  <a:pt x="211" y="4"/>
                  <a:pt x="229" y="4"/>
                  <a:pt x="248" y="4"/>
                </a:cubicBezTo>
                <a:cubicBezTo>
                  <a:pt x="254" y="7"/>
                  <a:pt x="274" y="7"/>
                  <a:pt x="284" y="0"/>
                </a:cubicBezTo>
                <a:cubicBezTo>
                  <a:pt x="285" y="0"/>
                  <a:pt x="288" y="0"/>
                  <a:pt x="290" y="0"/>
                </a:cubicBezTo>
                <a:cubicBezTo>
                  <a:pt x="290" y="3"/>
                  <a:pt x="290" y="7"/>
                  <a:pt x="290" y="11"/>
                </a:cubicBezTo>
                <a:cubicBezTo>
                  <a:pt x="282" y="20"/>
                  <a:pt x="275" y="29"/>
                  <a:pt x="267" y="38"/>
                </a:cubicBezTo>
                <a:cubicBezTo>
                  <a:pt x="268" y="52"/>
                  <a:pt x="271" y="55"/>
                  <a:pt x="294" y="55"/>
                </a:cubicBezTo>
                <a:cubicBezTo>
                  <a:pt x="304" y="50"/>
                  <a:pt x="315" y="45"/>
                  <a:pt x="325" y="40"/>
                </a:cubicBezTo>
                <a:cubicBezTo>
                  <a:pt x="329" y="40"/>
                  <a:pt x="333" y="40"/>
                  <a:pt x="336" y="40"/>
                </a:cubicBezTo>
                <a:cubicBezTo>
                  <a:pt x="338" y="42"/>
                  <a:pt x="340" y="45"/>
                  <a:pt x="343" y="47"/>
                </a:cubicBezTo>
                <a:cubicBezTo>
                  <a:pt x="362" y="47"/>
                  <a:pt x="371" y="22"/>
                  <a:pt x="398" y="31"/>
                </a:cubicBezTo>
                <a:cubicBezTo>
                  <a:pt x="403" y="37"/>
                  <a:pt x="409" y="44"/>
                  <a:pt x="414" y="51"/>
                </a:cubicBezTo>
                <a:cubicBezTo>
                  <a:pt x="423" y="62"/>
                  <a:pt x="431" y="73"/>
                  <a:pt x="439" y="85"/>
                </a:cubicBezTo>
                <a:cubicBezTo>
                  <a:pt x="439" y="88"/>
                  <a:pt x="439" y="90"/>
                  <a:pt x="439" y="94"/>
                </a:cubicBezTo>
                <a:cubicBezTo>
                  <a:pt x="429" y="94"/>
                  <a:pt x="428" y="95"/>
                  <a:pt x="421" y="98"/>
                </a:cubicBezTo>
                <a:cubicBezTo>
                  <a:pt x="415" y="107"/>
                  <a:pt x="397" y="110"/>
                  <a:pt x="408" y="126"/>
                </a:cubicBezTo>
                <a:cubicBezTo>
                  <a:pt x="408" y="126"/>
                  <a:pt x="408" y="128"/>
                  <a:pt x="408" y="129"/>
                </a:cubicBezTo>
                <a:cubicBezTo>
                  <a:pt x="390" y="136"/>
                  <a:pt x="371" y="151"/>
                  <a:pt x="355" y="158"/>
                </a:cubicBezTo>
                <a:cubicBezTo>
                  <a:pt x="353" y="161"/>
                  <a:pt x="350" y="164"/>
                  <a:pt x="347" y="167"/>
                </a:cubicBezTo>
                <a:cubicBezTo>
                  <a:pt x="341" y="167"/>
                  <a:pt x="338" y="165"/>
                  <a:pt x="337" y="162"/>
                </a:cubicBezTo>
                <a:cubicBezTo>
                  <a:pt x="333" y="162"/>
                  <a:pt x="330" y="162"/>
                  <a:pt x="326" y="162"/>
                </a:cubicBezTo>
                <a:cubicBezTo>
                  <a:pt x="324" y="165"/>
                  <a:pt x="321" y="168"/>
                  <a:pt x="320" y="171"/>
                </a:cubicBezTo>
                <a:cubicBezTo>
                  <a:pt x="317" y="171"/>
                  <a:pt x="314" y="171"/>
                  <a:pt x="312" y="171"/>
                </a:cubicBezTo>
                <a:cubicBezTo>
                  <a:pt x="305" y="160"/>
                  <a:pt x="300" y="164"/>
                  <a:pt x="295" y="165"/>
                </a:cubicBezTo>
                <a:cubicBezTo>
                  <a:pt x="295" y="169"/>
                  <a:pt x="295" y="174"/>
                  <a:pt x="295" y="178"/>
                </a:cubicBezTo>
                <a:cubicBezTo>
                  <a:pt x="286" y="187"/>
                  <a:pt x="281" y="178"/>
                  <a:pt x="277" y="194"/>
                </a:cubicBezTo>
                <a:cubicBezTo>
                  <a:pt x="264" y="194"/>
                  <a:pt x="266" y="189"/>
                  <a:pt x="262" y="183"/>
                </a:cubicBezTo>
                <a:cubicBezTo>
                  <a:pt x="261" y="182"/>
                  <a:pt x="259" y="182"/>
                  <a:pt x="259" y="182"/>
                </a:cubicBezTo>
                <a:cubicBezTo>
                  <a:pt x="254" y="178"/>
                  <a:pt x="249" y="173"/>
                  <a:pt x="244" y="169"/>
                </a:cubicBezTo>
                <a:cubicBezTo>
                  <a:pt x="241" y="169"/>
                  <a:pt x="238" y="169"/>
                  <a:pt x="235" y="169"/>
                </a:cubicBezTo>
                <a:cubicBezTo>
                  <a:pt x="231" y="175"/>
                  <a:pt x="231" y="177"/>
                  <a:pt x="229" y="185"/>
                </a:cubicBezTo>
                <a:cubicBezTo>
                  <a:pt x="225" y="191"/>
                  <a:pt x="221" y="197"/>
                  <a:pt x="217" y="202"/>
                </a:cubicBezTo>
                <a:cubicBezTo>
                  <a:pt x="204" y="209"/>
                  <a:pt x="203" y="209"/>
                  <a:pt x="196" y="221"/>
                </a:cubicBezTo>
                <a:cubicBezTo>
                  <a:pt x="192" y="221"/>
                  <a:pt x="188" y="222"/>
                  <a:pt x="183" y="224"/>
                </a:cubicBezTo>
                <a:cubicBezTo>
                  <a:pt x="179" y="227"/>
                  <a:pt x="175" y="231"/>
                  <a:pt x="171" y="234"/>
                </a:cubicBezTo>
                <a:cubicBezTo>
                  <a:pt x="156" y="234"/>
                  <a:pt x="153" y="235"/>
                  <a:pt x="146" y="239"/>
                </a:cubicBezTo>
                <a:cubicBezTo>
                  <a:pt x="145" y="241"/>
                  <a:pt x="144" y="244"/>
                  <a:pt x="143" y="246"/>
                </a:cubicBezTo>
                <a:cubicBezTo>
                  <a:pt x="140" y="246"/>
                  <a:pt x="138" y="246"/>
                  <a:pt x="136" y="246"/>
                </a:cubicBezTo>
                <a:cubicBezTo>
                  <a:pt x="122" y="239"/>
                  <a:pt x="121" y="242"/>
                  <a:pt x="111" y="247"/>
                </a:cubicBezTo>
                <a:cubicBezTo>
                  <a:pt x="100" y="251"/>
                  <a:pt x="89" y="255"/>
                  <a:pt x="78" y="259"/>
                </a:cubicBezTo>
                <a:cubicBezTo>
                  <a:pt x="61" y="260"/>
                  <a:pt x="54" y="261"/>
                  <a:pt x="44" y="272"/>
                </a:cubicBezTo>
                <a:cubicBezTo>
                  <a:pt x="43" y="276"/>
                  <a:pt x="43" y="281"/>
                  <a:pt x="43" y="286"/>
                </a:cubicBezTo>
                <a:cubicBezTo>
                  <a:pt x="30" y="290"/>
                  <a:pt x="29" y="290"/>
                  <a:pt x="29" y="304"/>
                </a:cubicBezTo>
                <a:cubicBezTo>
                  <a:pt x="33" y="307"/>
                  <a:pt x="48" y="317"/>
                  <a:pt x="48" y="330"/>
                </a:cubicBezTo>
                <a:cubicBezTo>
                  <a:pt x="42" y="336"/>
                  <a:pt x="34" y="337"/>
                  <a:pt x="30" y="337"/>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06" name="Freeform 48"/>
          <p:cNvSpPr/>
          <p:nvPr/>
        </p:nvSpPr>
        <p:spPr bwMode="auto">
          <a:xfrm rot="252836">
            <a:off x="4798060" y="4570730"/>
            <a:ext cx="1087755" cy="1092200"/>
          </a:xfrm>
          <a:custGeom>
            <a:avLst/>
            <a:gdLst>
              <a:gd name="T0" fmla="*/ 199 w 494"/>
              <a:gd name="T1" fmla="*/ 509 h 528"/>
              <a:gd name="T2" fmla="*/ 191 w 494"/>
              <a:gd name="T3" fmla="*/ 474 h 528"/>
              <a:gd name="T4" fmla="*/ 145 w 494"/>
              <a:gd name="T5" fmla="*/ 488 h 528"/>
              <a:gd name="T6" fmla="*/ 96 w 494"/>
              <a:gd name="T7" fmla="*/ 453 h 528"/>
              <a:gd name="T8" fmla="*/ 90 w 494"/>
              <a:gd name="T9" fmla="*/ 389 h 528"/>
              <a:gd name="T10" fmla="*/ 63 w 494"/>
              <a:gd name="T11" fmla="*/ 351 h 528"/>
              <a:gd name="T12" fmla="*/ 32 w 494"/>
              <a:gd name="T13" fmla="*/ 318 h 528"/>
              <a:gd name="T14" fmla="*/ 0 w 494"/>
              <a:gd name="T15" fmla="*/ 329 h 528"/>
              <a:gd name="T16" fmla="*/ 8 w 494"/>
              <a:gd name="T17" fmla="*/ 261 h 528"/>
              <a:gd name="T18" fmla="*/ 60 w 494"/>
              <a:gd name="T19" fmla="*/ 214 h 528"/>
              <a:gd name="T20" fmla="*/ 67 w 494"/>
              <a:gd name="T21" fmla="*/ 179 h 528"/>
              <a:gd name="T22" fmla="*/ 70 w 494"/>
              <a:gd name="T23" fmla="*/ 106 h 528"/>
              <a:gd name="T24" fmla="*/ 47 w 494"/>
              <a:gd name="T25" fmla="*/ 67 h 528"/>
              <a:gd name="T26" fmla="*/ 66 w 494"/>
              <a:gd name="T27" fmla="*/ 13 h 528"/>
              <a:gd name="T28" fmla="*/ 102 w 494"/>
              <a:gd name="T29" fmla="*/ 56 h 528"/>
              <a:gd name="T30" fmla="*/ 122 w 494"/>
              <a:gd name="T31" fmla="*/ 30 h 528"/>
              <a:gd name="T32" fmla="*/ 141 w 494"/>
              <a:gd name="T33" fmla="*/ 54 h 528"/>
              <a:gd name="T34" fmla="*/ 185 w 494"/>
              <a:gd name="T35" fmla="*/ 89 h 528"/>
              <a:gd name="T36" fmla="*/ 226 w 494"/>
              <a:gd name="T37" fmla="*/ 153 h 528"/>
              <a:gd name="T38" fmla="*/ 218 w 494"/>
              <a:gd name="T39" fmla="*/ 187 h 528"/>
              <a:gd name="T40" fmla="*/ 264 w 494"/>
              <a:gd name="T41" fmla="*/ 219 h 528"/>
              <a:gd name="T42" fmla="*/ 321 w 494"/>
              <a:gd name="T43" fmla="*/ 199 h 528"/>
              <a:gd name="T44" fmla="*/ 312 w 494"/>
              <a:gd name="T45" fmla="*/ 152 h 528"/>
              <a:gd name="T46" fmla="*/ 347 w 494"/>
              <a:gd name="T47" fmla="*/ 105 h 528"/>
              <a:gd name="T48" fmla="*/ 336 w 494"/>
              <a:gd name="T49" fmla="*/ 70 h 528"/>
              <a:gd name="T50" fmla="*/ 344 w 494"/>
              <a:gd name="T51" fmla="*/ 64 h 528"/>
              <a:gd name="T52" fmla="*/ 389 w 494"/>
              <a:gd name="T53" fmla="*/ 75 h 528"/>
              <a:gd name="T54" fmla="*/ 424 w 494"/>
              <a:gd name="T55" fmla="*/ 90 h 528"/>
              <a:gd name="T56" fmla="*/ 446 w 494"/>
              <a:gd name="T57" fmla="*/ 83 h 528"/>
              <a:gd name="T58" fmla="*/ 422 w 494"/>
              <a:gd name="T59" fmla="*/ 123 h 528"/>
              <a:gd name="T60" fmla="*/ 359 w 494"/>
              <a:gd name="T61" fmla="*/ 128 h 528"/>
              <a:gd name="T62" fmla="*/ 356 w 494"/>
              <a:gd name="T63" fmla="*/ 162 h 528"/>
              <a:gd name="T64" fmla="*/ 402 w 494"/>
              <a:gd name="T65" fmla="*/ 191 h 528"/>
              <a:gd name="T66" fmla="*/ 411 w 494"/>
              <a:gd name="T67" fmla="*/ 255 h 528"/>
              <a:gd name="T68" fmla="*/ 409 w 494"/>
              <a:gd name="T69" fmla="*/ 307 h 528"/>
              <a:gd name="T70" fmla="*/ 463 w 494"/>
              <a:gd name="T71" fmla="*/ 336 h 528"/>
              <a:gd name="T72" fmla="*/ 491 w 494"/>
              <a:gd name="T73" fmla="*/ 346 h 528"/>
              <a:gd name="T74" fmla="*/ 488 w 494"/>
              <a:gd name="T75" fmla="*/ 367 h 528"/>
              <a:gd name="T76" fmla="*/ 417 w 494"/>
              <a:gd name="T77" fmla="*/ 398 h 528"/>
              <a:gd name="T78" fmla="*/ 382 w 494"/>
              <a:gd name="T79" fmla="*/ 417 h 528"/>
              <a:gd name="T80" fmla="*/ 321 w 494"/>
              <a:gd name="T81" fmla="*/ 431 h 528"/>
              <a:gd name="T82" fmla="*/ 265 w 494"/>
              <a:gd name="T83" fmla="*/ 435 h 528"/>
              <a:gd name="T84" fmla="*/ 232 w 494"/>
              <a:gd name="T85" fmla="*/ 430 h 528"/>
              <a:gd name="T86" fmla="*/ 229 w 494"/>
              <a:gd name="T87" fmla="*/ 488 h 528"/>
              <a:gd name="T88" fmla="*/ 227 w 494"/>
              <a:gd name="T89" fmla="*/ 528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94"/>
              <a:gd name="T136" fmla="*/ 0 h 528"/>
              <a:gd name="T137" fmla="*/ 494 w 49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94" h="528">
                <a:moveTo>
                  <a:pt x="227" y="528"/>
                </a:moveTo>
                <a:cubicBezTo>
                  <a:pt x="217" y="519"/>
                  <a:pt x="208" y="513"/>
                  <a:pt x="199" y="509"/>
                </a:cubicBezTo>
                <a:cubicBezTo>
                  <a:pt x="201" y="495"/>
                  <a:pt x="202" y="488"/>
                  <a:pt x="197" y="479"/>
                </a:cubicBezTo>
                <a:cubicBezTo>
                  <a:pt x="195" y="477"/>
                  <a:pt x="193" y="475"/>
                  <a:pt x="191" y="474"/>
                </a:cubicBezTo>
                <a:cubicBezTo>
                  <a:pt x="177" y="474"/>
                  <a:pt x="168" y="481"/>
                  <a:pt x="161" y="492"/>
                </a:cubicBezTo>
                <a:cubicBezTo>
                  <a:pt x="156" y="491"/>
                  <a:pt x="151" y="489"/>
                  <a:pt x="145" y="488"/>
                </a:cubicBezTo>
                <a:cubicBezTo>
                  <a:pt x="139" y="478"/>
                  <a:pt x="136" y="473"/>
                  <a:pt x="131" y="470"/>
                </a:cubicBezTo>
                <a:cubicBezTo>
                  <a:pt x="115" y="449"/>
                  <a:pt x="118" y="454"/>
                  <a:pt x="96" y="453"/>
                </a:cubicBezTo>
                <a:cubicBezTo>
                  <a:pt x="86" y="443"/>
                  <a:pt x="89" y="428"/>
                  <a:pt x="89" y="420"/>
                </a:cubicBezTo>
                <a:cubicBezTo>
                  <a:pt x="93" y="408"/>
                  <a:pt x="96" y="396"/>
                  <a:pt x="90" y="389"/>
                </a:cubicBezTo>
                <a:cubicBezTo>
                  <a:pt x="66" y="381"/>
                  <a:pt x="69" y="384"/>
                  <a:pt x="69" y="370"/>
                </a:cubicBezTo>
                <a:cubicBezTo>
                  <a:pt x="66" y="363"/>
                  <a:pt x="65" y="357"/>
                  <a:pt x="63" y="351"/>
                </a:cubicBezTo>
                <a:cubicBezTo>
                  <a:pt x="60" y="347"/>
                  <a:pt x="59" y="344"/>
                  <a:pt x="57" y="341"/>
                </a:cubicBezTo>
                <a:cubicBezTo>
                  <a:pt x="52" y="320"/>
                  <a:pt x="48" y="318"/>
                  <a:pt x="32" y="318"/>
                </a:cubicBezTo>
                <a:cubicBezTo>
                  <a:pt x="22" y="323"/>
                  <a:pt x="10" y="331"/>
                  <a:pt x="2" y="331"/>
                </a:cubicBezTo>
                <a:cubicBezTo>
                  <a:pt x="2" y="330"/>
                  <a:pt x="1" y="330"/>
                  <a:pt x="0" y="329"/>
                </a:cubicBezTo>
                <a:cubicBezTo>
                  <a:pt x="0" y="313"/>
                  <a:pt x="0" y="296"/>
                  <a:pt x="0" y="280"/>
                </a:cubicBezTo>
                <a:cubicBezTo>
                  <a:pt x="2" y="274"/>
                  <a:pt x="5" y="267"/>
                  <a:pt x="8" y="261"/>
                </a:cubicBezTo>
                <a:cubicBezTo>
                  <a:pt x="21" y="244"/>
                  <a:pt x="28" y="239"/>
                  <a:pt x="47" y="226"/>
                </a:cubicBezTo>
                <a:cubicBezTo>
                  <a:pt x="51" y="222"/>
                  <a:pt x="55" y="218"/>
                  <a:pt x="60" y="214"/>
                </a:cubicBezTo>
                <a:cubicBezTo>
                  <a:pt x="60" y="205"/>
                  <a:pt x="61" y="197"/>
                  <a:pt x="62" y="189"/>
                </a:cubicBezTo>
                <a:cubicBezTo>
                  <a:pt x="63" y="186"/>
                  <a:pt x="65" y="182"/>
                  <a:pt x="67" y="179"/>
                </a:cubicBezTo>
                <a:cubicBezTo>
                  <a:pt x="67" y="164"/>
                  <a:pt x="66" y="145"/>
                  <a:pt x="73" y="138"/>
                </a:cubicBezTo>
                <a:cubicBezTo>
                  <a:pt x="75" y="125"/>
                  <a:pt x="75" y="113"/>
                  <a:pt x="70" y="106"/>
                </a:cubicBezTo>
                <a:cubicBezTo>
                  <a:pt x="62" y="99"/>
                  <a:pt x="55" y="92"/>
                  <a:pt x="47" y="85"/>
                </a:cubicBezTo>
                <a:cubicBezTo>
                  <a:pt x="47" y="79"/>
                  <a:pt x="47" y="73"/>
                  <a:pt x="47" y="67"/>
                </a:cubicBezTo>
                <a:cubicBezTo>
                  <a:pt x="54" y="67"/>
                  <a:pt x="61" y="66"/>
                  <a:pt x="70" y="62"/>
                </a:cubicBezTo>
                <a:cubicBezTo>
                  <a:pt x="76" y="43"/>
                  <a:pt x="66" y="26"/>
                  <a:pt x="66" y="13"/>
                </a:cubicBezTo>
                <a:cubicBezTo>
                  <a:pt x="72" y="8"/>
                  <a:pt x="76" y="0"/>
                  <a:pt x="86" y="10"/>
                </a:cubicBezTo>
                <a:cubicBezTo>
                  <a:pt x="92" y="23"/>
                  <a:pt x="99" y="36"/>
                  <a:pt x="102" y="56"/>
                </a:cubicBezTo>
                <a:cubicBezTo>
                  <a:pt x="108" y="62"/>
                  <a:pt x="106" y="60"/>
                  <a:pt x="116" y="62"/>
                </a:cubicBezTo>
                <a:cubicBezTo>
                  <a:pt x="123" y="52"/>
                  <a:pt x="122" y="37"/>
                  <a:pt x="122" y="30"/>
                </a:cubicBezTo>
                <a:cubicBezTo>
                  <a:pt x="124" y="28"/>
                  <a:pt x="126" y="26"/>
                  <a:pt x="129" y="24"/>
                </a:cubicBezTo>
                <a:cubicBezTo>
                  <a:pt x="134" y="31"/>
                  <a:pt x="137" y="41"/>
                  <a:pt x="141" y="54"/>
                </a:cubicBezTo>
                <a:cubicBezTo>
                  <a:pt x="146" y="62"/>
                  <a:pt x="152" y="73"/>
                  <a:pt x="164" y="85"/>
                </a:cubicBezTo>
                <a:cubicBezTo>
                  <a:pt x="171" y="86"/>
                  <a:pt x="178" y="87"/>
                  <a:pt x="185" y="89"/>
                </a:cubicBezTo>
                <a:cubicBezTo>
                  <a:pt x="192" y="101"/>
                  <a:pt x="198" y="114"/>
                  <a:pt x="205" y="127"/>
                </a:cubicBezTo>
                <a:cubicBezTo>
                  <a:pt x="212" y="136"/>
                  <a:pt x="219" y="145"/>
                  <a:pt x="226" y="153"/>
                </a:cubicBezTo>
                <a:cubicBezTo>
                  <a:pt x="226" y="156"/>
                  <a:pt x="226" y="159"/>
                  <a:pt x="227" y="163"/>
                </a:cubicBezTo>
                <a:cubicBezTo>
                  <a:pt x="219" y="173"/>
                  <a:pt x="218" y="170"/>
                  <a:pt x="218" y="187"/>
                </a:cubicBezTo>
                <a:cubicBezTo>
                  <a:pt x="226" y="196"/>
                  <a:pt x="229" y="204"/>
                  <a:pt x="247" y="209"/>
                </a:cubicBezTo>
                <a:cubicBezTo>
                  <a:pt x="250" y="211"/>
                  <a:pt x="253" y="215"/>
                  <a:pt x="264" y="219"/>
                </a:cubicBezTo>
                <a:cubicBezTo>
                  <a:pt x="269" y="218"/>
                  <a:pt x="274" y="218"/>
                  <a:pt x="280" y="217"/>
                </a:cubicBezTo>
                <a:cubicBezTo>
                  <a:pt x="293" y="211"/>
                  <a:pt x="307" y="205"/>
                  <a:pt x="321" y="199"/>
                </a:cubicBezTo>
                <a:cubicBezTo>
                  <a:pt x="329" y="187"/>
                  <a:pt x="328" y="179"/>
                  <a:pt x="328" y="169"/>
                </a:cubicBezTo>
                <a:cubicBezTo>
                  <a:pt x="323" y="158"/>
                  <a:pt x="317" y="156"/>
                  <a:pt x="312" y="152"/>
                </a:cubicBezTo>
                <a:cubicBezTo>
                  <a:pt x="312" y="139"/>
                  <a:pt x="310" y="138"/>
                  <a:pt x="316" y="130"/>
                </a:cubicBezTo>
                <a:cubicBezTo>
                  <a:pt x="327" y="125"/>
                  <a:pt x="339" y="118"/>
                  <a:pt x="347" y="105"/>
                </a:cubicBezTo>
                <a:cubicBezTo>
                  <a:pt x="347" y="100"/>
                  <a:pt x="347" y="95"/>
                  <a:pt x="347" y="90"/>
                </a:cubicBezTo>
                <a:cubicBezTo>
                  <a:pt x="343" y="78"/>
                  <a:pt x="340" y="75"/>
                  <a:pt x="336" y="70"/>
                </a:cubicBezTo>
                <a:cubicBezTo>
                  <a:pt x="335" y="69"/>
                  <a:pt x="335" y="67"/>
                  <a:pt x="335" y="66"/>
                </a:cubicBezTo>
                <a:cubicBezTo>
                  <a:pt x="338" y="66"/>
                  <a:pt x="341" y="65"/>
                  <a:pt x="344" y="64"/>
                </a:cubicBezTo>
                <a:cubicBezTo>
                  <a:pt x="361" y="47"/>
                  <a:pt x="343" y="39"/>
                  <a:pt x="377" y="42"/>
                </a:cubicBezTo>
                <a:cubicBezTo>
                  <a:pt x="380" y="53"/>
                  <a:pt x="385" y="64"/>
                  <a:pt x="389" y="75"/>
                </a:cubicBezTo>
                <a:cubicBezTo>
                  <a:pt x="393" y="80"/>
                  <a:pt x="395" y="84"/>
                  <a:pt x="404" y="90"/>
                </a:cubicBezTo>
                <a:cubicBezTo>
                  <a:pt x="410" y="90"/>
                  <a:pt x="417" y="90"/>
                  <a:pt x="424" y="90"/>
                </a:cubicBezTo>
                <a:cubicBezTo>
                  <a:pt x="430" y="86"/>
                  <a:pt x="436" y="82"/>
                  <a:pt x="443" y="77"/>
                </a:cubicBezTo>
                <a:cubicBezTo>
                  <a:pt x="443" y="79"/>
                  <a:pt x="445" y="81"/>
                  <a:pt x="446" y="83"/>
                </a:cubicBezTo>
                <a:cubicBezTo>
                  <a:pt x="446" y="91"/>
                  <a:pt x="446" y="110"/>
                  <a:pt x="437" y="120"/>
                </a:cubicBezTo>
                <a:cubicBezTo>
                  <a:pt x="430" y="122"/>
                  <a:pt x="428" y="123"/>
                  <a:pt x="422" y="123"/>
                </a:cubicBezTo>
                <a:cubicBezTo>
                  <a:pt x="415" y="119"/>
                  <a:pt x="409" y="116"/>
                  <a:pt x="403" y="113"/>
                </a:cubicBezTo>
                <a:cubicBezTo>
                  <a:pt x="381" y="113"/>
                  <a:pt x="375" y="115"/>
                  <a:pt x="359" y="128"/>
                </a:cubicBezTo>
                <a:cubicBezTo>
                  <a:pt x="357" y="131"/>
                  <a:pt x="355" y="135"/>
                  <a:pt x="353" y="138"/>
                </a:cubicBezTo>
                <a:cubicBezTo>
                  <a:pt x="353" y="145"/>
                  <a:pt x="350" y="151"/>
                  <a:pt x="356" y="162"/>
                </a:cubicBezTo>
                <a:cubicBezTo>
                  <a:pt x="356" y="169"/>
                  <a:pt x="364" y="186"/>
                  <a:pt x="378" y="176"/>
                </a:cubicBezTo>
                <a:cubicBezTo>
                  <a:pt x="392" y="174"/>
                  <a:pt x="402" y="168"/>
                  <a:pt x="402" y="191"/>
                </a:cubicBezTo>
                <a:cubicBezTo>
                  <a:pt x="399" y="200"/>
                  <a:pt x="396" y="209"/>
                  <a:pt x="394" y="218"/>
                </a:cubicBezTo>
                <a:cubicBezTo>
                  <a:pt x="379" y="237"/>
                  <a:pt x="386" y="246"/>
                  <a:pt x="411" y="255"/>
                </a:cubicBezTo>
                <a:cubicBezTo>
                  <a:pt x="410" y="260"/>
                  <a:pt x="410" y="265"/>
                  <a:pt x="410" y="271"/>
                </a:cubicBezTo>
                <a:cubicBezTo>
                  <a:pt x="409" y="278"/>
                  <a:pt x="401" y="295"/>
                  <a:pt x="409" y="307"/>
                </a:cubicBezTo>
                <a:cubicBezTo>
                  <a:pt x="414" y="313"/>
                  <a:pt x="420" y="320"/>
                  <a:pt x="426" y="326"/>
                </a:cubicBezTo>
                <a:cubicBezTo>
                  <a:pt x="438" y="329"/>
                  <a:pt x="451" y="333"/>
                  <a:pt x="463" y="336"/>
                </a:cubicBezTo>
                <a:cubicBezTo>
                  <a:pt x="468" y="338"/>
                  <a:pt x="469" y="341"/>
                  <a:pt x="476" y="344"/>
                </a:cubicBezTo>
                <a:cubicBezTo>
                  <a:pt x="481" y="344"/>
                  <a:pt x="486" y="345"/>
                  <a:pt x="491" y="346"/>
                </a:cubicBezTo>
                <a:cubicBezTo>
                  <a:pt x="492" y="349"/>
                  <a:pt x="493" y="353"/>
                  <a:pt x="494" y="357"/>
                </a:cubicBezTo>
                <a:cubicBezTo>
                  <a:pt x="492" y="360"/>
                  <a:pt x="490" y="364"/>
                  <a:pt x="488" y="367"/>
                </a:cubicBezTo>
                <a:cubicBezTo>
                  <a:pt x="480" y="373"/>
                  <a:pt x="472" y="377"/>
                  <a:pt x="466" y="379"/>
                </a:cubicBezTo>
                <a:cubicBezTo>
                  <a:pt x="445" y="379"/>
                  <a:pt x="432" y="387"/>
                  <a:pt x="417" y="398"/>
                </a:cubicBezTo>
                <a:cubicBezTo>
                  <a:pt x="414" y="403"/>
                  <a:pt x="410" y="412"/>
                  <a:pt x="403" y="417"/>
                </a:cubicBezTo>
                <a:cubicBezTo>
                  <a:pt x="396" y="417"/>
                  <a:pt x="389" y="417"/>
                  <a:pt x="382" y="417"/>
                </a:cubicBezTo>
                <a:cubicBezTo>
                  <a:pt x="376" y="423"/>
                  <a:pt x="367" y="437"/>
                  <a:pt x="356" y="435"/>
                </a:cubicBezTo>
                <a:cubicBezTo>
                  <a:pt x="344" y="413"/>
                  <a:pt x="332" y="423"/>
                  <a:pt x="321" y="431"/>
                </a:cubicBezTo>
                <a:cubicBezTo>
                  <a:pt x="305" y="436"/>
                  <a:pt x="301" y="425"/>
                  <a:pt x="294" y="421"/>
                </a:cubicBezTo>
                <a:cubicBezTo>
                  <a:pt x="276" y="415"/>
                  <a:pt x="272" y="423"/>
                  <a:pt x="265" y="435"/>
                </a:cubicBezTo>
                <a:cubicBezTo>
                  <a:pt x="257" y="443"/>
                  <a:pt x="244" y="433"/>
                  <a:pt x="240" y="430"/>
                </a:cubicBezTo>
                <a:cubicBezTo>
                  <a:pt x="237" y="430"/>
                  <a:pt x="234" y="430"/>
                  <a:pt x="232" y="430"/>
                </a:cubicBezTo>
                <a:cubicBezTo>
                  <a:pt x="221" y="440"/>
                  <a:pt x="222" y="437"/>
                  <a:pt x="221" y="455"/>
                </a:cubicBezTo>
                <a:cubicBezTo>
                  <a:pt x="227" y="465"/>
                  <a:pt x="234" y="471"/>
                  <a:pt x="229" y="488"/>
                </a:cubicBezTo>
                <a:cubicBezTo>
                  <a:pt x="229" y="497"/>
                  <a:pt x="233" y="507"/>
                  <a:pt x="235" y="522"/>
                </a:cubicBezTo>
                <a:cubicBezTo>
                  <a:pt x="231" y="526"/>
                  <a:pt x="230" y="528"/>
                  <a:pt x="227" y="528"/>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07" name="Freeform 49"/>
          <p:cNvSpPr/>
          <p:nvPr/>
        </p:nvSpPr>
        <p:spPr bwMode="auto">
          <a:xfrm rot="252836">
            <a:off x="5698490" y="5029200"/>
            <a:ext cx="926465" cy="647700"/>
          </a:xfrm>
          <a:custGeom>
            <a:avLst/>
            <a:gdLst>
              <a:gd name="T0" fmla="*/ 252 w 419"/>
              <a:gd name="T1" fmla="*/ 303 h 313"/>
              <a:gd name="T2" fmla="*/ 240 w 419"/>
              <a:gd name="T3" fmla="*/ 297 h 313"/>
              <a:gd name="T4" fmla="*/ 218 w 419"/>
              <a:gd name="T5" fmla="*/ 300 h 313"/>
              <a:gd name="T6" fmla="*/ 157 w 419"/>
              <a:gd name="T7" fmla="*/ 298 h 313"/>
              <a:gd name="T8" fmla="*/ 122 w 419"/>
              <a:gd name="T9" fmla="*/ 279 h 313"/>
              <a:gd name="T10" fmla="*/ 114 w 419"/>
              <a:gd name="T11" fmla="*/ 269 h 313"/>
              <a:gd name="T12" fmla="*/ 119 w 419"/>
              <a:gd name="T13" fmla="*/ 227 h 313"/>
              <a:gd name="T14" fmla="*/ 105 w 419"/>
              <a:gd name="T15" fmla="*/ 216 h 313"/>
              <a:gd name="T16" fmla="*/ 46 w 419"/>
              <a:gd name="T17" fmla="*/ 207 h 313"/>
              <a:gd name="T18" fmla="*/ 58 w 419"/>
              <a:gd name="T19" fmla="*/ 191 h 313"/>
              <a:gd name="T20" fmla="*/ 79 w 419"/>
              <a:gd name="T21" fmla="*/ 147 h 313"/>
              <a:gd name="T22" fmla="*/ 10 w 419"/>
              <a:gd name="T23" fmla="*/ 125 h 313"/>
              <a:gd name="T24" fmla="*/ 34 w 419"/>
              <a:gd name="T25" fmla="*/ 86 h 313"/>
              <a:gd name="T26" fmla="*/ 66 w 419"/>
              <a:gd name="T27" fmla="*/ 106 h 313"/>
              <a:gd name="T28" fmla="*/ 134 w 419"/>
              <a:gd name="T29" fmla="*/ 67 h 313"/>
              <a:gd name="T30" fmla="*/ 148 w 419"/>
              <a:gd name="T31" fmla="*/ 54 h 313"/>
              <a:gd name="T32" fmla="*/ 181 w 419"/>
              <a:gd name="T33" fmla="*/ 75 h 313"/>
              <a:gd name="T34" fmla="*/ 215 w 419"/>
              <a:gd name="T35" fmla="*/ 68 h 313"/>
              <a:gd name="T36" fmla="*/ 252 w 419"/>
              <a:gd name="T37" fmla="*/ 41 h 313"/>
              <a:gd name="T38" fmla="*/ 309 w 419"/>
              <a:gd name="T39" fmla="*/ 21 h 313"/>
              <a:gd name="T40" fmla="*/ 366 w 419"/>
              <a:gd name="T41" fmla="*/ 21 h 313"/>
              <a:gd name="T42" fmla="*/ 358 w 419"/>
              <a:gd name="T43" fmla="*/ 62 h 313"/>
              <a:gd name="T44" fmla="*/ 376 w 419"/>
              <a:gd name="T45" fmla="*/ 80 h 313"/>
              <a:gd name="T46" fmla="*/ 387 w 419"/>
              <a:gd name="T47" fmla="*/ 104 h 313"/>
              <a:gd name="T48" fmla="*/ 419 w 419"/>
              <a:gd name="T49" fmla="*/ 134 h 313"/>
              <a:gd name="T50" fmla="*/ 402 w 419"/>
              <a:gd name="T51" fmla="*/ 149 h 313"/>
              <a:gd name="T52" fmla="*/ 392 w 419"/>
              <a:gd name="T53" fmla="*/ 190 h 313"/>
              <a:gd name="T54" fmla="*/ 346 w 419"/>
              <a:gd name="T55" fmla="*/ 236 h 313"/>
              <a:gd name="T56" fmla="*/ 320 w 419"/>
              <a:gd name="T57" fmla="*/ 260 h 313"/>
              <a:gd name="T58" fmla="*/ 317 w 419"/>
              <a:gd name="T59" fmla="*/ 263 h 313"/>
              <a:gd name="T60" fmla="*/ 299 w 419"/>
              <a:gd name="T61" fmla="*/ 280 h 313"/>
              <a:gd name="T62" fmla="*/ 261 w 419"/>
              <a:gd name="T63" fmla="*/ 313 h 3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9"/>
              <a:gd name="T97" fmla="*/ 0 h 313"/>
              <a:gd name="T98" fmla="*/ 419 w 419"/>
              <a:gd name="T99" fmla="*/ 313 h 3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9" h="313">
                <a:moveTo>
                  <a:pt x="252" y="313"/>
                </a:moveTo>
                <a:cubicBezTo>
                  <a:pt x="252" y="310"/>
                  <a:pt x="252" y="306"/>
                  <a:pt x="252" y="303"/>
                </a:cubicBezTo>
                <a:cubicBezTo>
                  <a:pt x="249" y="303"/>
                  <a:pt x="248" y="300"/>
                  <a:pt x="247" y="298"/>
                </a:cubicBezTo>
                <a:cubicBezTo>
                  <a:pt x="244" y="298"/>
                  <a:pt x="242" y="297"/>
                  <a:pt x="240" y="297"/>
                </a:cubicBezTo>
                <a:cubicBezTo>
                  <a:pt x="236" y="283"/>
                  <a:pt x="229" y="283"/>
                  <a:pt x="222" y="286"/>
                </a:cubicBezTo>
                <a:cubicBezTo>
                  <a:pt x="221" y="291"/>
                  <a:pt x="220" y="296"/>
                  <a:pt x="218" y="300"/>
                </a:cubicBezTo>
                <a:cubicBezTo>
                  <a:pt x="205" y="301"/>
                  <a:pt x="192" y="302"/>
                  <a:pt x="180" y="303"/>
                </a:cubicBezTo>
                <a:cubicBezTo>
                  <a:pt x="172" y="302"/>
                  <a:pt x="164" y="300"/>
                  <a:pt x="157" y="298"/>
                </a:cubicBezTo>
                <a:cubicBezTo>
                  <a:pt x="150" y="297"/>
                  <a:pt x="144" y="296"/>
                  <a:pt x="137" y="296"/>
                </a:cubicBezTo>
                <a:cubicBezTo>
                  <a:pt x="132" y="290"/>
                  <a:pt x="127" y="285"/>
                  <a:pt x="122" y="279"/>
                </a:cubicBezTo>
                <a:cubicBezTo>
                  <a:pt x="120" y="276"/>
                  <a:pt x="118" y="272"/>
                  <a:pt x="116" y="269"/>
                </a:cubicBezTo>
                <a:cubicBezTo>
                  <a:pt x="115" y="269"/>
                  <a:pt x="115" y="269"/>
                  <a:pt x="114" y="269"/>
                </a:cubicBezTo>
                <a:cubicBezTo>
                  <a:pt x="109" y="254"/>
                  <a:pt x="113" y="250"/>
                  <a:pt x="119" y="242"/>
                </a:cubicBezTo>
                <a:cubicBezTo>
                  <a:pt x="119" y="237"/>
                  <a:pt x="119" y="232"/>
                  <a:pt x="119" y="227"/>
                </a:cubicBezTo>
                <a:cubicBezTo>
                  <a:pt x="114" y="224"/>
                  <a:pt x="109" y="222"/>
                  <a:pt x="105" y="219"/>
                </a:cubicBezTo>
                <a:cubicBezTo>
                  <a:pt x="105" y="217"/>
                  <a:pt x="105" y="216"/>
                  <a:pt x="105" y="216"/>
                </a:cubicBezTo>
                <a:cubicBezTo>
                  <a:pt x="86" y="216"/>
                  <a:pt x="70" y="214"/>
                  <a:pt x="58" y="212"/>
                </a:cubicBezTo>
                <a:cubicBezTo>
                  <a:pt x="54" y="210"/>
                  <a:pt x="50" y="209"/>
                  <a:pt x="46" y="207"/>
                </a:cubicBezTo>
                <a:cubicBezTo>
                  <a:pt x="44" y="202"/>
                  <a:pt x="42" y="197"/>
                  <a:pt x="40" y="193"/>
                </a:cubicBezTo>
                <a:cubicBezTo>
                  <a:pt x="46" y="192"/>
                  <a:pt x="52" y="191"/>
                  <a:pt x="58" y="191"/>
                </a:cubicBezTo>
                <a:cubicBezTo>
                  <a:pt x="63" y="190"/>
                  <a:pt x="72" y="183"/>
                  <a:pt x="78" y="177"/>
                </a:cubicBezTo>
                <a:cubicBezTo>
                  <a:pt x="86" y="164"/>
                  <a:pt x="85" y="156"/>
                  <a:pt x="79" y="147"/>
                </a:cubicBezTo>
                <a:cubicBezTo>
                  <a:pt x="73" y="147"/>
                  <a:pt x="68" y="146"/>
                  <a:pt x="63" y="146"/>
                </a:cubicBezTo>
                <a:cubicBezTo>
                  <a:pt x="45" y="133"/>
                  <a:pt x="24" y="131"/>
                  <a:pt x="10" y="125"/>
                </a:cubicBezTo>
                <a:cubicBezTo>
                  <a:pt x="3" y="117"/>
                  <a:pt x="0" y="111"/>
                  <a:pt x="0" y="107"/>
                </a:cubicBezTo>
                <a:cubicBezTo>
                  <a:pt x="12" y="91"/>
                  <a:pt x="10" y="86"/>
                  <a:pt x="34" y="86"/>
                </a:cubicBezTo>
                <a:cubicBezTo>
                  <a:pt x="39" y="88"/>
                  <a:pt x="45" y="90"/>
                  <a:pt x="50" y="92"/>
                </a:cubicBezTo>
                <a:cubicBezTo>
                  <a:pt x="56" y="97"/>
                  <a:pt x="61" y="101"/>
                  <a:pt x="66" y="106"/>
                </a:cubicBezTo>
                <a:cubicBezTo>
                  <a:pt x="75" y="108"/>
                  <a:pt x="83" y="109"/>
                  <a:pt x="96" y="106"/>
                </a:cubicBezTo>
                <a:cubicBezTo>
                  <a:pt x="109" y="97"/>
                  <a:pt x="121" y="78"/>
                  <a:pt x="134" y="67"/>
                </a:cubicBezTo>
                <a:cubicBezTo>
                  <a:pt x="134" y="63"/>
                  <a:pt x="134" y="59"/>
                  <a:pt x="134" y="55"/>
                </a:cubicBezTo>
                <a:cubicBezTo>
                  <a:pt x="138" y="54"/>
                  <a:pt x="143" y="54"/>
                  <a:pt x="148" y="54"/>
                </a:cubicBezTo>
                <a:cubicBezTo>
                  <a:pt x="149" y="56"/>
                  <a:pt x="151" y="58"/>
                  <a:pt x="153" y="61"/>
                </a:cubicBezTo>
                <a:cubicBezTo>
                  <a:pt x="160" y="64"/>
                  <a:pt x="168" y="71"/>
                  <a:pt x="181" y="75"/>
                </a:cubicBezTo>
                <a:cubicBezTo>
                  <a:pt x="185" y="75"/>
                  <a:pt x="188" y="75"/>
                  <a:pt x="192" y="75"/>
                </a:cubicBezTo>
                <a:cubicBezTo>
                  <a:pt x="200" y="72"/>
                  <a:pt x="207" y="70"/>
                  <a:pt x="215" y="68"/>
                </a:cubicBezTo>
                <a:cubicBezTo>
                  <a:pt x="225" y="58"/>
                  <a:pt x="233" y="52"/>
                  <a:pt x="245" y="47"/>
                </a:cubicBezTo>
                <a:cubicBezTo>
                  <a:pt x="247" y="45"/>
                  <a:pt x="248" y="42"/>
                  <a:pt x="252" y="41"/>
                </a:cubicBezTo>
                <a:cubicBezTo>
                  <a:pt x="261" y="26"/>
                  <a:pt x="271" y="23"/>
                  <a:pt x="288" y="21"/>
                </a:cubicBezTo>
                <a:cubicBezTo>
                  <a:pt x="294" y="21"/>
                  <a:pt x="301" y="21"/>
                  <a:pt x="309" y="21"/>
                </a:cubicBezTo>
                <a:cubicBezTo>
                  <a:pt x="326" y="9"/>
                  <a:pt x="330" y="0"/>
                  <a:pt x="355" y="0"/>
                </a:cubicBezTo>
                <a:cubicBezTo>
                  <a:pt x="358" y="6"/>
                  <a:pt x="362" y="13"/>
                  <a:pt x="366" y="21"/>
                </a:cubicBezTo>
                <a:cubicBezTo>
                  <a:pt x="370" y="24"/>
                  <a:pt x="373" y="26"/>
                  <a:pt x="377" y="30"/>
                </a:cubicBezTo>
                <a:cubicBezTo>
                  <a:pt x="371" y="41"/>
                  <a:pt x="363" y="50"/>
                  <a:pt x="358" y="62"/>
                </a:cubicBezTo>
                <a:cubicBezTo>
                  <a:pt x="357" y="68"/>
                  <a:pt x="357" y="73"/>
                  <a:pt x="357" y="78"/>
                </a:cubicBezTo>
                <a:cubicBezTo>
                  <a:pt x="359" y="80"/>
                  <a:pt x="369" y="80"/>
                  <a:pt x="376" y="80"/>
                </a:cubicBezTo>
                <a:cubicBezTo>
                  <a:pt x="378" y="85"/>
                  <a:pt x="380" y="91"/>
                  <a:pt x="382" y="97"/>
                </a:cubicBezTo>
                <a:cubicBezTo>
                  <a:pt x="383" y="99"/>
                  <a:pt x="385" y="101"/>
                  <a:pt x="387" y="104"/>
                </a:cubicBezTo>
                <a:cubicBezTo>
                  <a:pt x="395" y="102"/>
                  <a:pt x="403" y="101"/>
                  <a:pt x="411" y="101"/>
                </a:cubicBezTo>
                <a:cubicBezTo>
                  <a:pt x="416" y="108"/>
                  <a:pt x="419" y="119"/>
                  <a:pt x="419" y="134"/>
                </a:cubicBezTo>
                <a:cubicBezTo>
                  <a:pt x="416" y="137"/>
                  <a:pt x="413" y="141"/>
                  <a:pt x="406" y="145"/>
                </a:cubicBezTo>
                <a:cubicBezTo>
                  <a:pt x="406" y="147"/>
                  <a:pt x="403" y="148"/>
                  <a:pt x="402" y="149"/>
                </a:cubicBezTo>
                <a:cubicBezTo>
                  <a:pt x="401" y="157"/>
                  <a:pt x="400" y="166"/>
                  <a:pt x="399" y="175"/>
                </a:cubicBezTo>
                <a:cubicBezTo>
                  <a:pt x="396" y="180"/>
                  <a:pt x="394" y="184"/>
                  <a:pt x="392" y="190"/>
                </a:cubicBezTo>
                <a:cubicBezTo>
                  <a:pt x="388" y="193"/>
                  <a:pt x="382" y="195"/>
                  <a:pt x="382" y="200"/>
                </a:cubicBezTo>
                <a:cubicBezTo>
                  <a:pt x="367" y="203"/>
                  <a:pt x="359" y="229"/>
                  <a:pt x="346" y="236"/>
                </a:cubicBezTo>
                <a:cubicBezTo>
                  <a:pt x="346" y="238"/>
                  <a:pt x="337" y="243"/>
                  <a:pt x="336" y="243"/>
                </a:cubicBezTo>
                <a:cubicBezTo>
                  <a:pt x="330" y="249"/>
                  <a:pt x="325" y="254"/>
                  <a:pt x="320" y="260"/>
                </a:cubicBezTo>
                <a:cubicBezTo>
                  <a:pt x="320" y="260"/>
                  <a:pt x="320" y="262"/>
                  <a:pt x="320" y="263"/>
                </a:cubicBezTo>
                <a:cubicBezTo>
                  <a:pt x="319" y="263"/>
                  <a:pt x="317" y="263"/>
                  <a:pt x="317" y="263"/>
                </a:cubicBezTo>
                <a:cubicBezTo>
                  <a:pt x="317" y="263"/>
                  <a:pt x="317" y="265"/>
                  <a:pt x="317" y="266"/>
                </a:cubicBezTo>
                <a:cubicBezTo>
                  <a:pt x="309" y="266"/>
                  <a:pt x="302" y="276"/>
                  <a:pt x="299" y="280"/>
                </a:cubicBezTo>
                <a:cubicBezTo>
                  <a:pt x="296" y="287"/>
                  <a:pt x="293" y="293"/>
                  <a:pt x="290" y="300"/>
                </a:cubicBezTo>
                <a:cubicBezTo>
                  <a:pt x="276" y="303"/>
                  <a:pt x="271" y="306"/>
                  <a:pt x="261" y="313"/>
                </a:cubicBezTo>
                <a:cubicBezTo>
                  <a:pt x="258" y="313"/>
                  <a:pt x="255" y="313"/>
                  <a:pt x="252" y="313"/>
                </a:cubicBezTo>
                <a:close/>
              </a:path>
            </a:pathLst>
          </a:custGeom>
          <a:solidFill>
            <a:schemeClr val="accent1">
              <a:lumMod val="40000"/>
              <a:lumOff val="60000"/>
            </a:schemeClr>
          </a:solid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08" name="Freeform 50"/>
          <p:cNvSpPr/>
          <p:nvPr/>
        </p:nvSpPr>
        <p:spPr bwMode="auto">
          <a:xfrm rot="252836">
            <a:off x="7675880" y="5142230"/>
            <a:ext cx="213995" cy="478790"/>
          </a:xfrm>
          <a:custGeom>
            <a:avLst/>
            <a:gdLst>
              <a:gd name="T0" fmla="*/ 46 w 101"/>
              <a:gd name="T1" fmla="*/ 231 h 231"/>
              <a:gd name="T2" fmla="*/ 27 w 101"/>
              <a:gd name="T3" fmla="*/ 204 h 231"/>
              <a:gd name="T4" fmla="*/ 9 w 101"/>
              <a:gd name="T5" fmla="*/ 182 h 231"/>
              <a:gd name="T6" fmla="*/ 0 w 101"/>
              <a:gd name="T7" fmla="*/ 170 h 231"/>
              <a:gd name="T8" fmla="*/ 3 w 101"/>
              <a:gd name="T9" fmla="*/ 123 h 231"/>
              <a:gd name="T10" fmla="*/ 17 w 101"/>
              <a:gd name="T11" fmla="*/ 84 h 231"/>
              <a:gd name="T12" fmla="*/ 21 w 101"/>
              <a:gd name="T13" fmla="*/ 63 h 231"/>
              <a:gd name="T14" fmla="*/ 33 w 101"/>
              <a:gd name="T15" fmla="*/ 35 h 231"/>
              <a:gd name="T16" fmla="*/ 69 w 101"/>
              <a:gd name="T17" fmla="*/ 0 h 231"/>
              <a:gd name="T18" fmla="*/ 92 w 101"/>
              <a:gd name="T19" fmla="*/ 1 h 231"/>
              <a:gd name="T20" fmla="*/ 95 w 101"/>
              <a:gd name="T21" fmla="*/ 4 h 231"/>
              <a:gd name="T22" fmla="*/ 100 w 101"/>
              <a:gd name="T23" fmla="*/ 33 h 231"/>
              <a:gd name="T24" fmla="*/ 95 w 101"/>
              <a:gd name="T25" fmla="*/ 106 h 231"/>
              <a:gd name="T26" fmla="*/ 89 w 101"/>
              <a:gd name="T27" fmla="*/ 123 h 231"/>
              <a:gd name="T28" fmla="*/ 66 w 101"/>
              <a:gd name="T29" fmla="*/ 171 h 231"/>
              <a:gd name="T30" fmla="*/ 60 w 101"/>
              <a:gd name="T31" fmla="*/ 223 h 231"/>
              <a:gd name="T32" fmla="*/ 54 w 101"/>
              <a:gd name="T33" fmla="*/ 229 h 231"/>
              <a:gd name="T34" fmla="*/ 46 w 101"/>
              <a:gd name="T35" fmla="*/ 231 h 2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
              <a:gd name="T55" fmla="*/ 0 h 231"/>
              <a:gd name="T56" fmla="*/ 101 w 101"/>
              <a:gd name="T57" fmla="*/ 231 h 2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 h="231">
                <a:moveTo>
                  <a:pt x="46" y="231"/>
                </a:moveTo>
                <a:cubicBezTo>
                  <a:pt x="40" y="222"/>
                  <a:pt x="33" y="213"/>
                  <a:pt x="27" y="204"/>
                </a:cubicBezTo>
                <a:cubicBezTo>
                  <a:pt x="11" y="199"/>
                  <a:pt x="13" y="190"/>
                  <a:pt x="9" y="182"/>
                </a:cubicBezTo>
                <a:cubicBezTo>
                  <a:pt x="6" y="178"/>
                  <a:pt x="3" y="174"/>
                  <a:pt x="0" y="170"/>
                </a:cubicBezTo>
                <a:cubicBezTo>
                  <a:pt x="0" y="153"/>
                  <a:pt x="6" y="135"/>
                  <a:pt x="3" y="123"/>
                </a:cubicBezTo>
                <a:cubicBezTo>
                  <a:pt x="3" y="100"/>
                  <a:pt x="4" y="99"/>
                  <a:pt x="17" y="84"/>
                </a:cubicBezTo>
                <a:cubicBezTo>
                  <a:pt x="18" y="77"/>
                  <a:pt x="20" y="70"/>
                  <a:pt x="21" y="63"/>
                </a:cubicBezTo>
                <a:cubicBezTo>
                  <a:pt x="25" y="54"/>
                  <a:pt x="29" y="44"/>
                  <a:pt x="33" y="35"/>
                </a:cubicBezTo>
                <a:cubicBezTo>
                  <a:pt x="46" y="18"/>
                  <a:pt x="53" y="12"/>
                  <a:pt x="69" y="0"/>
                </a:cubicBezTo>
                <a:cubicBezTo>
                  <a:pt x="76" y="0"/>
                  <a:pt x="84" y="0"/>
                  <a:pt x="92" y="1"/>
                </a:cubicBezTo>
                <a:cubicBezTo>
                  <a:pt x="93" y="1"/>
                  <a:pt x="94" y="2"/>
                  <a:pt x="95" y="4"/>
                </a:cubicBezTo>
                <a:cubicBezTo>
                  <a:pt x="98" y="13"/>
                  <a:pt x="101" y="20"/>
                  <a:pt x="100" y="33"/>
                </a:cubicBezTo>
                <a:cubicBezTo>
                  <a:pt x="87" y="50"/>
                  <a:pt x="96" y="80"/>
                  <a:pt x="95" y="106"/>
                </a:cubicBezTo>
                <a:cubicBezTo>
                  <a:pt x="92" y="111"/>
                  <a:pt x="90" y="117"/>
                  <a:pt x="89" y="123"/>
                </a:cubicBezTo>
                <a:cubicBezTo>
                  <a:pt x="81" y="139"/>
                  <a:pt x="73" y="155"/>
                  <a:pt x="66" y="171"/>
                </a:cubicBezTo>
                <a:cubicBezTo>
                  <a:pt x="63" y="188"/>
                  <a:pt x="62" y="205"/>
                  <a:pt x="60" y="223"/>
                </a:cubicBezTo>
                <a:cubicBezTo>
                  <a:pt x="58" y="225"/>
                  <a:pt x="56" y="226"/>
                  <a:pt x="54" y="229"/>
                </a:cubicBezTo>
                <a:cubicBezTo>
                  <a:pt x="52" y="229"/>
                  <a:pt x="49" y="230"/>
                  <a:pt x="46" y="231"/>
                </a:cubicBezTo>
                <a:close/>
              </a:path>
            </a:pathLst>
          </a:custGeom>
          <a:solidFill>
            <a:schemeClr val="accent1">
              <a:lumMod val="40000"/>
              <a:lumOff val="60000"/>
            </a:schemeClr>
          </a:solid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09" name="Freeform 52"/>
          <p:cNvSpPr/>
          <p:nvPr/>
        </p:nvSpPr>
        <p:spPr bwMode="auto">
          <a:xfrm rot="252836">
            <a:off x="7168515" y="4765040"/>
            <a:ext cx="514985" cy="629285"/>
          </a:xfrm>
          <a:custGeom>
            <a:avLst/>
            <a:gdLst>
              <a:gd name="T0" fmla="*/ 78 w 234"/>
              <a:gd name="T1" fmla="*/ 304 h 304"/>
              <a:gd name="T2" fmla="*/ 67 w 234"/>
              <a:gd name="T3" fmla="*/ 284 h 304"/>
              <a:gd name="T4" fmla="*/ 66 w 234"/>
              <a:gd name="T5" fmla="*/ 281 h 304"/>
              <a:gd name="T6" fmla="*/ 35 w 234"/>
              <a:gd name="T7" fmla="*/ 240 h 304"/>
              <a:gd name="T8" fmla="*/ 3 w 234"/>
              <a:gd name="T9" fmla="*/ 237 h 304"/>
              <a:gd name="T10" fmla="*/ 5 w 234"/>
              <a:gd name="T11" fmla="*/ 204 h 304"/>
              <a:gd name="T12" fmla="*/ 6 w 234"/>
              <a:gd name="T13" fmla="*/ 174 h 304"/>
              <a:gd name="T14" fmla="*/ 24 w 234"/>
              <a:gd name="T15" fmla="*/ 153 h 304"/>
              <a:gd name="T16" fmla="*/ 27 w 234"/>
              <a:gd name="T17" fmla="*/ 139 h 304"/>
              <a:gd name="T18" fmla="*/ 28 w 234"/>
              <a:gd name="T19" fmla="*/ 109 h 304"/>
              <a:gd name="T20" fmla="*/ 43 w 234"/>
              <a:gd name="T21" fmla="*/ 99 h 304"/>
              <a:gd name="T22" fmla="*/ 55 w 234"/>
              <a:gd name="T23" fmla="*/ 87 h 304"/>
              <a:gd name="T24" fmla="*/ 59 w 234"/>
              <a:gd name="T25" fmla="*/ 76 h 304"/>
              <a:gd name="T26" fmla="*/ 59 w 234"/>
              <a:gd name="T27" fmla="*/ 66 h 304"/>
              <a:gd name="T28" fmla="*/ 69 w 234"/>
              <a:gd name="T29" fmla="*/ 36 h 304"/>
              <a:gd name="T30" fmla="*/ 98 w 234"/>
              <a:gd name="T31" fmla="*/ 29 h 304"/>
              <a:gd name="T32" fmla="*/ 117 w 234"/>
              <a:gd name="T33" fmla="*/ 3 h 304"/>
              <a:gd name="T34" fmla="*/ 132 w 234"/>
              <a:gd name="T35" fmla="*/ 6 h 304"/>
              <a:gd name="T36" fmla="*/ 159 w 234"/>
              <a:gd name="T37" fmla="*/ 55 h 304"/>
              <a:gd name="T38" fmla="*/ 190 w 234"/>
              <a:gd name="T39" fmla="*/ 58 h 304"/>
              <a:gd name="T40" fmla="*/ 228 w 234"/>
              <a:gd name="T41" fmla="*/ 49 h 304"/>
              <a:gd name="T42" fmla="*/ 234 w 234"/>
              <a:gd name="T43" fmla="*/ 52 h 304"/>
              <a:gd name="T44" fmla="*/ 217 w 234"/>
              <a:gd name="T45" fmla="*/ 71 h 304"/>
              <a:gd name="T46" fmla="*/ 217 w 234"/>
              <a:gd name="T47" fmla="*/ 89 h 304"/>
              <a:gd name="T48" fmla="*/ 185 w 234"/>
              <a:gd name="T49" fmla="*/ 102 h 304"/>
              <a:gd name="T50" fmla="*/ 197 w 234"/>
              <a:gd name="T51" fmla="*/ 113 h 304"/>
              <a:gd name="T52" fmla="*/ 206 w 234"/>
              <a:gd name="T53" fmla="*/ 119 h 304"/>
              <a:gd name="T54" fmla="*/ 198 w 234"/>
              <a:gd name="T55" fmla="*/ 126 h 304"/>
              <a:gd name="T56" fmla="*/ 196 w 234"/>
              <a:gd name="T57" fmla="*/ 168 h 304"/>
              <a:gd name="T58" fmla="*/ 202 w 234"/>
              <a:gd name="T59" fmla="*/ 172 h 304"/>
              <a:gd name="T60" fmla="*/ 202 w 234"/>
              <a:gd name="T61" fmla="*/ 174 h 304"/>
              <a:gd name="T62" fmla="*/ 198 w 234"/>
              <a:gd name="T63" fmla="*/ 173 h 304"/>
              <a:gd name="T64" fmla="*/ 183 w 234"/>
              <a:gd name="T65" fmla="*/ 174 h 304"/>
              <a:gd name="T66" fmla="*/ 181 w 234"/>
              <a:gd name="T67" fmla="*/ 190 h 304"/>
              <a:gd name="T68" fmla="*/ 164 w 234"/>
              <a:gd name="T69" fmla="*/ 217 h 304"/>
              <a:gd name="T70" fmla="*/ 152 w 234"/>
              <a:gd name="T71" fmla="*/ 230 h 304"/>
              <a:gd name="T72" fmla="*/ 132 w 234"/>
              <a:gd name="T73" fmla="*/ 231 h 304"/>
              <a:gd name="T74" fmla="*/ 137 w 234"/>
              <a:gd name="T75" fmla="*/ 248 h 304"/>
              <a:gd name="T76" fmla="*/ 96 w 234"/>
              <a:gd name="T77" fmla="*/ 282 h 304"/>
              <a:gd name="T78" fmla="*/ 95 w 234"/>
              <a:gd name="T79" fmla="*/ 290 h 304"/>
              <a:gd name="T80" fmla="*/ 78 w 234"/>
              <a:gd name="T81" fmla="*/ 304 h 3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4"/>
              <a:gd name="T124" fmla="*/ 0 h 304"/>
              <a:gd name="T125" fmla="*/ 234 w 234"/>
              <a:gd name="T126" fmla="*/ 304 h 3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4" h="304">
                <a:moveTo>
                  <a:pt x="78" y="304"/>
                </a:moveTo>
                <a:cubicBezTo>
                  <a:pt x="78" y="293"/>
                  <a:pt x="71" y="286"/>
                  <a:pt x="67" y="284"/>
                </a:cubicBezTo>
                <a:cubicBezTo>
                  <a:pt x="66" y="283"/>
                  <a:pt x="66" y="282"/>
                  <a:pt x="66" y="281"/>
                </a:cubicBezTo>
                <a:cubicBezTo>
                  <a:pt x="56" y="267"/>
                  <a:pt x="45" y="254"/>
                  <a:pt x="35" y="240"/>
                </a:cubicBezTo>
                <a:cubicBezTo>
                  <a:pt x="20" y="236"/>
                  <a:pt x="11" y="239"/>
                  <a:pt x="3" y="237"/>
                </a:cubicBezTo>
                <a:cubicBezTo>
                  <a:pt x="0" y="221"/>
                  <a:pt x="3" y="215"/>
                  <a:pt x="5" y="204"/>
                </a:cubicBezTo>
                <a:cubicBezTo>
                  <a:pt x="11" y="192"/>
                  <a:pt x="6" y="183"/>
                  <a:pt x="6" y="174"/>
                </a:cubicBezTo>
                <a:cubicBezTo>
                  <a:pt x="12" y="167"/>
                  <a:pt x="18" y="160"/>
                  <a:pt x="24" y="153"/>
                </a:cubicBezTo>
                <a:cubicBezTo>
                  <a:pt x="25" y="148"/>
                  <a:pt x="26" y="144"/>
                  <a:pt x="27" y="139"/>
                </a:cubicBezTo>
                <a:cubicBezTo>
                  <a:pt x="27" y="129"/>
                  <a:pt x="23" y="114"/>
                  <a:pt x="28" y="109"/>
                </a:cubicBezTo>
                <a:cubicBezTo>
                  <a:pt x="33" y="105"/>
                  <a:pt x="38" y="102"/>
                  <a:pt x="43" y="99"/>
                </a:cubicBezTo>
                <a:cubicBezTo>
                  <a:pt x="47" y="95"/>
                  <a:pt x="51" y="91"/>
                  <a:pt x="55" y="87"/>
                </a:cubicBezTo>
                <a:cubicBezTo>
                  <a:pt x="56" y="83"/>
                  <a:pt x="58" y="80"/>
                  <a:pt x="59" y="76"/>
                </a:cubicBezTo>
                <a:cubicBezTo>
                  <a:pt x="59" y="73"/>
                  <a:pt x="59" y="69"/>
                  <a:pt x="59" y="66"/>
                </a:cubicBezTo>
                <a:cubicBezTo>
                  <a:pt x="49" y="48"/>
                  <a:pt x="54" y="45"/>
                  <a:pt x="69" y="36"/>
                </a:cubicBezTo>
                <a:cubicBezTo>
                  <a:pt x="79" y="33"/>
                  <a:pt x="87" y="34"/>
                  <a:pt x="98" y="29"/>
                </a:cubicBezTo>
                <a:cubicBezTo>
                  <a:pt x="106" y="24"/>
                  <a:pt x="113" y="11"/>
                  <a:pt x="117" y="3"/>
                </a:cubicBezTo>
                <a:cubicBezTo>
                  <a:pt x="122" y="1"/>
                  <a:pt x="125" y="0"/>
                  <a:pt x="132" y="6"/>
                </a:cubicBezTo>
                <a:cubicBezTo>
                  <a:pt x="138" y="19"/>
                  <a:pt x="137" y="43"/>
                  <a:pt x="159" y="55"/>
                </a:cubicBezTo>
                <a:cubicBezTo>
                  <a:pt x="169" y="56"/>
                  <a:pt x="180" y="56"/>
                  <a:pt x="190" y="58"/>
                </a:cubicBezTo>
                <a:cubicBezTo>
                  <a:pt x="198" y="49"/>
                  <a:pt x="215" y="50"/>
                  <a:pt x="228" y="49"/>
                </a:cubicBezTo>
                <a:cubicBezTo>
                  <a:pt x="230" y="50"/>
                  <a:pt x="232" y="51"/>
                  <a:pt x="234" y="52"/>
                </a:cubicBezTo>
                <a:cubicBezTo>
                  <a:pt x="228" y="59"/>
                  <a:pt x="223" y="62"/>
                  <a:pt x="217" y="71"/>
                </a:cubicBezTo>
                <a:cubicBezTo>
                  <a:pt x="217" y="77"/>
                  <a:pt x="217" y="83"/>
                  <a:pt x="217" y="89"/>
                </a:cubicBezTo>
                <a:cubicBezTo>
                  <a:pt x="202" y="89"/>
                  <a:pt x="182" y="84"/>
                  <a:pt x="185" y="102"/>
                </a:cubicBezTo>
                <a:cubicBezTo>
                  <a:pt x="190" y="105"/>
                  <a:pt x="193" y="107"/>
                  <a:pt x="197" y="113"/>
                </a:cubicBezTo>
                <a:cubicBezTo>
                  <a:pt x="200" y="115"/>
                  <a:pt x="203" y="116"/>
                  <a:pt x="206" y="119"/>
                </a:cubicBezTo>
                <a:cubicBezTo>
                  <a:pt x="203" y="121"/>
                  <a:pt x="201" y="124"/>
                  <a:pt x="198" y="126"/>
                </a:cubicBezTo>
                <a:cubicBezTo>
                  <a:pt x="198" y="139"/>
                  <a:pt x="188" y="155"/>
                  <a:pt x="196" y="168"/>
                </a:cubicBezTo>
                <a:cubicBezTo>
                  <a:pt x="198" y="169"/>
                  <a:pt x="200" y="171"/>
                  <a:pt x="202" y="172"/>
                </a:cubicBezTo>
                <a:cubicBezTo>
                  <a:pt x="202" y="173"/>
                  <a:pt x="202" y="174"/>
                  <a:pt x="202" y="174"/>
                </a:cubicBezTo>
                <a:cubicBezTo>
                  <a:pt x="201" y="174"/>
                  <a:pt x="200" y="173"/>
                  <a:pt x="198" y="173"/>
                </a:cubicBezTo>
                <a:cubicBezTo>
                  <a:pt x="193" y="173"/>
                  <a:pt x="188" y="173"/>
                  <a:pt x="183" y="174"/>
                </a:cubicBezTo>
                <a:cubicBezTo>
                  <a:pt x="178" y="178"/>
                  <a:pt x="183" y="180"/>
                  <a:pt x="181" y="190"/>
                </a:cubicBezTo>
                <a:cubicBezTo>
                  <a:pt x="165" y="201"/>
                  <a:pt x="168" y="197"/>
                  <a:pt x="164" y="217"/>
                </a:cubicBezTo>
                <a:cubicBezTo>
                  <a:pt x="160" y="221"/>
                  <a:pt x="155" y="226"/>
                  <a:pt x="152" y="230"/>
                </a:cubicBezTo>
                <a:cubicBezTo>
                  <a:pt x="145" y="230"/>
                  <a:pt x="139" y="231"/>
                  <a:pt x="132" y="231"/>
                </a:cubicBezTo>
                <a:cubicBezTo>
                  <a:pt x="128" y="236"/>
                  <a:pt x="127" y="241"/>
                  <a:pt x="137" y="248"/>
                </a:cubicBezTo>
                <a:cubicBezTo>
                  <a:pt x="117" y="253"/>
                  <a:pt x="108" y="268"/>
                  <a:pt x="96" y="282"/>
                </a:cubicBezTo>
                <a:cubicBezTo>
                  <a:pt x="96" y="284"/>
                  <a:pt x="95" y="287"/>
                  <a:pt x="95" y="290"/>
                </a:cubicBezTo>
                <a:cubicBezTo>
                  <a:pt x="89" y="297"/>
                  <a:pt x="84" y="300"/>
                  <a:pt x="78" y="304"/>
                </a:cubicBezTo>
                <a:close/>
              </a:path>
            </a:pathLst>
          </a:custGeom>
          <a:solidFill>
            <a:schemeClr val="accent1">
              <a:lumMod val="40000"/>
              <a:lumOff val="60000"/>
            </a:schemeClr>
          </a:solid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10" name="Freeform 53"/>
          <p:cNvSpPr/>
          <p:nvPr/>
        </p:nvSpPr>
        <p:spPr bwMode="auto">
          <a:xfrm rot="252836">
            <a:off x="5608955" y="4608830"/>
            <a:ext cx="744855" cy="616585"/>
          </a:xfrm>
          <a:custGeom>
            <a:avLst/>
            <a:gdLst>
              <a:gd name="T0" fmla="*/ 134 w 339"/>
              <a:gd name="T1" fmla="*/ 298 h 298"/>
              <a:gd name="T2" fmla="*/ 108 w 339"/>
              <a:gd name="T3" fmla="*/ 281 h 298"/>
              <a:gd name="T4" fmla="*/ 96 w 339"/>
              <a:gd name="T5" fmla="*/ 277 h 298"/>
              <a:gd name="T6" fmla="*/ 62 w 339"/>
              <a:gd name="T7" fmla="*/ 285 h 298"/>
              <a:gd name="T8" fmla="*/ 53 w 339"/>
              <a:gd name="T9" fmla="*/ 297 h 298"/>
              <a:gd name="T10" fmla="*/ 57 w 339"/>
              <a:gd name="T11" fmla="*/ 277 h 298"/>
              <a:gd name="T12" fmla="*/ 59 w 339"/>
              <a:gd name="T13" fmla="*/ 254 h 298"/>
              <a:gd name="T14" fmla="*/ 34 w 339"/>
              <a:gd name="T15" fmla="*/ 242 h 298"/>
              <a:gd name="T16" fmla="*/ 38 w 339"/>
              <a:gd name="T17" fmla="*/ 230 h 298"/>
              <a:gd name="T18" fmla="*/ 47 w 339"/>
              <a:gd name="T19" fmla="*/ 199 h 298"/>
              <a:gd name="T20" fmla="*/ 47 w 339"/>
              <a:gd name="T21" fmla="*/ 179 h 298"/>
              <a:gd name="T22" fmla="*/ 39 w 339"/>
              <a:gd name="T23" fmla="*/ 171 h 298"/>
              <a:gd name="T24" fmla="*/ 11 w 339"/>
              <a:gd name="T25" fmla="*/ 176 h 298"/>
              <a:gd name="T26" fmla="*/ 3 w 339"/>
              <a:gd name="T27" fmla="*/ 162 h 298"/>
              <a:gd name="T28" fmla="*/ 0 w 339"/>
              <a:gd name="T29" fmla="*/ 156 h 298"/>
              <a:gd name="T30" fmla="*/ 33 w 339"/>
              <a:gd name="T31" fmla="*/ 122 h 298"/>
              <a:gd name="T32" fmla="*/ 41 w 339"/>
              <a:gd name="T33" fmla="*/ 122 h 298"/>
              <a:gd name="T34" fmla="*/ 80 w 339"/>
              <a:gd name="T35" fmla="*/ 129 h 298"/>
              <a:gd name="T36" fmla="*/ 88 w 339"/>
              <a:gd name="T37" fmla="*/ 120 h 298"/>
              <a:gd name="T38" fmla="*/ 91 w 339"/>
              <a:gd name="T39" fmla="*/ 109 h 298"/>
              <a:gd name="T40" fmla="*/ 97 w 339"/>
              <a:gd name="T41" fmla="*/ 109 h 298"/>
              <a:gd name="T42" fmla="*/ 140 w 339"/>
              <a:gd name="T43" fmla="*/ 114 h 298"/>
              <a:gd name="T44" fmla="*/ 149 w 339"/>
              <a:gd name="T45" fmla="*/ 81 h 298"/>
              <a:gd name="T46" fmla="*/ 110 w 339"/>
              <a:gd name="T47" fmla="*/ 60 h 298"/>
              <a:gd name="T48" fmla="*/ 120 w 339"/>
              <a:gd name="T49" fmla="*/ 44 h 298"/>
              <a:gd name="T50" fmla="*/ 133 w 339"/>
              <a:gd name="T51" fmla="*/ 52 h 298"/>
              <a:gd name="T52" fmla="*/ 156 w 339"/>
              <a:gd name="T53" fmla="*/ 57 h 298"/>
              <a:gd name="T54" fmla="*/ 216 w 339"/>
              <a:gd name="T55" fmla="*/ 17 h 298"/>
              <a:gd name="T56" fmla="*/ 241 w 339"/>
              <a:gd name="T57" fmla="*/ 0 h 298"/>
              <a:gd name="T58" fmla="*/ 262 w 339"/>
              <a:gd name="T59" fmla="*/ 37 h 298"/>
              <a:gd name="T60" fmla="*/ 295 w 339"/>
              <a:gd name="T61" fmla="*/ 73 h 298"/>
              <a:gd name="T62" fmla="*/ 313 w 339"/>
              <a:gd name="T63" fmla="*/ 79 h 298"/>
              <a:gd name="T64" fmla="*/ 313 w 339"/>
              <a:gd name="T65" fmla="*/ 114 h 298"/>
              <a:gd name="T66" fmla="*/ 283 w 339"/>
              <a:gd name="T67" fmla="*/ 147 h 298"/>
              <a:gd name="T68" fmla="*/ 298 w 339"/>
              <a:gd name="T69" fmla="*/ 144 h 298"/>
              <a:gd name="T70" fmla="*/ 321 w 339"/>
              <a:gd name="T71" fmla="*/ 143 h 298"/>
              <a:gd name="T72" fmla="*/ 318 w 339"/>
              <a:gd name="T73" fmla="*/ 183 h 298"/>
              <a:gd name="T74" fmla="*/ 332 w 339"/>
              <a:gd name="T75" fmla="*/ 199 h 298"/>
              <a:gd name="T76" fmla="*/ 339 w 339"/>
              <a:gd name="T77" fmla="*/ 211 h 298"/>
              <a:gd name="T78" fmla="*/ 310 w 339"/>
              <a:gd name="T79" fmla="*/ 223 h 298"/>
              <a:gd name="T80" fmla="*/ 269 w 339"/>
              <a:gd name="T81" fmla="*/ 257 h 298"/>
              <a:gd name="T82" fmla="*/ 235 w 339"/>
              <a:gd name="T83" fmla="*/ 264 h 298"/>
              <a:gd name="T84" fmla="*/ 219 w 339"/>
              <a:gd name="T85" fmla="*/ 255 h 298"/>
              <a:gd name="T86" fmla="*/ 192 w 339"/>
              <a:gd name="T87" fmla="*/ 244 h 298"/>
              <a:gd name="T88" fmla="*/ 185 w 339"/>
              <a:gd name="T89" fmla="*/ 248 h 298"/>
              <a:gd name="T90" fmla="*/ 184 w 339"/>
              <a:gd name="T91" fmla="*/ 260 h 298"/>
              <a:gd name="T92" fmla="*/ 156 w 339"/>
              <a:gd name="T93" fmla="*/ 293 h 298"/>
              <a:gd name="T94" fmla="*/ 134 w 339"/>
              <a:gd name="T95" fmla="*/ 298 h 29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39"/>
              <a:gd name="T145" fmla="*/ 0 h 298"/>
              <a:gd name="T146" fmla="*/ 339 w 339"/>
              <a:gd name="T147" fmla="*/ 298 h 29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39" h="298">
                <a:moveTo>
                  <a:pt x="134" y="298"/>
                </a:moveTo>
                <a:cubicBezTo>
                  <a:pt x="118" y="293"/>
                  <a:pt x="115" y="285"/>
                  <a:pt x="108" y="281"/>
                </a:cubicBezTo>
                <a:cubicBezTo>
                  <a:pt x="104" y="279"/>
                  <a:pt x="100" y="278"/>
                  <a:pt x="96" y="277"/>
                </a:cubicBezTo>
                <a:cubicBezTo>
                  <a:pt x="78" y="277"/>
                  <a:pt x="74" y="275"/>
                  <a:pt x="62" y="285"/>
                </a:cubicBezTo>
                <a:cubicBezTo>
                  <a:pt x="59" y="288"/>
                  <a:pt x="56" y="293"/>
                  <a:pt x="53" y="297"/>
                </a:cubicBezTo>
                <a:cubicBezTo>
                  <a:pt x="53" y="288"/>
                  <a:pt x="56" y="281"/>
                  <a:pt x="57" y="277"/>
                </a:cubicBezTo>
                <a:cubicBezTo>
                  <a:pt x="57" y="269"/>
                  <a:pt x="58" y="261"/>
                  <a:pt x="59" y="254"/>
                </a:cubicBezTo>
                <a:cubicBezTo>
                  <a:pt x="50" y="250"/>
                  <a:pt x="42" y="246"/>
                  <a:pt x="34" y="242"/>
                </a:cubicBezTo>
                <a:cubicBezTo>
                  <a:pt x="34" y="238"/>
                  <a:pt x="36" y="233"/>
                  <a:pt x="38" y="230"/>
                </a:cubicBezTo>
                <a:cubicBezTo>
                  <a:pt x="41" y="220"/>
                  <a:pt x="44" y="209"/>
                  <a:pt x="47" y="199"/>
                </a:cubicBezTo>
                <a:cubicBezTo>
                  <a:pt x="52" y="194"/>
                  <a:pt x="47" y="181"/>
                  <a:pt x="47" y="179"/>
                </a:cubicBezTo>
                <a:cubicBezTo>
                  <a:pt x="44" y="176"/>
                  <a:pt x="41" y="173"/>
                  <a:pt x="39" y="171"/>
                </a:cubicBezTo>
                <a:cubicBezTo>
                  <a:pt x="30" y="171"/>
                  <a:pt x="20" y="174"/>
                  <a:pt x="11" y="176"/>
                </a:cubicBezTo>
                <a:cubicBezTo>
                  <a:pt x="1" y="176"/>
                  <a:pt x="3" y="164"/>
                  <a:pt x="3" y="162"/>
                </a:cubicBezTo>
                <a:cubicBezTo>
                  <a:pt x="1" y="160"/>
                  <a:pt x="0" y="158"/>
                  <a:pt x="0" y="156"/>
                </a:cubicBezTo>
                <a:cubicBezTo>
                  <a:pt x="0" y="128"/>
                  <a:pt x="12" y="127"/>
                  <a:pt x="33" y="122"/>
                </a:cubicBezTo>
                <a:cubicBezTo>
                  <a:pt x="36" y="122"/>
                  <a:pt x="38" y="122"/>
                  <a:pt x="41" y="122"/>
                </a:cubicBezTo>
                <a:cubicBezTo>
                  <a:pt x="51" y="128"/>
                  <a:pt x="64" y="136"/>
                  <a:pt x="80" y="129"/>
                </a:cubicBezTo>
                <a:cubicBezTo>
                  <a:pt x="83" y="126"/>
                  <a:pt x="85" y="123"/>
                  <a:pt x="88" y="120"/>
                </a:cubicBezTo>
                <a:cubicBezTo>
                  <a:pt x="89" y="116"/>
                  <a:pt x="90" y="113"/>
                  <a:pt x="91" y="109"/>
                </a:cubicBezTo>
                <a:cubicBezTo>
                  <a:pt x="93" y="109"/>
                  <a:pt x="94" y="109"/>
                  <a:pt x="97" y="109"/>
                </a:cubicBezTo>
                <a:cubicBezTo>
                  <a:pt x="102" y="114"/>
                  <a:pt x="126" y="114"/>
                  <a:pt x="140" y="114"/>
                </a:cubicBezTo>
                <a:cubicBezTo>
                  <a:pt x="151" y="103"/>
                  <a:pt x="149" y="92"/>
                  <a:pt x="149" y="81"/>
                </a:cubicBezTo>
                <a:cubicBezTo>
                  <a:pt x="134" y="66"/>
                  <a:pt x="123" y="66"/>
                  <a:pt x="110" y="60"/>
                </a:cubicBezTo>
                <a:cubicBezTo>
                  <a:pt x="104" y="47"/>
                  <a:pt x="109" y="44"/>
                  <a:pt x="120" y="44"/>
                </a:cubicBezTo>
                <a:cubicBezTo>
                  <a:pt x="125" y="46"/>
                  <a:pt x="129" y="49"/>
                  <a:pt x="133" y="52"/>
                </a:cubicBezTo>
                <a:cubicBezTo>
                  <a:pt x="140" y="53"/>
                  <a:pt x="148" y="55"/>
                  <a:pt x="156" y="57"/>
                </a:cubicBezTo>
                <a:cubicBezTo>
                  <a:pt x="178" y="57"/>
                  <a:pt x="206" y="37"/>
                  <a:pt x="216" y="17"/>
                </a:cubicBezTo>
                <a:cubicBezTo>
                  <a:pt x="216" y="1"/>
                  <a:pt x="228" y="0"/>
                  <a:pt x="241" y="0"/>
                </a:cubicBezTo>
                <a:cubicBezTo>
                  <a:pt x="252" y="5"/>
                  <a:pt x="260" y="19"/>
                  <a:pt x="262" y="37"/>
                </a:cubicBezTo>
                <a:cubicBezTo>
                  <a:pt x="271" y="48"/>
                  <a:pt x="280" y="60"/>
                  <a:pt x="295" y="73"/>
                </a:cubicBezTo>
                <a:cubicBezTo>
                  <a:pt x="301" y="75"/>
                  <a:pt x="307" y="77"/>
                  <a:pt x="313" y="79"/>
                </a:cubicBezTo>
                <a:cubicBezTo>
                  <a:pt x="314" y="88"/>
                  <a:pt x="322" y="102"/>
                  <a:pt x="313" y="114"/>
                </a:cubicBezTo>
                <a:cubicBezTo>
                  <a:pt x="293" y="127"/>
                  <a:pt x="280" y="118"/>
                  <a:pt x="283" y="147"/>
                </a:cubicBezTo>
                <a:cubicBezTo>
                  <a:pt x="287" y="147"/>
                  <a:pt x="293" y="146"/>
                  <a:pt x="298" y="144"/>
                </a:cubicBezTo>
                <a:cubicBezTo>
                  <a:pt x="305" y="143"/>
                  <a:pt x="313" y="143"/>
                  <a:pt x="321" y="143"/>
                </a:cubicBezTo>
                <a:cubicBezTo>
                  <a:pt x="320" y="156"/>
                  <a:pt x="319" y="169"/>
                  <a:pt x="318" y="183"/>
                </a:cubicBezTo>
                <a:cubicBezTo>
                  <a:pt x="321" y="188"/>
                  <a:pt x="324" y="191"/>
                  <a:pt x="332" y="199"/>
                </a:cubicBezTo>
                <a:cubicBezTo>
                  <a:pt x="334" y="203"/>
                  <a:pt x="337" y="207"/>
                  <a:pt x="339" y="211"/>
                </a:cubicBezTo>
                <a:cubicBezTo>
                  <a:pt x="325" y="211"/>
                  <a:pt x="319" y="218"/>
                  <a:pt x="310" y="223"/>
                </a:cubicBezTo>
                <a:cubicBezTo>
                  <a:pt x="300" y="238"/>
                  <a:pt x="282" y="244"/>
                  <a:pt x="269" y="257"/>
                </a:cubicBezTo>
                <a:cubicBezTo>
                  <a:pt x="259" y="261"/>
                  <a:pt x="245" y="265"/>
                  <a:pt x="235" y="264"/>
                </a:cubicBezTo>
                <a:cubicBezTo>
                  <a:pt x="229" y="261"/>
                  <a:pt x="224" y="258"/>
                  <a:pt x="219" y="255"/>
                </a:cubicBezTo>
                <a:cubicBezTo>
                  <a:pt x="204" y="239"/>
                  <a:pt x="206" y="245"/>
                  <a:pt x="192" y="244"/>
                </a:cubicBezTo>
                <a:cubicBezTo>
                  <a:pt x="189" y="245"/>
                  <a:pt x="187" y="246"/>
                  <a:pt x="185" y="248"/>
                </a:cubicBezTo>
                <a:cubicBezTo>
                  <a:pt x="185" y="252"/>
                  <a:pt x="184" y="256"/>
                  <a:pt x="184" y="260"/>
                </a:cubicBezTo>
                <a:cubicBezTo>
                  <a:pt x="174" y="270"/>
                  <a:pt x="163" y="281"/>
                  <a:pt x="156" y="293"/>
                </a:cubicBezTo>
                <a:cubicBezTo>
                  <a:pt x="146" y="297"/>
                  <a:pt x="139" y="298"/>
                  <a:pt x="134" y="298"/>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11" name="Freeform 54"/>
          <p:cNvSpPr/>
          <p:nvPr/>
        </p:nvSpPr>
        <p:spPr bwMode="auto">
          <a:xfrm rot="252836">
            <a:off x="6247765" y="4515485"/>
            <a:ext cx="664845" cy="745490"/>
          </a:xfrm>
          <a:custGeom>
            <a:avLst/>
            <a:gdLst>
              <a:gd name="T0" fmla="*/ 187 w 302"/>
              <a:gd name="T1" fmla="*/ 362 h 362"/>
              <a:gd name="T2" fmla="*/ 159 w 302"/>
              <a:gd name="T3" fmla="*/ 360 h 362"/>
              <a:gd name="T4" fmla="*/ 154 w 302"/>
              <a:gd name="T5" fmla="*/ 352 h 362"/>
              <a:gd name="T6" fmla="*/ 132 w 302"/>
              <a:gd name="T7" fmla="*/ 337 h 362"/>
              <a:gd name="T8" fmla="*/ 132 w 302"/>
              <a:gd name="T9" fmla="*/ 329 h 362"/>
              <a:gd name="T10" fmla="*/ 151 w 302"/>
              <a:gd name="T11" fmla="*/ 288 h 362"/>
              <a:gd name="T12" fmla="*/ 133 w 302"/>
              <a:gd name="T13" fmla="*/ 263 h 362"/>
              <a:gd name="T14" fmla="*/ 115 w 302"/>
              <a:gd name="T15" fmla="*/ 255 h 362"/>
              <a:gd name="T16" fmla="*/ 98 w 302"/>
              <a:gd name="T17" fmla="*/ 260 h 362"/>
              <a:gd name="T18" fmla="*/ 75 w 302"/>
              <a:gd name="T19" fmla="*/ 276 h 362"/>
              <a:gd name="T20" fmla="*/ 56 w 302"/>
              <a:gd name="T21" fmla="*/ 277 h 362"/>
              <a:gd name="T22" fmla="*/ 39 w 302"/>
              <a:gd name="T23" fmla="*/ 252 h 362"/>
              <a:gd name="T24" fmla="*/ 36 w 302"/>
              <a:gd name="T25" fmla="*/ 247 h 362"/>
              <a:gd name="T26" fmla="*/ 37 w 302"/>
              <a:gd name="T27" fmla="*/ 202 h 362"/>
              <a:gd name="T28" fmla="*/ 0 w 302"/>
              <a:gd name="T29" fmla="*/ 207 h 362"/>
              <a:gd name="T30" fmla="*/ 19 w 302"/>
              <a:gd name="T31" fmla="*/ 192 h 362"/>
              <a:gd name="T32" fmla="*/ 36 w 302"/>
              <a:gd name="T33" fmla="*/ 163 h 362"/>
              <a:gd name="T34" fmla="*/ 27 w 302"/>
              <a:gd name="T35" fmla="*/ 130 h 362"/>
              <a:gd name="T36" fmla="*/ 26 w 302"/>
              <a:gd name="T37" fmla="*/ 90 h 362"/>
              <a:gd name="T38" fmla="*/ 23 w 302"/>
              <a:gd name="T39" fmla="*/ 77 h 362"/>
              <a:gd name="T40" fmla="*/ 46 w 302"/>
              <a:gd name="T41" fmla="*/ 47 h 362"/>
              <a:gd name="T42" fmla="*/ 80 w 302"/>
              <a:gd name="T43" fmla="*/ 36 h 362"/>
              <a:gd name="T44" fmla="*/ 95 w 302"/>
              <a:gd name="T45" fmla="*/ 28 h 362"/>
              <a:gd name="T46" fmla="*/ 86 w 302"/>
              <a:gd name="T47" fmla="*/ 9 h 362"/>
              <a:gd name="T48" fmla="*/ 118 w 302"/>
              <a:gd name="T49" fmla="*/ 11 h 362"/>
              <a:gd name="T50" fmla="*/ 135 w 302"/>
              <a:gd name="T51" fmla="*/ 13 h 362"/>
              <a:gd name="T52" fmla="*/ 175 w 302"/>
              <a:gd name="T53" fmla="*/ 36 h 362"/>
              <a:gd name="T54" fmla="*/ 192 w 302"/>
              <a:gd name="T55" fmla="*/ 42 h 362"/>
              <a:gd name="T56" fmla="*/ 209 w 302"/>
              <a:gd name="T57" fmla="*/ 42 h 362"/>
              <a:gd name="T58" fmla="*/ 221 w 302"/>
              <a:gd name="T59" fmla="*/ 29 h 362"/>
              <a:gd name="T60" fmla="*/ 243 w 302"/>
              <a:gd name="T61" fmla="*/ 44 h 362"/>
              <a:gd name="T62" fmla="*/ 254 w 302"/>
              <a:gd name="T63" fmla="*/ 50 h 362"/>
              <a:gd name="T64" fmla="*/ 290 w 302"/>
              <a:gd name="T65" fmla="*/ 79 h 362"/>
              <a:gd name="T66" fmla="*/ 290 w 302"/>
              <a:gd name="T67" fmla="*/ 123 h 362"/>
              <a:gd name="T68" fmla="*/ 278 w 302"/>
              <a:gd name="T69" fmla="*/ 183 h 362"/>
              <a:gd name="T70" fmla="*/ 281 w 302"/>
              <a:gd name="T71" fmla="*/ 194 h 362"/>
              <a:gd name="T72" fmla="*/ 293 w 302"/>
              <a:gd name="T73" fmla="*/ 237 h 362"/>
              <a:gd name="T74" fmla="*/ 297 w 302"/>
              <a:gd name="T75" fmla="*/ 269 h 362"/>
              <a:gd name="T76" fmla="*/ 302 w 302"/>
              <a:gd name="T77" fmla="*/ 304 h 362"/>
              <a:gd name="T78" fmla="*/ 240 w 302"/>
              <a:gd name="T79" fmla="*/ 307 h 362"/>
              <a:gd name="T80" fmla="*/ 251 w 302"/>
              <a:gd name="T81" fmla="*/ 330 h 362"/>
              <a:gd name="T82" fmla="*/ 248 w 302"/>
              <a:gd name="T83" fmla="*/ 340 h 362"/>
              <a:gd name="T84" fmla="*/ 227 w 302"/>
              <a:gd name="T85" fmla="*/ 322 h 362"/>
              <a:gd name="T86" fmla="*/ 208 w 302"/>
              <a:gd name="T87" fmla="*/ 321 h 362"/>
              <a:gd name="T88" fmla="*/ 197 w 302"/>
              <a:gd name="T89" fmla="*/ 337 h 362"/>
              <a:gd name="T90" fmla="*/ 187 w 302"/>
              <a:gd name="T91" fmla="*/ 362 h 3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2"/>
              <a:gd name="T139" fmla="*/ 0 h 362"/>
              <a:gd name="T140" fmla="*/ 302 w 302"/>
              <a:gd name="T141" fmla="*/ 362 h 3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2" h="362">
                <a:moveTo>
                  <a:pt x="187" y="362"/>
                </a:moveTo>
                <a:cubicBezTo>
                  <a:pt x="177" y="352"/>
                  <a:pt x="167" y="359"/>
                  <a:pt x="159" y="360"/>
                </a:cubicBezTo>
                <a:cubicBezTo>
                  <a:pt x="158" y="357"/>
                  <a:pt x="156" y="354"/>
                  <a:pt x="154" y="352"/>
                </a:cubicBezTo>
                <a:cubicBezTo>
                  <a:pt x="154" y="331"/>
                  <a:pt x="140" y="337"/>
                  <a:pt x="132" y="337"/>
                </a:cubicBezTo>
                <a:cubicBezTo>
                  <a:pt x="132" y="334"/>
                  <a:pt x="132" y="331"/>
                  <a:pt x="132" y="329"/>
                </a:cubicBezTo>
                <a:cubicBezTo>
                  <a:pt x="139" y="316"/>
                  <a:pt x="149" y="300"/>
                  <a:pt x="151" y="288"/>
                </a:cubicBezTo>
                <a:cubicBezTo>
                  <a:pt x="142" y="279"/>
                  <a:pt x="134" y="271"/>
                  <a:pt x="133" y="263"/>
                </a:cubicBezTo>
                <a:cubicBezTo>
                  <a:pt x="125" y="253"/>
                  <a:pt x="121" y="255"/>
                  <a:pt x="115" y="255"/>
                </a:cubicBezTo>
                <a:cubicBezTo>
                  <a:pt x="109" y="257"/>
                  <a:pt x="103" y="258"/>
                  <a:pt x="98" y="260"/>
                </a:cubicBezTo>
                <a:cubicBezTo>
                  <a:pt x="90" y="267"/>
                  <a:pt x="82" y="272"/>
                  <a:pt x="75" y="276"/>
                </a:cubicBezTo>
                <a:cubicBezTo>
                  <a:pt x="68" y="276"/>
                  <a:pt x="62" y="277"/>
                  <a:pt x="56" y="277"/>
                </a:cubicBezTo>
                <a:cubicBezTo>
                  <a:pt x="54" y="262"/>
                  <a:pt x="44" y="257"/>
                  <a:pt x="39" y="252"/>
                </a:cubicBezTo>
                <a:cubicBezTo>
                  <a:pt x="38" y="250"/>
                  <a:pt x="37" y="248"/>
                  <a:pt x="36" y="247"/>
                </a:cubicBezTo>
                <a:cubicBezTo>
                  <a:pt x="36" y="232"/>
                  <a:pt x="36" y="217"/>
                  <a:pt x="37" y="202"/>
                </a:cubicBezTo>
                <a:cubicBezTo>
                  <a:pt x="22" y="202"/>
                  <a:pt x="11" y="203"/>
                  <a:pt x="0" y="207"/>
                </a:cubicBezTo>
                <a:cubicBezTo>
                  <a:pt x="0" y="192"/>
                  <a:pt x="6" y="195"/>
                  <a:pt x="19" y="192"/>
                </a:cubicBezTo>
                <a:cubicBezTo>
                  <a:pt x="30" y="187"/>
                  <a:pt x="36" y="174"/>
                  <a:pt x="36" y="163"/>
                </a:cubicBezTo>
                <a:cubicBezTo>
                  <a:pt x="33" y="152"/>
                  <a:pt x="30" y="141"/>
                  <a:pt x="27" y="130"/>
                </a:cubicBezTo>
                <a:cubicBezTo>
                  <a:pt x="27" y="116"/>
                  <a:pt x="26" y="103"/>
                  <a:pt x="26" y="90"/>
                </a:cubicBezTo>
                <a:cubicBezTo>
                  <a:pt x="25" y="86"/>
                  <a:pt x="24" y="81"/>
                  <a:pt x="23" y="77"/>
                </a:cubicBezTo>
                <a:cubicBezTo>
                  <a:pt x="35" y="71"/>
                  <a:pt x="40" y="59"/>
                  <a:pt x="46" y="47"/>
                </a:cubicBezTo>
                <a:cubicBezTo>
                  <a:pt x="56" y="41"/>
                  <a:pt x="64" y="31"/>
                  <a:pt x="80" y="36"/>
                </a:cubicBezTo>
                <a:cubicBezTo>
                  <a:pt x="86" y="36"/>
                  <a:pt x="93" y="35"/>
                  <a:pt x="95" y="28"/>
                </a:cubicBezTo>
                <a:cubicBezTo>
                  <a:pt x="95" y="16"/>
                  <a:pt x="91" y="14"/>
                  <a:pt x="86" y="9"/>
                </a:cubicBezTo>
                <a:cubicBezTo>
                  <a:pt x="88" y="0"/>
                  <a:pt x="107" y="7"/>
                  <a:pt x="118" y="11"/>
                </a:cubicBezTo>
                <a:cubicBezTo>
                  <a:pt x="124" y="11"/>
                  <a:pt x="129" y="12"/>
                  <a:pt x="135" y="13"/>
                </a:cubicBezTo>
                <a:cubicBezTo>
                  <a:pt x="145" y="19"/>
                  <a:pt x="162" y="26"/>
                  <a:pt x="175" y="36"/>
                </a:cubicBezTo>
                <a:cubicBezTo>
                  <a:pt x="181" y="37"/>
                  <a:pt x="187" y="39"/>
                  <a:pt x="192" y="42"/>
                </a:cubicBezTo>
                <a:cubicBezTo>
                  <a:pt x="198" y="42"/>
                  <a:pt x="203" y="42"/>
                  <a:pt x="209" y="42"/>
                </a:cubicBezTo>
                <a:cubicBezTo>
                  <a:pt x="212" y="37"/>
                  <a:pt x="217" y="33"/>
                  <a:pt x="221" y="29"/>
                </a:cubicBezTo>
                <a:cubicBezTo>
                  <a:pt x="226" y="29"/>
                  <a:pt x="234" y="34"/>
                  <a:pt x="243" y="44"/>
                </a:cubicBezTo>
                <a:cubicBezTo>
                  <a:pt x="246" y="46"/>
                  <a:pt x="250" y="48"/>
                  <a:pt x="254" y="50"/>
                </a:cubicBezTo>
                <a:cubicBezTo>
                  <a:pt x="263" y="53"/>
                  <a:pt x="279" y="65"/>
                  <a:pt x="290" y="79"/>
                </a:cubicBezTo>
                <a:cubicBezTo>
                  <a:pt x="293" y="92"/>
                  <a:pt x="297" y="106"/>
                  <a:pt x="290" y="123"/>
                </a:cubicBezTo>
                <a:cubicBezTo>
                  <a:pt x="272" y="143"/>
                  <a:pt x="261" y="154"/>
                  <a:pt x="278" y="183"/>
                </a:cubicBezTo>
                <a:cubicBezTo>
                  <a:pt x="278" y="187"/>
                  <a:pt x="280" y="190"/>
                  <a:pt x="281" y="194"/>
                </a:cubicBezTo>
                <a:cubicBezTo>
                  <a:pt x="285" y="198"/>
                  <a:pt x="291" y="225"/>
                  <a:pt x="293" y="237"/>
                </a:cubicBezTo>
                <a:cubicBezTo>
                  <a:pt x="301" y="247"/>
                  <a:pt x="301" y="254"/>
                  <a:pt x="297" y="269"/>
                </a:cubicBezTo>
                <a:cubicBezTo>
                  <a:pt x="297" y="278"/>
                  <a:pt x="296" y="290"/>
                  <a:pt x="302" y="304"/>
                </a:cubicBezTo>
                <a:cubicBezTo>
                  <a:pt x="281" y="305"/>
                  <a:pt x="261" y="306"/>
                  <a:pt x="240" y="307"/>
                </a:cubicBezTo>
                <a:cubicBezTo>
                  <a:pt x="235" y="311"/>
                  <a:pt x="244" y="321"/>
                  <a:pt x="251" y="330"/>
                </a:cubicBezTo>
                <a:cubicBezTo>
                  <a:pt x="250" y="333"/>
                  <a:pt x="249" y="336"/>
                  <a:pt x="248" y="340"/>
                </a:cubicBezTo>
                <a:cubicBezTo>
                  <a:pt x="240" y="340"/>
                  <a:pt x="228" y="323"/>
                  <a:pt x="227" y="322"/>
                </a:cubicBezTo>
                <a:cubicBezTo>
                  <a:pt x="220" y="321"/>
                  <a:pt x="214" y="321"/>
                  <a:pt x="208" y="321"/>
                </a:cubicBezTo>
                <a:cubicBezTo>
                  <a:pt x="204" y="327"/>
                  <a:pt x="201" y="332"/>
                  <a:pt x="197" y="337"/>
                </a:cubicBezTo>
                <a:cubicBezTo>
                  <a:pt x="197" y="343"/>
                  <a:pt x="196" y="357"/>
                  <a:pt x="187" y="362"/>
                </a:cubicBezTo>
                <a:close/>
              </a:path>
            </a:pathLst>
          </a:custGeom>
          <a:solidFill>
            <a:schemeClr val="accent1">
              <a:lumMod val="40000"/>
              <a:lumOff val="60000"/>
            </a:schemeClr>
          </a:solid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12" name="Freeform 55"/>
          <p:cNvSpPr/>
          <p:nvPr/>
        </p:nvSpPr>
        <p:spPr bwMode="auto">
          <a:xfrm rot="252836">
            <a:off x="6846570" y="4516755"/>
            <a:ext cx="585470" cy="774065"/>
          </a:xfrm>
          <a:custGeom>
            <a:avLst/>
            <a:gdLst>
              <a:gd name="T0" fmla="*/ 70 w 265"/>
              <a:gd name="T1" fmla="*/ 374 h 374"/>
              <a:gd name="T2" fmla="*/ 57 w 265"/>
              <a:gd name="T3" fmla="*/ 369 h 374"/>
              <a:gd name="T4" fmla="*/ 56 w 265"/>
              <a:gd name="T5" fmla="*/ 365 h 374"/>
              <a:gd name="T6" fmla="*/ 79 w 265"/>
              <a:gd name="T7" fmla="*/ 337 h 374"/>
              <a:gd name="T8" fmla="*/ 75 w 265"/>
              <a:gd name="T9" fmla="*/ 318 h 374"/>
              <a:gd name="T10" fmla="*/ 53 w 265"/>
              <a:gd name="T11" fmla="*/ 324 h 374"/>
              <a:gd name="T12" fmla="*/ 37 w 265"/>
              <a:gd name="T13" fmla="*/ 324 h 374"/>
              <a:gd name="T14" fmla="*/ 31 w 265"/>
              <a:gd name="T15" fmla="*/ 302 h 374"/>
              <a:gd name="T16" fmla="*/ 32 w 265"/>
              <a:gd name="T17" fmla="*/ 257 h 374"/>
              <a:gd name="T18" fmla="*/ 27 w 265"/>
              <a:gd name="T19" fmla="*/ 251 h 374"/>
              <a:gd name="T20" fmla="*/ 13 w 265"/>
              <a:gd name="T21" fmla="*/ 201 h 374"/>
              <a:gd name="T22" fmla="*/ 10 w 265"/>
              <a:gd name="T23" fmla="*/ 159 h 374"/>
              <a:gd name="T24" fmla="*/ 28 w 265"/>
              <a:gd name="T25" fmla="*/ 136 h 374"/>
              <a:gd name="T26" fmla="*/ 28 w 265"/>
              <a:gd name="T27" fmla="*/ 106 h 374"/>
              <a:gd name="T28" fmla="*/ 21 w 265"/>
              <a:gd name="T29" fmla="*/ 88 h 374"/>
              <a:gd name="T30" fmla="*/ 16 w 265"/>
              <a:gd name="T31" fmla="*/ 83 h 374"/>
              <a:gd name="T32" fmla="*/ 29 w 265"/>
              <a:gd name="T33" fmla="*/ 71 h 374"/>
              <a:gd name="T34" fmla="*/ 49 w 265"/>
              <a:gd name="T35" fmla="*/ 65 h 374"/>
              <a:gd name="T36" fmla="*/ 53 w 265"/>
              <a:gd name="T37" fmla="*/ 64 h 374"/>
              <a:gd name="T38" fmla="*/ 94 w 265"/>
              <a:gd name="T39" fmla="*/ 34 h 374"/>
              <a:gd name="T40" fmla="*/ 144 w 265"/>
              <a:gd name="T41" fmla="*/ 13 h 374"/>
              <a:gd name="T42" fmla="*/ 163 w 265"/>
              <a:gd name="T43" fmla="*/ 0 h 374"/>
              <a:gd name="T44" fmla="*/ 164 w 265"/>
              <a:gd name="T45" fmla="*/ 27 h 374"/>
              <a:gd name="T46" fmla="*/ 180 w 265"/>
              <a:gd name="T47" fmla="*/ 32 h 374"/>
              <a:gd name="T48" fmla="*/ 191 w 265"/>
              <a:gd name="T49" fmla="*/ 9 h 374"/>
              <a:gd name="T50" fmla="*/ 212 w 265"/>
              <a:gd name="T51" fmla="*/ 31 h 374"/>
              <a:gd name="T52" fmla="*/ 242 w 265"/>
              <a:gd name="T53" fmla="*/ 24 h 374"/>
              <a:gd name="T54" fmla="*/ 252 w 265"/>
              <a:gd name="T55" fmla="*/ 24 h 374"/>
              <a:gd name="T56" fmla="*/ 236 w 265"/>
              <a:gd name="T57" fmla="*/ 55 h 374"/>
              <a:gd name="T58" fmla="*/ 265 w 265"/>
              <a:gd name="T59" fmla="*/ 94 h 374"/>
              <a:gd name="T60" fmla="*/ 264 w 265"/>
              <a:gd name="T61" fmla="*/ 108 h 374"/>
              <a:gd name="T62" fmla="*/ 256 w 265"/>
              <a:gd name="T63" fmla="*/ 123 h 374"/>
              <a:gd name="T64" fmla="*/ 215 w 265"/>
              <a:gd name="T65" fmla="*/ 141 h 374"/>
              <a:gd name="T66" fmla="*/ 199 w 265"/>
              <a:gd name="T67" fmla="*/ 171 h 374"/>
              <a:gd name="T68" fmla="*/ 200 w 265"/>
              <a:gd name="T69" fmla="*/ 194 h 374"/>
              <a:gd name="T70" fmla="*/ 188 w 265"/>
              <a:gd name="T71" fmla="*/ 206 h 374"/>
              <a:gd name="T72" fmla="*/ 172 w 265"/>
              <a:gd name="T73" fmla="*/ 247 h 374"/>
              <a:gd name="T74" fmla="*/ 168 w 265"/>
              <a:gd name="T75" fmla="*/ 263 h 374"/>
              <a:gd name="T76" fmla="*/ 151 w 265"/>
              <a:gd name="T77" fmla="*/ 294 h 374"/>
              <a:gd name="T78" fmla="*/ 153 w 265"/>
              <a:gd name="T79" fmla="*/ 307 h 374"/>
              <a:gd name="T80" fmla="*/ 146 w 265"/>
              <a:gd name="T81" fmla="*/ 346 h 374"/>
              <a:gd name="T82" fmla="*/ 150 w 265"/>
              <a:gd name="T83" fmla="*/ 354 h 374"/>
              <a:gd name="T84" fmla="*/ 130 w 265"/>
              <a:gd name="T85" fmla="*/ 365 h 374"/>
              <a:gd name="T86" fmla="*/ 87 w 265"/>
              <a:gd name="T87" fmla="*/ 368 h 374"/>
              <a:gd name="T88" fmla="*/ 70 w 265"/>
              <a:gd name="T89" fmla="*/ 374 h 37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5"/>
              <a:gd name="T136" fmla="*/ 0 h 374"/>
              <a:gd name="T137" fmla="*/ 265 w 265"/>
              <a:gd name="T138" fmla="*/ 374 h 37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5" h="374">
                <a:moveTo>
                  <a:pt x="70" y="374"/>
                </a:moveTo>
                <a:cubicBezTo>
                  <a:pt x="66" y="370"/>
                  <a:pt x="61" y="370"/>
                  <a:pt x="57" y="369"/>
                </a:cubicBezTo>
                <a:cubicBezTo>
                  <a:pt x="56" y="367"/>
                  <a:pt x="56" y="366"/>
                  <a:pt x="56" y="365"/>
                </a:cubicBezTo>
                <a:cubicBezTo>
                  <a:pt x="64" y="356"/>
                  <a:pt x="71" y="346"/>
                  <a:pt x="79" y="337"/>
                </a:cubicBezTo>
                <a:cubicBezTo>
                  <a:pt x="79" y="325"/>
                  <a:pt x="78" y="323"/>
                  <a:pt x="75" y="318"/>
                </a:cubicBezTo>
                <a:cubicBezTo>
                  <a:pt x="64" y="318"/>
                  <a:pt x="60" y="320"/>
                  <a:pt x="53" y="324"/>
                </a:cubicBezTo>
                <a:cubicBezTo>
                  <a:pt x="48" y="324"/>
                  <a:pt x="42" y="324"/>
                  <a:pt x="37" y="324"/>
                </a:cubicBezTo>
                <a:cubicBezTo>
                  <a:pt x="35" y="317"/>
                  <a:pt x="32" y="309"/>
                  <a:pt x="31" y="302"/>
                </a:cubicBezTo>
                <a:cubicBezTo>
                  <a:pt x="31" y="284"/>
                  <a:pt x="36" y="270"/>
                  <a:pt x="32" y="257"/>
                </a:cubicBezTo>
                <a:cubicBezTo>
                  <a:pt x="31" y="255"/>
                  <a:pt x="29" y="253"/>
                  <a:pt x="27" y="251"/>
                </a:cubicBezTo>
                <a:cubicBezTo>
                  <a:pt x="27" y="232"/>
                  <a:pt x="15" y="214"/>
                  <a:pt x="13" y="201"/>
                </a:cubicBezTo>
                <a:cubicBezTo>
                  <a:pt x="4" y="182"/>
                  <a:pt x="0" y="173"/>
                  <a:pt x="10" y="159"/>
                </a:cubicBezTo>
                <a:cubicBezTo>
                  <a:pt x="16" y="158"/>
                  <a:pt x="25" y="141"/>
                  <a:pt x="28" y="136"/>
                </a:cubicBezTo>
                <a:cubicBezTo>
                  <a:pt x="28" y="126"/>
                  <a:pt x="28" y="116"/>
                  <a:pt x="28" y="106"/>
                </a:cubicBezTo>
                <a:cubicBezTo>
                  <a:pt x="25" y="100"/>
                  <a:pt x="23" y="94"/>
                  <a:pt x="21" y="88"/>
                </a:cubicBezTo>
                <a:cubicBezTo>
                  <a:pt x="19" y="86"/>
                  <a:pt x="17" y="84"/>
                  <a:pt x="16" y="83"/>
                </a:cubicBezTo>
                <a:cubicBezTo>
                  <a:pt x="20" y="79"/>
                  <a:pt x="25" y="74"/>
                  <a:pt x="29" y="71"/>
                </a:cubicBezTo>
                <a:cubicBezTo>
                  <a:pt x="30" y="71"/>
                  <a:pt x="47" y="69"/>
                  <a:pt x="49" y="65"/>
                </a:cubicBezTo>
                <a:cubicBezTo>
                  <a:pt x="50" y="64"/>
                  <a:pt x="51" y="64"/>
                  <a:pt x="53" y="64"/>
                </a:cubicBezTo>
                <a:cubicBezTo>
                  <a:pt x="62" y="51"/>
                  <a:pt x="81" y="44"/>
                  <a:pt x="94" y="34"/>
                </a:cubicBezTo>
                <a:cubicBezTo>
                  <a:pt x="101" y="19"/>
                  <a:pt x="128" y="24"/>
                  <a:pt x="144" y="13"/>
                </a:cubicBezTo>
                <a:cubicBezTo>
                  <a:pt x="149" y="0"/>
                  <a:pt x="149" y="0"/>
                  <a:pt x="163" y="0"/>
                </a:cubicBezTo>
                <a:cubicBezTo>
                  <a:pt x="163" y="9"/>
                  <a:pt x="164" y="18"/>
                  <a:pt x="164" y="27"/>
                </a:cubicBezTo>
                <a:cubicBezTo>
                  <a:pt x="167" y="32"/>
                  <a:pt x="173" y="31"/>
                  <a:pt x="180" y="32"/>
                </a:cubicBezTo>
                <a:cubicBezTo>
                  <a:pt x="189" y="24"/>
                  <a:pt x="186" y="14"/>
                  <a:pt x="191" y="9"/>
                </a:cubicBezTo>
                <a:cubicBezTo>
                  <a:pt x="193" y="13"/>
                  <a:pt x="198" y="28"/>
                  <a:pt x="212" y="31"/>
                </a:cubicBezTo>
                <a:cubicBezTo>
                  <a:pt x="222" y="31"/>
                  <a:pt x="230" y="30"/>
                  <a:pt x="242" y="24"/>
                </a:cubicBezTo>
                <a:cubicBezTo>
                  <a:pt x="245" y="24"/>
                  <a:pt x="248" y="24"/>
                  <a:pt x="252" y="24"/>
                </a:cubicBezTo>
                <a:cubicBezTo>
                  <a:pt x="246" y="35"/>
                  <a:pt x="233" y="41"/>
                  <a:pt x="236" y="55"/>
                </a:cubicBezTo>
                <a:cubicBezTo>
                  <a:pt x="246" y="66"/>
                  <a:pt x="255" y="77"/>
                  <a:pt x="265" y="94"/>
                </a:cubicBezTo>
                <a:cubicBezTo>
                  <a:pt x="264" y="99"/>
                  <a:pt x="264" y="103"/>
                  <a:pt x="264" y="108"/>
                </a:cubicBezTo>
                <a:cubicBezTo>
                  <a:pt x="260" y="112"/>
                  <a:pt x="259" y="116"/>
                  <a:pt x="256" y="123"/>
                </a:cubicBezTo>
                <a:cubicBezTo>
                  <a:pt x="242" y="141"/>
                  <a:pt x="229" y="134"/>
                  <a:pt x="215" y="141"/>
                </a:cubicBezTo>
                <a:cubicBezTo>
                  <a:pt x="200" y="153"/>
                  <a:pt x="197" y="150"/>
                  <a:pt x="199" y="171"/>
                </a:cubicBezTo>
                <a:cubicBezTo>
                  <a:pt x="205" y="177"/>
                  <a:pt x="204" y="185"/>
                  <a:pt x="200" y="194"/>
                </a:cubicBezTo>
                <a:cubicBezTo>
                  <a:pt x="196" y="198"/>
                  <a:pt x="192" y="202"/>
                  <a:pt x="188" y="206"/>
                </a:cubicBezTo>
                <a:cubicBezTo>
                  <a:pt x="167" y="221"/>
                  <a:pt x="169" y="217"/>
                  <a:pt x="172" y="247"/>
                </a:cubicBezTo>
                <a:cubicBezTo>
                  <a:pt x="170" y="252"/>
                  <a:pt x="169" y="258"/>
                  <a:pt x="168" y="263"/>
                </a:cubicBezTo>
                <a:cubicBezTo>
                  <a:pt x="155" y="274"/>
                  <a:pt x="151" y="275"/>
                  <a:pt x="151" y="294"/>
                </a:cubicBezTo>
                <a:cubicBezTo>
                  <a:pt x="152" y="298"/>
                  <a:pt x="153" y="302"/>
                  <a:pt x="153" y="307"/>
                </a:cubicBezTo>
                <a:cubicBezTo>
                  <a:pt x="149" y="315"/>
                  <a:pt x="144" y="332"/>
                  <a:pt x="146" y="346"/>
                </a:cubicBezTo>
                <a:cubicBezTo>
                  <a:pt x="147" y="348"/>
                  <a:pt x="149" y="351"/>
                  <a:pt x="150" y="354"/>
                </a:cubicBezTo>
                <a:cubicBezTo>
                  <a:pt x="143" y="357"/>
                  <a:pt x="136" y="361"/>
                  <a:pt x="130" y="365"/>
                </a:cubicBezTo>
                <a:cubicBezTo>
                  <a:pt x="116" y="351"/>
                  <a:pt x="102" y="361"/>
                  <a:pt x="87" y="368"/>
                </a:cubicBezTo>
                <a:cubicBezTo>
                  <a:pt x="81" y="370"/>
                  <a:pt x="75" y="371"/>
                  <a:pt x="70" y="374"/>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13" name="Freeform 56"/>
          <p:cNvSpPr/>
          <p:nvPr/>
        </p:nvSpPr>
        <p:spPr bwMode="auto">
          <a:xfrm rot="252836">
            <a:off x="4901565" y="3905250"/>
            <a:ext cx="1207770" cy="1118235"/>
          </a:xfrm>
          <a:custGeom>
            <a:avLst/>
            <a:gdLst>
              <a:gd name="T0" fmla="*/ 238 w 547"/>
              <a:gd name="T1" fmla="*/ 540 h 542"/>
              <a:gd name="T2" fmla="*/ 200 w 547"/>
              <a:gd name="T3" fmla="*/ 513 h 542"/>
              <a:gd name="T4" fmla="*/ 198 w 547"/>
              <a:gd name="T5" fmla="*/ 464 h 542"/>
              <a:gd name="T6" fmla="*/ 150 w 547"/>
              <a:gd name="T7" fmla="*/ 410 h 542"/>
              <a:gd name="T8" fmla="*/ 127 w 547"/>
              <a:gd name="T9" fmla="*/ 386 h 542"/>
              <a:gd name="T10" fmla="*/ 108 w 547"/>
              <a:gd name="T11" fmla="*/ 347 h 542"/>
              <a:gd name="T12" fmla="*/ 84 w 547"/>
              <a:gd name="T13" fmla="*/ 382 h 542"/>
              <a:gd name="T14" fmla="*/ 79 w 547"/>
              <a:gd name="T15" fmla="*/ 329 h 542"/>
              <a:gd name="T16" fmla="*/ 74 w 547"/>
              <a:gd name="T17" fmla="*/ 268 h 542"/>
              <a:gd name="T18" fmla="*/ 83 w 547"/>
              <a:gd name="T19" fmla="*/ 228 h 542"/>
              <a:gd name="T20" fmla="*/ 59 w 547"/>
              <a:gd name="T21" fmla="*/ 174 h 542"/>
              <a:gd name="T22" fmla="*/ 8 w 547"/>
              <a:gd name="T23" fmla="*/ 111 h 542"/>
              <a:gd name="T24" fmla="*/ 2 w 547"/>
              <a:gd name="T25" fmla="*/ 106 h 542"/>
              <a:gd name="T26" fmla="*/ 15 w 547"/>
              <a:gd name="T27" fmla="*/ 51 h 542"/>
              <a:gd name="T28" fmla="*/ 2 w 547"/>
              <a:gd name="T29" fmla="*/ 22 h 542"/>
              <a:gd name="T30" fmla="*/ 64 w 547"/>
              <a:gd name="T31" fmla="*/ 42 h 542"/>
              <a:gd name="T32" fmla="*/ 113 w 547"/>
              <a:gd name="T33" fmla="*/ 102 h 542"/>
              <a:gd name="T34" fmla="*/ 137 w 547"/>
              <a:gd name="T35" fmla="*/ 94 h 542"/>
              <a:gd name="T36" fmla="*/ 160 w 547"/>
              <a:gd name="T37" fmla="*/ 106 h 542"/>
              <a:gd name="T38" fmla="*/ 175 w 547"/>
              <a:gd name="T39" fmla="*/ 112 h 542"/>
              <a:gd name="T40" fmla="*/ 211 w 547"/>
              <a:gd name="T41" fmla="*/ 99 h 542"/>
              <a:gd name="T42" fmla="*/ 209 w 547"/>
              <a:gd name="T43" fmla="*/ 43 h 542"/>
              <a:gd name="T44" fmla="*/ 233 w 547"/>
              <a:gd name="T45" fmla="*/ 62 h 542"/>
              <a:gd name="T46" fmla="*/ 273 w 547"/>
              <a:gd name="T47" fmla="*/ 53 h 542"/>
              <a:gd name="T48" fmla="*/ 296 w 547"/>
              <a:gd name="T49" fmla="*/ 8 h 542"/>
              <a:gd name="T50" fmla="*/ 330 w 547"/>
              <a:gd name="T51" fmla="*/ 39 h 542"/>
              <a:gd name="T52" fmla="*/ 366 w 547"/>
              <a:gd name="T53" fmla="*/ 84 h 542"/>
              <a:gd name="T54" fmla="*/ 429 w 547"/>
              <a:gd name="T55" fmla="*/ 109 h 542"/>
              <a:gd name="T56" fmla="*/ 482 w 547"/>
              <a:gd name="T57" fmla="*/ 109 h 542"/>
              <a:gd name="T58" fmla="*/ 535 w 547"/>
              <a:gd name="T59" fmla="*/ 124 h 542"/>
              <a:gd name="T60" fmla="*/ 547 w 547"/>
              <a:gd name="T61" fmla="*/ 162 h 542"/>
              <a:gd name="T62" fmla="*/ 495 w 547"/>
              <a:gd name="T63" fmla="*/ 241 h 542"/>
              <a:gd name="T64" fmla="*/ 432 w 547"/>
              <a:gd name="T65" fmla="*/ 216 h 542"/>
              <a:gd name="T66" fmla="*/ 429 w 547"/>
              <a:gd name="T67" fmla="*/ 242 h 542"/>
              <a:gd name="T68" fmla="*/ 432 w 547"/>
              <a:gd name="T69" fmla="*/ 313 h 542"/>
              <a:gd name="T70" fmla="*/ 450 w 547"/>
              <a:gd name="T71" fmla="*/ 361 h 542"/>
              <a:gd name="T72" fmla="*/ 478 w 547"/>
              <a:gd name="T73" fmla="*/ 409 h 542"/>
              <a:gd name="T74" fmla="*/ 429 w 547"/>
              <a:gd name="T75" fmla="*/ 426 h 542"/>
              <a:gd name="T76" fmla="*/ 397 w 547"/>
              <a:gd name="T77" fmla="*/ 413 h 542"/>
              <a:gd name="T78" fmla="*/ 361 w 547"/>
              <a:gd name="T79" fmla="*/ 371 h 542"/>
              <a:gd name="T80" fmla="*/ 322 w 547"/>
              <a:gd name="T81" fmla="*/ 382 h 542"/>
              <a:gd name="T82" fmla="*/ 306 w 547"/>
              <a:gd name="T83" fmla="*/ 401 h 542"/>
              <a:gd name="T84" fmla="*/ 286 w 547"/>
              <a:gd name="T85" fmla="*/ 455 h 542"/>
              <a:gd name="T86" fmla="*/ 282 w 547"/>
              <a:gd name="T87" fmla="*/ 483 h 542"/>
              <a:gd name="T88" fmla="*/ 294 w 547"/>
              <a:gd name="T89" fmla="*/ 521 h 542"/>
              <a:gd name="T90" fmla="*/ 243 w 547"/>
              <a:gd name="T91" fmla="*/ 542 h 5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47"/>
              <a:gd name="T139" fmla="*/ 0 h 542"/>
              <a:gd name="T140" fmla="*/ 547 w 547"/>
              <a:gd name="T141" fmla="*/ 542 h 54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47" h="542">
                <a:moveTo>
                  <a:pt x="243" y="542"/>
                </a:moveTo>
                <a:cubicBezTo>
                  <a:pt x="241" y="542"/>
                  <a:pt x="240" y="541"/>
                  <a:pt x="238" y="540"/>
                </a:cubicBezTo>
                <a:cubicBezTo>
                  <a:pt x="225" y="530"/>
                  <a:pt x="217" y="529"/>
                  <a:pt x="208" y="522"/>
                </a:cubicBezTo>
                <a:cubicBezTo>
                  <a:pt x="205" y="519"/>
                  <a:pt x="202" y="516"/>
                  <a:pt x="200" y="513"/>
                </a:cubicBezTo>
                <a:cubicBezTo>
                  <a:pt x="200" y="510"/>
                  <a:pt x="200" y="507"/>
                  <a:pt x="200" y="504"/>
                </a:cubicBezTo>
                <a:cubicBezTo>
                  <a:pt x="215" y="486"/>
                  <a:pt x="207" y="477"/>
                  <a:pt x="198" y="464"/>
                </a:cubicBezTo>
                <a:cubicBezTo>
                  <a:pt x="185" y="451"/>
                  <a:pt x="180" y="434"/>
                  <a:pt x="173" y="427"/>
                </a:cubicBezTo>
                <a:cubicBezTo>
                  <a:pt x="164" y="406"/>
                  <a:pt x="166" y="411"/>
                  <a:pt x="150" y="410"/>
                </a:cubicBezTo>
                <a:cubicBezTo>
                  <a:pt x="147" y="408"/>
                  <a:pt x="143" y="407"/>
                  <a:pt x="140" y="405"/>
                </a:cubicBezTo>
                <a:cubicBezTo>
                  <a:pt x="135" y="399"/>
                  <a:pt x="131" y="392"/>
                  <a:pt x="127" y="386"/>
                </a:cubicBezTo>
                <a:cubicBezTo>
                  <a:pt x="123" y="377"/>
                  <a:pt x="120" y="367"/>
                  <a:pt x="117" y="358"/>
                </a:cubicBezTo>
                <a:cubicBezTo>
                  <a:pt x="114" y="354"/>
                  <a:pt x="111" y="350"/>
                  <a:pt x="108" y="347"/>
                </a:cubicBezTo>
                <a:cubicBezTo>
                  <a:pt x="84" y="347"/>
                  <a:pt x="97" y="368"/>
                  <a:pt x="89" y="384"/>
                </a:cubicBezTo>
                <a:cubicBezTo>
                  <a:pt x="87" y="383"/>
                  <a:pt x="85" y="382"/>
                  <a:pt x="84" y="382"/>
                </a:cubicBezTo>
                <a:cubicBezTo>
                  <a:pt x="84" y="368"/>
                  <a:pt x="76" y="355"/>
                  <a:pt x="74" y="346"/>
                </a:cubicBezTo>
                <a:cubicBezTo>
                  <a:pt x="80" y="342"/>
                  <a:pt x="79" y="330"/>
                  <a:pt x="79" y="329"/>
                </a:cubicBezTo>
                <a:cubicBezTo>
                  <a:pt x="79" y="322"/>
                  <a:pt x="80" y="315"/>
                  <a:pt x="81" y="308"/>
                </a:cubicBezTo>
                <a:cubicBezTo>
                  <a:pt x="74" y="294"/>
                  <a:pt x="71" y="278"/>
                  <a:pt x="74" y="268"/>
                </a:cubicBezTo>
                <a:cubicBezTo>
                  <a:pt x="78" y="263"/>
                  <a:pt x="81" y="258"/>
                  <a:pt x="85" y="254"/>
                </a:cubicBezTo>
                <a:cubicBezTo>
                  <a:pt x="84" y="245"/>
                  <a:pt x="84" y="236"/>
                  <a:pt x="83" y="228"/>
                </a:cubicBezTo>
                <a:cubicBezTo>
                  <a:pt x="79" y="222"/>
                  <a:pt x="75" y="216"/>
                  <a:pt x="71" y="210"/>
                </a:cubicBezTo>
                <a:cubicBezTo>
                  <a:pt x="68" y="196"/>
                  <a:pt x="64" y="181"/>
                  <a:pt x="59" y="174"/>
                </a:cubicBezTo>
                <a:cubicBezTo>
                  <a:pt x="45" y="157"/>
                  <a:pt x="31" y="139"/>
                  <a:pt x="28" y="125"/>
                </a:cubicBezTo>
                <a:cubicBezTo>
                  <a:pt x="21" y="120"/>
                  <a:pt x="14" y="116"/>
                  <a:pt x="8" y="111"/>
                </a:cubicBezTo>
                <a:cubicBezTo>
                  <a:pt x="6" y="110"/>
                  <a:pt x="5" y="108"/>
                  <a:pt x="4" y="106"/>
                </a:cubicBezTo>
                <a:cubicBezTo>
                  <a:pt x="3" y="106"/>
                  <a:pt x="2" y="106"/>
                  <a:pt x="2" y="106"/>
                </a:cubicBezTo>
                <a:cubicBezTo>
                  <a:pt x="2" y="96"/>
                  <a:pt x="0" y="87"/>
                  <a:pt x="2" y="81"/>
                </a:cubicBezTo>
                <a:cubicBezTo>
                  <a:pt x="16" y="75"/>
                  <a:pt x="15" y="62"/>
                  <a:pt x="15" y="51"/>
                </a:cubicBezTo>
                <a:cubicBezTo>
                  <a:pt x="11" y="45"/>
                  <a:pt x="6" y="39"/>
                  <a:pt x="2" y="34"/>
                </a:cubicBezTo>
                <a:cubicBezTo>
                  <a:pt x="2" y="30"/>
                  <a:pt x="2" y="26"/>
                  <a:pt x="2" y="22"/>
                </a:cubicBezTo>
                <a:cubicBezTo>
                  <a:pt x="15" y="21"/>
                  <a:pt x="29" y="20"/>
                  <a:pt x="43" y="19"/>
                </a:cubicBezTo>
                <a:cubicBezTo>
                  <a:pt x="48" y="21"/>
                  <a:pt x="58" y="31"/>
                  <a:pt x="64" y="42"/>
                </a:cubicBezTo>
                <a:cubicBezTo>
                  <a:pt x="64" y="58"/>
                  <a:pt x="78" y="77"/>
                  <a:pt x="95" y="91"/>
                </a:cubicBezTo>
                <a:cubicBezTo>
                  <a:pt x="101" y="92"/>
                  <a:pt x="107" y="90"/>
                  <a:pt x="113" y="102"/>
                </a:cubicBezTo>
                <a:cubicBezTo>
                  <a:pt x="119" y="102"/>
                  <a:pt x="125" y="101"/>
                  <a:pt x="133" y="95"/>
                </a:cubicBezTo>
                <a:cubicBezTo>
                  <a:pt x="134" y="94"/>
                  <a:pt x="135" y="94"/>
                  <a:pt x="137" y="94"/>
                </a:cubicBezTo>
                <a:cubicBezTo>
                  <a:pt x="138" y="95"/>
                  <a:pt x="139" y="95"/>
                  <a:pt x="140" y="97"/>
                </a:cubicBezTo>
                <a:cubicBezTo>
                  <a:pt x="140" y="104"/>
                  <a:pt x="150" y="105"/>
                  <a:pt x="160" y="106"/>
                </a:cubicBezTo>
                <a:cubicBezTo>
                  <a:pt x="161" y="108"/>
                  <a:pt x="163" y="110"/>
                  <a:pt x="164" y="112"/>
                </a:cubicBezTo>
                <a:cubicBezTo>
                  <a:pt x="168" y="112"/>
                  <a:pt x="171" y="112"/>
                  <a:pt x="175" y="112"/>
                </a:cubicBezTo>
                <a:cubicBezTo>
                  <a:pt x="178" y="109"/>
                  <a:pt x="182" y="106"/>
                  <a:pt x="186" y="104"/>
                </a:cubicBezTo>
                <a:cubicBezTo>
                  <a:pt x="194" y="102"/>
                  <a:pt x="203" y="100"/>
                  <a:pt x="211" y="99"/>
                </a:cubicBezTo>
                <a:cubicBezTo>
                  <a:pt x="213" y="97"/>
                  <a:pt x="214" y="94"/>
                  <a:pt x="216" y="93"/>
                </a:cubicBezTo>
                <a:cubicBezTo>
                  <a:pt x="216" y="74"/>
                  <a:pt x="201" y="51"/>
                  <a:pt x="209" y="43"/>
                </a:cubicBezTo>
                <a:cubicBezTo>
                  <a:pt x="213" y="45"/>
                  <a:pt x="217" y="53"/>
                  <a:pt x="229" y="57"/>
                </a:cubicBezTo>
                <a:cubicBezTo>
                  <a:pt x="230" y="58"/>
                  <a:pt x="231" y="60"/>
                  <a:pt x="233" y="62"/>
                </a:cubicBezTo>
                <a:cubicBezTo>
                  <a:pt x="240" y="65"/>
                  <a:pt x="252" y="66"/>
                  <a:pt x="263" y="62"/>
                </a:cubicBezTo>
                <a:cubicBezTo>
                  <a:pt x="266" y="59"/>
                  <a:pt x="269" y="56"/>
                  <a:pt x="273" y="53"/>
                </a:cubicBezTo>
                <a:cubicBezTo>
                  <a:pt x="273" y="35"/>
                  <a:pt x="267" y="31"/>
                  <a:pt x="266" y="22"/>
                </a:cubicBezTo>
                <a:cubicBezTo>
                  <a:pt x="272" y="17"/>
                  <a:pt x="283" y="0"/>
                  <a:pt x="296" y="8"/>
                </a:cubicBezTo>
                <a:cubicBezTo>
                  <a:pt x="300" y="17"/>
                  <a:pt x="302" y="24"/>
                  <a:pt x="317" y="34"/>
                </a:cubicBezTo>
                <a:cubicBezTo>
                  <a:pt x="321" y="35"/>
                  <a:pt x="326" y="37"/>
                  <a:pt x="330" y="39"/>
                </a:cubicBezTo>
                <a:cubicBezTo>
                  <a:pt x="337" y="49"/>
                  <a:pt x="352" y="55"/>
                  <a:pt x="362" y="72"/>
                </a:cubicBezTo>
                <a:cubicBezTo>
                  <a:pt x="363" y="75"/>
                  <a:pt x="364" y="80"/>
                  <a:pt x="366" y="84"/>
                </a:cubicBezTo>
                <a:cubicBezTo>
                  <a:pt x="369" y="90"/>
                  <a:pt x="378" y="105"/>
                  <a:pt x="391" y="110"/>
                </a:cubicBezTo>
                <a:cubicBezTo>
                  <a:pt x="404" y="109"/>
                  <a:pt x="417" y="109"/>
                  <a:pt x="429" y="109"/>
                </a:cubicBezTo>
                <a:cubicBezTo>
                  <a:pt x="438" y="104"/>
                  <a:pt x="444" y="99"/>
                  <a:pt x="457" y="101"/>
                </a:cubicBezTo>
                <a:cubicBezTo>
                  <a:pt x="465" y="103"/>
                  <a:pt x="474" y="106"/>
                  <a:pt x="482" y="109"/>
                </a:cubicBezTo>
                <a:cubicBezTo>
                  <a:pt x="490" y="109"/>
                  <a:pt x="498" y="109"/>
                  <a:pt x="506" y="110"/>
                </a:cubicBezTo>
                <a:cubicBezTo>
                  <a:pt x="515" y="116"/>
                  <a:pt x="518" y="123"/>
                  <a:pt x="535" y="124"/>
                </a:cubicBezTo>
                <a:cubicBezTo>
                  <a:pt x="538" y="127"/>
                  <a:pt x="543" y="130"/>
                  <a:pt x="547" y="134"/>
                </a:cubicBezTo>
                <a:cubicBezTo>
                  <a:pt x="547" y="143"/>
                  <a:pt x="547" y="153"/>
                  <a:pt x="547" y="162"/>
                </a:cubicBezTo>
                <a:cubicBezTo>
                  <a:pt x="535" y="174"/>
                  <a:pt x="527" y="191"/>
                  <a:pt x="523" y="207"/>
                </a:cubicBezTo>
                <a:cubicBezTo>
                  <a:pt x="516" y="219"/>
                  <a:pt x="506" y="230"/>
                  <a:pt x="495" y="241"/>
                </a:cubicBezTo>
                <a:cubicBezTo>
                  <a:pt x="471" y="247"/>
                  <a:pt x="471" y="237"/>
                  <a:pt x="457" y="227"/>
                </a:cubicBezTo>
                <a:cubicBezTo>
                  <a:pt x="448" y="216"/>
                  <a:pt x="438" y="216"/>
                  <a:pt x="432" y="216"/>
                </a:cubicBezTo>
                <a:cubicBezTo>
                  <a:pt x="431" y="217"/>
                  <a:pt x="430" y="219"/>
                  <a:pt x="429" y="220"/>
                </a:cubicBezTo>
                <a:cubicBezTo>
                  <a:pt x="429" y="227"/>
                  <a:pt x="429" y="235"/>
                  <a:pt x="429" y="242"/>
                </a:cubicBezTo>
                <a:cubicBezTo>
                  <a:pt x="434" y="252"/>
                  <a:pt x="435" y="260"/>
                  <a:pt x="435" y="274"/>
                </a:cubicBezTo>
                <a:cubicBezTo>
                  <a:pt x="432" y="284"/>
                  <a:pt x="429" y="299"/>
                  <a:pt x="432" y="313"/>
                </a:cubicBezTo>
                <a:cubicBezTo>
                  <a:pt x="435" y="316"/>
                  <a:pt x="438" y="319"/>
                  <a:pt x="441" y="323"/>
                </a:cubicBezTo>
                <a:cubicBezTo>
                  <a:pt x="449" y="326"/>
                  <a:pt x="464" y="347"/>
                  <a:pt x="450" y="361"/>
                </a:cubicBezTo>
                <a:cubicBezTo>
                  <a:pt x="437" y="369"/>
                  <a:pt x="437" y="365"/>
                  <a:pt x="437" y="384"/>
                </a:cubicBezTo>
                <a:cubicBezTo>
                  <a:pt x="442" y="395"/>
                  <a:pt x="462" y="394"/>
                  <a:pt x="478" y="409"/>
                </a:cubicBezTo>
                <a:cubicBezTo>
                  <a:pt x="478" y="414"/>
                  <a:pt x="478" y="427"/>
                  <a:pt x="472" y="433"/>
                </a:cubicBezTo>
                <a:cubicBezTo>
                  <a:pt x="455" y="433"/>
                  <a:pt x="438" y="430"/>
                  <a:pt x="429" y="426"/>
                </a:cubicBezTo>
                <a:cubicBezTo>
                  <a:pt x="429" y="415"/>
                  <a:pt x="426" y="405"/>
                  <a:pt x="423" y="400"/>
                </a:cubicBezTo>
                <a:cubicBezTo>
                  <a:pt x="408" y="400"/>
                  <a:pt x="407" y="408"/>
                  <a:pt x="397" y="413"/>
                </a:cubicBezTo>
                <a:cubicBezTo>
                  <a:pt x="392" y="412"/>
                  <a:pt x="387" y="412"/>
                  <a:pt x="382" y="412"/>
                </a:cubicBezTo>
                <a:cubicBezTo>
                  <a:pt x="366" y="400"/>
                  <a:pt x="363" y="384"/>
                  <a:pt x="361" y="371"/>
                </a:cubicBezTo>
                <a:cubicBezTo>
                  <a:pt x="359" y="368"/>
                  <a:pt x="356" y="365"/>
                  <a:pt x="355" y="363"/>
                </a:cubicBezTo>
                <a:cubicBezTo>
                  <a:pt x="331" y="363"/>
                  <a:pt x="325" y="360"/>
                  <a:pt x="322" y="382"/>
                </a:cubicBezTo>
                <a:cubicBezTo>
                  <a:pt x="315" y="388"/>
                  <a:pt x="311" y="387"/>
                  <a:pt x="305" y="391"/>
                </a:cubicBezTo>
                <a:cubicBezTo>
                  <a:pt x="305" y="394"/>
                  <a:pt x="305" y="397"/>
                  <a:pt x="306" y="401"/>
                </a:cubicBezTo>
                <a:cubicBezTo>
                  <a:pt x="310" y="407"/>
                  <a:pt x="320" y="417"/>
                  <a:pt x="316" y="431"/>
                </a:cubicBezTo>
                <a:cubicBezTo>
                  <a:pt x="311" y="442"/>
                  <a:pt x="294" y="449"/>
                  <a:pt x="286" y="455"/>
                </a:cubicBezTo>
                <a:cubicBezTo>
                  <a:pt x="285" y="457"/>
                  <a:pt x="283" y="458"/>
                  <a:pt x="282" y="460"/>
                </a:cubicBezTo>
                <a:cubicBezTo>
                  <a:pt x="282" y="467"/>
                  <a:pt x="282" y="475"/>
                  <a:pt x="282" y="483"/>
                </a:cubicBezTo>
                <a:cubicBezTo>
                  <a:pt x="287" y="493"/>
                  <a:pt x="298" y="487"/>
                  <a:pt x="298" y="512"/>
                </a:cubicBezTo>
                <a:cubicBezTo>
                  <a:pt x="296" y="514"/>
                  <a:pt x="295" y="517"/>
                  <a:pt x="294" y="521"/>
                </a:cubicBezTo>
                <a:cubicBezTo>
                  <a:pt x="289" y="523"/>
                  <a:pt x="285" y="525"/>
                  <a:pt x="281" y="527"/>
                </a:cubicBezTo>
                <a:cubicBezTo>
                  <a:pt x="268" y="532"/>
                  <a:pt x="256" y="537"/>
                  <a:pt x="243" y="542"/>
                </a:cubicBezTo>
                <a:close/>
              </a:path>
            </a:pathLst>
          </a:custGeom>
          <a:solidFill>
            <a:schemeClr val="accent1">
              <a:lumMod val="7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a:lstStyle/>
          <a:p>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14" name="Freeform 57"/>
          <p:cNvSpPr/>
          <p:nvPr/>
        </p:nvSpPr>
        <p:spPr bwMode="auto">
          <a:xfrm rot="252836">
            <a:off x="2681605" y="3321685"/>
            <a:ext cx="2426970" cy="1388745"/>
          </a:xfrm>
          <a:custGeom>
            <a:avLst/>
            <a:gdLst>
              <a:gd name="T0" fmla="*/ 711 w 1100"/>
              <a:gd name="T1" fmla="*/ 667 h 671"/>
              <a:gd name="T2" fmla="*/ 695 w 1100"/>
              <a:gd name="T3" fmla="*/ 638 h 671"/>
              <a:gd name="T4" fmla="*/ 671 w 1100"/>
              <a:gd name="T5" fmla="*/ 599 h 671"/>
              <a:gd name="T6" fmla="*/ 639 w 1100"/>
              <a:gd name="T7" fmla="*/ 591 h 671"/>
              <a:gd name="T8" fmla="*/ 595 w 1100"/>
              <a:gd name="T9" fmla="*/ 562 h 671"/>
              <a:gd name="T10" fmla="*/ 568 w 1100"/>
              <a:gd name="T11" fmla="*/ 559 h 671"/>
              <a:gd name="T12" fmla="*/ 535 w 1100"/>
              <a:gd name="T13" fmla="*/ 585 h 671"/>
              <a:gd name="T14" fmla="*/ 527 w 1100"/>
              <a:gd name="T15" fmla="*/ 616 h 671"/>
              <a:gd name="T16" fmla="*/ 515 w 1100"/>
              <a:gd name="T17" fmla="*/ 564 h 671"/>
              <a:gd name="T18" fmla="*/ 445 w 1100"/>
              <a:gd name="T19" fmla="*/ 572 h 671"/>
              <a:gd name="T20" fmla="*/ 406 w 1100"/>
              <a:gd name="T21" fmla="*/ 543 h 671"/>
              <a:gd name="T22" fmla="*/ 343 w 1100"/>
              <a:gd name="T23" fmla="*/ 510 h 671"/>
              <a:gd name="T24" fmla="*/ 317 w 1100"/>
              <a:gd name="T25" fmla="*/ 493 h 671"/>
              <a:gd name="T26" fmla="*/ 274 w 1100"/>
              <a:gd name="T27" fmla="*/ 440 h 671"/>
              <a:gd name="T28" fmla="*/ 243 w 1100"/>
              <a:gd name="T29" fmla="*/ 430 h 671"/>
              <a:gd name="T30" fmla="*/ 207 w 1100"/>
              <a:gd name="T31" fmla="*/ 394 h 671"/>
              <a:gd name="T32" fmla="*/ 165 w 1100"/>
              <a:gd name="T33" fmla="*/ 343 h 671"/>
              <a:gd name="T34" fmla="*/ 128 w 1100"/>
              <a:gd name="T35" fmla="*/ 354 h 671"/>
              <a:gd name="T36" fmla="*/ 85 w 1100"/>
              <a:gd name="T37" fmla="*/ 311 h 671"/>
              <a:gd name="T38" fmla="*/ 12 w 1100"/>
              <a:gd name="T39" fmla="*/ 255 h 671"/>
              <a:gd name="T40" fmla="*/ 19 w 1100"/>
              <a:gd name="T41" fmla="*/ 219 h 671"/>
              <a:gd name="T42" fmla="*/ 26 w 1100"/>
              <a:gd name="T43" fmla="*/ 158 h 671"/>
              <a:gd name="T44" fmla="*/ 59 w 1100"/>
              <a:gd name="T45" fmla="*/ 174 h 671"/>
              <a:gd name="T46" fmla="*/ 61 w 1100"/>
              <a:gd name="T47" fmla="*/ 122 h 671"/>
              <a:gd name="T48" fmla="*/ 61 w 1100"/>
              <a:gd name="T49" fmla="*/ 56 h 671"/>
              <a:gd name="T50" fmla="*/ 88 w 1100"/>
              <a:gd name="T51" fmla="*/ 56 h 671"/>
              <a:gd name="T52" fmla="*/ 127 w 1100"/>
              <a:gd name="T53" fmla="*/ 41 h 671"/>
              <a:gd name="T54" fmla="*/ 177 w 1100"/>
              <a:gd name="T55" fmla="*/ 4 h 671"/>
              <a:gd name="T56" fmla="*/ 231 w 1100"/>
              <a:gd name="T57" fmla="*/ 24 h 671"/>
              <a:gd name="T58" fmla="*/ 284 w 1100"/>
              <a:gd name="T59" fmla="*/ 13 h 671"/>
              <a:gd name="T60" fmla="*/ 322 w 1100"/>
              <a:gd name="T61" fmla="*/ 47 h 671"/>
              <a:gd name="T62" fmla="*/ 375 w 1100"/>
              <a:gd name="T63" fmla="*/ 37 h 671"/>
              <a:gd name="T64" fmla="*/ 441 w 1100"/>
              <a:gd name="T65" fmla="*/ 39 h 671"/>
              <a:gd name="T66" fmla="*/ 510 w 1100"/>
              <a:gd name="T67" fmla="*/ 18 h 671"/>
              <a:gd name="T68" fmla="*/ 593 w 1100"/>
              <a:gd name="T69" fmla="*/ 22 h 671"/>
              <a:gd name="T70" fmla="*/ 616 w 1100"/>
              <a:gd name="T71" fmla="*/ 51 h 671"/>
              <a:gd name="T72" fmla="*/ 619 w 1100"/>
              <a:gd name="T73" fmla="*/ 103 h 671"/>
              <a:gd name="T74" fmla="*/ 648 w 1100"/>
              <a:gd name="T75" fmla="*/ 232 h 671"/>
              <a:gd name="T76" fmla="*/ 699 w 1100"/>
              <a:gd name="T77" fmla="*/ 251 h 671"/>
              <a:gd name="T78" fmla="*/ 802 w 1100"/>
              <a:gd name="T79" fmla="*/ 308 h 671"/>
              <a:gd name="T80" fmla="*/ 876 w 1100"/>
              <a:gd name="T81" fmla="*/ 312 h 671"/>
              <a:gd name="T82" fmla="*/ 907 w 1100"/>
              <a:gd name="T83" fmla="*/ 350 h 671"/>
              <a:gd name="T84" fmla="*/ 940 w 1100"/>
              <a:gd name="T85" fmla="*/ 384 h 671"/>
              <a:gd name="T86" fmla="*/ 957 w 1100"/>
              <a:gd name="T87" fmla="*/ 372 h 671"/>
              <a:gd name="T88" fmla="*/ 996 w 1100"/>
              <a:gd name="T89" fmla="*/ 371 h 671"/>
              <a:gd name="T90" fmla="*/ 1020 w 1100"/>
              <a:gd name="T91" fmla="*/ 339 h 671"/>
              <a:gd name="T92" fmla="*/ 1075 w 1100"/>
              <a:gd name="T93" fmla="*/ 406 h 671"/>
              <a:gd name="T94" fmla="*/ 1100 w 1100"/>
              <a:gd name="T95" fmla="*/ 478 h 671"/>
              <a:gd name="T96" fmla="*/ 1093 w 1100"/>
              <a:gd name="T97" fmla="*/ 554 h 671"/>
              <a:gd name="T98" fmla="*/ 1090 w 1100"/>
              <a:gd name="T99" fmla="*/ 566 h 671"/>
              <a:gd name="T100" fmla="*/ 1056 w 1100"/>
              <a:gd name="T101" fmla="*/ 565 h 671"/>
              <a:gd name="T102" fmla="*/ 1060 w 1100"/>
              <a:gd name="T103" fmla="*/ 613 h 671"/>
              <a:gd name="T104" fmla="*/ 1039 w 1100"/>
              <a:gd name="T105" fmla="*/ 616 h 671"/>
              <a:gd name="T106" fmla="*/ 989 w 1100"/>
              <a:gd name="T107" fmla="*/ 622 h 671"/>
              <a:gd name="T108" fmla="*/ 960 w 1100"/>
              <a:gd name="T109" fmla="*/ 622 h 671"/>
              <a:gd name="T110" fmla="*/ 921 w 1100"/>
              <a:gd name="T111" fmla="*/ 595 h 671"/>
              <a:gd name="T112" fmla="*/ 884 w 1100"/>
              <a:gd name="T113" fmla="*/ 601 h 671"/>
              <a:gd name="T114" fmla="*/ 833 w 1100"/>
              <a:gd name="T115" fmla="*/ 635 h 671"/>
              <a:gd name="T116" fmla="*/ 791 w 1100"/>
              <a:gd name="T117" fmla="*/ 662 h 6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00"/>
              <a:gd name="T178" fmla="*/ 0 h 671"/>
              <a:gd name="T179" fmla="*/ 1100 w 1100"/>
              <a:gd name="T180" fmla="*/ 671 h 67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00" h="671">
                <a:moveTo>
                  <a:pt x="758" y="671"/>
                </a:moveTo>
                <a:cubicBezTo>
                  <a:pt x="752" y="665"/>
                  <a:pt x="716" y="667"/>
                  <a:pt x="711" y="667"/>
                </a:cubicBezTo>
                <a:cubicBezTo>
                  <a:pt x="709" y="667"/>
                  <a:pt x="706" y="668"/>
                  <a:pt x="704" y="669"/>
                </a:cubicBezTo>
                <a:cubicBezTo>
                  <a:pt x="670" y="667"/>
                  <a:pt x="689" y="654"/>
                  <a:pt x="695" y="638"/>
                </a:cubicBezTo>
                <a:cubicBezTo>
                  <a:pt x="695" y="634"/>
                  <a:pt x="695" y="629"/>
                  <a:pt x="695" y="625"/>
                </a:cubicBezTo>
                <a:cubicBezTo>
                  <a:pt x="673" y="618"/>
                  <a:pt x="675" y="612"/>
                  <a:pt x="671" y="599"/>
                </a:cubicBezTo>
                <a:cubicBezTo>
                  <a:pt x="670" y="598"/>
                  <a:pt x="669" y="596"/>
                  <a:pt x="668" y="595"/>
                </a:cubicBezTo>
                <a:cubicBezTo>
                  <a:pt x="656" y="595"/>
                  <a:pt x="647" y="594"/>
                  <a:pt x="639" y="591"/>
                </a:cubicBezTo>
                <a:cubicBezTo>
                  <a:pt x="635" y="586"/>
                  <a:pt x="632" y="582"/>
                  <a:pt x="629" y="578"/>
                </a:cubicBezTo>
                <a:cubicBezTo>
                  <a:pt x="614" y="574"/>
                  <a:pt x="601" y="566"/>
                  <a:pt x="595" y="562"/>
                </a:cubicBezTo>
                <a:cubicBezTo>
                  <a:pt x="593" y="561"/>
                  <a:pt x="590" y="559"/>
                  <a:pt x="588" y="559"/>
                </a:cubicBezTo>
                <a:cubicBezTo>
                  <a:pt x="581" y="559"/>
                  <a:pt x="574" y="559"/>
                  <a:pt x="568" y="559"/>
                </a:cubicBezTo>
                <a:cubicBezTo>
                  <a:pt x="559" y="564"/>
                  <a:pt x="554" y="574"/>
                  <a:pt x="543" y="578"/>
                </a:cubicBezTo>
                <a:cubicBezTo>
                  <a:pt x="540" y="580"/>
                  <a:pt x="537" y="582"/>
                  <a:pt x="535" y="585"/>
                </a:cubicBezTo>
                <a:cubicBezTo>
                  <a:pt x="533" y="588"/>
                  <a:pt x="532" y="591"/>
                  <a:pt x="531" y="594"/>
                </a:cubicBezTo>
                <a:cubicBezTo>
                  <a:pt x="529" y="601"/>
                  <a:pt x="528" y="608"/>
                  <a:pt x="527" y="616"/>
                </a:cubicBezTo>
                <a:cubicBezTo>
                  <a:pt x="499" y="612"/>
                  <a:pt x="507" y="588"/>
                  <a:pt x="515" y="573"/>
                </a:cubicBezTo>
                <a:cubicBezTo>
                  <a:pt x="515" y="570"/>
                  <a:pt x="515" y="567"/>
                  <a:pt x="515" y="564"/>
                </a:cubicBezTo>
                <a:cubicBezTo>
                  <a:pt x="503" y="555"/>
                  <a:pt x="503" y="558"/>
                  <a:pt x="495" y="557"/>
                </a:cubicBezTo>
                <a:cubicBezTo>
                  <a:pt x="471" y="562"/>
                  <a:pt x="460" y="563"/>
                  <a:pt x="445" y="572"/>
                </a:cubicBezTo>
                <a:cubicBezTo>
                  <a:pt x="428" y="572"/>
                  <a:pt x="419" y="560"/>
                  <a:pt x="415" y="551"/>
                </a:cubicBezTo>
                <a:cubicBezTo>
                  <a:pt x="412" y="548"/>
                  <a:pt x="409" y="545"/>
                  <a:pt x="406" y="543"/>
                </a:cubicBezTo>
                <a:cubicBezTo>
                  <a:pt x="391" y="543"/>
                  <a:pt x="376" y="543"/>
                  <a:pt x="362" y="543"/>
                </a:cubicBezTo>
                <a:cubicBezTo>
                  <a:pt x="349" y="535"/>
                  <a:pt x="348" y="519"/>
                  <a:pt x="343" y="510"/>
                </a:cubicBezTo>
                <a:cubicBezTo>
                  <a:pt x="333" y="508"/>
                  <a:pt x="333" y="508"/>
                  <a:pt x="329" y="502"/>
                </a:cubicBezTo>
                <a:cubicBezTo>
                  <a:pt x="325" y="499"/>
                  <a:pt x="321" y="496"/>
                  <a:pt x="317" y="493"/>
                </a:cubicBezTo>
                <a:cubicBezTo>
                  <a:pt x="309" y="490"/>
                  <a:pt x="302" y="487"/>
                  <a:pt x="294" y="485"/>
                </a:cubicBezTo>
                <a:cubicBezTo>
                  <a:pt x="271" y="465"/>
                  <a:pt x="277" y="462"/>
                  <a:pt x="274" y="440"/>
                </a:cubicBezTo>
                <a:cubicBezTo>
                  <a:pt x="272" y="437"/>
                  <a:pt x="270" y="433"/>
                  <a:pt x="269" y="430"/>
                </a:cubicBezTo>
                <a:cubicBezTo>
                  <a:pt x="260" y="430"/>
                  <a:pt x="251" y="430"/>
                  <a:pt x="243" y="430"/>
                </a:cubicBezTo>
                <a:cubicBezTo>
                  <a:pt x="226" y="424"/>
                  <a:pt x="227" y="419"/>
                  <a:pt x="224" y="409"/>
                </a:cubicBezTo>
                <a:cubicBezTo>
                  <a:pt x="217" y="399"/>
                  <a:pt x="211" y="396"/>
                  <a:pt x="207" y="394"/>
                </a:cubicBezTo>
                <a:cubicBezTo>
                  <a:pt x="199" y="387"/>
                  <a:pt x="191" y="381"/>
                  <a:pt x="184" y="374"/>
                </a:cubicBezTo>
                <a:cubicBezTo>
                  <a:pt x="178" y="364"/>
                  <a:pt x="171" y="353"/>
                  <a:pt x="165" y="343"/>
                </a:cubicBezTo>
                <a:cubicBezTo>
                  <a:pt x="152" y="343"/>
                  <a:pt x="149" y="343"/>
                  <a:pt x="142" y="346"/>
                </a:cubicBezTo>
                <a:cubicBezTo>
                  <a:pt x="137" y="348"/>
                  <a:pt x="132" y="351"/>
                  <a:pt x="128" y="354"/>
                </a:cubicBezTo>
                <a:cubicBezTo>
                  <a:pt x="121" y="354"/>
                  <a:pt x="114" y="354"/>
                  <a:pt x="108" y="354"/>
                </a:cubicBezTo>
                <a:cubicBezTo>
                  <a:pt x="89" y="341"/>
                  <a:pt x="88" y="324"/>
                  <a:pt x="85" y="311"/>
                </a:cubicBezTo>
                <a:cubicBezTo>
                  <a:pt x="79" y="302"/>
                  <a:pt x="74" y="293"/>
                  <a:pt x="69" y="284"/>
                </a:cubicBezTo>
                <a:cubicBezTo>
                  <a:pt x="51" y="266"/>
                  <a:pt x="29" y="261"/>
                  <a:pt x="12" y="255"/>
                </a:cubicBezTo>
                <a:cubicBezTo>
                  <a:pt x="0" y="246"/>
                  <a:pt x="7" y="238"/>
                  <a:pt x="10" y="232"/>
                </a:cubicBezTo>
                <a:cubicBezTo>
                  <a:pt x="15" y="229"/>
                  <a:pt x="18" y="221"/>
                  <a:pt x="19" y="219"/>
                </a:cubicBezTo>
                <a:cubicBezTo>
                  <a:pt x="19" y="205"/>
                  <a:pt x="19" y="191"/>
                  <a:pt x="20" y="178"/>
                </a:cubicBezTo>
                <a:cubicBezTo>
                  <a:pt x="13" y="160"/>
                  <a:pt x="8" y="158"/>
                  <a:pt x="26" y="158"/>
                </a:cubicBezTo>
                <a:cubicBezTo>
                  <a:pt x="28" y="159"/>
                  <a:pt x="30" y="161"/>
                  <a:pt x="32" y="163"/>
                </a:cubicBezTo>
                <a:cubicBezTo>
                  <a:pt x="35" y="169"/>
                  <a:pt x="46" y="190"/>
                  <a:pt x="59" y="174"/>
                </a:cubicBezTo>
                <a:cubicBezTo>
                  <a:pt x="61" y="168"/>
                  <a:pt x="62" y="163"/>
                  <a:pt x="64" y="157"/>
                </a:cubicBezTo>
                <a:cubicBezTo>
                  <a:pt x="63" y="145"/>
                  <a:pt x="62" y="133"/>
                  <a:pt x="61" y="122"/>
                </a:cubicBezTo>
                <a:cubicBezTo>
                  <a:pt x="58" y="112"/>
                  <a:pt x="54" y="103"/>
                  <a:pt x="51" y="94"/>
                </a:cubicBezTo>
                <a:cubicBezTo>
                  <a:pt x="46" y="74"/>
                  <a:pt x="48" y="66"/>
                  <a:pt x="61" y="56"/>
                </a:cubicBezTo>
                <a:cubicBezTo>
                  <a:pt x="62" y="53"/>
                  <a:pt x="64" y="50"/>
                  <a:pt x="66" y="47"/>
                </a:cubicBezTo>
                <a:cubicBezTo>
                  <a:pt x="74" y="50"/>
                  <a:pt x="81" y="53"/>
                  <a:pt x="88" y="56"/>
                </a:cubicBezTo>
                <a:cubicBezTo>
                  <a:pt x="95" y="56"/>
                  <a:pt x="101" y="56"/>
                  <a:pt x="108" y="56"/>
                </a:cubicBezTo>
                <a:cubicBezTo>
                  <a:pt x="114" y="51"/>
                  <a:pt x="120" y="48"/>
                  <a:pt x="127" y="41"/>
                </a:cubicBezTo>
                <a:cubicBezTo>
                  <a:pt x="134" y="21"/>
                  <a:pt x="141" y="11"/>
                  <a:pt x="160" y="1"/>
                </a:cubicBezTo>
                <a:cubicBezTo>
                  <a:pt x="165" y="1"/>
                  <a:pt x="165" y="0"/>
                  <a:pt x="177" y="4"/>
                </a:cubicBezTo>
                <a:cubicBezTo>
                  <a:pt x="185" y="9"/>
                  <a:pt x="194" y="14"/>
                  <a:pt x="203" y="20"/>
                </a:cubicBezTo>
                <a:cubicBezTo>
                  <a:pt x="203" y="36"/>
                  <a:pt x="220" y="28"/>
                  <a:pt x="231" y="24"/>
                </a:cubicBezTo>
                <a:cubicBezTo>
                  <a:pt x="238" y="23"/>
                  <a:pt x="245" y="22"/>
                  <a:pt x="252" y="21"/>
                </a:cubicBezTo>
                <a:cubicBezTo>
                  <a:pt x="266" y="7"/>
                  <a:pt x="264" y="0"/>
                  <a:pt x="284" y="13"/>
                </a:cubicBezTo>
                <a:cubicBezTo>
                  <a:pt x="284" y="30"/>
                  <a:pt x="284" y="28"/>
                  <a:pt x="302" y="39"/>
                </a:cubicBezTo>
                <a:cubicBezTo>
                  <a:pt x="309" y="41"/>
                  <a:pt x="315" y="44"/>
                  <a:pt x="322" y="47"/>
                </a:cubicBezTo>
                <a:cubicBezTo>
                  <a:pt x="327" y="47"/>
                  <a:pt x="333" y="47"/>
                  <a:pt x="339" y="47"/>
                </a:cubicBezTo>
                <a:cubicBezTo>
                  <a:pt x="349" y="43"/>
                  <a:pt x="360" y="38"/>
                  <a:pt x="375" y="37"/>
                </a:cubicBezTo>
                <a:cubicBezTo>
                  <a:pt x="395" y="30"/>
                  <a:pt x="394" y="27"/>
                  <a:pt x="418" y="38"/>
                </a:cubicBezTo>
                <a:cubicBezTo>
                  <a:pt x="425" y="38"/>
                  <a:pt x="433" y="38"/>
                  <a:pt x="441" y="39"/>
                </a:cubicBezTo>
                <a:cubicBezTo>
                  <a:pt x="449" y="33"/>
                  <a:pt x="447" y="28"/>
                  <a:pt x="457" y="25"/>
                </a:cubicBezTo>
                <a:cubicBezTo>
                  <a:pt x="474" y="11"/>
                  <a:pt x="482" y="4"/>
                  <a:pt x="510" y="18"/>
                </a:cubicBezTo>
                <a:cubicBezTo>
                  <a:pt x="528" y="18"/>
                  <a:pt x="554" y="14"/>
                  <a:pt x="577" y="14"/>
                </a:cubicBezTo>
                <a:cubicBezTo>
                  <a:pt x="582" y="16"/>
                  <a:pt x="587" y="19"/>
                  <a:pt x="593" y="22"/>
                </a:cubicBezTo>
                <a:cubicBezTo>
                  <a:pt x="597" y="26"/>
                  <a:pt x="603" y="34"/>
                  <a:pt x="615" y="37"/>
                </a:cubicBezTo>
                <a:cubicBezTo>
                  <a:pt x="615" y="41"/>
                  <a:pt x="615" y="46"/>
                  <a:pt x="616" y="51"/>
                </a:cubicBezTo>
                <a:cubicBezTo>
                  <a:pt x="620" y="58"/>
                  <a:pt x="634" y="69"/>
                  <a:pt x="629" y="86"/>
                </a:cubicBezTo>
                <a:cubicBezTo>
                  <a:pt x="625" y="91"/>
                  <a:pt x="622" y="97"/>
                  <a:pt x="619" y="103"/>
                </a:cubicBezTo>
                <a:cubicBezTo>
                  <a:pt x="619" y="110"/>
                  <a:pt x="619" y="117"/>
                  <a:pt x="619" y="124"/>
                </a:cubicBezTo>
                <a:cubicBezTo>
                  <a:pt x="623" y="161"/>
                  <a:pt x="615" y="199"/>
                  <a:pt x="648" y="232"/>
                </a:cubicBezTo>
                <a:cubicBezTo>
                  <a:pt x="653" y="235"/>
                  <a:pt x="665" y="243"/>
                  <a:pt x="675" y="247"/>
                </a:cubicBezTo>
                <a:cubicBezTo>
                  <a:pt x="683" y="248"/>
                  <a:pt x="691" y="249"/>
                  <a:pt x="699" y="251"/>
                </a:cubicBezTo>
                <a:cubicBezTo>
                  <a:pt x="711" y="274"/>
                  <a:pt x="729" y="282"/>
                  <a:pt x="760" y="287"/>
                </a:cubicBezTo>
                <a:cubicBezTo>
                  <a:pt x="772" y="296"/>
                  <a:pt x="781" y="306"/>
                  <a:pt x="802" y="308"/>
                </a:cubicBezTo>
                <a:cubicBezTo>
                  <a:pt x="822" y="308"/>
                  <a:pt x="843" y="307"/>
                  <a:pt x="863" y="307"/>
                </a:cubicBezTo>
                <a:cubicBezTo>
                  <a:pt x="867" y="308"/>
                  <a:pt x="871" y="310"/>
                  <a:pt x="876" y="312"/>
                </a:cubicBezTo>
                <a:cubicBezTo>
                  <a:pt x="882" y="315"/>
                  <a:pt x="888" y="320"/>
                  <a:pt x="895" y="324"/>
                </a:cubicBezTo>
                <a:cubicBezTo>
                  <a:pt x="899" y="332"/>
                  <a:pt x="903" y="341"/>
                  <a:pt x="907" y="350"/>
                </a:cubicBezTo>
                <a:cubicBezTo>
                  <a:pt x="911" y="366"/>
                  <a:pt x="910" y="368"/>
                  <a:pt x="928" y="383"/>
                </a:cubicBezTo>
                <a:cubicBezTo>
                  <a:pt x="932" y="383"/>
                  <a:pt x="936" y="383"/>
                  <a:pt x="940" y="384"/>
                </a:cubicBezTo>
                <a:cubicBezTo>
                  <a:pt x="942" y="380"/>
                  <a:pt x="944" y="377"/>
                  <a:pt x="947" y="373"/>
                </a:cubicBezTo>
                <a:cubicBezTo>
                  <a:pt x="950" y="373"/>
                  <a:pt x="954" y="372"/>
                  <a:pt x="957" y="372"/>
                </a:cubicBezTo>
                <a:cubicBezTo>
                  <a:pt x="957" y="378"/>
                  <a:pt x="965" y="383"/>
                  <a:pt x="976" y="383"/>
                </a:cubicBezTo>
                <a:cubicBezTo>
                  <a:pt x="982" y="379"/>
                  <a:pt x="989" y="375"/>
                  <a:pt x="996" y="371"/>
                </a:cubicBezTo>
                <a:cubicBezTo>
                  <a:pt x="1003" y="361"/>
                  <a:pt x="1010" y="348"/>
                  <a:pt x="1018" y="340"/>
                </a:cubicBezTo>
                <a:cubicBezTo>
                  <a:pt x="1019" y="339"/>
                  <a:pt x="1019" y="339"/>
                  <a:pt x="1020" y="339"/>
                </a:cubicBezTo>
                <a:cubicBezTo>
                  <a:pt x="1023" y="343"/>
                  <a:pt x="1032" y="349"/>
                  <a:pt x="1042" y="355"/>
                </a:cubicBezTo>
                <a:cubicBezTo>
                  <a:pt x="1046" y="370"/>
                  <a:pt x="1059" y="388"/>
                  <a:pt x="1075" y="406"/>
                </a:cubicBezTo>
                <a:cubicBezTo>
                  <a:pt x="1079" y="418"/>
                  <a:pt x="1082" y="430"/>
                  <a:pt x="1086" y="443"/>
                </a:cubicBezTo>
                <a:cubicBezTo>
                  <a:pt x="1092" y="450"/>
                  <a:pt x="1100" y="461"/>
                  <a:pt x="1100" y="478"/>
                </a:cubicBezTo>
                <a:cubicBezTo>
                  <a:pt x="1087" y="493"/>
                  <a:pt x="1086" y="492"/>
                  <a:pt x="1087" y="515"/>
                </a:cubicBezTo>
                <a:cubicBezTo>
                  <a:pt x="1090" y="525"/>
                  <a:pt x="1099" y="539"/>
                  <a:pt x="1093" y="554"/>
                </a:cubicBezTo>
                <a:cubicBezTo>
                  <a:pt x="1093" y="558"/>
                  <a:pt x="1093" y="562"/>
                  <a:pt x="1093" y="566"/>
                </a:cubicBezTo>
                <a:cubicBezTo>
                  <a:pt x="1092" y="566"/>
                  <a:pt x="1091" y="566"/>
                  <a:pt x="1090" y="566"/>
                </a:cubicBezTo>
                <a:cubicBezTo>
                  <a:pt x="1090" y="561"/>
                  <a:pt x="1081" y="558"/>
                  <a:pt x="1079" y="555"/>
                </a:cubicBezTo>
                <a:cubicBezTo>
                  <a:pt x="1064" y="555"/>
                  <a:pt x="1062" y="560"/>
                  <a:pt x="1056" y="565"/>
                </a:cubicBezTo>
                <a:cubicBezTo>
                  <a:pt x="1056" y="574"/>
                  <a:pt x="1059" y="584"/>
                  <a:pt x="1062" y="599"/>
                </a:cubicBezTo>
                <a:cubicBezTo>
                  <a:pt x="1061" y="604"/>
                  <a:pt x="1061" y="608"/>
                  <a:pt x="1060" y="613"/>
                </a:cubicBezTo>
                <a:cubicBezTo>
                  <a:pt x="1058" y="614"/>
                  <a:pt x="1055" y="615"/>
                  <a:pt x="1053" y="616"/>
                </a:cubicBezTo>
                <a:cubicBezTo>
                  <a:pt x="1048" y="616"/>
                  <a:pt x="1043" y="616"/>
                  <a:pt x="1039" y="616"/>
                </a:cubicBezTo>
                <a:cubicBezTo>
                  <a:pt x="1033" y="608"/>
                  <a:pt x="1027" y="600"/>
                  <a:pt x="1021" y="592"/>
                </a:cubicBezTo>
                <a:cubicBezTo>
                  <a:pt x="998" y="581"/>
                  <a:pt x="985" y="599"/>
                  <a:pt x="989" y="622"/>
                </a:cubicBezTo>
                <a:cubicBezTo>
                  <a:pt x="987" y="625"/>
                  <a:pt x="986" y="628"/>
                  <a:pt x="985" y="631"/>
                </a:cubicBezTo>
                <a:cubicBezTo>
                  <a:pt x="975" y="631"/>
                  <a:pt x="962" y="625"/>
                  <a:pt x="960" y="622"/>
                </a:cubicBezTo>
                <a:cubicBezTo>
                  <a:pt x="959" y="618"/>
                  <a:pt x="957" y="614"/>
                  <a:pt x="957" y="609"/>
                </a:cubicBezTo>
                <a:cubicBezTo>
                  <a:pt x="943" y="602"/>
                  <a:pt x="930" y="599"/>
                  <a:pt x="921" y="595"/>
                </a:cubicBezTo>
                <a:cubicBezTo>
                  <a:pt x="919" y="592"/>
                  <a:pt x="917" y="589"/>
                  <a:pt x="915" y="587"/>
                </a:cubicBezTo>
                <a:cubicBezTo>
                  <a:pt x="896" y="587"/>
                  <a:pt x="897" y="591"/>
                  <a:pt x="884" y="601"/>
                </a:cubicBezTo>
                <a:cubicBezTo>
                  <a:pt x="876" y="605"/>
                  <a:pt x="867" y="610"/>
                  <a:pt x="860" y="615"/>
                </a:cubicBezTo>
                <a:cubicBezTo>
                  <a:pt x="841" y="618"/>
                  <a:pt x="844" y="621"/>
                  <a:pt x="833" y="635"/>
                </a:cubicBezTo>
                <a:cubicBezTo>
                  <a:pt x="808" y="638"/>
                  <a:pt x="811" y="638"/>
                  <a:pt x="797" y="657"/>
                </a:cubicBezTo>
                <a:cubicBezTo>
                  <a:pt x="795" y="658"/>
                  <a:pt x="793" y="660"/>
                  <a:pt x="791" y="662"/>
                </a:cubicBezTo>
                <a:cubicBezTo>
                  <a:pt x="776" y="664"/>
                  <a:pt x="769" y="667"/>
                  <a:pt x="758" y="671"/>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15" name="Freeform 58"/>
          <p:cNvSpPr/>
          <p:nvPr/>
        </p:nvSpPr>
        <p:spPr bwMode="auto">
          <a:xfrm rot="252836">
            <a:off x="7400925" y="4457700"/>
            <a:ext cx="454025" cy="431165"/>
          </a:xfrm>
          <a:custGeom>
            <a:avLst/>
            <a:gdLst>
              <a:gd name="T0" fmla="*/ 89 w 206"/>
              <a:gd name="T1" fmla="*/ 208 h 208"/>
              <a:gd name="T2" fmla="*/ 61 w 206"/>
              <a:gd name="T3" fmla="*/ 197 h 208"/>
              <a:gd name="T4" fmla="*/ 49 w 206"/>
              <a:gd name="T5" fmla="*/ 160 h 208"/>
              <a:gd name="T6" fmla="*/ 38 w 206"/>
              <a:gd name="T7" fmla="*/ 151 h 208"/>
              <a:gd name="T8" fmla="*/ 27 w 206"/>
              <a:gd name="T9" fmla="*/ 150 h 208"/>
              <a:gd name="T10" fmla="*/ 0 w 206"/>
              <a:gd name="T11" fmla="*/ 97 h 208"/>
              <a:gd name="T12" fmla="*/ 15 w 206"/>
              <a:gd name="T13" fmla="*/ 75 h 208"/>
              <a:gd name="T14" fmla="*/ 33 w 206"/>
              <a:gd name="T15" fmla="*/ 56 h 208"/>
              <a:gd name="T16" fmla="*/ 40 w 206"/>
              <a:gd name="T17" fmla="*/ 45 h 208"/>
              <a:gd name="T18" fmla="*/ 41 w 206"/>
              <a:gd name="T19" fmla="*/ 16 h 208"/>
              <a:gd name="T20" fmla="*/ 64 w 206"/>
              <a:gd name="T21" fmla="*/ 12 h 208"/>
              <a:gd name="T22" fmla="*/ 79 w 206"/>
              <a:gd name="T23" fmla="*/ 12 h 208"/>
              <a:gd name="T24" fmla="*/ 115 w 206"/>
              <a:gd name="T25" fmla="*/ 10 h 208"/>
              <a:gd name="T26" fmla="*/ 143 w 206"/>
              <a:gd name="T27" fmla="*/ 19 h 208"/>
              <a:gd name="T28" fmla="*/ 169 w 206"/>
              <a:gd name="T29" fmla="*/ 11 h 208"/>
              <a:gd name="T30" fmla="*/ 183 w 206"/>
              <a:gd name="T31" fmla="*/ 17 h 208"/>
              <a:gd name="T32" fmla="*/ 205 w 206"/>
              <a:gd name="T33" fmla="*/ 19 h 208"/>
              <a:gd name="T34" fmla="*/ 180 w 206"/>
              <a:gd name="T35" fmla="*/ 53 h 208"/>
              <a:gd name="T36" fmla="*/ 197 w 206"/>
              <a:gd name="T37" fmla="*/ 53 h 208"/>
              <a:gd name="T38" fmla="*/ 204 w 206"/>
              <a:gd name="T39" fmla="*/ 46 h 208"/>
              <a:gd name="T40" fmla="*/ 202 w 206"/>
              <a:gd name="T41" fmla="*/ 61 h 208"/>
              <a:gd name="T42" fmla="*/ 181 w 206"/>
              <a:gd name="T43" fmla="*/ 69 h 208"/>
              <a:gd name="T44" fmla="*/ 182 w 206"/>
              <a:gd name="T45" fmla="*/ 80 h 208"/>
              <a:gd name="T46" fmla="*/ 193 w 206"/>
              <a:gd name="T47" fmla="*/ 86 h 208"/>
              <a:gd name="T48" fmla="*/ 191 w 206"/>
              <a:gd name="T49" fmla="*/ 116 h 208"/>
              <a:gd name="T50" fmla="*/ 190 w 206"/>
              <a:gd name="T51" fmla="*/ 139 h 208"/>
              <a:gd name="T52" fmla="*/ 185 w 206"/>
              <a:gd name="T53" fmla="*/ 141 h 208"/>
              <a:gd name="T54" fmla="*/ 185 w 206"/>
              <a:gd name="T55" fmla="*/ 134 h 208"/>
              <a:gd name="T56" fmla="*/ 152 w 206"/>
              <a:gd name="T57" fmla="*/ 157 h 208"/>
              <a:gd name="T58" fmla="*/ 148 w 206"/>
              <a:gd name="T59" fmla="*/ 167 h 208"/>
              <a:gd name="T60" fmla="*/ 147 w 206"/>
              <a:gd name="T61" fmla="*/ 200 h 208"/>
              <a:gd name="T62" fmla="*/ 141 w 206"/>
              <a:gd name="T63" fmla="*/ 198 h 208"/>
              <a:gd name="T64" fmla="*/ 89 w 206"/>
              <a:gd name="T65" fmla="*/ 208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6"/>
              <a:gd name="T100" fmla="*/ 0 h 208"/>
              <a:gd name="T101" fmla="*/ 206 w 206"/>
              <a:gd name="T102" fmla="*/ 208 h 2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6" h="208">
                <a:moveTo>
                  <a:pt x="89" y="208"/>
                </a:moveTo>
                <a:cubicBezTo>
                  <a:pt x="72" y="205"/>
                  <a:pt x="67" y="203"/>
                  <a:pt x="61" y="197"/>
                </a:cubicBezTo>
                <a:cubicBezTo>
                  <a:pt x="57" y="184"/>
                  <a:pt x="53" y="172"/>
                  <a:pt x="49" y="160"/>
                </a:cubicBezTo>
                <a:cubicBezTo>
                  <a:pt x="45" y="157"/>
                  <a:pt x="41" y="154"/>
                  <a:pt x="38" y="151"/>
                </a:cubicBezTo>
                <a:cubicBezTo>
                  <a:pt x="34" y="150"/>
                  <a:pt x="31" y="150"/>
                  <a:pt x="27" y="150"/>
                </a:cubicBezTo>
                <a:cubicBezTo>
                  <a:pt x="33" y="128"/>
                  <a:pt x="9" y="106"/>
                  <a:pt x="0" y="97"/>
                </a:cubicBezTo>
                <a:cubicBezTo>
                  <a:pt x="0" y="88"/>
                  <a:pt x="11" y="81"/>
                  <a:pt x="15" y="75"/>
                </a:cubicBezTo>
                <a:cubicBezTo>
                  <a:pt x="15" y="63"/>
                  <a:pt x="26" y="62"/>
                  <a:pt x="33" y="56"/>
                </a:cubicBezTo>
                <a:cubicBezTo>
                  <a:pt x="36" y="52"/>
                  <a:pt x="38" y="48"/>
                  <a:pt x="40" y="45"/>
                </a:cubicBezTo>
                <a:cubicBezTo>
                  <a:pt x="40" y="36"/>
                  <a:pt x="39" y="18"/>
                  <a:pt x="41" y="16"/>
                </a:cubicBezTo>
                <a:cubicBezTo>
                  <a:pt x="47" y="15"/>
                  <a:pt x="53" y="5"/>
                  <a:pt x="64" y="12"/>
                </a:cubicBezTo>
                <a:cubicBezTo>
                  <a:pt x="69" y="12"/>
                  <a:pt x="74" y="12"/>
                  <a:pt x="79" y="12"/>
                </a:cubicBezTo>
                <a:cubicBezTo>
                  <a:pt x="86" y="3"/>
                  <a:pt x="102" y="7"/>
                  <a:pt x="115" y="10"/>
                </a:cubicBezTo>
                <a:cubicBezTo>
                  <a:pt x="119" y="16"/>
                  <a:pt x="131" y="25"/>
                  <a:pt x="143" y="19"/>
                </a:cubicBezTo>
                <a:cubicBezTo>
                  <a:pt x="150" y="14"/>
                  <a:pt x="158" y="0"/>
                  <a:pt x="169" y="11"/>
                </a:cubicBezTo>
                <a:cubicBezTo>
                  <a:pt x="173" y="13"/>
                  <a:pt x="178" y="15"/>
                  <a:pt x="183" y="17"/>
                </a:cubicBezTo>
                <a:cubicBezTo>
                  <a:pt x="190" y="18"/>
                  <a:pt x="198" y="18"/>
                  <a:pt x="205" y="19"/>
                </a:cubicBezTo>
                <a:cubicBezTo>
                  <a:pt x="203" y="25"/>
                  <a:pt x="168" y="42"/>
                  <a:pt x="180" y="53"/>
                </a:cubicBezTo>
                <a:cubicBezTo>
                  <a:pt x="185" y="53"/>
                  <a:pt x="191" y="53"/>
                  <a:pt x="197" y="53"/>
                </a:cubicBezTo>
                <a:cubicBezTo>
                  <a:pt x="199" y="51"/>
                  <a:pt x="202" y="49"/>
                  <a:pt x="204" y="46"/>
                </a:cubicBezTo>
                <a:cubicBezTo>
                  <a:pt x="205" y="49"/>
                  <a:pt x="206" y="56"/>
                  <a:pt x="202" y="61"/>
                </a:cubicBezTo>
                <a:cubicBezTo>
                  <a:pt x="191" y="63"/>
                  <a:pt x="187" y="65"/>
                  <a:pt x="181" y="69"/>
                </a:cubicBezTo>
                <a:cubicBezTo>
                  <a:pt x="181" y="73"/>
                  <a:pt x="182" y="76"/>
                  <a:pt x="182" y="80"/>
                </a:cubicBezTo>
                <a:cubicBezTo>
                  <a:pt x="186" y="82"/>
                  <a:pt x="189" y="84"/>
                  <a:pt x="193" y="86"/>
                </a:cubicBezTo>
                <a:cubicBezTo>
                  <a:pt x="191" y="95"/>
                  <a:pt x="191" y="102"/>
                  <a:pt x="191" y="116"/>
                </a:cubicBezTo>
                <a:cubicBezTo>
                  <a:pt x="192" y="120"/>
                  <a:pt x="196" y="134"/>
                  <a:pt x="190" y="139"/>
                </a:cubicBezTo>
                <a:cubicBezTo>
                  <a:pt x="188" y="139"/>
                  <a:pt x="186" y="140"/>
                  <a:pt x="185" y="141"/>
                </a:cubicBezTo>
                <a:cubicBezTo>
                  <a:pt x="185" y="138"/>
                  <a:pt x="185" y="136"/>
                  <a:pt x="185" y="134"/>
                </a:cubicBezTo>
                <a:cubicBezTo>
                  <a:pt x="174" y="127"/>
                  <a:pt x="158" y="152"/>
                  <a:pt x="152" y="157"/>
                </a:cubicBezTo>
                <a:cubicBezTo>
                  <a:pt x="150" y="160"/>
                  <a:pt x="149" y="164"/>
                  <a:pt x="148" y="167"/>
                </a:cubicBezTo>
                <a:cubicBezTo>
                  <a:pt x="148" y="178"/>
                  <a:pt x="147" y="188"/>
                  <a:pt x="147" y="200"/>
                </a:cubicBezTo>
                <a:cubicBezTo>
                  <a:pt x="145" y="199"/>
                  <a:pt x="143" y="198"/>
                  <a:pt x="141" y="198"/>
                </a:cubicBezTo>
                <a:cubicBezTo>
                  <a:pt x="117" y="198"/>
                  <a:pt x="108" y="201"/>
                  <a:pt x="89" y="208"/>
                </a:cubicBezTo>
                <a:close/>
              </a:path>
            </a:pathLst>
          </a:custGeom>
          <a:solidFill>
            <a:schemeClr val="accent1">
              <a:lumMod val="40000"/>
              <a:lumOff val="60000"/>
            </a:schemeClr>
          </a:solidFill>
          <a:ln w="12700">
            <a:noFill/>
            <a:miter lim="800000"/>
          </a:ln>
        </p:spPr>
        <p:txBody>
          <a:bodyPr/>
          <a:lstStyle/>
          <a:p>
            <a:pPr fontAlgn="base">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16" name="Freeform 59"/>
          <p:cNvSpPr/>
          <p:nvPr/>
        </p:nvSpPr>
        <p:spPr bwMode="auto">
          <a:xfrm rot="252836">
            <a:off x="5861050" y="4202430"/>
            <a:ext cx="572770" cy="570230"/>
          </a:xfrm>
          <a:custGeom>
            <a:avLst/>
            <a:gdLst>
              <a:gd name="T0" fmla="*/ 211 w 260"/>
              <a:gd name="T1" fmla="*/ 274 h 274"/>
              <a:gd name="T2" fmla="*/ 169 w 260"/>
              <a:gd name="T3" fmla="*/ 235 h 274"/>
              <a:gd name="T4" fmla="*/ 122 w 260"/>
              <a:gd name="T5" fmla="*/ 198 h 274"/>
              <a:gd name="T6" fmla="*/ 112 w 260"/>
              <a:gd name="T7" fmla="*/ 215 h 274"/>
              <a:gd name="T8" fmla="*/ 86 w 260"/>
              <a:gd name="T9" fmla="*/ 242 h 274"/>
              <a:gd name="T10" fmla="*/ 86 w 260"/>
              <a:gd name="T11" fmla="*/ 244 h 274"/>
              <a:gd name="T12" fmla="*/ 80 w 260"/>
              <a:gd name="T13" fmla="*/ 247 h 274"/>
              <a:gd name="T14" fmla="*/ 67 w 260"/>
              <a:gd name="T15" fmla="*/ 252 h 274"/>
              <a:gd name="T16" fmla="*/ 23 w 260"/>
              <a:gd name="T17" fmla="*/ 238 h 274"/>
              <a:gd name="T18" fmla="*/ 24 w 260"/>
              <a:gd name="T19" fmla="*/ 207 h 274"/>
              <a:gd name="T20" fmla="*/ 3 w 260"/>
              <a:gd name="T21" fmla="*/ 179 h 274"/>
              <a:gd name="T22" fmla="*/ 7 w 260"/>
              <a:gd name="T23" fmla="*/ 132 h 274"/>
              <a:gd name="T24" fmla="*/ 1 w 260"/>
              <a:gd name="T25" fmla="*/ 99 h 274"/>
              <a:gd name="T26" fmla="*/ 3 w 260"/>
              <a:gd name="T27" fmla="*/ 98 h 274"/>
              <a:gd name="T28" fmla="*/ 23 w 260"/>
              <a:gd name="T29" fmla="*/ 110 h 274"/>
              <a:gd name="T30" fmla="*/ 37 w 260"/>
              <a:gd name="T31" fmla="*/ 124 h 274"/>
              <a:gd name="T32" fmla="*/ 100 w 260"/>
              <a:gd name="T33" fmla="*/ 70 h 274"/>
              <a:gd name="T34" fmla="*/ 119 w 260"/>
              <a:gd name="T35" fmla="*/ 39 h 274"/>
              <a:gd name="T36" fmla="*/ 119 w 260"/>
              <a:gd name="T37" fmla="*/ 13 h 274"/>
              <a:gd name="T38" fmla="*/ 131 w 260"/>
              <a:gd name="T39" fmla="*/ 6 h 274"/>
              <a:gd name="T40" fmla="*/ 179 w 260"/>
              <a:gd name="T41" fmla="*/ 14 h 274"/>
              <a:gd name="T42" fmla="*/ 199 w 260"/>
              <a:gd name="T43" fmla="*/ 32 h 274"/>
              <a:gd name="T44" fmla="*/ 222 w 260"/>
              <a:gd name="T45" fmla="*/ 38 h 274"/>
              <a:gd name="T46" fmla="*/ 260 w 260"/>
              <a:gd name="T47" fmla="*/ 79 h 274"/>
              <a:gd name="T48" fmla="*/ 226 w 260"/>
              <a:gd name="T49" fmla="*/ 106 h 274"/>
              <a:gd name="T50" fmla="*/ 159 w 260"/>
              <a:gd name="T51" fmla="*/ 115 h 274"/>
              <a:gd name="T52" fmla="*/ 160 w 260"/>
              <a:gd name="T53" fmla="*/ 127 h 274"/>
              <a:gd name="T54" fmla="*/ 172 w 260"/>
              <a:gd name="T55" fmla="*/ 171 h 274"/>
              <a:gd name="T56" fmla="*/ 188 w 260"/>
              <a:gd name="T57" fmla="*/ 187 h 274"/>
              <a:gd name="T58" fmla="*/ 204 w 260"/>
              <a:gd name="T59" fmla="*/ 208 h 274"/>
              <a:gd name="T60" fmla="*/ 210 w 260"/>
              <a:gd name="T61" fmla="*/ 229 h 274"/>
              <a:gd name="T62" fmla="*/ 211 w 260"/>
              <a:gd name="T63" fmla="*/ 274 h 2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0"/>
              <a:gd name="T97" fmla="*/ 0 h 274"/>
              <a:gd name="T98" fmla="*/ 260 w 260"/>
              <a:gd name="T99" fmla="*/ 274 h 2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0" h="274">
                <a:moveTo>
                  <a:pt x="211" y="274"/>
                </a:moveTo>
                <a:cubicBezTo>
                  <a:pt x="189" y="264"/>
                  <a:pt x="179" y="248"/>
                  <a:pt x="169" y="235"/>
                </a:cubicBezTo>
                <a:cubicBezTo>
                  <a:pt x="166" y="207"/>
                  <a:pt x="146" y="184"/>
                  <a:pt x="122" y="198"/>
                </a:cubicBezTo>
                <a:cubicBezTo>
                  <a:pt x="115" y="205"/>
                  <a:pt x="113" y="204"/>
                  <a:pt x="112" y="215"/>
                </a:cubicBezTo>
                <a:cubicBezTo>
                  <a:pt x="106" y="225"/>
                  <a:pt x="96" y="234"/>
                  <a:pt x="86" y="242"/>
                </a:cubicBezTo>
                <a:cubicBezTo>
                  <a:pt x="86" y="243"/>
                  <a:pt x="86" y="243"/>
                  <a:pt x="86" y="244"/>
                </a:cubicBezTo>
                <a:cubicBezTo>
                  <a:pt x="82" y="244"/>
                  <a:pt x="81" y="246"/>
                  <a:pt x="80" y="247"/>
                </a:cubicBezTo>
                <a:cubicBezTo>
                  <a:pt x="76" y="248"/>
                  <a:pt x="71" y="250"/>
                  <a:pt x="67" y="252"/>
                </a:cubicBezTo>
                <a:cubicBezTo>
                  <a:pt x="49" y="252"/>
                  <a:pt x="32" y="247"/>
                  <a:pt x="23" y="238"/>
                </a:cubicBezTo>
                <a:cubicBezTo>
                  <a:pt x="30" y="225"/>
                  <a:pt x="28" y="216"/>
                  <a:pt x="24" y="207"/>
                </a:cubicBezTo>
                <a:cubicBezTo>
                  <a:pt x="15" y="197"/>
                  <a:pt x="4" y="188"/>
                  <a:pt x="3" y="179"/>
                </a:cubicBezTo>
                <a:cubicBezTo>
                  <a:pt x="4" y="164"/>
                  <a:pt x="5" y="148"/>
                  <a:pt x="7" y="132"/>
                </a:cubicBezTo>
                <a:cubicBezTo>
                  <a:pt x="3" y="117"/>
                  <a:pt x="0" y="109"/>
                  <a:pt x="1" y="99"/>
                </a:cubicBezTo>
                <a:cubicBezTo>
                  <a:pt x="2" y="98"/>
                  <a:pt x="3" y="98"/>
                  <a:pt x="3" y="98"/>
                </a:cubicBezTo>
                <a:cubicBezTo>
                  <a:pt x="10" y="102"/>
                  <a:pt x="16" y="106"/>
                  <a:pt x="23" y="110"/>
                </a:cubicBezTo>
                <a:cubicBezTo>
                  <a:pt x="27" y="114"/>
                  <a:pt x="32" y="119"/>
                  <a:pt x="37" y="124"/>
                </a:cubicBezTo>
                <a:cubicBezTo>
                  <a:pt x="67" y="136"/>
                  <a:pt x="91" y="94"/>
                  <a:pt x="100" y="70"/>
                </a:cubicBezTo>
                <a:cubicBezTo>
                  <a:pt x="106" y="59"/>
                  <a:pt x="113" y="49"/>
                  <a:pt x="119" y="39"/>
                </a:cubicBezTo>
                <a:cubicBezTo>
                  <a:pt x="119" y="30"/>
                  <a:pt x="119" y="22"/>
                  <a:pt x="119" y="13"/>
                </a:cubicBezTo>
                <a:cubicBezTo>
                  <a:pt x="123" y="11"/>
                  <a:pt x="127" y="9"/>
                  <a:pt x="131" y="6"/>
                </a:cubicBezTo>
                <a:cubicBezTo>
                  <a:pt x="148" y="5"/>
                  <a:pt x="160" y="0"/>
                  <a:pt x="179" y="14"/>
                </a:cubicBezTo>
                <a:cubicBezTo>
                  <a:pt x="186" y="20"/>
                  <a:pt x="192" y="26"/>
                  <a:pt x="199" y="32"/>
                </a:cubicBezTo>
                <a:cubicBezTo>
                  <a:pt x="206" y="34"/>
                  <a:pt x="214" y="36"/>
                  <a:pt x="222" y="38"/>
                </a:cubicBezTo>
                <a:cubicBezTo>
                  <a:pt x="232" y="43"/>
                  <a:pt x="260" y="60"/>
                  <a:pt x="260" y="79"/>
                </a:cubicBezTo>
                <a:cubicBezTo>
                  <a:pt x="247" y="87"/>
                  <a:pt x="237" y="99"/>
                  <a:pt x="226" y="106"/>
                </a:cubicBezTo>
                <a:cubicBezTo>
                  <a:pt x="202" y="115"/>
                  <a:pt x="176" y="102"/>
                  <a:pt x="159" y="115"/>
                </a:cubicBezTo>
                <a:cubicBezTo>
                  <a:pt x="159" y="119"/>
                  <a:pt x="160" y="123"/>
                  <a:pt x="160" y="127"/>
                </a:cubicBezTo>
                <a:cubicBezTo>
                  <a:pt x="169" y="140"/>
                  <a:pt x="147" y="154"/>
                  <a:pt x="172" y="171"/>
                </a:cubicBezTo>
                <a:cubicBezTo>
                  <a:pt x="177" y="176"/>
                  <a:pt x="182" y="181"/>
                  <a:pt x="188" y="187"/>
                </a:cubicBezTo>
                <a:cubicBezTo>
                  <a:pt x="193" y="194"/>
                  <a:pt x="199" y="201"/>
                  <a:pt x="204" y="208"/>
                </a:cubicBezTo>
                <a:cubicBezTo>
                  <a:pt x="206" y="215"/>
                  <a:pt x="208" y="222"/>
                  <a:pt x="210" y="229"/>
                </a:cubicBezTo>
                <a:cubicBezTo>
                  <a:pt x="210" y="244"/>
                  <a:pt x="210" y="258"/>
                  <a:pt x="211" y="274"/>
                </a:cubicBezTo>
                <a:close/>
              </a:path>
            </a:pathLst>
          </a:custGeom>
          <a:solidFill>
            <a:schemeClr val="accent1">
              <a:lumMod val="40000"/>
              <a:lumOff val="60000"/>
            </a:schemeClr>
          </a:solid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17" name="Freeform 60"/>
          <p:cNvSpPr/>
          <p:nvPr/>
        </p:nvSpPr>
        <p:spPr bwMode="auto">
          <a:xfrm rot="252836">
            <a:off x="6233160" y="4126865"/>
            <a:ext cx="934085" cy="541020"/>
          </a:xfrm>
          <a:custGeom>
            <a:avLst/>
            <a:gdLst>
              <a:gd name="T0" fmla="*/ 45 w 423"/>
              <a:gd name="T1" fmla="*/ 262 h 262"/>
              <a:gd name="T2" fmla="*/ 3 w 423"/>
              <a:gd name="T3" fmla="*/ 214 h 262"/>
              <a:gd name="T4" fmla="*/ 4 w 423"/>
              <a:gd name="T5" fmla="*/ 197 h 262"/>
              <a:gd name="T6" fmla="*/ 4 w 423"/>
              <a:gd name="T7" fmla="*/ 185 h 262"/>
              <a:gd name="T8" fmla="*/ 0 w 423"/>
              <a:gd name="T9" fmla="*/ 175 h 262"/>
              <a:gd name="T10" fmla="*/ 54 w 423"/>
              <a:gd name="T11" fmla="*/ 171 h 262"/>
              <a:gd name="T12" fmla="*/ 85 w 423"/>
              <a:gd name="T13" fmla="*/ 149 h 262"/>
              <a:gd name="T14" fmla="*/ 100 w 423"/>
              <a:gd name="T15" fmla="*/ 138 h 262"/>
              <a:gd name="T16" fmla="*/ 101 w 423"/>
              <a:gd name="T17" fmla="*/ 127 h 262"/>
              <a:gd name="T18" fmla="*/ 60 w 423"/>
              <a:gd name="T19" fmla="*/ 88 h 262"/>
              <a:gd name="T20" fmla="*/ 57 w 423"/>
              <a:gd name="T21" fmla="*/ 81 h 262"/>
              <a:gd name="T22" fmla="*/ 56 w 423"/>
              <a:gd name="T23" fmla="*/ 55 h 262"/>
              <a:gd name="T24" fmla="*/ 77 w 423"/>
              <a:gd name="T25" fmla="*/ 38 h 262"/>
              <a:gd name="T26" fmla="*/ 75 w 423"/>
              <a:gd name="T27" fmla="*/ 13 h 262"/>
              <a:gd name="T28" fmla="*/ 60 w 423"/>
              <a:gd name="T29" fmla="*/ 0 h 262"/>
              <a:gd name="T30" fmla="*/ 110 w 423"/>
              <a:gd name="T31" fmla="*/ 0 h 262"/>
              <a:gd name="T32" fmla="*/ 131 w 423"/>
              <a:gd name="T33" fmla="*/ 4 h 262"/>
              <a:gd name="T34" fmla="*/ 176 w 423"/>
              <a:gd name="T35" fmla="*/ 36 h 262"/>
              <a:gd name="T36" fmla="*/ 190 w 423"/>
              <a:gd name="T37" fmla="*/ 42 h 262"/>
              <a:gd name="T38" fmla="*/ 256 w 423"/>
              <a:gd name="T39" fmla="*/ 43 h 262"/>
              <a:gd name="T40" fmla="*/ 278 w 423"/>
              <a:gd name="T41" fmla="*/ 57 h 262"/>
              <a:gd name="T42" fmla="*/ 294 w 423"/>
              <a:gd name="T43" fmla="*/ 77 h 262"/>
              <a:gd name="T44" fmla="*/ 325 w 423"/>
              <a:gd name="T45" fmla="*/ 80 h 262"/>
              <a:gd name="T46" fmla="*/ 347 w 423"/>
              <a:gd name="T47" fmla="*/ 90 h 262"/>
              <a:gd name="T48" fmla="*/ 375 w 423"/>
              <a:gd name="T49" fmla="*/ 96 h 262"/>
              <a:gd name="T50" fmla="*/ 384 w 423"/>
              <a:gd name="T51" fmla="*/ 109 h 262"/>
              <a:gd name="T52" fmla="*/ 404 w 423"/>
              <a:gd name="T53" fmla="*/ 121 h 262"/>
              <a:gd name="T54" fmla="*/ 394 w 423"/>
              <a:gd name="T55" fmla="*/ 141 h 262"/>
              <a:gd name="T56" fmla="*/ 410 w 423"/>
              <a:gd name="T57" fmla="*/ 163 h 262"/>
              <a:gd name="T58" fmla="*/ 423 w 423"/>
              <a:gd name="T59" fmla="*/ 186 h 262"/>
              <a:gd name="T60" fmla="*/ 423 w 423"/>
              <a:gd name="T61" fmla="*/ 188 h 262"/>
              <a:gd name="T62" fmla="*/ 360 w 423"/>
              <a:gd name="T63" fmla="*/ 221 h 262"/>
              <a:gd name="T64" fmla="*/ 346 w 423"/>
              <a:gd name="T65" fmla="*/ 233 h 262"/>
              <a:gd name="T66" fmla="*/ 312 w 423"/>
              <a:gd name="T67" fmla="*/ 249 h 262"/>
              <a:gd name="T68" fmla="*/ 305 w 423"/>
              <a:gd name="T69" fmla="*/ 253 h 262"/>
              <a:gd name="T70" fmla="*/ 288 w 423"/>
              <a:gd name="T71" fmla="*/ 237 h 262"/>
              <a:gd name="T72" fmla="*/ 252 w 423"/>
              <a:gd name="T73" fmla="*/ 214 h 262"/>
              <a:gd name="T74" fmla="*/ 231 w 423"/>
              <a:gd name="T75" fmla="*/ 227 h 262"/>
              <a:gd name="T76" fmla="*/ 161 w 423"/>
              <a:gd name="T77" fmla="*/ 198 h 262"/>
              <a:gd name="T78" fmla="*/ 128 w 423"/>
              <a:gd name="T79" fmla="*/ 190 h 262"/>
              <a:gd name="T80" fmla="*/ 114 w 423"/>
              <a:gd name="T81" fmla="*/ 214 h 262"/>
              <a:gd name="T82" fmla="*/ 110 w 423"/>
              <a:gd name="T83" fmla="*/ 221 h 262"/>
              <a:gd name="T84" fmla="*/ 102 w 423"/>
              <a:gd name="T85" fmla="*/ 220 h 262"/>
              <a:gd name="T86" fmla="*/ 54 w 423"/>
              <a:gd name="T87" fmla="*/ 256 h 262"/>
              <a:gd name="T88" fmla="*/ 45 w 423"/>
              <a:gd name="T89" fmla="*/ 262 h 26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3"/>
              <a:gd name="T136" fmla="*/ 0 h 262"/>
              <a:gd name="T137" fmla="*/ 423 w 423"/>
              <a:gd name="T138" fmla="*/ 262 h 26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3" h="262">
                <a:moveTo>
                  <a:pt x="45" y="262"/>
                </a:moveTo>
                <a:cubicBezTo>
                  <a:pt x="35" y="241"/>
                  <a:pt x="14" y="226"/>
                  <a:pt x="3" y="214"/>
                </a:cubicBezTo>
                <a:cubicBezTo>
                  <a:pt x="0" y="204"/>
                  <a:pt x="1" y="202"/>
                  <a:pt x="4" y="197"/>
                </a:cubicBezTo>
                <a:cubicBezTo>
                  <a:pt x="4" y="192"/>
                  <a:pt x="4" y="188"/>
                  <a:pt x="4" y="185"/>
                </a:cubicBezTo>
                <a:cubicBezTo>
                  <a:pt x="3" y="181"/>
                  <a:pt x="1" y="178"/>
                  <a:pt x="0" y="175"/>
                </a:cubicBezTo>
                <a:cubicBezTo>
                  <a:pt x="8" y="168"/>
                  <a:pt x="39" y="171"/>
                  <a:pt x="54" y="171"/>
                </a:cubicBezTo>
                <a:cubicBezTo>
                  <a:pt x="66" y="167"/>
                  <a:pt x="76" y="159"/>
                  <a:pt x="85" y="149"/>
                </a:cubicBezTo>
                <a:cubicBezTo>
                  <a:pt x="90" y="145"/>
                  <a:pt x="95" y="142"/>
                  <a:pt x="100" y="138"/>
                </a:cubicBezTo>
                <a:cubicBezTo>
                  <a:pt x="100" y="134"/>
                  <a:pt x="100" y="131"/>
                  <a:pt x="101" y="127"/>
                </a:cubicBezTo>
                <a:cubicBezTo>
                  <a:pt x="89" y="107"/>
                  <a:pt x="74" y="95"/>
                  <a:pt x="60" y="88"/>
                </a:cubicBezTo>
                <a:cubicBezTo>
                  <a:pt x="59" y="86"/>
                  <a:pt x="57" y="83"/>
                  <a:pt x="57" y="81"/>
                </a:cubicBezTo>
                <a:cubicBezTo>
                  <a:pt x="56" y="72"/>
                  <a:pt x="56" y="63"/>
                  <a:pt x="56" y="55"/>
                </a:cubicBezTo>
                <a:cubicBezTo>
                  <a:pt x="63" y="48"/>
                  <a:pt x="66" y="42"/>
                  <a:pt x="77" y="38"/>
                </a:cubicBezTo>
                <a:cubicBezTo>
                  <a:pt x="89" y="30"/>
                  <a:pt x="79" y="17"/>
                  <a:pt x="75" y="13"/>
                </a:cubicBezTo>
                <a:cubicBezTo>
                  <a:pt x="69" y="8"/>
                  <a:pt x="63" y="6"/>
                  <a:pt x="60" y="0"/>
                </a:cubicBezTo>
                <a:cubicBezTo>
                  <a:pt x="77" y="0"/>
                  <a:pt x="93" y="0"/>
                  <a:pt x="110" y="0"/>
                </a:cubicBezTo>
                <a:cubicBezTo>
                  <a:pt x="117" y="2"/>
                  <a:pt x="124" y="3"/>
                  <a:pt x="131" y="4"/>
                </a:cubicBezTo>
                <a:cubicBezTo>
                  <a:pt x="137" y="16"/>
                  <a:pt x="156" y="31"/>
                  <a:pt x="176" y="36"/>
                </a:cubicBezTo>
                <a:cubicBezTo>
                  <a:pt x="181" y="37"/>
                  <a:pt x="185" y="39"/>
                  <a:pt x="190" y="42"/>
                </a:cubicBezTo>
                <a:cubicBezTo>
                  <a:pt x="212" y="42"/>
                  <a:pt x="234" y="42"/>
                  <a:pt x="256" y="43"/>
                </a:cubicBezTo>
                <a:cubicBezTo>
                  <a:pt x="263" y="48"/>
                  <a:pt x="270" y="52"/>
                  <a:pt x="278" y="57"/>
                </a:cubicBezTo>
                <a:cubicBezTo>
                  <a:pt x="279" y="62"/>
                  <a:pt x="284" y="70"/>
                  <a:pt x="294" y="77"/>
                </a:cubicBezTo>
                <a:cubicBezTo>
                  <a:pt x="304" y="78"/>
                  <a:pt x="314" y="79"/>
                  <a:pt x="325" y="80"/>
                </a:cubicBezTo>
                <a:cubicBezTo>
                  <a:pt x="332" y="83"/>
                  <a:pt x="340" y="86"/>
                  <a:pt x="347" y="90"/>
                </a:cubicBezTo>
                <a:cubicBezTo>
                  <a:pt x="350" y="93"/>
                  <a:pt x="364" y="88"/>
                  <a:pt x="375" y="96"/>
                </a:cubicBezTo>
                <a:cubicBezTo>
                  <a:pt x="375" y="99"/>
                  <a:pt x="377" y="103"/>
                  <a:pt x="384" y="109"/>
                </a:cubicBezTo>
                <a:cubicBezTo>
                  <a:pt x="386" y="109"/>
                  <a:pt x="404" y="111"/>
                  <a:pt x="404" y="121"/>
                </a:cubicBezTo>
                <a:cubicBezTo>
                  <a:pt x="397" y="129"/>
                  <a:pt x="396" y="126"/>
                  <a:pt x="394" y="141"/>
                </a:cubicBezTo>
                <a:cubicBezTo>
                  <a:pt x="397" y="145"/>
                  <a:pt x="406" y="151"/>
                  <a:pt x="410" y="163"/>
                </a:cubicBezTo>
                <a:cubicBezTo>
                  <a:pt x="410" y="169"/>
                  <a:pt x="410" y="180"/>
                  <a:pt x="423" y="186"/>
                </a:cubicBezTo>
                <a:cubicBezTo>
                  <a:pt x="423" y="187"/>
                  <a:pt x="423" y="187"/>
                  <a:pt x="423" y="188"/>
                </a:cubicBezTo>
                <a:cubicBezTo>
                  <a:pt x="391" y="192"/>
                  <a:pt x="384" y="204"/>
                  <a:pt x="360" y="221"/>
                </a:cubicBezTo>
                <a:cubicBezTo>
                  <a:pt x="353" y="223"/>
                  <a:pt x="350" y="227"/>
                  <a:pt x="346" y="233"/>
                </a:cubicBezTo>
                <a:cubicBezTo>
                  <a:pt x="330" y="240"/>
                  <a:pt x="323" y="235"/>
                  <a:pt x="312" y="249"/>
                </a:cubicBezTo>
                <a:cubicBezTo>
                  <a:pt x="310" y="250"/>
                  <a:pt x="307" y="251"/>
                  <a:pt x="305" y="253"/>
                </a:cubicBezTo>
                <a:cubicBezTo>
                  <a:pt x="300" y="247"/>
                  <a:pt x="294" y="242"/>
                  <a:pt x="288" y="237"/>
                </a:cubicBezTo>
                <a:cubicBezTo>
                  <a:pt x="268" y="233"/>
                  <a:pt x="262" y="221"/>
                  <a:pt x="252" y="214"/>
                </a:cubicBezTo>
                <a:cubicBezTo>
                  <a:pt x="237" y="214"/>
                  <a:pt x="239" y="215"/>
                  <a:pt x="231" y="227"/>
                </a:cubicBezTo>
                <a:cubicBezTo>
                  <a:pt x="202" y="226"/>
                  <a:pt x="179" y="208"/>
                  <a:pt x="161" y="198"/>
                </a:cubicBezTo>
                <a:cubicBezTo>
                  <a:pt x="146" y="197"/>
                  <a:pt x="135" y="193"/>
                  <a:pt x="128" y="190"/>
                </a:cubicBezTo>
                <a:cubicBezTo>
                  <a:pt x="103" y="190"/>
                  <a:pt x="96" y="193"/>
                  <a:pt x="114" y="214"/>
                </a:cubicBezTo>
                <a:cubicBezTo>
                  <a:pt x="113" y="216"/>
                  <a:pt x="112" y="218"/>
                  <a:pt x="110" y="221"/>
                </a:cubicBezTo>
                <a:cubicBezTo>
                  <a:pt x="107" y="220"/>
                  <a:pt x="104" y="220"/>
                  <a:pt x="102" y="220"/>
                </a:cubicBezTo>
                <a:cubicBezTo>
                  <a:pt x="73" y="220"/>
                  <a:pt x="66" y="231"/>
                  <a:pt x="54" y="256"/>
                </a:cubicBezTo>
                <a:cubicBezTo>
                  <a:pt x="51" y="257"/>
                  <a:pt x="48" y="260"/>
                  <a:pt x="45" y="262"/>
                </a:cubicBezTo>
                <a:close/>
              </a:path>
            </a:pathLst>
          </a:custGeom>
          <a:solidFill>
            <a:schemeClr val="accent1">
              <a:lumMod val="40000"/>
              <a:lumOff val="60000"/>
            </a:schemeClr>
          </a:solid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18" name="Freeform 61"/>
          <p:cNvSpPr/>
          <p:nvPr/>
        </p:nvSpPr>
        <p:spPr bwMode="auto">
          <a:xfrm rot="252836">
            <a:off x="7012940" y="3917315"/>
            <a:ext cx="577850" cy="667385"/>
          </a:xfrm>
          <a:custGeom>
            <a:avLst/>
            <a:gdLst>
              <a:gd name="T0" fmla="*/ 121 w 261"/>
              <a:gd name="T1" fmla="*/ 321 h 322"/>
              <a:gd name="T2" fmla="*/ 118 w 261"/>
              <a:gd name="T3" fmla="*/ 319 h 322"/>
              <a:gd name="T4" fmla="*/ 119 w 261"/>
              <a:gd name="T5" fmla="*/ 294 h 322"/>
              <a:gd name="T6" fmla="*/ 114 w 261"/>
              <a:gd name="T7" fmla="*/ 289 h 322"/>
              <a:gd name="T8" fmla="*/ 86 w 261"/>
              <a:gd name="T9" fmla="*/ 304 h 322"/>
              <a:gd name="T10" fmla="*/ 81 w 261"/>
              <a:gd name="T11" fmla="*/ 307 h 322"/>
              <a:gd name="T12" fmla="*/ 72 w 261"/>
              <a:gd name="T13" fmla="*/ 298 h 322"/>
              <a:gd name="T14" fmla="*/ 69 w 261"/>
              <a:gd name="T15" fmla="*/ 292 h 322"/>
              <a:gd name="T16" fmla="*/ 57 w 261"/>
              <a:gd name="T17" fmla="*/ 263 h 322"/>
              <a:gd name="T18" fmla="*/ 52 w 261"/>
              <a:gd name="T19" fmla="*/ 259 h 322"/>
              <a:gd name="T20" fmla="*/ 62 w 261"/>
              <a:gd name="T21" fmla="*/ 244 h 322"/>
              <a:gd name="T22" fmla="*/ 34 w 261"/>
              <a:gd name="T23" fmla="*/ 220 h 322"/>
              <a:gd name="T24" fmla="*/ 33 w 261"/>
              <a:gd name="T25" fmla="*/ 213 h 322"/>
              <a:gd name="T26" fmla="*/ 30 w 261"/>
              <a:gd name="T27" fmla="*/ 211 h 322"/>
              <a:gd name="T28" fmla="*/ 48 w 261"/>
              <a:gd name="T29" fmla="*/ 193 h 322"/>
              <a:gd name="T30" fmla="*/ 57 w 261"/>
              <a:gd name="T31" fmla="*/ 182 h 322"/>
              <a:gd name="T32" fmla="*/ 44 w 261"/>
              <a:gd name="T33" fmla="*/ 141 h 322"/>
              <a:gd name="T34" fmla="*/ 31 w 261"/>
              <a:gd name="T35" fmla="*/ 141 h 322"/>
              <a:gd name="T36" fmla="*/ 26 w 261"/>
              <a:gd name="T37" fmla="*/ 147 h 322"/>
              <a:gd name="T38" fmla="*/ 22 w 261"/>
              <a:gd name="T39" fmla="*/ 147 h 322"/>
              <a:gd name="T40" fmla="*/ 11 w 261"/>
              <a:gd name="T41" fmla="*/ 120 h 322"/>
              <a:gd name="T42" fmla="*/ 0 w 261"/>
              <a:gd name="T43" fmla="*/ 113 h 322"/>
              <a:gd name="T44" fmla="*/ 24 w 261"/>
              <a:gd name="T45" fmla="*/ 83 h 322"/>
              <a:gd name="T46" fmla="*/ 25 w 261"/>
              <a:gd name="T47" fmla="*/ 40 h 322"/>
              <a:gd name="T48" fmla="*/ 26 w 261"/>
              <a:gd name="T49" fmla="*/ 39 h 322"/>
              <a:gd name="T50" fmla="*/ 32 w 261"/>
              <a:gd name="T51" fmla="*/ 41 h 322"/>
              <a:gd name="T52" fmla="*/ 51 w 261"/>
              <a:gd name="T53" fmla="*/ 67 h 322"/>
              <a:gd name="T54" fmla="*/ 62 w 261"/>
              <a:gd name="T55" fmla="*/ 67 h 322"/>
              <a:gd name="T56" fmla="*/ 74 w 261"/>
              <a:gd name="T57" fmla="*/ 37 h 322"/>
              <a:gd name="T58" fmla="*/ 75 w 261"/>
              <a:gd name="T59" fmla="*/ 29 h 322"/>
              <a:gd name="T60" fmla="*/ 53 w 261"/>
              <a:gd name="T61" fmla="*/ 9 h 322"/>
              <a:gd name="T62" fmla="*/ 63 w 261"/>
              <a:gd name="T63" fmla="*/ 0 h 322"/>
              <a:gd name="T64" fmla="*/ 66 w 261"/>
              <a:gd name="T65" fmla="*/ 0 h 322"/>
              <a:gd name="T66" fmla="*/ 89 w 261"/>
              <a:gd name="T67" fmla="*/ 33 h 322"/>
              <a:gd name="T68" fmla="*/ 99 w 261"/>
              <a:gd name="T69" fmla="*/ 44 h 322"/>
              <a:gd name="T70" fmla="*/ 140 w 261"/>
              <a:gd name="T71" fmla="*/ 52 h 322"/>
              <a:gd name="T72" fmla="*/ 148 w 261"/>
              <a:gd name="T73" fmla="*/ 59 h 322"/>
              <a:gd name="T74" fmla="*/ 176 w 261"/>
              <a:gd name="T75" fmla="*/ 108 h 322"/>
              <a:gd name="T76" fmla="*/ 178 w 261"/>
              <a:gd name="T77" fmla="*/ 113 h 322"/>
              <a:gd name="T78" fmla="*/ 201 w 261"/>
              <a:gd name="T79" fmla="*/ 108 h 322"/>
              <a:gd name="T80" fmla="*/ 213 w 261"/>
              <a:gd name="T81" fmla="*/ 100 h 322"/>
              <a:gd name="T82" fmla="*/ 221 w 261"/>
              <a:gd name="T83" fmla="*/ 123 h 322"/>
              <a:gd name="T84" fmla="*/ 195 w 261"/>
              <a:gd name="T85" fmla="*/ 126 h 322"/>
              <a:gd name="T86" fmla="*/ 189 w 261"/>
              <a:gd name="T87" fmla="*/ 140 h 322"/>
              <a:gd name="T88" fmla="*/ 188 w 261"/>
              <a:gd name="T89" fmla="*/ 154 h 322"/>
              <a:gd name="T90" fmla="*/ 183 w 261"/>
              <a:gd name="T91" fmla="*/ 169 h 322"/>
              <a:gd name="T92" fmla="*/ 206 w 261"/>
              <a:gd name="T93" fmla="*/ 191 h 322"/>
              <a:gd name="T94" fmla="*/ 220 w 261"/>
              <a:gd name="T95" fmla="*/ 202 h 322"/>
              <a:gd name="T96" fmla="*/ 229 w 261"/>
              <a:gd name="T97" fmla="*/ 209 h 322"/>
              <a:gd name="T98" fmla="*/ 256 w 261"/>
              <a:gd name="T99" fmla="*/ 212 h 322"/>
              <a:gd name="T100" fmla="*/ 261 w 261"/>
              <a:gd name="T101" fmla="*/ 216 h 322"/>
              <a:gd name="T102" fmla="*/ 261 w 261"/>
              <a:gd name="T103" fmla="*/ 224 h 322"/>
              <a:gd name="T104" fmla="*/ 234 w 261"/>
              <a:gd name="T105" fmla="*/ 247 h 322"/>
              <a:gd name="T106" fmla="*/ 235 w 261"/>
              <a:gd name="T107" fmla="*/ 258 h 322"/>
              <a:gd name="T108" fmla="*/ 224 w 261"/>
              <a:gd name="T109" fmla="*/ 264 h 322"/>
              <a:gd name="T110" fmla="*/ 224 w 261"/>
              <a:gd name="T111" fmla="*/ 292 h 322"/>
              <a:gd name="T112" fmla="*/ 185 w 261"/>
              <a:gd name="T113" fmla="*/ 314 h 322"/>
              <a:gd name="T114" fmla="*/ 155 w 261"/>
              <a:gd name="T115" fmla="*/ 318 h 322"/>
              <a:gd name="T116" fmla="*/ 140 w 261"/>
              <a:gd name="T117" fmla="*/ 296 h 322"/>
              <a:gd name="T118" fmla="*/ 131 w 261"/>
              <a:gd name="T119" fmla="*/ 304 h 322"/>
              <a:gd name="T120" fmla="*/ 127 w 261"/>
              <a:gd name="T121" fmla="*/ 321 h 322"/>
              <a:gd name="T122" fmla="*/ 121 w 261"/>
              <a:gd name="T123" fmla="*/ 321 h 3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1"/>
              <a:gd name="T187" fmla="*/ 0 h 322"/>
              <a:gd name="T188" fmla="*/ 261 w 261"/>
              <a:gd name="T189" fmla="*/ 322 h 3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1" h="322">
                <a:moveTo>
                  <a:pt x="121" y="321"/>
                </a:moveTo>
                <a:cubicBezTo>
                  <a:pt x="120" y="320"/>
                  <a:pt x="119" y="319"/>
                  <a:pt x="118" y="319"/>
                </a:cubicBezTo>
                <a:cubicBezTo>
                  <a:pt x="118" y="311"/>
                  <a:pt x="118" y="302"/>
                  <a:pt x="119" y="294"/>
                </a:cubicBezTo>
                <a:cubicBezTo>
                  <a:pt x="117" y="292"/>
                  <a:pt x="115" y="290"/>
                  <a:pt x="114" y="289"/>
                </a:cubicBezTo>
                <a:cubicBezTo>
                  <a:pt x="94" y="289"/>
                  <a:pt x="94" y="289"/>
                  <a:pt x="86" y="304"/>
                </a:cubicBezTo>
                <a:cubicBezTo>
                  <a:pt x="84" y="305"/>
                  <a:pt x="82" y="306"/>
                  <a:pt x="81" y="307"/>
                </a:cubicBezTo>
                <a:cubicBezTo>
                  <a:pt x="81" y="302"/>
                  <a:pt x="76" y="301"/>
                  <a:pt x="72" y="298"/>
                </a:cubicBezTo>
                <a:cubicBezTo>
                  <a:pt x="71" y="295"/>
                  <a:pt x="70" y="293"/>
                  <a:pt x="69" y="292"/>
                </a:cubicBezTo>
                <a:cubicBezTo>
                  <a:pt x="69" y="273"/>
                  <a:pt x="61" y="273"/>
                  <a:pt x="57" y="263"/>
                </a:cubicBezTo>
                <a:cubicBezTo>
                  <a:pt x="55" y="262"/>
                  <a:pt x="53" y="260"/>
                  <a:pt x="52" y="259"/>
                </a:cubicBezTo>
                <a:cubicBezTo>
                  <a:pt x="52" y="249"/>
                  <a:pt x="58" y="249"/>
                  <a:pt x="62" y="244"/>
                </a:cubicBezTo>
                <a:cubicBezTo>
                  <a:pt x="62" y="223"/>
                  <a:pt x="42" y="227"/>
                  <a:pt x="34" y="220"/>
                </a:cubicBezTo>
                <a:cubicBezTo>
                  <a:pt x="33" y="217"/>
                  <a:pt x="33" y="215"/>
                  <a:pt x="33" y="213"/>
                </a:cubicBezTo>
                <a:cubicBezTo>
                  <a:pt x="32" y="212"/>
                  <a:pt x="31" y="212"/>
                  <a:pt x="30" y="211"/>
                </a:cubicBezTo>
                <a:cubicBezTo>
                  <a:pt x="30" y="202"/>
                  <a:pt x="40" y="196"/>
                  <a:pt x="48" y="193"/>
                </a:cubicBezTo>
                <a:cubicBezTo>
                  <a:pt x="51" y="189"/>
                  <a:pt x="54" y="186"/>
                  <a:pt x="57" y="182"/>
                </a:cubicBezTo>
                <a:cubicBezTo>
                  <a:pt x="57" y="166"/>
                  <a:pt x="53" y="150"/>
                  <a:pt x="44" y="141"/>
                </a:cubicBezTo>
                <a:cubicBezTo>
                  <a:pt x="39" y="141"/>
                  <a:pt x="35" y="141"/>
                  <a:pt x="31" y="141"/>
                </a:cubicBezTo>
                <a:cubicBezTo>
                  <a:pt x="29" y="143"/>
                  <a:pt x="28" y="145"/>
                  <a:pt x="26" y="147"/>
                </a:cubicBezTo>
                <a:cubicBezTo>
                  <a:pt x="25" y="147"/>
                  <a:pt x="23" y="147"/>
                  <a:pt x="22" y="147"/>
                </a:cubicBezTo>
                <a:cubicBezTo>
                  <a:pt x="13" y="140"/>
                  <a:pt x="13" y="127"/>
                  <a:pt x="11" y="120"/>
                </a:cubicBezTo>
                <a:cubicBezTo>
                  <a:pt x="8" y="117"/>
                  <a:pt x="4" y="115"/>
                  <a:pt x="0" y="113"/>
                </a:cubicBezTo>
                <a:cubicBezTo>
                  <a:pt x="0" y="100"/>
                  <a:pt x="16" y="92"/>
                  <a:pt x="24" y="83"/>
                </a:cubicBezTo>
                <a:cubicBezTo>
                  <a:pt x="28" y="67"/>
                  <a:pt x="25" y="54"/>
                  <a:pt x="25" y="40"/>
                </a:cubicBezTo>
                <a:cubicBezTo>
                  <a:pt x="25" y="39"/>
                  <a:pt x="26" y="39"/>
                  <a:pt x="26" y="39"/>
                </a:cubicBezTo>
                <a:cubicBezTo>
                  <a:pt x="28" y="39"/>
                  <a:pt x="30" y="40"/>
                  <a:pt x="32" y="41"/>
                </a:cubicBezTo>
                <a:cubicBezTo>
                  <a:pt x="34" y="45"/>
                  <a:pt x="38" y="62"/>
                  <a:pt x="51" y="67"/>
                </a:cubicBezTo>
                <a:cubicBezTo>
                  <a:pt x="54" y="67"/>
                  <a:pt x="58" y="67"/>
                  <a:pt x="62" y="67"/>
                </a:cubicBezTo>
                <a:cubicBezTo>
                  <a:pt x="70" y="54"/>
                  <a:pt x="68" y="47"/>
                  <a:pt x="74" y="37"/>
                </a:cubicBezTo>
                <a:cubicBezTo>
                  <a:pt x="74" y="34"/>
                  <a:pt x="74" y="32"/>
                  <a:pt x="75" y="29"/>
                </a:cubicBezTo>
                <a:cubicBezTo>
                  <a:pt x="68" y="22"/>
                  <a:pt x="61" y="16"/>
                  <a:pt x="53" y="9"/>
                </a:cubicBezTo>
                <a:cubicBezTo>
                  <a:pt x="53" y="2"/>
                  <a:pt x="59" y="3"/>
                  <a:pt x="63" y="0"/>
                </a:cubicBezTo>
                <a:cubicBezTo>
                  <a:pt x="64" y="0"/>
                  <a:pt x="65" y="0"/>
                  <a:pt x="66" y="0"/>
                </a:cubicBezTo>
                <a:cubicBezTo>
                  <a:pt x="74" y="8"/>
                  <a:pt x="84" y="17"/>
                  <a:pt x="89" y="33"/>
                </a:cubicBezTo>
                <a:cubicBezTo>
                  <a:pt x="92" y="37"/>
                  <a:pt x="95" y="40"/>
                  <a:pt x="99" y="44"/>
                </a:cubicBezTo>
                <a:cubicBezTo>
                  <a:pt x="112" y="47"/>
                  <a:pt x="126" y="49"/>
                  <a:pt x="140" y="52"/>
                </a:cubicBezTo>
                <a:cubicBezTo>
                  <a:pt x="142" y="54"/>
                  <a:pt x="145" y="57"/>
                  <a:pt x="148" y="59"/>
                </a:cubicBezTo>
                <a:cubicBezTo>
                  <a:pt x="154" y="71"/>
                  <a:pt x="158" y="96"/>
                  <a:pt x="176" y="108"/>
                </a:cubicBezTo>
                <a:cubicBezTo>
                  <a:pt x="177" y="110"/>
                  <a:pt x="177" y="111"/>
                  <a:pt x="178" y="113"/>
                </a:cubicBezTo>
                <a:cubicBezTo>
                  <a:pt x="184" y="113"/>
                  <a:pt x="194" y="113"/>
                  <a:pt x="201" y="108"/>
                </a:cubicBezTo>
                <a:cubicBezTo>
                  <a:pt x="202" y="96"/>
                  <a:pt x="200" y="102"/>
                  <a:pt x="213" y="100"/>
                </a:cubicBezTo>
                <a:cubicBezTo>
                  <a:pt x="214" y="102"/>
                  <a:pt x="221" y="113"/>
                  <a:pt x="221" y="123"/>
                </a:cubicBezTo>
                <a:cubicBezTo>
                  <a:pt x="213" y="127"/>
                  <a:pt x="201" y="126"/>
                  <a:pt x="195" y="126"/>
                </a:cubicBezTo>
                <a:cubicBezTo>
                  <a:pt x="193" y="131"/>
                  <a:pt x="191" y="136"/>
                  <a:pt x="189" y="140"/>
                </a:cubicBezTo>
                <a:cubicBezTo>
                  <a:pt x="188" y="144"/>
                  <a:pt x="188" y="149"/>
                  <a:pt x="188" y="154"/>
                </a:cubicBezTo>
                <a:cubicBezTo>
                  <a:pt x="182" y="158"/>
                  <a:pt x="183" y="158"/>
                  <a:pt x="183" y="169"/>
                </a:cubicBezTo>
                <a:cubicBezTo>
                  <a:pt x="190" y="176"/>
                  <a:pt x="198" y="184"/>
                  <a:pt x="206" y="191"/>
                </a:cubicBezTo>
                <a:cubicBezTo>
                  <a:pt x="208" y="192"/>
                  <a:pt x="217" y="192"/>
                  <a:pt x="220" y="202"/>
                </a:cubicBezTo>
                <a:cubicBezTo>
                  <a:pt x="223" y="204"/>
                  <a:pt x="226" y="206"/>
                  <a:pt x="229" y="209"/>
                </a:cubicBezTo>
                <a:cubicBezTo>
                  <a:pt x="238" y="210"/>
                  <a:pt x="247" y="211"/>
                  <a:pt x="256" y="212"/>
                </a:cubicBezTo>
                <a:cubicBezTo>
                  <a:pt x="257" y="213"/>
                  <a:pt x="259" y="214"/>
                  <a:pt x="261" y="216"/>
                </a:cubicBezTo>
                <a:cubicBezTo>
                  <a:pt x="261" y="219"/>
                  <a:pt x="261" y="222"/>
                  <a:pt x="261" y="224"/>
                </a:cubicBezTo>
                <a:cubicBezTo>
                  <a:pt x="249" y="237"/>
                  <a:pt x="234" y="228"/>
                  <a:pt x="234" y="247"/>
                </a:cubicBezTo>
                <a:cubicBezTo>
                  <a:pt x="236" y="250"/>
                  <a:pt x="237" y="253"/>
                  <a:pt x="235" y="258"/>
                </a:cubicBezTo>
                <a:cubicBezTo>
                  <a:pt x="230" y="259"/>
                  <a:pt x="227" y="262"/>
                  <a:pt x="224" y="264"/>
                </a:cubicBezTo>
                <a:cubicBezTo>
                  <a:pt x="224" y="273"/>
                  <a:pt x="224" y="283"/>
                  <a:pt x="224" y="292"/>
                </a:cubicBezTo>
                <a:cubicBezTo>
                  <a:pt x="213" y="309"/>
                  <a:pt x="202" y="311"/>
                  <a:pt x="185" y="314"/>
                </a:cubicBezTo>
                <a:cubicBezTo>
                  <a:pt x="173" y="318"/>
                  <a:pt x="164" y="322"/>
                  <a:pt x="155" y="318"/>
                </a:cubicBezTo>
                <a:cubicBezTo>
                  <a:pt x="147" y="309"/>
                  <a:pt x="145" y="301"/>
                  <a:pt x="140" y="296"/>
                </a:cubicBezTo>
                <a:cubicBezTo>
                  <a:pt x="132" y="297"/>
                  <a:pt x="134" y="297"/>
                  <a:pt x="131" y="304"/>
                </a:cubicBezTo>
                <a:cubicBezTo>
                  <a:pt x="130" y="309"/>
                  <a:pt x="128" y="315"/>
                  <a:pt x="127" y="321"/>
                </a:cubicBezTo>
                <a:cubicBezTo>
                  <a:pt x="125" y="321"/>
                  <a:pt x="123" y="321"/>
                  <a:pt x="121" y="321"/>
                </a:cubicBezTo>
                <a:close/>
              </a:path>
            </a:pathLst>
          </a:custGeom>
          <a:solidFill>
            <a:schemeClr val="accent1">
              <a:lumMod val="40000"/>
              <a:lumOff val="60000"/>
            </a:schemeClr>
          </a:solid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19" name="Freeform 63"/>
          <p:cNvSpPr/>
          <p:nvPr/>
        </p:nvSpPr>
        <p:spPr bwMode="auto">
          <a:xfrm rot="252836">
            <a:off x="6492875" y="3687445"/>
            <a:ext cx="691515" cy="628015"/>
          </a:xfrm>
          <a:custGeom>
            <a:avLst/>
            <a:gdLst>
              <a:gd name="T0" fmla="*/ 268 w 313"/>
              <a:gd name="T1" fmla="*/ 303 h 303"/>
              <a:gd name="T2" fmla="*/ 243 w 313"/>
              <a:gd name="T3" fmla="*/ 299 h 303"/>
              <a:gd name="T4" fmla="*/ 224 w 313"/>
              <a:gd name="T5" fmla="*/ 289 h 303"/>
              <a:gd name="T6" fmla="*/ 187 w 313"/>
              <a:gd name="T7" fmla="*/ 281 h 303"/>
              <a:gd name="T8" fmla="*/ 177 w 313"/>
              <a:gd name="T9" fmla="*/ 266 h 303"/>
              <a:gd name="T10" fmla="*/ 158 w 313"/>
              <a:gd name="T11" fmla="*/ 254 h 303"/>
              <a:gd name="T12" fmla="*/ 90 w 313"/>
              <a:gd name="T13" fmla="*/ 252 h 303"/>
              <a:gd name="T14" fmla="*/ 47 w 313"/>
              <a:gd name="T15" fmla="*/ 231 h 303"/>
              <a:gd name="T16" fmla="*/ 33 w 313"/>
              <a:gd name="T17" fmla="*/ 216 h 303"/>
              <a:gd name="T18" fmla="*/ 10 w 313"/>
              <a:gd name="T19" fmla="*/ 163 h 303"/>
              <a:gd name="T20" fmla="*/ 0 w 313"/>
              <a:gd name="T21" fmla="*/ 137 h 303"/>
              <a:gd name="T22" fmla="*/ 0 w 313"/>
              <a:gd name="T23" fmla="*/ 116 h 303"/>
              <a:gd name="T24" fmla="*/ 27 w 313"/>
              <a:gd name="T25" fmla="*/ 101 h 303"/>
              <a:gd name="T26" fmla="*/ 37 w 313"/>
              <a:gd name="T27" fmla="*/ 96 h 303"/>
              <a:gd name="T28" fmla="*/ 76 w 313"/>
              <a:gd name="T29" fmla="*/ 80 h 303"/>
              <a:gd name="T30" fmla="*/ 116 w 313"/>
              <a:gd name="T31" fmla="*/ 71 h 303"/>
              <a:gd name="T32" fmla="*/ 144 w 313"/>
              <a:gd name="T33" fmla="*/ 45 h 303"/>
              <a:gd name="T34" fmla="*/ 159 w 313"/>
              <a:gd name="T35" fmla="*/ 0 h 303"/>
              <a:gd name="T36" fmla="*/ 188 w 313"/>
              <a:gd name="T37" fmla="*/ 6 h 303"/>
              <a:gd name="T38" fmla="*/ 232 w 313"/>
              <a:gd name="T39" fmla="*/ 6 h 303"/>
              <a:gd name="T40" fmla="*/ 239 w 313"/>
              <a:gd name="T41" fmla="*/ 17 h 303"/>
              <a:gd name="T42" fmla="*/ 245 w 313"/>
              <a:gd name="T43" fmla="*/ 45 h 303"/>
              <a:gd name="T44" fmla="*/ 228 w 313"/>
              <a:gd name="T45" fmla="*/ 66 h 303"/>
              <a:gd name="T46" fmla="*/ 221 w 313"/>
              <a:gd name="T47" fmla="*/ 68 h 303"/>
              <a:gd name="T48" fmla="*/ 221 w 313"/>
              <a:gd name="T49" fmla="*/ 72 h 303"/>
              <a:gd name="T50" fmla="*/ 241 w 313"/>
              <a:gd name="T51" fmla="*/ 87 h 303"/>
              <a:gd name="T52" fmla="*/ 243 w 313"/>
              <a:gd name="T53" fmla="*/ 90 h 303"/>
              <a:gd name="T54" fmla="*/ 286 w 313"/>
              <a:gd name="T55" fmla="*/ 104 h 303"/>
              <a:gd name="T56" fmla="*/ 298 w 313"/>
              <a:gd name="T57" fmla="*/ 114 h 303"/>
              <a:gd name="T58" fmla="*/ 313 w 313"/>
              <a:gd name="T59" fmla="*/ 126 h 303"/>
              <a:gd name="T60" fmla="*/ 313 w 313"/>
              <a:gd name="T61" fmla="*/ 131 h 303"/>
              <a:gd name="T62" fmla="*/ 304 w 313"/>
              <a:gd name="T63" fmla="*/ 157 h 303"/>
              <a:gd name="T64" fmla="*/ 295 w 313"/>
              <a:gd name="T65" fmla="*/ 154 h 303"/>
              <a:gd name="T66" fmla="*/ 264 w 313"/>
              <a:gd name="T67" fmla="*/ 130 h 303"/>
              <a:gd name="T68" fmla="*/ 265 w 313"/>
              <a:gd name="T69" fmla="*/ 169 h 303"/>
              <a:gd name="T70" fmla="*/ 240 w 313"/>
              <a:gd name="T71" fmla="*/ 198 h 303"/>
              <a:gd name="T72" fmla="*/ 240 w 313"/>
              <a:gd name="T73" fmla="*/ 210 h 303"/>
              <a:gd name="T74" fmla="*/ 251 w 313"/>
              <a:gd name="T75" fmla="*/ 219 h 303"/>
              <a:gd name="T76" fmla="*/ 257 w 313"/>
              <a:gd name="T77" fmla="*/ 240 h 303"/>
              <a:gd name="T78" fmla="*/ 272 w 313"/>
              <a:gd name="T79" fmla="*/ 249 h 303"/>
              <a:gd name="T80" fmla="*/ 287 w 313"/>
              <a:gd name="T81" fmla="*/ 243 h 303"/>
              <a:gd name="T82" fmla="*/ 294 w 313"/>
              <a:gd name="T83" fmla="*/ 281 h 303"/>
              <a:gd name="T84" fmla="*/ 275 w 313"/>
              <a:gd name="T85" fmla="*/ 292 h 303"/>
              <a:gd name="T86" fmla="*/ 268 w 313"/>
              <a:gd name="T87" fmla="*/ 303 h 3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3"/>
              <a:gd name="T133" fmla="*/ 0 h 303"/>
              <a:gd name="T134" fmla="*/ 313 w 313"/>
              <a:gd name="T135" fmla="*/ 303 h 3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3" h="303">
                <a:moveTo>
                  <a:pt x="268" y="303"/>
                </a:moveTo>
                <a:cubicBezTo>
                  <a:pt x="260" y="302"/>
                  <a:pt x="251" y="301"/>
                  <a:pt x="243" y="299"/>
                </a:cubicBezTo>
                <a:cubicBezTo>
                  <a:pt x="237" y="296"/>
                  <a:pt x="230" y="292"/>
                  <a:pt x="224" y="289"/>
                </a:cubicBezTo>
                <a:cubicBezTo>
                  <a:pt x="202" y="289"/>
                  <a:pt x="197" y="289"/>
                  <a:pt x="187" y="281"/>
                </a:cubicBezTo>
                <a:cubicBezTo>
                  <a:pt x="183" y="276"/>
                  <a:pt x="179" y="271"/>
                  <a:pt x="177" y="266"/>
                </a:cubicBezTo>
                <a:cubicBezTo>
                  <a:pt x="170" y="262"/>
                  <a:pt x="164" y="258"/>
                  <a:pt x="158" y="254"/>
                </a:cubicBezTo>
                <a:cubicBezTo>
                  <a:pt x="135" y="253"/>
                  <a:pt x="112" y="253"/>
                  <a:pt x="90" y="252"/>
                </a:cubicBezTo>
                <a:cubicBezTo>
                  <a:pt x="76" y="246"/>
                  <a:pt x="51" y="239"/>
                  <a:pt x="47" y="231"/>
                </a:cubicBezTo>
                <a:cubicBezTo>
                  <a:pt x="37" y="225"/>
                  <a:pt x="36" y="220"/>
                  <a:pt x="33" y="216"/>
                </a:cubicBezTo>
                <a:cubicBezTo>
                  <a:pt x="30" y="192"/>
                  <a:pt x="17" y="177"/>
                  <a:pt x="10" y="163"/>
                </a:cubicBezTo>
                <a:cubicBezTo>
                  <a:pt x="6" y="154"/>
                  <a:pt x="3" y="146"/>
                  <a:pt x="0" y="137"/>
                </a:cubicBezTo>
                <a:cubicBezTo>
                  <a:pt x="0" y="130"/>
                  <a:pt x="0" y="123"/>
                  <a:pt x="0" y="116"/>
                </a:cubicBezTo>
                <a:cubicBezTo>
                  <a:pt x="9" y="116"/>
                  <a:pt x="20" y="107"/>
                  <a:pt x="27" y="101"/>
                </a:cubicBezTo>
                <a:cubicBezTo>
                  <a:pt x="30" y="99"/>
                  <a:pt x="33" y="97"/>
                  <a:pt x="37" y="96"/>
                </a:cubicBezTo>
                <a:cubicBezTo>
                  <a:pt x="52" y="95"/>
                  <a:pt x="64" y="90"/>
                  <a:pt x="76" y="80"/>
                </a:cubicBezTo>
                <a:cubicBezTo>
                  <a:pt x="88" y="79"/>
                  <a:pt x="102" y="74"/>
                  <a:pt x="116" y="71"/>
                </a:cubicBezTo>
                <a:cubicBezTo>
                  <a:pt x="127" y="64"/>
                  <a:pt x="136" y="54"/>
                  <a:pt x="144" y="45"/>
                </a:cubicBezTo>
                <a:cubicBezTo>
                  <a:pt x="159" y="35"/>
                  <a:pt x="158" y="12"/>
                  <a:pt x="159" y="0"/>
                </a:cubicBezTo>
                <a:cubicBezTo>
                  <a:pt x="168" y="1"/>
                  <a:pt x="178" y="4"/>
                  <a:pt x="188" y="6"/>
                </a:cubicBezTo>
                <a:cubicBezTo>
                  <a:pt x="202" y="6"/>
                  <a:pt x="217" y="6"/>
                  <a:pt x="232" y="6"/>
                </a:cubicBezTo>
                <a:cubicBezTo>
                  <a:pt x="234" y="10"/>
                  <a:pt x="237" y="13"/>
                  <a:pt x="239" y="17"/>
                </a:cubicBezTo>
                <a:cubicBezTo>
                  <a:pt x="244" y="20"/>
                  <a:pt x="253" y="33"/>
                  <a:pt x="245" y="45"/>
                </a:cubicBezTo>
                <a:cubicBezTo>
                  <a:pt x="234" y="51"/>
                  <a:pt x="230" y="53"/>
                  <a:pt x="228" y="66"/>
                </a:cubicBezTo>
                <a:cubicBezTo>
                  <a:pt x="225" y="66"/>
                  <a:pt x="223" y="67"/>
                  <a:pt x="221" y="68"/>
                </a:cubicBezTo>
                <a:cubicBezTo>
                  <a:pt x="221" y="69"/>
                  <a:pt x="221" y="70"/>
                  <a:pt x="221" y="72"/>
                </a:cubicBezTo>
                <a:cubicBezTo>
                  <a:pt x="228" y="77"/>
                  <a:pt x="234" y="81"/>
                  <a:pt x="241" y="87"/>
                </a:cubicBezTo>
                <a:cubicBezTo>
                  <a:pt x="241" y="87"/>
                  <a:pt x="242" y="89"/>
                  <a:pt x="243" y="90"/>
                </a:cubicBezTo>
                <a:cubicBezTo>
                  <a:pt x="251" y="96"/>
                  <a:pt x="268" y="117"/>
                  <a:pt x="286" y="104"/>
                </a:cubicBezTo>
                <a:cubicBezTo>
                  <a:pt x="290" y="104"/>
                  <a:pt x="293" y="107"/>
                  <a:pt x="298" y="114"/>
                </a:cubicBezTo>
                <a:cubicBezTo>
                  <a:pt x="303" y="117"/>
                  <a:pt x="308" y="122"/>
                  <a:pt x="313" y="126"/>
                </a:cubicBezTo>
                <a:cubicBezTo>
                  <a:pt x="313" y="127"/>
                  <a:pt x="313" y="129"/>
                  <a:pt x="313" y="131"/>
                </a:cubicBezTo>
                <a:cubicBezTo>
                  <a:pt x="307" y="136"/>
                  <a:pt x="307" y="149"/>
                  <a:pt x="304" y="157"/>
                </a:cubicBezTo>
                <a:cubicBezTo>
                  <a:pt x="301" y="156"/>
                  <a:pt x="298" y="155"/>
                  <a:pt x="295" y="154"/>
                </a:cubicBezTo>
                <a:cubicBezTo>
                  <a:pt x="283" y="139"/>
                  <a:pt x="283" y="124"/>
                  <a:pt x="264" y="130"/>
                </a:cubicBezTo>
                <a:cubicBezTo>
                  <a:pt x="264" y="143"/>
                  <a:pt x="265" y="156"/>
                  <a:pt x="265" y="169"/>
                </a:cubicBezTo>
                <a:cubicBezTo>
                  <a:pt x="261" y="179"/>
                  <a:pt x="248" y="191"/>
                  <a:pt x="240" y="198"/>
                </a:cubicBezTo>
                <a:cubicBezTo>
                  <a:pt x="240" y="202"/>
                  <a:pt x="240" y="206"/>
                  <a:pt x="240" y="210"/>
                </a:cubicBezTo>
                <a:cubicBezTo>
                  <a:pt x="243" y="213"/>
                  <a:pt x="244" y="216"/>
                  <a:pt x="251" y="219"/>
                </a:cubicBezTo>
                <a:cubicBezTo>
                  <a:pt x="253" y="226"/>
                  <a:pt x="255" y="233"/>
                  <a:pt x="257" y="240"/>
                </a:cubicBezTo>
                <a:cubicBezTo>
                  <a:pt x="258" y="242"/>
                  <a:pt x="261" y="249"/>
                  <a:pt x="272" y="249"/>
                </a:cubicBezTo>
                <a:cubicBezTo>
                  <a:pt x="278" y="243"/>
                  <a:pt x="277" y="242"/>
                  <a:pt x="287" y="243"/>
                </a:cubicBezTo>
                <a:cubicBezTo>
                  <a:pt x="290" y="250"/>
                  <a:pt x="301" y="268"/>
                  <a:pt x="294" y="281"/>
                </a:cubicBezTo>
                <a:cubicBezTo>
                  <a:pt x="288" y="281"/>
                  <a:pt x="277" y="289"/>
                  <a:pt x="275" y="292"/>
                </a:cubicBezTo>
                <a:cubicBezTo>
                  <a:pt x="273" y="295"/>
                  <a:pt x="270" y="299"/>
                  <a:pt x="268" y="303"/>
                </a:cubicBezTo>
                <a:close/>
              </a:path>
            </a:pathLst>
          </a:custGeom>
          <a:solidFill>
            <a:schemeClr val="accent1">
              <a:lumMod val="40000"/>
              <a:lumOff val="60000"/>
            </a:schemeClr>
          </a:solid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20" name="Freeform 64"/>
          <p:cNvSpPr/>
          <p:nvPr/>
        </p:nvSpPr>
        <p:spPr bwMode="auto">
          <a:xfrm rot="252836">
            <a:off x="5958205" y="3239770"/>
            <a:ext cx="610235" cy="1029335"/>
          </a:xfrm>
          <a:custGeom>
            <a:avLst/>
            <a:gdLst>
              <a:gd name="T0" fmla="*/ 194 w 276"/>
              <a:gd name="T1" fmla="*/ 498 h 498"/>
              <a:gd name="T2" fmla="*/ 157 w 276"/>
              <a:gd name="T3" fmla="*/ 472 h 498"/>
              <a:gd name="T4" fmla="*/ 143 w 276"/>
              <a:gd name="T5" fmla="*/ 468 h 498"/>
              <a:gd name="T6" fmla="*/ 102 w 276"/>
              <a:gd name="T7" fmla="*/ 473 h 498"/>
              <a:gd name="T8" fmla="*/ 84 w 276"/>
              <a:gd name="T9" fmla="*/ 463 h 498"/>
              <a:gd name="T10" fmla="*/ 56 w 276"/>
              <a:gd name="T11" fmla="*/ 448 h 498"/>
              <a:gd name="T12" fmla="*/ 32 w 276"/>
              <a:gd name="T13" fmla="*/ 448 h 498"/>
              <a:gd name="T14" fmla="*/ 8 w 276"/>
              <a:gd name="T15" fmla="*/ 440 h 498"/>
              <a:gd name="T16" fmla="*/ 12 w 276"/>
              <a:gd name="T17" fmla="*/ 425 h 498"/>
              <a:gd name="T18" fmla="*/ 6 w 276"/>
              <a:gd name="T19" fmla="*/ 407 h 498"/>
              <a:gd name="T20" fmla="*/ 2 w 276"/>
              <a:gd name="T21" fmla="*/ 396 h 498"/>
              <a:gd name="T22" fmla="*/ 33 w 276"/>
              <a:gd name="T23" fmla="*/ 395 h 498"/>
              <a:gd name="T24" fmla="*/ 38 w 276"/>
              <a:gd name="T25" fmla="*/ 354 h 498"/>
              <a:gd name="T26" fmla="*/ 30 w 276"/>
              <a:gd name="T27" fmla="*/ 338 h 498"/>
              <a:gd name="T28" fmla="*/ 60 w 276"/>
              <a:gd name="T29" fmla="*/ 297 h 498"/>
              <a:gd name="T30" fmla="*/ 86 w 276"/>
              <a:gd name="T31" fmla="*/ 310 h 498"/>
              <a:gd name="T32" fmla="*/ 98 w 276"/>
              <a:gd name="T33" fmla="*/ 306 h 498"/>
              <a:gd name="T34" fmla="*/ 98 w 276"/>
              <a:gd name="T35" fmla="*/ 283 h 498"/>
              <a:gd name="T36" fmla="*/ 122 w 276"/>
              <a:gd name="T37" fmla="*/ 280 h 498"/>
              <a:gd name="T38" fmla="*/ 137 w 276"/>
              <a:gd name="T39" fmla="*/ 280 h 498"/>
              <a:gd name="T40" fmla="*/ 139 w 276"/>
              <a:gd name="T41" fmla="*/ 233 h 498"/>
              <a:gd name="T42" fmla="*/ 145 w 276"/>
              <a:gd name="T43" fmla="*/ 215 h 498"/>
              <a:gd name="T44" fmla="*/ 145 w 276"/>
              <a:gd name="T45" fmla="*/ 204 h 498"/>
              <a:gd name="T46" fmla="*/ 135 w 276"/>
              <a:gd name="T47" fmla="*/ 203 h 498"/>
              <a:gd name="T48" fmla="*/ 107 w 276"/>
              <a:gd name="T49" fmla="*/ 184 h 498"/>
              <a:gd name="T50" fmla="*/ 72 w 276"/>
              <a:gd name="T51" fmla="*/ 171 h 498"/>
              <a:gd name="T52" fmla="*/ 77 w 276"/>
              <a:gd name="T53" fmla="*/ 157 h 498"/>
              <a:gd name="T54" fmla="*/ 74 w 276"/>
              <a:gd name="T55" fmla="*/ 137 h 498"/>
              <a:gd name="T56" fmla="*/ 85 w 276"/>
              <a:gd name="T57" fmla="*/ 124 h 498"/>
              <a:gd name="T58" fmla="*/ 104 w 276"/>
              <a:gd name="T59" fmla="*/ 127 h 498"/>
              <a:gd name="T60" fmla="*/ 149 w 276"/>
              <a:gd name="T61" fmla="*/ 129 h 498"/>
              <a:gd name="T62" fmla="*/ 157 w 276"/>
              <a:gd name="T63" fmla="*/ 80 h 498"/>
              <a:gd name="T64" fmla="*/ 171 w 276"/>
              <a:gd name="T65" fmla="*/ 59 h 498"/>
              <a:gd name="T66" fmla="*/ 189 w 276"/>
              <a:gd name="T67" fmla="*/ 34 h 498"/>
              <a:gd name="T68" fmla="*/ 206 w 276"/>
              <a:gd name="T69" fmla="*/ 22 h 498"/>
              <a:gd name="T70" fmla="*/ 216 w 276"/>
              <a:gd name="T71" fmla="*/ 6 h 498"/>
              <a:gd name="T72" fmla="*/ 228 w 276"/>
              <a:gd name="T73" fmla="*/ 15 h 498"/>
              <a:gd name="T74" fmla="*/ 231 w 276"/>
              <a:gd name="T75" fmla="*/ 15 h 498"/>
              <a:gd name="T76" fmla="*/ 243 w 276"/>
              <a:gd name="T77" fmla="*/ 0 h 498"/>
              <a:gd name="T78" fmla="*/ 262 w 276"/>
              <a:gd name="T79" fmla="*/ 16 h 498"/>
              <a:gd name="T80" fmla="*/ 254 w 276"/>
              <a:gd name="T81" fmla="*/ 29 h 498"/>
              <a:gd name="T82" fmla="*/ 239 w 276"/>
              <a:gd name="T83" fmla="*/ 71 h 498"/>
              <a:gd name="T84" fmla="*/ 243 w 276"/>
              <a:gd name="T85" fmla="*/ 128 h 498"/>
              <a:gd name="T86" fmla="*/ 225 w 276"/>
              <a:gd name="T87" fmla="*/ 168 h 498"/>
              <a:gd name="T88" fmla="*/ 225 w 276"/>
              <a:gd name="T89" fmla="*/ 215 h 498"/>
              <a:gd name="T90" fmla="*/ 236 w 276"/>
              <a:gd name="T91" fmla="*/ 254 h 498"/>
              <a:gd name="T92" fmla="*/ 234 w 276"/>
              <a:gd name="T93" fmla="*/ 301 h 498"/>
              <a:gd name="T94" fmla="*/ 245 w 276"/>
              <a:gd name="T95" fmla="*/ 318 h 498"/>
              <a:gd name="T96" fmla="*/ 244 w 276"/>
              <a:gd name="T97" fmla="*/ 337 h 498"/>
              <a:gd name="T98" fmla="*/ 257 w 276"/>
              <a:gd name="T99" fmla="*/ 370 h 498"/>
              <a:gd name="T100" fmla="*/ 276 w 276"/>
              <a:gd name="T101" fmla="*/ 410 h 498"/>
              <a:gd name="T102" fmla="*/ 260 w 276"/>
              <a:gd name="T103" fmla="*/ 407 h 498"/>
              <a:gd name="T104" fmla="*/ 201 w 276"/>
              <a:gd name="T105" fmla="*/ 410 h 498"/>
              <a:gd name="T106" fmla="*/ 200 w 276"/>
              <a:gd name="T107" fmla="*/ 417 h 498"/>
              <a:gd name="T108" fmla="*/ 222 w 276"/>
              <a:gd name="T109" fmla="*/ 435 h 498"/>
              <a:gd name="T110" fmla="*/ 224 w 276"/>
              <a:gd name="T111" fmla="*/ 444 h 498"/>
              <a:gd name="T112" fmla="*/ 197 w 276"/>
              <a:gd name="T113" fmla="*/ 464 h 498"/>
              <a:gd name="T114" fmla="*/ 198 w 276"/>
              <a:gd name="T115" fmla="*/ 498 h 498"/>
              <a:gd name="T116" fmla="*/ 194 w 276"/>
              <a:gd name="T117" fmla="*/ 498 h 49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6"/>
              <a:gd name="T178" fmla="*/ 0 h 498"/>
              <a:gd name="T179" fmla="*/ 276 w 276"/>
              <a:gd name="T180" fmla="*/ 498 h 49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6" h="498">
                <a:moveTo>
                  <a:pt x="194" y="498"/>
                </a:moveTo>
                <a:cubicBezTo>
                  <a:pt x="173" y="491"/>
                  <a:pt x="168" y="482"/>
                  <a:pt x="157" y="472"/>
                </a:cubicBezTo>
                <a:cubicBezTo>
                  <a:pt x="152" y="471"/>
                  <a:pt x="148" y="469"/>
                  <a:pt x="143" y="468"/>
                </a:cubicBezTo>
                <a:cubicBezTo>
                  <a:pt x="128" y="468"/>
                  <a:pt x="113" y="467"/>
                  <a:pt x="102" y="473"/>
                </a:cubicBezTo>
                <a:cubicBezTo>
                  <a:pt x="96" y="473"/>
                  <a:pt x="86" y="465"/>
                  <a:pt x="84" y="463"/>
                </a:cubicBezTo>
                <a:cubicBezTo>
                  <a:pt x="66" y="463"/>
                  <a:pt x="62" y="450"/>
                  <a:pt x="56" y="448"/>
                </a:cubicBezTo>
                <a:cubicBezTo>
                  <a:pt x="48" y="448"/>
                  <a:pt x="40" y="448"/>
                  <a:pt x="32" y="448"/>
                </a:cubicBezTo>
                <a:cubicBezTo>
                  <a:pt x="24" y="445"/>
                  <a:pt x="16" y="442"/>
                  <a:pt x="8" y="440"/>
                </a:cubicBezTo>
                <a:cubicBezTo>
                  <a:pt x="8" y="432"/>
                  <a:pt x="10" y="430"/>
                  <a:pt x="12" y="425"/>
                </a:cubicBezTo>
                <a:cubicBezTo>
                  <a:pt x="12" y="411"/>
                  <a:pt x="11" y="409"/>
                  <a:pt x="6" y="407"/>
                </a:cubicBezTo>
                <a:cubicBezTo>
                  <a:pt x="0" y="402"/>
                  <a:pt x="0" y="397"/>
                  <a:pt x="2" y="396"/>
                </a:cubicBezTo>
                <a:cubicBezTo>
                  <a:pt x="12" y="395"/>
                  <a:pt x="23" y="395"/>
                  <a:pt x="33" y="395"/>
                </a:cubicBezTo>
                <a:cubicBezTo>
                  <a:pt x="42" y="382"/>
                  <a:pt x="38" y="366"/>
                  <a:pt x="38" y="354"/>
                </a:cubicBezTo>
                <a:cubicBezTo>
                  <a:pt x="35" y="349"/>
                  <a:pt x="32" y="343"/>
                  <a:pt x="30" y="338"/>
                </a:cubicBezTo>
                <a:cubicBezTo>
                  <a:pt x="24" y="301"/>
                  <a:pt x="23" y="297"/>
                  <a:pt x="60" y="297"/>
                </a:cubicBezTo>
                <a:cubicBezTo>
                  <a:pt x="68" y="301"/>
                  <a:pt x="77" y="305"/>
                  <a:pt x="86" y="310"/>
                </a:cubicBezTo>
                <a:cubicBezTo>
                  <a:pt x="88" y="310"/>
                  <a:pt x="95" y="308"/>
                  <a:pt x="98" y="306"/>
                </a:cubicBezTo>
                <a:cubicBezTo>
                  <a:pt x="98" y="298"/>
                  <a:pt x="98" y="290"/>
                  <a:pt x="98" y="283"/>
                </a:cubicBezTo>
                <a:cubicBezTo>
                  <a:pt x="98" y="276"/>
                  <a:pt x="116" y="274"/>
                  <a:pt x="122" y="280"/>
                </a:cubicBezTo>
                <a:cubicBezTo>
                  <a:pt x="127" y="280"/>
                  <a:pt x="131" y="280"/>
                  <a:pt x="137" y="280"/>
                </a:cubicBezTo>
                <a:cubicBezTo>
                  <a:pt x="143" y="265"/>
                  <a:pt x="144" y="242"/>
                  <a:pt x="139" y="233"/>
                </a:cubicBezTo>
                <a:cubicBezTo>
                  <a:pt x="140" y="222"/>
                  <a:pt x="142" y="221"/>
                  <a:pt x="145" y="215"/>
                </a:cubicBezTo>
                <a:cubicBezTo>
                  <a:pt x="145" y="211"/>
                  <a:pt x="145" y="208"/>
                  <a:pt x="145" y="204"/>
                </a:cubicBezTo>
                <a:cubicBezTo>
                  <a:pt x="142" y="204"/>
                  <a:pt x="138" y="203"/>
                  <a:pt x="135" y="203"/>
                </a:cubicBezTo>
                <a:cubicBezTo>
                  <a:pt x="125" y="194"/>
                  <a:pt x="111" y="188"/>
                  <a:pt x="107" y="184"/>
                </a:cubicBezTo>
                <a:cubicBezTo>
                  <a:pt x="94" y="181"/>
                  <a:pt x="77" y="176"/>
                  <a:pt x="72" y="171"/>
                </a:cubicBezTo>
                <a:cubicBezTo>
                  <a:pt x="72" y="164"/>
                  <a:pt x="74" y="162"/>
                  <a:pt x="77" y="157"/>
                </a:cubicBezTo>
                <a:cubicBezTo>
                  <a:pt x="76" y="150"/>
                  <a:pt x="75" y="143"/>
                  <a:pt x="74" y="137"/>
                </a:cubicBezTo>
                <a:cubicBezTo>
                  <a:pt x="77" y="137"/>
                  <a:pt x="83" y="128"/>
                  <a:pt x="85" y="124"/>
                </a:cubicBezTo>
                <a:cubicBezTo>
                  <a:pt x="89" y="124"/>
                  <a:pt x="95" y="123"/>
                  <a:pt x="104" y="127"/>
                </a:cubicBezTo>
                <a:cubicBezTo>
                  <a:pt x="119" y="128"/>
                  <a:pt x="134" y="128"/>
                  <a:pt x="149" y="129"/>
                </a:cubicBezTo>
                <a:cubicBezTo>
                  <a:pt x="162" y="116"/>
                  <a:pt x="157" y="92"/>
                  <a:pt x="157" y="80"/>
                </a:cubicBezTo>
                <a:cubicBezTo>
                  <a:pt x="157" y="67"/>
                  <a:pt x="164" y="66"/>
                  <a:pt x="171" y="59"/>
                </a:cubicBezTo>
                <a:cubicBezTo>
                  <a:pt x="177" y="50"/>
                  <a:pt x="183" y="42"/>
                  <a:pt x="189" y="34"/>
                </a:cubicBezTo>
                <a:cubicBezTo>
                  <a:pt x="194" y="30"/>
                  <a:pt x="200" y="26"/>
                  <a:pt x="206" y="22"/>
                </a:cubicBezTo>
                <a:cubicBezTo>
                  <a:pt x="209" y="16"/>
                  <a:pt x="213" y="11"/>
                  <a:pt x="216" y="6"/>
                </a:cubicBezTo>
                <a:cubicBezTo>
                  <a:pt x="220" y="9"/>
                  <a:pt x="224" y="12"/>
                  <a:pt x="228" y="15"/>
                </a:cubicBezTo>
                <a:cubicBezTo>
                  <a:pt x="229" y="15"/>
                  <a:pt x="230" y="15"/>
                  <a:pt x="231" y="15"/>
                </a:cubicBezTo>
                <a:cubicBezTo>
                  <a:pt x="236" y="12"/>
                  <a:pt x="240" y="5"/>
                  <a:pt x="243" y="0"/>
                </a:cubicBezTo>
                <a:cubicBezTo>
                  <a:pt x="247" y="0"/>
                  <a:pt x="262" y="1"/>
                  <a:pt x="262" y="16"/>
                </a:cubicBezTo>
                <a:cubicBezTo>
                  <a:pt x="259" y="20"/>
                  <a:pt x="257" y="24"/>
                  <a:pt x="254" y="29"/>
                </a:cubicBezTo>
                <a:cubicBezTo>
                  <a:pt x="254" y="44"/>
                  <a:pt x="253" y="57"/>
                  <a:pt x="239" y="71"/>
                </a:cubicBezTo>
                <a:cubicBezTo>
                  <a:pt x="234" y="88"/>
                  <a:pt x="240" y="108"/>
                  <a:pt x="243" y="128"/>
                </a:cubicBezTo>
                <a:cubicBezTo>
                  <a:pt x="243" y="142"/>
                  <a:pt x="232" y="157"/>
                  <a:pt x="225" y="168"/>
                </a:cubicBezTo>
                <a:cubicBezTo>
                  <a:pt x="225" y="184"/>
                  <a:pt x="225" y="199"/>
                  <a:pt x="225" y="215"/>
                </a:cubicBezTo>
                <a:cubicBezTo>
                  <a:pt x="229" y="224"/>
                  <a:pt x="236" y="240"/>
                  <a:pt x="236" y="254"/>
                </a:cubicBezTo>
                <a:cubicBezTo>
                  <a:pt x="231" y="268"/>
                  <a:pt x="228" y="283"/>
                  <a:pt x="234" y="301"/>
                </a:cubicBezTo>
                <a:cubicBezTo>
                  <a:pt x="237" y="306"/>
                  <a:pt x="240" y="307"/>
                  <a:pt x="245" y="318"/>
                </a:cubicBezTo>
                <a:cubicBezTo>
                  <a:pt x="244" y="324"/>
                  <a:pt x="244" y="330"/>
                  <a:pt x="244" y="337"/>
                </a:cubicBezTo>
                <a:cubicBezTo>
                  <a:pt x="248" y="347"/>
                  <a:pt x="253" y="359"/>
                  <a:pt x="257" y="370"/>
                </a:cubicBezTo>
                <a:cubicBezTo>
                  <a:pt x="265" y="380"/>
                  <a:pt x="272" y="392"/>
                  <a:pt x="276" y="410"/>
                </a:cubicBezTo>
                <a:cubicBezTo>
                  <a:pt x="271" y="409"/>
                  <a:pt x="266" y="408"/>
                  <a:pt x="260" y="407"/>
                </a:cubicBezTo>
                <a:cubicBezTo>
                  <a:pt x="247" y="407"/>
                  <a:pt x="206" y="405"/>
                  <a:pt x="201" y="410"/>
                </a:cubicBezTo>
                <a:cubicBezTo>
                  <a:pt x="200" y="412"/>
                  <a:pt x="200" y="415"/>
                  <a:pt x="200" y="417"/>
                </a:cubicBezTo>
                <a:cubicBezTo>
                  <a:pt x="207" y="423"/>
                  <a:pt x="214" y="429"/>
                  <a:pt x="222" y="435"/>
                </a:cubicBezTo>
                <a:cubicBezTo>
                  <a:pt x="223" y="438"/>
                  <a:pt x="223" y="441"/>
                  <a:pt x="224" y="444"/>
                </a:cubicBezTo>
                <a:cubicBezTo>
                  <a:pt x="210" y="449"/>
                  <a:pt x="206" y="453"/>
                  <a:pt x="197" y="464"/>
                </a:cubicBezTo>
                <a:cubicBezTo>
                  <a:pt x="197" y="475"/>
                  <a:pt x="197" y="486"/>
                  <a:pt x="198" y="498"/>
                </a:cubicBezTo>
                <a:cubicBezTo>
                  <a:pt x="196" y="498"/>
                  <a:pt x="195" y="498"/>
                  <a:pt x="194" y="498"/>
                </a:cubicBezTo>
                <a:close/>
              </a:path>
            </a:pathLst>
          </a:custGeom>
          <a:solidFill>
            <a:schemeClr val="accent1">
              <a:lumMod val="40000"/>
              <a:lumOff val="60000"/>
            </a:schemeClr>
          </a:solid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21" name="Freeform 65"/>
          <p:cNvSpPr/>
          <p:nvPr/>
        </p:nvSpPr>
        <p:spPr bwMode="auto">
          <a:xfrm rot="252836">
            <a:off x="4090670" y="3126740"/>
            <a:ext cx="1541780" cy="1044575"/>
          </a:xfrm>
          <a:custGeom>
            <a:avLst/>
            <a:gdLst>
              <a:gd name="T0" fmla="*/ 293 w 699"/>
              <a:gd name="T1" fmla="*/ 490 h 505"/>
              <a:gd name="T2" fmla="*/ 241 w 699"/>
              <a:gd name="T3" fmla="*/ 427 h 505"/>
              <a:gd name="T4" fmla="*/ 139 w 699"/>
              <a:gd name="T5" fmla="*/ 407 h 505"/>
              <a:gd name="T6" fmla="*/ 83 w 699"/>
              <a:gd name="T7" fmla="*/ 376 h 505"/>
              <a:gd name="T8" fmla="*/ 39 w 699"/>
              <a:gd name="T9" fmla="*/ 359 h 505"/>
              <a:gd name="T10" fmla="*/ 0 w 699"/>
              <a:gd name="T11" fmla="*/ 232 h 505"/>
              <a:gd name="T12" fmla="*/ 6 w 699"/>
              <a:gd name="T13" fmla="*/ 184 h 505"/>
              <a:gd name="T14" fmla="*/ 24 w 699"/>
              <a:gd name="T15" fmla="*/ 185 h 505"/>
              <a:gd name="T16" fmla="*/ 61 w 699"/>
              <a:gd name="T17" fmla="*/ 192 h 505"/>
              <a:gd name="T18" fmla="*/ 89 w 699"/>
              <a:gd name="T19" fmla="*/ 183 h 505"/>
              <a:gd name="T20" fmla="*/ 78 w 699"/>
              <a:gd name="T21" fmla="*/ 141 h 505"/>
              <a:gd name="T22" fmla="*/ 101 w 699"/>
              <a:gd name="T23" fmla="*/ 126 h 505"/>
              <a:gd name="T24" fmla="*/ 68 w 699"/>
              <a:gd name="T25" fmla="*/ 70 h 505"/>
              <a:gd name="T26" fmla="*/ 59 w 699"/>
              <a:gd name="T27" fmla="*/ 37 h 505"/>
              <a:gd name="T28" fmla="*/ 141 w 699"/>
              <a:gd name="T29" fmla="*/ 22 h 505"/>
              <a:gd name="T30" fmla="*/ 224 w 699"/>
              <a:gd name="T31" fmla="*/ 5 h 505"/>
              <a:gd name="T32" fmla="*/ 339 w 699"/>
              <a:gd name="T33" fmla="*/ 41 h 505"/>
              <a:gd name="T34" fmla="*/ 379 w 699"/>
              <a:gd name="T35" fmla="*/ 69 h 505"/>
              <a:gd name="T36" fmla="*/ 404 w 699"/>
              <a:gd name="T37" fmla="*/ 61 h 505"/>
              <a:gd name="T38" fmla="*/ 427 w 699"/>
              <a:gd name="T39" fmla="*/ 30 h 505"/>
              <a:gd name="T40" fmla="*/ 481 w 699"/>
              <a:gd name="T41" fmla="*/ 47 h 505"/>
              <a:gd name="T42" fmla="*/ 521 w 699"/>
              <a:gd name="T43" fmla="*/ 72 h 505"/>
              <a:gd name="T44" fmla="*/ 527 w 699"/>
              <a:gd name="T45" fmla="*/ 78 h 505"/>
              <a:gd name="T46" fmla="*/ 579 w 699"/>
              <a:gd name="T47" fmla="*/ 103 h 505"/>
              <a:gd name="T48" fmla="*/ 626 w 699"/>
              <a:gd name="T49" fmla="*/ 134 h 505"/>
              <a:gd name="T50" fmla="*/ 669 w 699"/>
              <a:gd name="T51" fmla="*/ 177 h 505"/>
              <a:gd name="T52" fmla="*/ 685 w 699"/>
              <a:gd name="T53" fmla="*/ 232 h 505"/>
              <a:gd name="T54" fmla="*/ 648 w 699"/>
              <a:gd name="T55" fmla="*/ 304 h 505"/>
              <a:gd name="T56" fmla="*/ 628 w 699"/>
              <a:gd name="T57" fmla="*/ 328 h 505"/>
              <a:gd name="T58" fmla="*/ 629 w 699"/>
              <a:gd name="T59" fmla="*/ 352 h 505"/>
              <a:gd name="T60" fmla="*/ 577 w 699"/>
              <a:gd name="T61" fmla="*/ 341 h 505"/>
              <a:gd name="T62" fmla="*/ 597 w 699"/>
              <a:gd name="T63" fmla="*/ 410 h 505"/>
              <a:gd name="T64" fmla="*/ 586 w 699"/>
              <a:gd name="T65" fmla="*/ 449 h 505"/>
              <a:gd name="T66" fmla="*/ 563 w 699"/>
              <a:gd name="T67" fmla="*/ 459 h 505"/>
              <a:gd name="T68" fmla="*/ 543 w 699"/>
              <a:gd name="T69" fmla="*/ 451 h 505"/>
              <a:gd name="T70" fmla="*/ 526 w 699"/>
              <a:gd name="T71" fmla="*/ 441 h 505"/>
              <a:gd name="T72" fmla="*/ 509 w 699"/>
              <a:gd name="T73" fmla="*/ 441 h 505"/>
              <a:gd name="T74" fmla="*/ 469 w 699"/>
              <a:gd name="T75" fmla="*/ 411 h 505"/>
              <a:gd name="T76" fmla="*/ 447 w 699"/>
              <a:gd name="T77" fmla="*/ 369 h 505"/>
              <a:gd name="T78" fmla="*/ 392 w 699"/>
              <a:gd name="T79" fmla="*/ 390 h 505"/>
              <a:gd name="T80" fmla="*/ 405 w 699"/>
              <a:gd name="T81" fmla="*/ 418 h 505"/>
              <a:gd name="T82" fmla="*/ 372 w 699"/>
              <a:gd name="T83" fmla="*/ 483 h 505"/>
              <a:gd name="T84" fmla="*/ 350 w 699"/>
              <a:gd name="T85" fmla="*/ 503 h 505"/>
              <a:gd name="T86" fmla="*/ 319 w 699"/>
              <a:gd name="T87" fmla="*/ 494 h 5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99"/>
              <a:gd name="T133" fmla="*/ 0 h 505"/>
              <a:gd name="T134" fmla="*/ 699 w 699"/>
              <a:gd name="T135" fmla="*/ 505 h 5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99" h="505">
                <a:moveTo>
                  <a:pt x="309" y="505"/>
                </a:moveTo>
                <a:cubicBezTo>
                  <a:pt x="304" y="500"/>
                  <a:pt x="299" y="495"/>
                  <a:pt x="293" y="490"/>
                </a:cubicBezTo>
                <a:cubicBezTo>
                  <a:pt x="289" y="474"/>
                  <a:pt x="283" y="460"/>
                  <a:pt x="277" y="448"/>
                </a:cubicBezTo>
                <a:cubicBezTo>
                  <a:pt x="264" y="433"/>
                  <a:pt x="252" y="431"/>
                  <a:pt x="241" y="427"/>
                </a:cubicBezTo>
                <a:cubicBezTo>
                  <a:pt x="221" y="427"/>
                  <a:pt x="201" y="428"/>
                  <a:pt x="181" y="428"/>
                </a:cubicBezTo>
                <a:cubicBezTo>
                  <a:pt x="160" y="425"/>
                  <a:pt x="150" y="414"/>
                  <a:pt x="139" y="407"/>
                </a:cubicBezTo>
                <a:cubicBezTo>
                  <a:pt x="117" y="404"/>
                  <a:pt x="102" y="398"/>
                  <a:pt x="89" y="388"/>
                </a:cubicBezTo>
                <a:cubicBezTo>
                  <a:pt x="89" y="385"/>
                  <a:pt x="83" y="377"/>
                  <a:pt x="83" y="376"/>
                </a:cubicBezTo>
                <a:cubicBezTo>
                  <a:pt x="81" y="374"/>
                  <a:pt x="79" y="372"/>
                  <a:pt x="78" y="371"/>
                </a:cubicBezTo>
                <a:cubicBezTo>
                  <a:pt x="61" y="369"/>
                  <a:pt x="49" y="366"/>
                  <a:pt x="39" y="359"/>
                </a:cubicBezTo>
                <a:cubicBezTo>
                  <a:pt x="16" y="353"/>
                  <a:pt x="7" y="318"/>
                  <a:pt x="3" y="304"/>
                </a:cubicBezTo>
                <a:cubicBezTo>
                  <a:pt x="2" y="279"/>
                  <a:pt x="1" y="255"/>
                  <a:pt x="0" y="232"/>
                </a:cubicBezTo>
                <a:cubicBezTo>
                  <a:pt x="5" y="223"/>
                  <a:pt x="11" y="212"/>
                  <a:pt x="12" y="205"/>
                </a:cubicBezTo>
                <a:cubicBezTo>
                  <a:pt x="12" y="193"/>
                  <a:pt x="6" y="187"/>
                  <a:pt x="6" y="184"/>
                </a:cubicBezTo>
                <a:cubicBezTo>
                  <a:pt x="8" y="183"/>
                  <a:pt x="10" y="183"/>
                  <a:pt x="12" y="183"/>
                </a:cubicBezTo>
                <a:cubicBezTo>
                  <a:pt x="15" y="186"/>
                  <a:pt x="20" y="185"/>
                  <a:pt x="24" y="185"/>
                </a:cubicBezTo>
                <a:cubicBezTo>
                  <a:pt x="28" y="181"/>
                  <a:pt x="29" y="179"/>
                  <a:pt x="29" y="176"/>
                </a:cubicBezTo>
                <a:cubicBezTo>
                  <a:pt x="41" y="171"/>
                  <a:pt x="45" y="184"/>
                  <a:pt x="61" y="192"/>
                </a:cubicBezTo>
                <a:cubicBezTo>
                  <a:pt x="64" y="192"/>
                  <a:pt x="79" y="192"/>
                  <a:pt x="84" y="189"/>
                </a:cubicBezTo>
                <a:cubicBezTo>
                  <a:pt x="85" y="187"/>
                  <a:pt x="87" y="185"/>
                  <a:pt x="89" y="183"/>
                </a:cubicBezTo>
                <a:cubicBezTo>
                  <a:pt x="89" y="178"/>
                  <a:pt x="89" y="173"/>
                  <a:pt x="89" y="169"/>
                </a:cubicBezTo>
                <a:cubicBezTo>
                  <a:pt x="80" y="157"/>
                  <a:pt x="72" y="151"/>
                  <a:pt x="78" y="141"/>
                </a:cubicBezTo>
                <a:cubicBezTo>
                  <a:pt x="84" y="138"/>
                  <a:pt x="89" y="135"/>
                  <a:pt x="95" y="132"/>
                </a:cubicBezTo>
                <a:cubicBezTo>
                  <a:pt x="97" y="130"/>
                  <a:pt x="98" y="128"/>
                  <a:pt x="101" y="126"/>
                </a:cubicBezTo>
                <a:cubicBezTo>
                  <a:pt x="112" y="104"/>
                  <a:pt x="99" y="99"/>
                  <a:pt x="89" y="92"/>
                </a:cubicBezTo>
                <a:cubicBezTo>
                  <a:pt x="84" y="81"/>
                  <a:pt x="75" y="70"/>
                  <a:pt x="68" y="70"/>
                </a:cubicBezTo>
                <a:cubicBezTo>
                  <a:pt x="67" y="65"/>
                  <a:pt x="64" y="63"/>
                  <a:pt x="64" y="58"/>
                </a:cubicBezTo>
                <a:cubicBezTo>
                  <a:pt x="72" y="50"/>
                  <a:pt x="60" y="38"/>
                  <a:pt x="59" y="37"/>
                </a:cubicBezTo>
                <a:cubicBezTo>
                  <a:pt x="59" y="35"/>
                  <a:pt x="59" y="34"/>
                  <a:pt x="59" y="33"/>
                </a:cubicBezTo>
                <a:cubicBezTo>
                  <a:pt x="82" y="27"/>
                  <a:pt x="115" y="29"/>
                  <a:pt x="141" y="22"/>
                </a:cubicBezTo>
                <a:cubicBezTo>
                  <a:pt x="164" y="10"/>
                  <a:pt x="181" y="0"/>
                  <a:pt x="212" y="0"/>
                </a:cubicBezTo>
                <a:cubicBezTo>
                  <a:pt x="216" y="2"/>
                  <a:pt x="220" y="4"/>
                  <a:pt x="224" y="5"/>
                </a:cubicBezTo>
                <a:cubicBezTo>
                  <a:pt x="247" y="5"/>
                  <a:pt x="271" y="2"/>
                  <a:pt x="295" y="12"/>
                </a:cubicBezTo>
                <a:cubicBezTo>
                  <a:pt x="309" y="21"/>
                  <a:pt x="324" y="31"/>
                  <a:pt x="339" y="41"/>
                </a:cubicBezTo>
                <a:cubicBezTo>
                  <a:pt x="340" y="42"/>
                  <a:pt x="341" y="45"/>
                  <a:pt x="343" y="47"/>
                </a:cubicBezTo>
                <a:cubicBezTo>
                  <a:pt x="351" y="53"/>
                  <a:pt x="362" y="63"/>
                  <a:pt x="379" y="69"/>
                </a:cubicBezTo>
                <a:cubicBezTo>
                  <a:pt x="384" y="69"/>
                  <a:pt x="390" y="69"/>
                  <a:pt x="396" y="69"/>
                </a:cubicBezTo>
                <a:cubicBezTo>
                  <a:pt x="398" y="66"/>
                  <a:pt x="401" y="64"/>
                  <a:pt x="404" y="61"/>
                </a:cubicBezTo>
                <a:cubicBezTo>
                  <a:pt x="406" y="50"/>
                  <a:pt x="404" y="40"/>
                  <a:pt x="401" y="33"/>
                </a:cubicBezTo>
                <a:cubicBezTo>
                  <a:pt x="407" y="27"/>
                  <a:pt x="417" y="29"/>
                  <a:pt x="427" y="30"/>
                </a:cubicBezTo>
                <a:cubicBezTo>
                  <a:pt x="432" y="33"/>
                  <a:pt x="438" y="37"/>
                  <a:pt x="444" y="41"/>
                </a:cubicBezTo>
                <a:cubicBezTo>
                  <a:pt x="454" y="43"/>
                  <a:pt x="467" y="46"/>
                  <a:pt x="481" y="47"/>
                </a:cubicBezTo>
                <a:cubicBezTo>
                  <a:pt x="488" y="51"/>
                  <a:pt x="496" y="54"/>
                  <a:pt x="504" y="58"/>
                </a:cubicBezTo>
                <a:cubicBezTo>
                  <a:pt x="510" y="63"/>
                  <a:pt x="516" y="67"/>
                  <a:pt x="521" y="72"/>
                </a:cubicBezTo>
                <a:cubicBezTo>
                  <a:pt x="521" y="73"/>
                  <a:pt x="521" y="73"/>
                  <a:pt x="521" y="74"/>
                </a:cubicBezTo>
                <a:cubicBezTo>
                  <a:pt x="523" y="75"/>
                  <a:pt x="525" y="77"/>
                  <a:pt x="527" y="78"/>
                </a:cubicBezTo>
                <a:cubicBezTo>
                  <a:pt x="536" y="80"/>
                  <a:pt x="545" y="78"/>
                  <a:pt x="556" y="76"/>
                </a:cubicBezTo>
                <a:cubicBezTo>
                  <a:pt x="563" y="85"/>
                  <a:pt x="571" y="94"/>
                  <a:pt x="579" y="103"/>
                </a:cubicBezTo>
                <a:cubicBezTo>
                  <a:pt x="589" y="111"/>
                  <a:pt x="600" y="118"/>
                  <a:pt x="610" y="126"/>
                </a:cubicBezTo>
                <a:cubicBezTo>
                  <a:pt x="615" y="129"/>
                  <a:pt x="620" y="131"/>
                  <a:pt x="626" y="134"/>
                </a:cubicBezTo>
                <a:cubicBezTo>
                  <a:pt x="635" y="134"/>
                  <a:pt x="645" y="134"/>
                  <a:pt x="654" y="134"/>
                </a:cubicBezTo>
                <a:cubicBezTo>
                  <a:pt x="659" y="139"/>
                  <a:pt x="668" y="163"/>
                  <a:pt x="669" y="177"/>
                </a:cubicBezTo>
                <a:cubicBezTo>
                  <a:pt x="673" y="187"/>
                  <a:pt x="678" y="197"/>
                  <a:pt x="682" y="207"/>
                </a:cubicBezTo>
                <a:cubicBezTo>
                  <a:pt x="683" y="215"/>
                  <a:pt x="683" y="223"/>
                  <a:pt x="685" y="232"/>
                </a:cubicBezTo>
                <a:cubicBezTo>
                  <a:pt x="689" y="238"/>
                  <a:pt x="699" y="250"/>
                  <a:pt x="688" y="262"/>
                </a:cubicBezTo>
                <a:cubicBezTo>
                  <a:pt x="662" y="275"/>
                  <a:pt x="664" y="278"/>
                  <a:pt x="648" y="304"/>
                </a:cubicBezTo>
                <a:cubicBezTo>
                  <a:pt x="642" y="308"/>
                  <a:pt x="635" y="314"/>
                  <a:pt x="629" y="319"/>
                </a:cubicBezTo>
                <a:cubicBezTo>
                  <a:pt x="628" y="322"/>
                  <a:pt x="628" y="325"/>
                  <a:pt x="628" y="328"/>
                </a:cubicBezTo>
                <a:cubicBezTo>
                  <a:pt x="634" y="333"/>
                  <a:pt x="640" y="339"/>
                  <a:pt x="647" y="345"/>
                </a:cubicBezTo>
                <a:cubicBezTo>
                  <a:pt x="647" y="355"/>
                  <a:pt x="632" y="352"/>
                  <a:pt x="629" y="352"/>
                </a:cubicBezTo>
                <a:cubicBezTo>
                  <a:pt x="622" y="348"/>
                  <a:pt x="616" y="344"/>
                  <a:pt x="609" y="339"/>
                </a:cubicBezTo>
                <a:cubicBezTo>
                  <a:pt x="599" y="339"/>
                  <a:pt x="580" y="338"/>
                  <a:pt x="577" y="341"/>
                </a:cubicBezTo>
                <a:cubicBezTo>
                  <a:pt x="577" y="360"/>
                  <a:pt x="575" y="372"/>
                  <a:pt x="597" y="389"/>
                </a:cubicBezTo>
                <a:cubicBezTo>
                  <a:pt x="597" y="395"/>
                  <a:pt x="597" y="403"/>
                  <a:pt x="597" y="410"/>
                </a:cubicBezTo>
                <a:cubicBezTo>
                  <a:pt x="600" y="419"/>
                  <a:pt x="603" y="428"/>
                  <a:pt x="606" y="438"/>
                </a:cubicBezTo>
                <a:cubicBezTo>
                  <a:pt x="606" y="449"/>
                  <a:pt x="596" y="448"/>
                  <a:pt x="586" y="449"/>
                </a:cubicBezTo>
                <a:cubicBezTo>
                  <a:pt x="577" y="451"/>
                  <a:pt x="575" y="454"/>
                  <a:pt x="569" y="459"/>
                </a:cubicBezTo>
                <a:cubicBezTo>
                  <a:pt x="567" y="459"/>
                  <a:pt x="564" y="459"/>
                  <a:pt x="563" y="459"/>
                </a:cubicBezTo>
                <a:cubicBezTo>
                  <a:pt x="561" y="457"/>
                  <a:pt x="560" y="454"/>
                  <a:pt x="559" y="452"/>
                </a:cubicBezTo>
                <a:cubicBezTo>
                  <a:pt x="554" y="451"/>
                  <a:pt x="549" y="451"/>
                  <a:pt x="543" y="451"/>
                </a:cubicBezTo>
                <a:cubicBezTo>
                  <a:pt x="543" y="446"/>
                  <a:pt x="539" y="444"/>
                  <a:pt x="536" y="442"/>
                </a:cubicBezTo>
                <a:cubicBezTo>
                  <a:pt x="533" y="441"/>
                  <a:pt x="529" y="441"/>
                  <a:pt x="526" y="441"/>
                </a:cubicBezTo>
                <a:cubicBezTo>
                  <a:pt x="524" y="444"/>
                  <a:pt x="516" y="450"/>
                  <a:pt x="513" y="449"/>
                </a:cubicBezTo>
                <a:cubicBezTo>
                  <a:pt x="511" y="446"/>
                  <a:pt x="510" y="444"/>
                  <a:pt x="509" y="441"/>
                </a:cubicBezTo>
                <a:cubicBezTo>
                  <a:pt x="503" y="440"/>
                  <a:pt x="498" y="439"/>
                  <a:pt x="493" y="438"/>
                </a:cubicBezTo>
                <a:cubicBezTo>
                  <a:pt x="484" y="428"/>
                  <a:pt x="477" y="420"/>
                  <a:pt x="469" y="411"/>
                </a:cubicBezTo>
                <a:cubicBezTo>
                  <a:pt x="468" y="408"/>
                  <a:pt x="467" y="407"/>
                  <a:pt x="466" y="405"/>
                </a:cubicBezTo>
                <a:cubicBezTo>
                  <a:pt x="466" y="384"/>
                  <a:pt x="455" y="379"/>
                  <a:pt x="447" y="369"/>
                </a:cubicBezTo>
                <a:cubicBezTo>
                  <a:pt x="433" y="365"/>
                  <a:pt x="417" y="367"/>
                  <a:pt x="407" y="367"/>
                </a:cubicBezTo>
                <a:cubicBezTo>
                  <a:pt x="387" y="370"/>
                  <a:pt x="394" y="369"/>
                  <a:pt x="392" y="390"/>
                </a:cubicBezTo>
                <a:cubicBezTo>
                  <a:pt x="396" y="395"/>
                  <a:pt x="401" y="401"/>
                  <a:pt x="405" y="407"/>
                </a:cubicBezTo>
                <a:cubicBezTo>
                  <a:pt x="405" y="411"/>
                  <a:pt x="405" y="414"/>
                  <a:pt x="405" y="418"/>
                </a:cubicBezTo>
                <a:cubicBezTo>
                  <a:pt x="399" y="427"/>
                  <a:pt x="382" y="436"/>
                  <a:pt x="392" y="451"/>
                </a:cubicBezTo>
                <a:cubicBezTo>
                  <a:pt x="392" y="458"/>
                  <a:pt x="378" y="477"/>
                  <a:pt x="372" y="483"/>
                </a:cubicBezTo>
                <a:cubicBezTo>
                  <a:pt x="369" y="491"/>
                  <a:pt x="362" y="494"/>
                  <a:pt x="356" y="497"/>
                </a:cubicBezTo>
                <a:cubicBezTo>
                  <a:pt x="353" y="499"/>
                  <a:pt x="352" y="501"/>
                  <a:pt x="350" y="503"/>
                </a:cubicBezTo>
                <a:cubicBezTo>
                  <a:pt x="339" y="503"/>
                  <a:pt x="339" y="496"/>
                  <a:pt x="339" y="494"/>
                </a:cubicBezTo>
                <a:cubicBezTo>
                  <a:pt x="331" y="489"/>
                  <a:pt x="322" y="493"/>
                  <a:pt x="319" y="494"/>
                </a:cubicBezTo>
                <a:cubicBezTo>
                  <a:pt x="315" y="499"/>
                  <a:pt x="314" y="503"/>
                  <a:pt x="309" y="505"/>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22" name="Freeform 66"/>
          <p:cNvSpPr/>
          <p:nvPr/>
        </p:nvSpPr>
        <p:spPr bwMode="auto">
          <a:xfrm rot="252836">
            <a:off x="6487795" y="3112135"/>
            <a:ext cx="419100" cy="791845"/>
          </a:xfrm>
          <a:custGeom>
            <a:avLst/>
            <a:gdLst>
              <a:gd name="T0" fmla="*/ 19 w 191"/>
              <a:gd name="T1" fmla="*/ 383 h 383"/>
              <a:gd name="T2" fmla="*/ 6 w 191"/>
              <a:gd name="T3" fmla="*/ 350 h 383"/>
              <a:gd name="T4" fmla="*/ 11 w 191"/>
              <a:gd name="T5" fmla="*/ 333 h 383"/>
              <a:gd name="T6" fmla="*/ 10 w 191"/>
              <a:gd name="T7" fmla="*/ 313 h 383"/>
              <a:gd name="T8" fmla="*/ 0 w 191"/>
              <a:gd name="T9" fmla="*/ 288 h 383"/>
              <a:gd name="T10" fmla="*/ 0 w 191"/>
              <a:gd name="T11" fmla="*/ 247 h 383"/>
              <a:gd name="T12" fmla="*/ 17 w 191"/>
              <a:gd name="T13" fmla="*/ 216 h 383"/>
              <a:gd name="T14" fmla="*/ 18 w 191"/>
              <a:gd name="T15" fmla="*/ 201 h 383"/>
              <a:gd name="T16" fmla="*/ 25 w 191"/>
              <a:gd name="T17" fmla="*/ 139 h 383"/>
              <a:gd name="T18" fmla="*/ 29 w 191"/>
              <a:gd name="T19" fmla="*/ 107 h 383"/>
              <a:gd name="T20" fmla="*/ 36 w 191"/>
              <a:gd name="T21" fmla="*/ 95 h 383"/>
              <a:gd name="T22" fmla="*/ 62 w 191"/>
              <a:gd name="T23" fmla="*/ 62 h 383"/>
              <a:gd name="T24" fmla="*/ 85 w 191"/>
              <a:gd name="T25" fmla="*/ 32 h 383"/>
              <a:gd name="T26" fmla="*/ 96 w 191"/>
              <a:gd name="T27" fmla="*/ 22 h 383"/>
              <a:gd name="T28" fmla="*/ 134 w 191"/>
              <a:gd name="T29" fmla="*/ 18 h 383"/>
              <a:gd name="T30" fmla="*/ 158 w 191"/>
              <a:gd name="T31" fmla="*/ 6 h 383"/>
              <a:gd name="T32" fmla="*/ 163 w 191"/>
              <a:gd name="T33" fmla="*/ 0 h 383"/>
              <a:gd name="T34" fmla="*/ 173 w 191"/>
              <a:gd name="T35" fmla="*/ 7 h 383"/>
              <a:gd name="T36" fmla="*/ 156 w 191"/>
              <a:gd name="T37" fmla="*/ 34 h 383"/>
              <a:gd name="T38" fmla="*/ 191 w 191"/>
              <a:gd name="T39" fmla="*/ 69 h 383"/>
              <a:gd name="T40" fmla="*/ 191 w 191"/>
              <a:gd name="T41" fmla="*/ 79 h 383"/>
              <a:gd name="T42" fmla="*/ 163 w 191"/>
              <a:gd name="T43" fmla="*/ 103 h 383"/>
              <a:gd name="T44" fmla="*/ 154 w 191"/>
              <a:gd name="T45" fmla="*/ 143 h 383"/>
              <a:gd name="T46" fmla="*/ 168 w 191"/>
              <a:gd name="T47" fmla="*/ 155 h 383"/>
              <a:gd name="T48" fmla="*/ 184 w 191"/>
              <a:gd name="T49" fmla="*/ 193 h 383"/>
              <a:gd name="T50" fmla="*/ 178 w 191"/>
              <a:gd name="T51" fmla="*/ 215 h 383"/>
              <a:gd name="T52" fmla="*/ 155 w 191"/>
              <a:gd name="T53" fmla="*/ 244 h 383"/>
              <a:gd name="T54" fmla="*/ 154 w 191"/>
              <a:gd name="T55" fmla="*/ 251 h 383"/>
              <a:gd name="T56" fmla="*/ 168 w 191"/>
              <a:gd name="T57" fmla="*/ 265 h 383"/>
              <a:gd name="T58" fmla="*/ 167 w 191"/>
              <a:gd name="T59" fmla="*/ 304 h 383"/>
              <a:gd name="T60" fmla="*/ 132 w 191"/>
              <a:gd name="T61" fmla="*/ 337 h 383"/>
              <a:gd name="T62" fmla="*/ 92 w 191"/>
              <a:gd name="T63" fmla="*/ 347 h 383"/>
              <a:gd name="T64" fmla="*/ 52 w 191"/>
              <a:gd name="T65" fmla="*/ 363 h 383"/>
              <a:gd name="T66" fmla="*/ 37 w 191"/>
              <a:gd name="T67" fmla="*/ 372 h 383"/>
              <a:gd name="T68" fmla="*/ 19 w 191"/>
              <a:gd name="T69" fmla="*/ 383 h 3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1"/>
              <a:gd name="T106" fmla="*/ 0 h 383"/>
              <a:gd name="T107" fmla="*/ 191 w 191"/>
              <a:gd name="T108" fmla="*/ 383 h 3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1" h="383">
                <a:moveTo>
                  <a:pt x="19" y="383"/>
                </a:moveTo>
                <a:cubicBezTo>
                  <a:pt x="2" y="373"/>
                  <a:pt x="6" y="360"/>
                  <a:pt x="6" y="350"/>
                </a:cubicBezTo>
                <a:cubicBezTo>
                  <a:pt x="8" y="344"/>
                  <a:pt x="9" y="339"/>
                  <a:pt x="11" y="333"/>
                </a:cubicBezTo>
                <a:cubicBezTo>
                  <a:pt x="10" y="326"/>
                  <a:pt x="10" y="320"/>
                  <a:pt x="10" y="313"/>
                </a:cubicBezTo>
                <a:cubicBezTo>
                  <a:pt x="6" y="305"/>
                  <a:pt x="3" y="297"/>
                  <a:pt x="0" y="288"/>
                </a:cubicBezTo>
                <a:cubicBezTo>
                  <a:pt x="0" y="274"/>
                  <a:pt x="0" y="260"/>
                  <a:pt x="0" y="247"/>
                </a:cubicBezTo>
                <a:cubicBezTo>
                  <a:pt x="8" y="235"/>
                  <a:pt x="11" y="226"/>
                  <a:pt x="17" y="216"/>
                </a:cubicBezTo>
                <a:cubicBezTo>
                  <a:pt x="17" y="211"/>
                  <a:pt x="17" y="205"/>
                  <a:pt x="18" y="201"/>
                </a:cubicBezTo>
                <a:cubicBezTo>
                  <a:pt x="14" y="175"/>
                  <a:pt x="3" y="153"/>
                  <a:pt x="25" y="139"/>
                </a:cubicBezTo>
                <a:cubicBezTo>
                  <a:pt x="29" y="125"/>
                  <a:pt x="29" y="117"/>
                  <a:pt x="29" y="107"/>
                </a:cubicBezTo>
                <a:cubicBezTo>
                  <a:pt x="31" y="103"/>
                  <a:pt x="33" y="99"/>
                  <a:pt x="36" y="95"/>
                </a:cubicBezTo>
                <a:cubicBezTo>
                  <a:pt x="39" y="77"/>
                  <a:pt x="49" y="70"/>
                  <a:pt x="62" y="62"/>
                </a:cubicBezTo>
                <a:cubicBezTo>
                  <a:pt x="68" y="52"/>
                  <a:pt x="75" y="37"/>
                  <a:pt x="85" y="32"/>
                </a:cubicBezTo>
                <a:cubicBezTo>
                  <a:pt x="89" y="29"/>
                  <a:pt x="92" y="25"/>
                  <a:pt x="96" y="22"/>
                </a:cubicBezTo>
                <a:cubicBezTo>
                  <a:pt x="102" y="22"/>
                  <a:pt x="126" y="26"/>
                  <a:pt x="134" y="18"/>
                </a:cubicBezTo>
                <a:cubicBezTo>
                  <a:pt x="142" y="16"/>
                  <a:pt x="150" y="14"/>
                  <a:pt x="158" y="6"/>
                </a:cubicBezTo>
                <a:cubicBezTo>
                  <a:pt x="160" y="3"/>
                  <a:pt x="161" y="1"/>
                  <a:pt x="163" y="0"/>
                </a:cubicBezTo>
                <a:cubicBezTo>
                  <a:pt x="166" y="2"/>
                  <a:pt x="170" y="4"/>
                  <a:pt x="173" y="7"/>
                </a:cubicBezTo>
                <a:cubicBezTo>
                  <a:pt x="173" y="16"/>
                  <a:pt x="152" y="21"/>
                  <a:pt x="156" y="34"/>
                </a:cubicBezTo>
                <a:cubicBezTo>
                  <a:pt x="171" y="37"/>
                  <a:pt x="178" y="50"/>
                  <a:pt x="191" y="69"/>
                </a:cubicBezTo>
                <a:cubicBezTo>
                  <a:pt x="191" y="72"/>
                  <a:pt x="191" y="76"/>
                  <a:pt x="191" y="79"/>
                </a:cubicBezTo>
                <a:cubicBezTo>
                  <a:pt x="182" y="95"/>
                  <a:pt x="176" y="95"/>
                  <a:pt x="163" y="103"/>
                </a:cubicBezTo>
                <a:cubicBezTo>
                  <a:pt x="157" y="115"/>
                  <a:pt x="144" y="129"/>
                  <a:pt x="154" y="143"/>
                </a:cubicBezTo>
                <a:cubicBezTo>
                  <a:pt x="158" y="147"/>
                  <a:pt x="163" y="151"/>
                  <a:pt x="168" y="155"/>
                </a:cubicBezTo>
                <a:cubicBezTo>
                  <a:pt x="173" y="164"/>
                  <a:pt x="184" y="172"/>
                  <a:pt x="184" y="193"/>
                </a:cubicBezTo>
                <a:cubicBezTo>
                  <a:pt x="181" y="200"/>
                  <a:pt x="180" y="208"/>
                  <a:pt x="178" y="215"/>
                </a:cubicBezTo>
                <a:cubicBezTo>
                  <a:pt x="174" y="223"/>
                  <a:pt x="162" y="239"/>
                  <a:pt x="155" y="244"/>
                </a:cubicBezTo>
                <a:cubicBezTo>
                  <a:pt x="154" y="247"/>
                  <a:pt x="154" y="249"/>
                  <a:pt x="154" y="251"/>
                </a:cubicBezTo>
                <a:cubicBezTo>
                  <a:pt x="158" y="256"/>
                  <a:pt x="163" y="261"/>
                  <a:pt x="168" y="265"/>
                </a:cubicBezTo>
                <a:cubicBezTo>
                  <a:pt x="171" y="274"/>
                  <a:pt x="171" y="291"/>
                  <a:pt x="167" y="304"/>
                </a:cubicBezTo>
                <a:cubicBezTo>
                  <a:pt x="157" y="317"/>
                  <a:pt x="145" y="327"/>
                  <a:pt x="132" y="337"/>
                </a:cubicBezTo>
                <a:cubicBezTo>
                  <a:pt x="119" y="340"/>
                  <a:pt x="105" y="344"/>
                  <a:pt x="92" y="347"/>
                </a:cubicBezTo>
                <a:cubicBezTo>
                  <a:pt x="78" y="359"/>
                  <a:pt x="67" y="360"/>
                  <a:pt x="52" y="363"/>
                </a:cubicBezTo>
                <a:cubicBezTo>
                  <a:pt x="47" y="366"/>
                  <a:pt x="42" y="369"/>
                  <a:pt x="37" y="372"/>
                </a:cubicBezTo>
                <a:cubicBezTo>
                  <a:pt x="30" y="379"/>
                  <a:pt x="23" y="382"/>
                  <a:pt x="19" y="383"/>
                </a:cubicBezTo>
                <a:close/>
              </a:path>
            </a:pathLst>
          </a:custGeom>
          <a:solidFill>
            <a:schemeClr val="accent1">
              <a:lumMod val="40000"/>
              <a:lumOff val="60000"/>
            </a:schemeClr>
          </a:solidFill>
          <a:ln w="12700">
            <a:noFill/>
            <a:miter lim="800000"/>
          </a:ln>
        </p:spPr>
        <p:txBody>
          <a:bodyPr/>
          <a:lstStyle/>
          <a:p>
            <a:pPr>
              <a:defRPr/>
            </a:pPr>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23" name="Freeform 67"/>
          <p:cNvSpPr/>
          <p:nvPr/>
        </p:nvSpPr>
        <p:spPr bwMode="auto">
          <a:xfrm rot="252836">
            <a:off x="7027545" y="3444875"/>
            <a:ext cx="793115" cy="495300"/>
          </a:xfrm>
          <a:custGeom>
            <a:avLst/>
            <a:gdLst>
              <a:gd name="T0" fmla="*/ 40 w 359"/>
              <a:gd name="T1" fmla="*/ 240 h 240"/>
              <a:gd name="T2" fmla="*/ 24 w 359"/>
              <a:gd name="T3" fmla="*/ 229 h 240"/>
              <a:gd name="T4" fmla="*/ 0 w 359"/>
              <a:gd name="T5" fmla="*/ 208 h 240"/>
              <a:gd name="T6" fmla="*/ 6 w 359"/>
              <a:gd name="T7" fmla="*/ 197 h 240"/>
              <a:gd name="T8" fmla="*/ 22 w 359"/>
              <a:gd name="T9" fmla="*/ 180 h 240"/>
              <a:gd name="T10" fmla="*/ 22 w 359"/>
              <a:gd name="T11" fmla="*/ 161 h 240"/>
              <a:gd name="T12" fmla="*/ 7 w 359"/>
              <a:gd name="T13" fmla="*/ 116 h 240"/>
              <a:gd name="T14" fmla="*/ 12 w 359"/>
              <a:gd name="T15" fmla="*/ 96 h 240"/>
              <a:gd name="T16" fmla="*/ 39 w 359"/>
              <a:gd name="T17" fmla="*/ 66 h 240"/>
              <a:gd name="T18" fmla="*/ 85 w 359"/>
              <a:gd name="T19" fmla="*/ 29 h 240"/>
              <a:gd name="T20" fmla="*/ 113 w 359"/>
              <a:gd name="T21" fmla="*/ 0 h 240"/>
              <a:gd name="T22" fmla="*/ 119 w 359"/>
              <a:gd name="T23" fmla="*/ 20 h 240"/>
              <a:gd name="T24" fmla="*/ 133 w 359"/>
              <a:gd name="T25" fmla="*/ 20 h 240"/>
              <a:gd name="T26" fmla="*/ 140 w 359"/>
              <a:gd name="T27" fmla="*/ 9 h 240"/>
              <a:gd name="T28" fmla="*/ 165 w 359"/>
              <a:gd name="T29" fmla="*/ 6 h 240"/>
              <a:gd name="T30" fmla="*/ 174 w 359"/>
              <a:gd name="T31" fmla="*/ 19 h 240"/>
              <a:gd name="T32" fmla="*/ 173 w 359"/>
              <a:gd name="T33" fmla="*/ 44 h 240"/>
              <a:gd name="T34" fmla="*/ 216 w 359"/>
              <a:gd name="T35" fmla="*/ 61 h 240"/>
              <a:gd name="T36" fmla="*/ 238 w 359"/>
              <a:gd name="T37" fmla="*/ 26 h 240"/>
              <a:gd name="T38" fmla="*/ 248 w 359"/>
              <a:gd name="T39" fmla="*/ 16 h 240"/>
              <a:gd name="T40" fmla="*/ 277 w 359"/>
              <a:gd name="T41" fmla="*/ 9 h 240"/>
              <a:gd name="T42" fmla="*/ 301 w 359"/>
              <a:gd name="T43" fmla="*/ 19 h 240"/>
              <a:gd name="T44" fmla="*/ 355 w 359"/>
              <a:gd name="T45" fmla="*/ 17 h 240"/>
              <a:gd name="T46" fmla="*/ 359 w 359"/>
              <a:gd name="T47" fmla="*/ 20 h 240"/>
              <a:gd name="T48" fmla="*/ 357 w 359"/>
              <a:gd name="T49" fmla="*/ 25 h 240"/>
              <a:gd name="T50" fmla="*/ 355 w 359"/>
              <a:gd name="T51" fmla="*/ 42 h 240"/>
              <a:gd name="T52" fmla="*/ 336 w 359"/>
              <a:gd name="T53" fmla="*/ 44 h 240"/>
              <a:gd name="T54" fmla="*/ 281 w 359"/>
              <a:gd name="T55" fmla="*/ 89 h 240"/>
              <a:gd name="T56" fmla="*/ 269 w 359"/>
              <a:gd name="T57" fmla="*/ 95 h 240"/>
              <a:gd name="T58" fmla="*/ 251 w 359"/>
              <a:gd name="T59" fmla="*/ 105 h 240"/>
              <a:gd name="T60" fmla="*/ 248 w 359"/>
              <a:gd name="T61" fmla="*/ 108 h 240"/>
              <a:gd name="T62" fmla="*/ 246 w 359"/>
              <a:gd name="T63" fmla="*/ 128 h 240"/>
              <a:gd name="T64" fmla="*/ 225 w 359"/>
              <a:gd name="T65" fmla="*/ 154 h 240"/>
              <a:gd name="T66" fmla="*/ 220 w 359"/>
              <a:gd name="T67" fmla="*/ 181 h 240"/>
              <a:gd name="T68" fmla="*/ 192 w 359"/>
              <a:gd name="T69" fmla="*/ 197 h 240"/>
              <a:gd name="T70" fmla="*/ 177 w 359"/>
              <a:gd name="T71" fmla="*/ 226 h 240"/>
              <a:gd name="T72" fmla="*/ 177 w 359"/>
              <a:gd name="T73" fmla="*/ 224 h 240"/>
              <a:gd name="T74" fmla="*/ 171 w 359"/>
              <a:gd name="T75" fmla="*/ 219 h 240"/>
              <a:gd name="T76" fmla="*/ 161 w 359"/>
              <a:gd name="T77" fmla="*/ 218 h 240"/>
              <a:gd name="T78" fmla="*/ 148 w 359"/>
              <a:gd name="T79" fmla="*/ 235 h 240"/>
              <a:gd name="T80" fmla="*/ 121 w 359"/>
              <a:gd name="T81" fmla="*/ 233 h 240"/>
              <a:gd name="T82" fmla="*/ 118 w 359"/>
              <a:gd name="T83" fmla="*/ 226 h 240"/>
              <a:gd name="T84" fmla="*/ 95 w 359"/>
              <a:gd name="T85" fmla="*/ 203 h 240"/>
              <a:gd name="T86" fmla="*/ 80 w 359"/>
              <a:gd name="T87" fmla="*/ 203 h 240"/>
              <a:gd name="T88" fmla="*/ 77 w 359"/>
              <a:gd name="T89" fmla="*/ 226 h 240"/>
              <a:gd name="T90" fmla="*/ 62 w 359"/>
              <a:gd name="T91" fmla="*/ 234 h 240"/>
              <a:gd name="T92" fmla="*/ 40 w 359"/>
              <a:gd name="T93" fmla="*/ 240 h 24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59"/>
              <a:gd name="T142" fmla="*/ 0 h 240"/>
              <a:gd name="T143" fmla="*/ 359 w 359"/>
              <a:gd name="T144" fmla="*/ 240 h 24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59" h="240">
                <a:moveTo>
                  <a:pt x="40" y="240"/>
                </a:moveTo>
                <a:cubicBezTo>
                  <a:pt x="34" y="236"/>
                  <a:pt x="29" y="233"/>
                  <a:pt x="24" y="229"/>
                </a:cubicBezTo>
                <a:cubicBezTo>
                  <a:pt x="16" y="222"/>
                  <a:pt x="8" y="215"/>
                  <a:pt x="0" y="208"/>
                </a:cubicBezTo>
                <a:cubicBezTo>
                  <a:pt x="2" y="204"/>
                  <a:pt x="4" y="200"/>
                  <a:pt x="6" y="197"/>
                </a:cubicBezTo>
                <a:cubicBezTo>
                  <a:pt x="12" y="192"/>
                  <a:pt x="19" y="186"/>
                  <a:pt x="22" y="180"/>
                </a:cubicBezTo>
                <a:cubicBezTo>
                  <a:pt x="22" y="174"/>
                  <a:pt x="22" y="167"/>
                  <a:pt x="22" y="161"/>
                </a:cubicBezTo>
                <a:cubicBezTo>
                  <a:pt x="20" y="151"/>
                  <a:pt x="11" y="119"/>
                  <a:pt x="7" y="116"/>
                </a:cubicBezTo>
                <a:cubicBezTo>
                  <a:pt x="7" y="104"/>
                  <a:pt x="6" y="102"/>
                  <a:pt x="12" y="96"/>
                </a:cubicBezTo>
                <a:cubicBezTo>
                  <a:pt x="18" y="83"/>
                  <a:pt x="28" y="76"/>
                  <a:pt x="39" y="66"/>
                </a:cubicBezTo>
                <a:cubicBezTo>
                  <a:pt x="49" y="46"/>
                  <a:pt x="66" y="40"/>
                  <a:pt x="85" y="29"/>
                </a:cubicBezTo>
                <a:cubicBezTo>
                  <a:pt x="94" y="19"/>
                  <a:pt x="103" y="9"/>
                  <a:pt x="113" y="0"/>
                </a:cubicBezTo>
                <a:cubicBezTo>
                  <a:pt x="115" y="6"/>
                  <a:pt x="117" y="13"/>
                  <a:pt x="119" y="20"/>
                </a:cubicBezTo>
                <a:cubicBezTo>
                  <a:pt x="123" y="20"/>
                  <a:pt x="128" y="20"/>
                  <a:pt x="133" y="20"/>
                </a:cubicBezTo>
                <a:cubicBezTo>
                  <a:pt x="135" y="16"/>
                  <a:pt x="138" y="12"/>
                  <a:pt x="140" y="9"/>
                </a:cubicBezTo>
                <a:cubicBezTo>
                  <a:pt x="145" y="9"/>
                  <a:pt x="157" y="10"/>
                  <a:pt x="165" y="6"/>
                </a:cubicBezTo>
                <a:cubicBezTo>
                  <a:pt x="165" y="8"/>
                  <a:pt x="169" y="13"/>
                  <a:pt x="174" y="19"/>
                </a:cubicBezTo>
                <a:cubicBezTo>
                  <a:pt x="173" y="28"/>
                  <a:pt x="173" y="36"/>
                  <a:pt x="173" y="44"/>
                </a:cubicBezTo>
                <a:cubicBezTo>
                  <a:pt x="181" y="52"/>
                  <a:pt x="198" y="61"/>
                  <a:pt x="216" y="61"/>
                </a:cubicBezTo>
                <a:cubicBezTo>
                  <a:pt x="223" y="49"/>
                  <a:pt x="231" y="38"/>
                  <a:pt x="238" y="26"/>
                </a:cubicBezTo>
                <a:cubicBezTo>
                  <a:pt x="241" y="22"/>
                  <a:pt x="244" y="19"/>
                  <a:pt x="248" y="16"/>
                </a:cubicBezTo>
                <a:cubicBezTo>
                  <a:pt x="255" y="11"/>
                  <a:pt x="264" y="7"/>
                  <a:pt x="277" y="9"/>
                </a:cubicBezTo>
                <a:cubicBezTo>
                  <a:pt x="284" y="12"/>
                  <a:pt x="293" y="15"/>
                  <a:pt x="301" y="19"/>
                </a:cubicBezTo>
                <a:cubicBezTo>
                  <a:pt x="319" y="18"/>
                  <a:pt x="337" y="17"/>
                  <a:pt x="355" y="17"/>
                </a:cubicBezTo>
                <a:cubicBezTo>
                  <a:pt x="356" y="18"/>
                  <a:pt x="357" y="19"/>
                  <a:pt x="359" y="20"/>
                </a:cubicBezTo>
                <a:cubicBezTo>
                  <a:pt x="358" y="21"/>
                  <a:pt x="357" y="23"/>
                  <a:pt x="357" y="25"/>
                </a:cubicBezTo>
                <a:cubicBezTo>
                  <a:pt x="356" y="30"/>
                  <a:pt x="356" y="36"/>
                  <a:pt x="355" y="42"/>
                </a:cubicBezTo>
                <a:cubicBezTo>
                  <a:pt x="349" y="43"/>
                  <a:pt x="342" y="43"/>
                  <a:pt x="336" y="44"/>
                </a:cubicBezTo>
                <a:cubicBezTo>
                  <a:pt x="317" y="56"/>
                  <a:pt x="286" y="69"/>
                  <a:pt x="281" y="89"/>
                </a:cubicBezTo>
                <a:cubicBezTo>
                  <a:pt x="277" y="91"/>
                  <a:pt x="273" y="93"/>
                  <a:pt x="269" y="95"/>
                </a:cubicBezTo>
                <a:cubicBezTo>
                  <a:pt x="264" y="102"/>
                  <a:pt x="257" y="103"/>
                  <a:pt x="251" y="105"/>
                </a:cubicBezTo>
                <a:cubicBezTo>
                  <a:pt x="250" y="106"/>
                  <a:pt x="248" y="107"/>
                  <a:pt x="248" y="108"/>
                </a:cubicBezTo>
                <a:cubicBezTo>
                  <a:pt x="247" y="115"/>
                  <a:pt x="247" y="121"/>
                  <a:pt x="246" y="128"/>
                </a:cubicBezTo>
                <a:cubicBezTo>
                  <a:pt x="241" y="137"/>
                  <a:pt x="230" y="146"/>
                  <a:pt x="225" y="154"/>
                </a:cubicBezTo>
                <a:cubicBezTo>
                  <a:pt x="225" y="161"/>
                  <a:pt x="225" y="172"/>
                  <a:pt x="220" y="181"/>
                </a:cubicBezTo>
                <a:cubicBezTo>
                  <a:pt x="205" y="181"/>
                  <a:pt x="199" y="188"/>
                  <a:pt x="192" y="197"/>
                </a:cubicBezTo>
                <a:cubicBezTo>
                  <a:pt x="191" y="207"/>
                  <a:pt x="188" y="219"/>
                  <a:pt x="177" y="226"/>
                </a:cubicBezTo>
                <a:cubicBezTo>
                  <a:pt x="177" y="225"/>
                  <a:pt x="177" y="224"/>
                  <a:pt x="177" y="224"/>
                </a:cubicBezTo>
                <a:cubicBezTo>
                  <a:pt x="174" y="222"/>
                  <a:pt x="172" y="220"/>
                  <a:pt x="171" y="219"/>
                </a:cubicBezTo>
                <a:cubicBezTo>
                  <a:pt x="167" y="218"/>
                  <a:pt x="164" y="218"/>
                  <a:pt x="161" y="218"/>
                </a:cubicBezTo>
                <a:cubicBezTo>
                  <a:pt x="156" y="224"/>
                  <a:pt x="152" y="229"/>
                  <a:pt x="148" y="235"/>
                </a:cubicBezTo>
                <a:cubicBezTo>
                  <a:pt x="139" y="238"/>
                  <a:pt x="125" y="235"/>
                  <a:pt x="121" y="233"/>
                </a:cubicBezTo>
                <a:cubicBezTo>
                  <a:pt x="119" y="230"/>
                  <a:pt x="118" y="228"/>
                  <a:pt x="118" y="226"/>
                </a:cubicBezTo>
                <a:cubicBezTo>
                  <a:pt x="110" y="218"/>
                  <a:pt x="102" y="210"/>
                  <a:pt x="95" y="203"/>
                </a:cubicBezTo>
                <a:cubicBezTo>
                  <a:pt x="90" y="203"/>
                  <a:pt x="85" y="203"/>
                  <a:pt x="80" y="203"/>
                </a:cubicBezTo>
                <a:cubicBezTo>
                  <a:pt x="78" y="208"/>
                  <a:pt x="78" y="215"/>
                  <a:pt x="77" y="226"/>
                </a:cubicBezTo>
                <a:cubicBezTo>
                  <a:pt x="69" y="226"/>
                  <a:pt x="63" y="231"/>
                  <a:pt x="62" y="234"/>
                </a:cubicBezTo>
                <a:cubicBezTo>
                  <a:pt x="52" y="234"/>
                  <a:pt x="44" y="239"/>
                  <a:pt x="40" y="240"/>
                </a:cubicBezTo>
                <a:close/>
              </a:path>
            </a:pathLst>
          </a:custGeom>
          <a:solidFill>
            <a:schemeClr val="accent1">
              <a:lumMod val="7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a:lstStyle/>
          <a:p>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25" name="Freeform 68"/>
          <p:cNvSpPr/>
          <p:nvPr/>
        </p:nvSpPr>
        <p:spPr bwMode="auto">
          <a:xfrm rot="252836">
            <a:off x="5804535" y="3256280"/>
            <a:ext cx="343535" cy="525780"/>
          </a:xfrm>
          <a:custGeom>
            <a:avLst/>
            <a:gdLst>
              <a:gd name="T0" fmla="*/ 59 w 155"/>
              <a:gd name="T1" fmla="*/ 229 h 253"/>
              <a:gd name="T2" fmla="*/ 55 w 155"/>
              <a:gd name="T3" fmla="*/ 210 h 253"/>
              <a:gd name="T4" fmla="*/ 48 w 155"/>
              <a:gd name="T5" fmla="*/ 162 h 253"/>
              <a:gd name="T6" fmla="*/ 15 w 155"/>
              <a:gd name="T7" fmla="*/ 125 h 253"/>
              <a:gd name="T8" fmla="*/ 0 w 155"/>
              <a:gd name="T9" fmla="*/ 117 h 253"/>
              <a:gd name="T10" fmla="*/ 38 w 155"/>
              <a:gd name="T11" fmla="*/ 106 h 253"/>
              <a:gd name="T12" fmla="*/ 62 w 155"/>
              <a:gd name="T13" fmla="*/ 95 h 253"/>
              <a:gd name="T14" fmla="*/ 72 w 155"/>
              <a:gd name="T15" fmla="*/ 82 h 253"/>
              <a:gd name="T16" fmla="*/ 71 w 155"/>
              <a:gd name="T17" fmla="*/ 60 h 253"/>
              <a:gd name="T18" fmla="*/ 88 w 155"/>
              <a:gd name="T19" fmla="*/ 29 h 253"/>
              <a:gd name="T20" fmla="*/ 91 w 155"/>
              <a:gd name="T21" fmla="*/ 12 h 253"/>
              <a:gd name="T22" fmla="*/ 124 w 155"/>
              <a:gd name="T23" fmla="*/ 9 h 253"/>
              <a:gd name="T24" fmla="*/ 127 w 155"/>
              <a:gd name="T25" fmla="*/ 18 h 253"/>
              <a:gd name="T26" fmla="*/ 118 w 155"/>
              <a:gd name="T27" fmla="*/ 38 h 253"/>
              <a:gd name="T28" fmla="*/ 109 w 155"/>
              <a:gd name="T29" fmla="*/ 80 h 253"/>
              <a:gd name="T30" fmla="*/ 130 w 155"/>
              <a:gd name="T31" fmla="*/ 82 h 253"/>
              <a:gd name="T32" fmla="*/ 155 w 155"/>
              <a:gd name="T33" fmla="*/ 101 h 253"/>
              <a:gd name="T34" fmla="*/ 144 w 155"/>
              <a:gd name="T35" fmla="*/ 116 h 253"/>
              <a:gd name="T36" fmla="*/ 128 w 155"/>
              <a:gd name="T37" fmla="*/ 133 h 253"/>
              <a:gd name="T38" fmla="*/ 111 w 155"/>
              <a:gd name="T39" fmla="*/ 157 h 253"/>
              <a:gd name="T40" fmla="*/ 100 w 155"/>
              <a:gd name="T41" fmla="*/ 191 h 253"/>
              <a:gd name="T42" fmla="*/ 108 w 155"/>
              <a:gd name="T43" fmla="*/ 199 h 253"/>
              <a:gd name="T44" fmla="*/ 125 w 155"/>
              <a:gd name="T45" fmla="*/ 219 h 253"/>
              <a:gd name="T46" fmla="*/ 121 w 155"/>
              <a:gd name="T47" fmla="*/ 227 h 253"/>
              <a:gd name="T48" fmla="*/ 103 w 155"/>
              <a:gd name="T49" fmla="*/ 233 h 253"/>
              <a:gd name="T50" fmla="*/ 59 w 155"/>
              <a:gd name="T51" fmla="*/ 229 h 2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5"/>
              <a:gd name="T79" fmla="*/ 0 h 253"/>
              <a:gd name="T80" fmla="*/ 155 w 155"/>
              <a:gd name="T81" fmla="*/ 253 h 2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5" h="253">
                <a:moveTo>
                  <a:pt x="59" y="229"/>
                </a:moveTo>
                <a:cubicBezTo>
                  <a:pt x="58" y="222"/>
                  <a:pt x="56" y="216"/>
                  <a:pt x="55" y="210"/>
                </a:cubicBezTo>
                <a:cubicBezTo>
                  <a:pt x="53" y="190"/>
                  <a:pt x="49" y="174"/>
                  <a:pt x="48" y="162"/>
                </a:cubicBezTo>
                <a:cubicBezTo>
                  <a:pt x="36" y="145"/>
                  <a:pt x="20" y="134"/>
                  <a:pt x="15" y="125"/>
                </a:cubicBezTo>
                <a:cubicBezTo>
                  <a:pt x="9" y="122"/>
                  <a:pt x="5" y="120"/>
                  <a:pt x="0" y="117"/>
                </a:cubicBezTo>
                <a:cubicBezTo>
                  <a:pt x="3" y="111"/>
                  <a:pt x="27" y="108"/>
                  <a:pt x="38" y="106"/>
                </a:cubicBezTo>
                <a:cubicBezTo>
                  <a:pt x="48" y="98"/>
                  <a:pt x="45" y="97"/>
                  <a:pt x="62" y="95"/>
                </a:cubicBezTo>
                <a:cubicBezTo>
                  <a:pt x="65" y="91"/>
                  <a:pt x="69" y="87"/>
                  <a:pt x="72" y="82"/>
                </a:cubicBezTo>
                <a:cubicBezTo>
                  <a:pt x="72" y="75"/>
                  <a:pt x="71" y="67"/>
                  <a:pt x="71" y="60"/>
                </a:cubicBezTo>
                <a:cubicBezTo>
                  <a:pt x="76" y="49"/>
                  <a:pt x="82" y="39"/>
                  <a:pt x="88" y="29"/>
                </a:cubicBezTo>
                <a:cubicBezTo>
                  <a:pt x="89" y="23"/>
                  <a:pt x="90" y="17"/>
                  <a:pt x="91" y="12"/>
                </a:cubicBezTo>
                <a:cubicBezTo>
                  <a:pt x="102" y="12"/>
                  <a:pt x="111" y="0"/>
                  <a:pt x="124" y="9"/>
                </a:cubicBezTo>
                <a:cubicBezTo>
                  <a:pt x="124" y="12"/>
                  <a:pt x="125" y="15"/>
                  <a:pt x="127" y="18"/>
                </a:cubicBezTo>
                <a:cubicBezTo>
                  <a:pt x="124" y="25"/>
                  <a:pt x="121" y="31"/>
                  <a:pt x="118" y="38"/>
                </a:cubicBezTo>
                <a:cubicBezTo>
                  <a:pt x="107" y="52"/>
                  <a:pt x="106" y="57"/>
                  <a:pt x="109" y="80"/>
                </a:cubicBezTo>
                <a:cubicBezTo>
                  <a:pt x="116" y="80"/>
                  <a:pt x="123" y="81"/>
                  <a:pt x="130" y="82"/>
                </a:cubicBezTo>
                <a:cubicBezTo>
                  <a:pt x="134" y="87"/>
                  <a:pt x="141" y="97"/>
                  <a:pt x="155" y="101"/>
                </a:cubicBezTo>
                <a:cubicBezTo>
                  <a:pt x="154" y="105"/>
                  <a:pt x="150" y="112"/>
                  <a:pt x="144" y="116"/>
                </a:cubicBezTo>
                <a:cubicBezTo>
                  <a:pt x="141" y="123"/>
                  <a:pt x="134" y="128"/>
                  <a:pt x="128" y="133"/>
                </a:cubicBezTo>
                <a:cubicBezTo>
                  <a:pt x="103" y="133"/>
                  <a:pt x="117" y="138"/>
                  <a:pt x="111" y="157"/>
                </a:cubicBezTo>
                <a:cubicBezTo>
                  <a:pt x="101" y="171"/>
                  <a:pt x="100" y="169"/>
                  <a:pt x="100" y="191"/>
                </a:cubicBezTo>
                <a:cubicBezTo>
                  <a:pt x="102" y="194"/>
                  <a:pt x="105" y="196"/>
                  <a:pt x="108" y="199"/>
                </a:cubicBezTo>
                <a:cubicBezTo>
                  <a:pt x="113" y="200"/>
                  <a:pt x="128" y="203"/>
                  <a:pt x="125" y="219"/>
                </a:cubicBezTo>
                <a:cubicBezTo>
                  <a:pt x="124" y="222"/>
                  <a:pt x="122" y="224"/>
                  <a:pt x="121" y="227"/>
                </a:cubicBezTo>
                <a:cubicBezTo>
                  <a:pt x="114" y="229"/>
                  <a:pt x="108" y="230"/>
                  <a:pt x="103" y="233"/>
                </a:cubicBezTo>
                <a:cubicBezTo>
                  <a:pt x="79" y="253"/>
                  <a:pt x="89" y="251"/>
                  <a:pt x="59" y="229"/>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26" name="Freeform 69"/>
          <p:cNvSpPr/>
          <p:nvPr/>
        </p:nvSpPr>
        <p:spPr bwMode="auto">
          <a:xfrm rot="252836">
            <a:off x="6846570" y="2818765"/>
            <a:ext cx="661035" cy="906780"/>
          </a:xfrm>
          <a:custGeom>
            <a:avLst/>
            <a:gdLst>
              <a:gd name="T0" fmla="*/ 100 w 300"/>
              <a:gd name="T1" fmla="*/ 431 h 439"/>
              <a:gd name="T2" fmla="*/ 24 w 300"/>
              <a:gd name="T3" fmla="*/ 423 h 439"/>
              <a:gd name="T4" fmla="*/ 29 w 300"/>
              <a:gd name="T5" fmla="*/ 381 h 439"/>
              <a:gd name="T6" fmla="*/ 3 w 300"/>
              <a:gd name="T7" fmla="*/ 294 h 439"/>
              <a:gd name="T8" fmla="*/ 44 w 300"/>
              <a:gd name="T9" fmla="*/ 240 h 439"/>
              <a:gd name="T10" fmla="*/ 15 w 300"/>
              <a:gd name="T11" fmla="*/ 189 h 439"/>
              <a:gd name="T12" fmla="*/ 10 w 300"/>
              <a:gd name="T13" fmla="*/ 186 h 439"/>
              <a:gd name="T14" fmla="*/ 27 w 300"/>
              <a:gd name="T15" fmla="*/ 164 h 439"/>
              <a:gd name="T16" fmla="*/ 13 w 300"/>
              <a:gd name="T17" fmla="*/ 141 h 439"/>
              <a:gd name="T18" fmla="*/ 0 w 300"/>
              <a:gd name="T19" fmla="*/ 101 h 439"/>
              <a:gd name="T20" fmla="*/ 19 w 300"/>
              <a:gd name="T21" fmla="*/ 86 h 439"/>
              <a:gd name="T22" fmla="*/ 32 w 300"/>
              <a:gd name="T23" fmla="*/ 52 h 439"/>
              <a:gd name="T24" fmla="*/ 55 w 300"/>
              <a:gd name="T25" fmla="*/ 100 h 439"/>
              <a:gd name="T26" fmla="*/ 69 w 300"/>
              <a:gd name="T27" fmla="*/ 95 h 439"/>
              <a:gd name="T28" fmla="*/ 141 w 300"/>
              <a:gd name="T29" fmla="*/ 60 h 439"/>
              <a:gd name="T30" fmla="*/ 162 w 300"/>
              <a:gd name="T31" fmla="*/ 13 h 439"/>
              <a:gd name="T32" fmla="*/ 208 w 300"/>
              <a:gd name="T33" fmla="*/ 65 h 439"/>
              <a:gd name="T34" fmla="*/ 257 w 300"/>
              <a:gd name="T35" fmla="*/ 86 h 439"/>
              <a:gd name="T36" fmla="*/ 252 w 300"/>
              <a:gd name="T37" fmla="*/ 126 h 439"/>
              <a:gd name="T38" fmla="*/ 300 w 300"/>
              <a:gd name="T39" fmla="*/ 157 h 439"/>
              <a:gd name="T40" fmla="*/ 244 w 300"/>
              <a:gd name="T41" fmla="*/ 220 h 439"/>
              <a:gd name="T42" fmla="*/ 196 w 300"/>
              <a:gd name="T43" fmla="*/ 199 h 439"/>
              <a:gd name="T44" fmla="*/ 174 w 300"/>
              <a:gd name="T45" fmla="*/ 161 h 439"/>
              <a:gd name="T46" fmla="*/ 144 w 300"/>
              <a:gd name="T47" fmla="*/ 111 h 439"/>
              <a:gd name="T48" fmla="*/ 97 w 300"/>
              <a:gd name="T49" fmla="*/ 145 h 439"/>
              <a:gd name="T50" fmla="*/ 80 w 300"/>
              <a:gd name="T51" fmla="*/ 185 h 439"/>
              <a:gd name="T52" fmla="*/ 115 w 300"/>
              <a:gd name="T53" fmla="*/ 211 h 439"/>
              <a:gd name="T54" fmla="*/ 153 w 300"/>
              <a:gd name="T55" fmla="*/ 211 h 439"/>
              <a:gd name="T56" fmla="*/ 162 w 300"/>
              <a:gd name="T57" fmla="*/ 245 h 439"/>
              <a:gd name="T58" fmla="*/ 209 w 300"/>
              <a:gd name="T59" fmla="*/ 290 h 439"/>
              <a:gd name="T60" fmla="*/ 157 w 300"/>
              <a:gd name="T61" fmla="*/ 329 h 439"/>
              <a:gd name="T62" fmla="*/ 106 w 300"/>
              <a:gd name="T63" fmla="*/ 432 h 4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0"/>
              <a:gd name="T97" fmla="*/ 0 h 439"/>
              <a:gd name="T98" fmla="*/ 300 w 300"/>
              <a:gd name="T99" fmla="*/ 439 h 4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0" h="439">
                <a:moveTo>
                  <a:pt x="107" y="439"/>
                </a:moveTo>
                <a:cubicBezTo>
                  <a:pt x="105" y="436"/>
                  <a:pt x="103" y="433"/>
                  <a:pt x="100" y="431"/>
                </a:cubicBezTo>
                <a:cubicBezTo>
                  <a:pt x="87" y="431"/>
                  <a:pt x="74" y="431"/>
                  <a:pt x="61" y="432"/>
                </a:cubicBezTo>
                <a:cubicBezTo>
                  <a:pt x="48" y="429"/>
                  <a:pt x="36" y="426"/>
                  <a:pt x="24" y="423"/>
                </a:cubicBezTo>
                <a:cubicBezTo>
                  <a:pt x="14" y="417"/>
                  <a:pt x="8" y="408"/>
                  <a:pt x="8" y="405"/>
                </a:cubicBezTo>
                <a:cubicBezTo>
                  <a:pt x="15" y="397"/>
                  <a:pt x="22" y="389"/>
                  <a:pt x="29" y="381"/>
                </a:cubicBezTo>
                <a:cubicBezTo>
                  <a:pt x="31" y="375"/>
                  <a:pt x="32" y="368"/>
                  <a:pt x="35" y="362"/>
                </a:cubicBezTo>
                <a:cubicBezTo>
                  <a:pt x="43" y="326"/>
                  <a:pt x="21" y="311"/>
                  <a:pt x="3" y="294"/>
                </a:cubicBezTo>
                <a:cubicBezTo>
                  <a:pt x="3" y="271"/>
                  <a:pt x="18" y="264"/>
                  <a:pt x="35" y="254"/>
                </a:cubicBezTo>
                <a:cubicBezTo>
                  <a:pt x="38" y="249"/>
                  <a:pt x="41" y="244"/>
                  <a:pt x="44" y="240"/>
                </a:cubicBezTo>
                <a:cubicBezTo>
                  <a:pt x="43" y="234"/>
                  <a:pt x="43" y="228"/>
                  <a:pt x="43" y="223"/>
                </a:cubicBezTo>
                <a:cubicBezTo>
                  <a:pt x="33" y="207"/>
                  <a:pt x="25" y="197"/>
                  <a:pt x="15" y="189"/>
                </a:cubicBezTo>
                <a:cubicBezTo>
                  <a:pt x="13" y="188"/>
                  <a:pt x="11" y="188"/>
                  <a:pt x="10" y="188"/>
                </a:cubicBezTo>
                <a:cubicBezTo>
                  <a:pt x="10" y="187"/>
                  <a:pt x="10" y="187"/>
                  <a:pt x="10" y="186"/>
                </a:cubicBezTo>
                <a:cubicBezTo>
                  <a:pt x="14" y="183"/>
                  <a:pt x="17" y="180"/>
                  <a:pt x="21" y="177"/>
                </a:cubicBezTo>
                <a:cubicBezTo>
                  <a:pt x="23" y="173"/>
                  <a:pt x="27" y="168"/>
                  <a:pt x="27" y="164"/>
                </a:cubicBezTo>
                <a:cubicBezTo>
                  <a:pt x="22" y="159"/>
                  <a:pt x="17" y="156"/>
                  <a:pt x="13" y="152"/>
                </a:cubicBezTo>
                <a:cubicBezTo>
                  <a:pt x="13" y="148"/>
                  <a:pt x="13" y="144"/>
                  <a:pt x="13" y="141"/>
                </a:cubicBezTo>
                <a:cubicBezTo>
                  <a:pt x="7" y="134"/>
                  <a:pt x="2" y="130"/>
                  <a:pt x="0" y="125"/>
                </a:cubicBezTo>
                <a:cubicBezTo>
                  <a:pt x="0" y="117"/>
                  <a:pt x="0" y="109"/>
                  <a:pt x="0" y="101"/>
                </a:cubicBezTo>
                <a:cubicBezTo>
                  <a:pt x="2" y="97"/>
                  <a:pt x="5" y="93"/>
                  <a:pt x="8" y="91"/>
                </a:cubicBezTo>
                <a:cubicBezTo>
                  <a:pt x="8" y="91"/>
                  <a:pt x="16" y="89"/>
                  <a:pt x="19" y="86"/>
                </a:cubicBezTo>
                <a:cubicBezTo>
                  <a:pt x="19" y="78"/>
                  <a:pt x="19" y="69"/>
                  <a:pt x="19" y="61"/>
                </a:cubicBezTo>
                <a:cubicBezTo>
                  <a:pt x="24" y="56"/>
                  <a:pt x="24" y="54"/>
                  <a:pt x="32" y="52"/>
                </a:cubicBezTo>
                <a:cubicBezTo>
                  <a:pt x="36" y="55"/>
                  <a:pt x="44" y="59"/>
                  <a:pt x="44" y="71"/>
                </a:cubicBezTo>
                <a:cubicBezTo>
                  <a:pt x="31" y="79"/>
                  <a:pt x="42" y="90"/>
                  <a:pt x="55" y="100"/>
                </a:cubicBezTo>
                <a:cubicBezTo>
                  <a:pt x="57" y="100"/>
                  <a:pt x="58" y="100"/>
                  <a:pt x="61" y="101"/>
                </a:cubicBezTo>
                <a:cubicBezTo>
                  <a:pt x="63" y="99"/>
                  <a:pt x="66" y="97"/>
                  <a:pt x="69" y="95"/>
                </a:cubicBezTo>
                <a:cubicBezTo>
                  <a:pt x="69" y="83"/>
                  <a:pt x="82" y="82"/>
                  <a:pt x="90" y="75"/>
                </a:cubicBezTo>
                <a:cubicBezTo>
                  <a:pt x="102" y="59"/>
                  <a:pt x="124" y="71"/>
                  <a:pt x="141" y="60"/>
                </a:cubicBezTo>
                <a:cubicBezTo>
                  <a:pt x="140" y="50"/>
                  <a:pt x="140" y="40"/>
                  <a:pt x="140" y="30"/>
                </a:cubicBezTo>
                <a:cubicBezTo>
                  <a:pt x="146" y="22"/>
                  <a:pt x="150" y="20"/>
                  <a:pt x="162" y="13"/>
                </a:cubicBezTo>
                <a:cubicBezTo>
                  <a:pt x="175" y="0"/>
                  <a:pt x="179" y="13"/>
                  <a:pt x="186" y="30"/>
                </a:cubicBezTo>
                <a:cubicBezTo>
                  <a:pt x="193" y="42"/>
                  <a:pt x="200" y="53"/>
                  <a:pt x="208" y="65"/>
                </a:cubicBezTo>
                <a:cubicBezTo>
                  <a:pt x="209" y="75"/>
                  <a:pt x="207" y="80"/>
                  <a:pt x="223" y="87"/>
                </a:cubicBezTo>
                <a:cubicBezTo>
                  <a:pt x="230" y="87"/>
                  <a:pt x="245" y="85"/>
                  <a:pt x="257" y="86"/>
                </a:cubicBezTo>
                <a:cubicBezTo>
                  <a:pt x="252" y="94"/>
                  <a:pt x="245" y="93"/>
                  <a:pt x="241" y="102"/>
                </a:cubicBezTo>
                <a:cubicBezTo>
                  <a:pt x="241" y="111"/>
                  <a:pt x="238" y="116"/>
                  <a:pt x="252" y="126"/>
                </a:cubicBezTo>
                <a:cubicBezTo>
                  <a:pt x="265" y="128"/>
                  <a:pt x="276" y="141"/>
                  <a:pt x="292" y="149"/>
                </a:cubicBezTo>
                <a:cubicBezTo>
                  <a:pt x="294" y="151"/>
                  <a:pt x="297" y="154"/>
                  <a:pt x="300" y="157"/>
                </a:cubicBezTo>
                <a:cubicBezTo>
                  <a:pt x="291" y="168"/>
                  <a:pt x="282" y="181"/>
                  <a:pt x="274" y="193"/>
                </a:cubicBezTo>
                <a:cubicBezTo>
                  <a:pt x="274" y="204"/>
                  <a:pt x="252" y="216"/>
                  <a:pt x="244" y="220"/>
                </a:cubicBezTo>
                <a:cubicBezTo>
                  <a:pt x="237" y="221"/>
                  <a:pt x="230" y="222"/>
                  <a:pt x="223" y="224"/>
                </a:cubicBezTo>
                <a:cubicBezTo>
                  <a:pt x="209" y="215"/>
                  <a:pt x="204" y="203"/>
                  <a:pt x="196" y="199"/>
                </a:cubicBezTo>
                <a:cubicBezTo>
                  <a:pt x="191" y="187"/>
                  <a:pt x="196" y="174"/>
                  <a:pt x="192" y="168"/>
                </a:cubicBezTo>
                <a:cubicBezTo>
                  <a:pt x="186" y="165"/>
                  <a:pt x="180" y="163"/>
                  <a:pt x="174" y="161"/>
                </a:cubicBezTo>
                <a:cubicBezTo>
                  <a:pt x="173" y="147"/>
                  <a:pt x="176" y="129"/>
                  <a:pt x="176" y="121"/>
                </a:cubicBezTo>
                <a:cubicBezTo>
                  <a:pt x="161" y="120"/>
                  <a:pt x="147" y="120"/>
                  <a:pt x="144" y="111"/>
                </a:cubicBezTo>
                <a:cubicBezTo>
                  <a:pt x="126" y="111"/>
                  <a:pt x="127" y="111"/>
                  <a:pt x="123" y="128"/>
                </a:cubicBezTo>
                <a:cubicBezTo>
                  <a:pt x="113" y="132"/>
                  <a:pt x="104" y="140"/>
                  <a:pt x="97" y="145"/>
                </a:cubicBezTo>
                <a:cubicBezTo>
                  <a:pt x="97" y="150"/>
                  <a:pt x="97" y="154"/>
                  <a:pt x="103" y="164"/>
                </a:cubicBezTo>
                <a:cubicBezTo>
                  <a:pt x="101" y="179"/>
                  <a:pt x="84" y="176"/>
                  <a:pt x="80" y="185"/>
                </a:cubicBezTo>
                <a:cubicBezTo>
                  <a:pt x="80" y="192"/>
                  <a:pt x="75" y="204"/>
                  <a:pt x="80" y="211"/>
                </a:cubicBezTo>
                <a:cubicBezTo>
                  <a:pt x="91" y="211"/>
                  <a:pt x="103" y="211"/>
                  <a:pt x="115" y="211"/>
                </a:cubicBezTo>
                <a:cubicBezTo>
                  <a:pt x="123" y="204"/>
                  <a:pt x="124" y="198"/>
                  <a:pt x="141" y="200"/>
                </a:cubicBezTo>
                <a:cubicBezTo>
                  <a:pt x="144" y="205"/>
                  <a:pt x="148" y="205"/>
                  <a:pt x="153" y="211"/>
                </a:cubicBezTo>
                <a:cubicBezTo>
                  <a:pt x="155" y="214"/>
                  <a:pt x="157" y="217"/>
                  <a:pt x="159" y="221"/>
                </a:cubicBezTo>
                <a:cubicBezTo>
                  <a:pt x="160" y="229"/>
                  <a:pt x="161" y="237"/>
                  <a:pt x="162" y="245"/>
                </a:cubicBezTo>
                <a:cubicBezTo>
                  <a:pt x="169" y="254"/>
                  <a:pt x="179" y="266"/>
                  <a:pt x="197" y="271"/>
                </a:cubicBezTo>
                <a:cubicBezTo>
                  <a:pt x="201" y="277"/>
                  <a:pt x="205" y="283"/>
                  <a:pt x="209" y="290"/>
                </a:cubicBezTo>
                <a:cubicBezTo>
                  <a:pt x="200" y="290"/>
                  <a:pt x="196" y="300"/>
                  <a:pt x="190" y="303"/>
                </a:cubicBezTo>
                <a:cubicBezTo>
                  <a:pt x="185" y="314"/>
                  <a:pt x="167" y="326"/>
                  <a:pt x="157" y="329"/>
                </a:cubicBezTo>
                <a:cubicBezTo>
                  <a:pt x="146" y="336"/>
                  <a:pt x="137" y="344"/>
                  <a:pt x="131" y="356"/>
                </a:cubicBezTo>
                <a:cubicBezTo>
                  <a:pt x="104" y="383"/>
                  <a:pt x="88" y="388"/>
                  <a:pt x="106" y="432"/>
                </a:cubicBezTo>
                <a:cubicBezTo>
                  <a:pt x="106" y="435"/>
                  <a:pt x="107" y="437"/>
                  <a:pt x="107" y="439"/>
                </a:cubicBezTo>
                <a:close/>
              </a:path>
            </a:pathLst>
          </a:custGeom>
          <a:solidFill>
            <a:schemeClr val="accent1">
              <a:lumMod val="7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a:lstStyle/>
          <a:p>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27" name="Freeform 71"/>
          <p:cNvSpPr/>
          <p:nvPr/>
        </p:nvSpPr>
        <p:spPr bwMode="auto">
          <a:xfrm rot="252836">
            <a:off x="5170170" y="1379220"/>
            <a:ext cx="2703195" cy="2164080"/>
          </a:xfrm>
          <a:custGeom>
            <a:avLst/>
            <a:gdLst>
              <a:gd name="T0" fmla="*/ 303 w 1225"/>
              <a:gd name="T1" fmla="*/ 960 h 1047"/>
              <a:gd name="T2" fmla="*/ 284 w 1225"/>
              <a:gd name="T3" fmla="*/ 918 h 1047"/>
              <a:gd name="T4" fmla="*/ 196 w 1225"/>
              <a:gd name="T5" fmla="*/ 965 h 1047"/>
              <a:gd name="T6" fmla="*/ 107 w 1225"/>
              <a:gd name="T7" fmla="*/ 886 h 1047"/>
              <a:gd name="T8" fmla="*/ 121 w 1225"/>
              <a:gd name="T9" fmla="*/ 820 h 1047"/>
              <a:gd name="T10" fmla="*/ 28 w 1225"/>
              <a:gd name="T11" fmla="*/ 800 h 1047"/>
              <a:gd name="T12" fmla="*/ 0 w 1225"/>
              <a:gd name="T13" fmla="*/ 716 h 1047"/>
              <a:gd name="T14" fmla="*/ 193 w 1225"/>
              <a:gd name="T15" fmla="*/ 723 h 1047"/>
              <a:gd name="T16" fmla="*/ 275 w 1225"/>
              <a:gd name="T17" fmla="*/ 766 h 1047"/>
              <a:gd name="T18" fmla="*/ 419 w 1225"/>
              <a:gd name="T19" fmla="*/ 756 h 1047"/>
              <a:gd name="T20" fmla="*/ 567 w 1225"/>
              <a:gd name="T21" fmla="*/ 726 h 1047"/>
              <a:gd name="T22" fmla="*/ 683 w 1225"/>
              <a:gd name="T23" fmla="*/ 638 h 1047"/>
              <a:gd name="T24" fmla="*/ 680 w 1225"/>
              <a:gd name="T25" fmla="*/ 549 h 1047"/>
              <a:gd name="T26" fmla="*/ 785 w 1225"/>
              <a:gd name="T27" fmla="*/ 522 h 1047"/>
              <a:gd name="T28" fmla="*/ 861 w 1225"/>
              <a:gd name="T29" fmla="*/ 475 h 1047"/>
              <a:gd name="T30" fmla="*/ 1005 w 1225"/>
              <a:gd name="T31" fmla="*/ 419 h 1047"/>
              <a:gd name="T32" fmla="*/ 947 w 1225"/>
              <a:gd name="T33" fmla="*/ 330 h 1047"/>
              <a:gd name="T34" fmla="*/ 900 w 1225"/>
              <a:gd name="T35" fmla="*/ 361 h 1047"/>
              <a:gd name="T36" fmla="*/ 808 w 1225"/>
              <a:gd name="T37" fmla="*/ 344 h 1047"/>
              <a:gd name="T38" fmla="*/ 843 w 1225"/>
              <a:gd name="T39" fmla="*/ 238 h 1047"/>
              <a:gd name="T40" fmla="*/ 958 w 1225"/>
              <a:gd name="T41" fmla="*/ 135 h 1047"/>
              <a:gd name="T42" fmla="*/ 963 w 1225"/>
              <a:gd name="T43" fmla="*/ 46 h 1047"/>
              <a:gd name="T44" fmla="*/ 1012 w 1225"/>
              <a:gd name="T45" fmla="*/ 8 h 1047"/>
              <a:gd name="T46" fmla="*/ 1033 w 1225"/>
              <a:gd name="T47" fmla="*/ 64 h 1047"/>
              <a:gd name="T48" fmla="*/ 1081 w 1225"/>
              <a:gd name="T49" fmla="*/ 99 h 1047"/>
              <a:gd name="T50" fmla="*/ 1192 w 1225"/>
              <a:gd name="T51" fmla="*/ 81 h 1047"/>
              <a:gd name="T52" fmla="*/ 1202 w 1225"/>
              <a:gd name="T53" fmla="*/ 205 h 1047"/>
              <a:gd name="T54" fmla="*/ 1189 w 1225"/>
              <a:gd name="T55" fmla="*/ 266 h 1047"/>
              <a:gd name="T56" fmla="*/ 1124 w 1225"/>
              <a:gd name="T57" fmla="*/ 339 h 1047"/>
              <a:gd name="T58" fmla="*/ 1167 w 1225"/>
              <a:gd name="T59" fmla="*/ 387 h 1047"/>
              <a:gd name="T60" fmla="*/ 1170 w 1225"/>
              <a:gd name="T61" fmla="*/ 420 h 1047"/>
              <a:gd name="T62" fmla="*/ 1104 w 1225"/>
              <a:gd name="T63" fmla="*/ 431 h 1047"/>
              <a:gd name="T64" fmla="*/ 1131 w 1225"/>
              <a:gd name="T65" fmla="*/ 508 h 1047"/>
              <a:gd name="T66" fmla="*/ 1170 w 1225"/>
              <a:gd name="T67" fmla="*/ 537 h 1047"/>
              <a:gd name="T68" fmla="*/ 1225 w 1225"/>
              <a:gd name="T69" fmla="*/ 595 h 1047"/>
              <a:gd name="T70" fmla="*/ 1157 w 1225"/>
              <a:gd name="T71" fmla="*/ 651 h 1047"/>
              <a:gd name="T72" fmla="*/ 1087 w 1225"/>
              <a:gd name="T73" fmla="*/ 711 h 1047"/>
              <a:gd name="T74" fmla="*/ 1049 w 1225"/>
              <a:gd name="T75" fmla="*/ 730 h 1047"/>
              <a:gd name="T76" fmla="*/ 972 w 1225"/>
              <a:gd name="T77" fmla="*/ 684 h 1047"/>
              <a:gd name="T78" fmla="*/ 887 w 1225"/>
              <a:gd name="T79" fmla="*/ 735 h 1047"/>
              <a:gd name="T80" fmla="*/ 838 w 1225"/>
              <a:gd name="T81" fmla="*/ 747 h 1047"/>
              <a:gd name="T82" fmla="*/ 786 w 1225"/>
              <a:gd name="T83" fmla="*/ 767 h 1047"/>
              <a:gd name="T84" fmla="*/ 793 w 1225"/>
              <a:gd name="T85" fmla="*/ 825 h 1047"/>
              <a:gd name="T86" fmla="*/ 705 w 1225"/>
              <a:gd name="T87" fmla="*/ 866 h 1047"/>
              <a:gd name="T88" fmla="*/ 633 w 1225"/>
              <a:gd name="T89" fmla="*/ 917 h 1047"/>
              <a:gd name="T90" fmla="*/ 554 w 1225"/>
              <a:gd name="T91" fmla="*/ 1003 h 1047"/>
              <a:gd name="T92" fmla="*/ 470 w 1225"/>
              <a:gd name="T93" fmla="*/ 1014 h 1047"/>
              <a:gd name="T94" fmla="*/ 459 w 1225"/>
              <a:gd name="T95" fmla="*/ 940 h 1047"/>
              <a:gd name="T96" fmla="*/ 403 w 1225"/>
              <a:gd name="T97" fmla="*/ 964 h 1047"/>
              <a:gd name="T98" fmla="*/ 362 w 1225"/>
              <a:gd name="T99" fmla="*/ 1026 h 10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25"/>
              <a:gd name="T151" fmla="*/ 0 h 1047"/>
              <a:gd name="T152" fmla="*/ 1225 w 1225"/>
              <a:gd name="T153" fmla="*/ 1047 h 10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25" h="1047">
                <a:moveTo>
                  <a:pt x="313" y="1047"/>
                </a:moveTo>
                <a:cubicBezTo>
                  <a:pt x="306" y="1040"/>
                  <a:pt x="299" y="1033"/>
                  <a:pt x="291" y="1027"/>
                </a:cubicBezTo>
                <a:cubicBezTo>
                  <a:pt x="287" y="1019"/>
                  <a:pt x="284" y="1011"/>
                  <a:pt x="280" y="1004"/>
                </a:cubicBezTo>
                <a:cubicBezTo>
                  <a:pt x="280" y="981"/>
                  <a:pt x="283" y="971"/>
                  <a:pt x="303" y="960"/>
                </a:cubicBezTo>
                <a:cubicBezTo>
                  <a:pt x="306" y="957"/>
                  <a:pt x="309" y="954"/>
                  <a:pt x="313" y="951"/>
                </a:cubicBezTo>
                <a:cubicBezTo>
                  <a:pt x="315" y="947"/>
                  <a:pt x="318" y="942"/>
                  <a:pt x="321" y="938"/>
                </a:cubicBezTo>
                <a:cubicBezTo>
                  <a:pt x="320" y="935"/>
                  <a:pt x="320" y="932"/>
                  <a:pt x="320" y="929"/>
                </a:cubicBezTo>
                <a:cubicBezTo>
                  <a:pt x="309" y="909"/>
                  <a:pt x="301" y="912"/>
                  <a:pt x="284" y="918"/>
                </a:cubicBezTo>
                <a:cubicBezTo>
                  <a:pt x="279" y="922"/>
                  <a:pt x="275" y="925"/>
                  <a:pt x="271" y="929"/>
                </a:cubicBezTo>
                <a:cubicBezTo>
                  <a:pt x="264" y="932"/>
                  <a:pt x="258" y="935"/>
                  <a:pt x="251" y="938"/>
                </a:cubicBezTo>
                <a:cubicBezTo>
                  <a:pt x="247" y="932"/>
                  <a:pt x="243" y="932"/>
                  <a:pt x="240" y="930"/>
                </a:cubicBezTo>
                <a:cubicBezTo>
                  <a:pt x="198" y="930"/>
                  <a:pt x="199" y="927"/>
                  <a:pt x="196" y="965"/>
                </a:cubicBezTo>
                <a:cubicBezTo>
                  <a:pt x="188" y="973"/>
                  <a:pt x="175" y="961"/>
                  <a:pt x="172" y="961"/>
                </a:cubicBezTo>
                <a:cubicBezTo>
                  <a:pt x="165" y="951"/>
                  <a:pt x="157" y="942"/>
                  <a:pt x="152" y="938"/>
                </a:cubicBezTo>
                <a:cubicBezTo>
                  <a:pt x="146" y="922"/>
                  <a:pt x="140" y="911"/>
                  <a:pt x="128" y="908"/>
                </a:cubicBezTo>
                <a:cubicBezTo>
                  <a:pt x="121" y="901"/>
                  <a:pt x="114" y="894"/>
                  <a:pt x="107" y="886"/>
                </a:cubicBezTo>
                <a:cubicBezTo>
                  <a:pt x="103" y="885"/>
                  <a:pt x="99" y="884"/>
                  <a:pt x="95" y="884"/>
                </a:cubicBezTo>
                <a:cubicBezTo>
                  <a:pt x="95" y="868"/>
                  <a:pt x="111" y="866"/>
                  <a:pt x="119" y="855"/>
                </a:cubicBezTo>
                <a:cubicBezTo>
                  <a:pt x="122" y="849"/>
                  <a:pt x="124" y="843"/>
                  <a:pt x="127" y="838"/>
                </a:cubicBezTo>
                <a:cubicBezTo>
                  <a:pt x="127" y="828"/>
                  <a:pt x="126" y="823"/>
                  <a:pt x="121" y="820"/>
                </a:cubicBezTo>
                <a:cubicBezTo>
                  <a:pt x="97" y="820"/>
                  <a:pt x="72" y="823"/>
                  <a:pt x="52" y="831"/>
                </a:cubicBezTo>
                <a:cubicBezTo>
                  <a:pt x="44" y="837"/>
                  <a:pt x="42" y="836"/>
                  <a:pt x="36" y="836"/>
                </a:cubicBezTo>
                <a:cubicBezTo>
                  <a:pt x="36" y="828"/>
                  <a:pt x="36" y="820"/>
                  <a:pt x="37" y="812"/>
                </a:cubicBezTo>
                <a:cubicBezTo>
                  <a:pt x="34" y="808"/>
                  <a:pt x="31" y="804"/>
                  <a:pt x="28" y="800"/>
                </a:cubicBezTo>
                <a:cubicBezTo>
                  <a:pt x="21" y="795"/>
                  <a:pt x="15" y="789"/>
                  <a:pt x="8" y="783"/>
                </a:cubicBezTo>
                <a:cubicBezTo>
                  <a:pt x="8" y="772"/>
                  <a:pt x="12" y="770"/>
                  <a:pt x="15" y="760"/>
                </a:cubicBezTo>
                <a:cubicBezTo>
                  <a:pt x="15" y="748"/>
                  <a:pt x="15" y="739"/>
                  <a:pt x="12" y="731"/>
                </a:cubicBezTo>
                <a:cubicBezTo>
                  <a:pt x="8" y="726"/>
                  <a:pt x="4" y="720"/>
                  <a:pt x="0" y="716"/>
                </a:cubicBezTo>
                <a:cubicBezTo>
                  <a:pt x="0" y="709"/>
                  <a:pt x="0" y="703"/>
                  <a:pt x="0" y="697"/>
                </a:cubicBezTo>
                <a:cubicBezTo>
                  <a:pt x="19" y="701"/>
                  <a:pt x="38" y="706"/>
                  <a:pt x="56" y="711"/>
                </a:cubicBezTo>
                <a:cubicBezTo>
                  <a:pt x="89" y="711"/>
                  <a:pt x="121" y="711"/>
                  <a:pt x="154" y="711"/>
                </a:cubicBezTo>
                <a:cubicBezTo>
                  <a:pt x="162" y="714"/>
                  <a:pt x="181" y="717"/>
                  <a:pt x="193" y="723"/>
                </a:cubicBezTo>
                <a:cubicBezTo>
                  <a:pt x="203" y="731"/>
                  <a:pt x="214" y="739"/>
                  <a:pt x="224" y="748"/>
                </a:cubicBezTo>
                <a:cubicBezTo>
                  <a:pt x="227" y="749"/>
                  <a:pt x="230" y="750"/>
                  <a:pt x="233" y="752"/>
                </a:cubicBezTo>
                <a:cubicBezTo>
                  <a:pt x="242" y="753"/>
                  <a:pt x="252" y="755"/>
                  <a:pt x="262" y="757"/>
                </a:cubicBezTo>
                <a:cubicBezTo>
                  <a:pt x="266" y="760"/>
                  <a:pt x="270" y="763"/>
                  <a:pt x="275" y="766"/>
                </a:cubicBezTo>
                <a:cubicBezTo>
                  <a:pt x="287" y="769"/>
                  <a:pt x="300" y="773"/>
                  <a:pt x="312" y="777"/>
                </a:cubicBezTo>
                <a:cubicBezTo>
                  <a:pt x="322" y="782"/>
                  <a:pt x="332" y="806"/>
                  <a:pt x="352" y="791"/>
                </a:cubicBezTo>
                <a:cubicBezTo>
                  <a:pt x="359" y="781"/>
                  <a:pt x="370" y="777"/>
                  <a:pt x="382" y="773"/>
                </a:cubicBezTo>
                <a:cubicBezTo>
                  <a:pt x="395" y="762"/>
                  <a:pt x="399" y="760"/>
                  <a:pt x="419" y="756"/>
                </a:cubicBezTo>
                <a:cubicBezTo>
                  <a:pt x="419" y="750"/>
                  <a:pt x="432" y="750"/>
                  <a:pt x="436" y="747"/>
                </a:cubicBezTo>
                <a:cubicBezTo>
                  <a:pt x="448" y="745"/>
                  <a:pt x="458" y="733"/>
                  <a:pt x="469" y="732"/>
                </a:cubicBezTo>
                <a:cubicBezTo>
                  <a:pt x="479" y="725"/>
                  <a:pt x="487" y="725"/>
                  <a:pt x="502" y="726"/>
                </a:cubicBezTo>
                <a:cubicBezTo>
                  <a:pt x="514" y="729"/>
                  <a:pt x="555" y="739"/>
                  <a:pt x="567" y="726"/>
                </a:cubicBezTo>
                <a:cubicBezTo>
                  <a:pt x="594" y="724"/>
                  <a:pt x="613" y="699"/>
                  <a:pt x="630" y="678"/>
                </a:cubicBezTo>
                <a:cubicBezTo>
                  <a:pt x="636" y="673"/>
                  <a:pt x="643" y="668"/>
                  <a:pt x="649" y="663"/>
                </a:cubicBezTo>
                <a:cubicBezTo>
                  <a:pt x="654" y="658"/>
                  <a:pt x="660" y="653"/>
                  <a:pt x="666" y="649"/>
                </a:cubicBezTo>
                <a:cubicBezTo>
                  <a:pt x="670" y="647"/>
                  <a:pt x="678" y="643"/>
                  <a:pt x="683" y="638"/>
                </a:cubicBezTo>
                <a:cubicBezTo>
                  <a:pt x="683" y="633"/>
                  <a:pt x="683" y="628"/>
                  <a:pt x="683" y="623"/>
                </a:cubicBezTo>
                <a:cubicBezTo>
                  <a:pt x="676" y="617"/>
                  <a:pt x="670" y="611"/>
                  <a:pt x="663" y="605"/>
                </a:cubicBezTo>
                <a:cubicBezTo>
                  <a:pt x="662" y="601"/>
                  <a:pt x="661" y="597"/>
                  <a:pt x="660" y="593"/>
                </a:cubicBezTo>
                <a:cubicBezTo>
                  <a:pt x="662" y="571"/>
                  <a:pt x="661" y="557"/>
                  <a:pt x="680" y="549"/>
                </a:cubicBezTo>
                <a:cubicBezTo>
                  <a:pt x="680" y="542"/>
                  <a:pt x="693" y="553"/>
                  <a:pt x="707" y="564"/>
                </a:cubicBezTo>
                <a:cubicBezTo>
                  <a:pt x="712" y="565"/>
                  <a:pt x="716" y="567"/>
                  <a:pt x="722" y="568"/>
                </a:cubicBezTo>
                <a:cubicBezTo>
                  <a:pt x="726" y="568"/>
                  <a:pt x="732" y="568"/>
                  <a:pt x="737" y="568"/>
                </a:cubicBezTo>
                <a:cubicBezTo>
                  <a:pt x="755" y="563"/>
                  <a:pt x="771" y="538"/>
                  <a:pt x="785" y="522"/>
                </a:cubicBezTo>
                <a:cubicBezTo>
                  <a:pt x="794" y="513"/>
                  <a:pt x="802" y="518"/>
                  <a:pt x="817" y="518"/>
                </a:cubicBezTo>
                <a:cubicBezTo>
                  <a:pt x="822" y="512"/>
                  <a:pt x="829" y="511"/>
                  <a:pt x="837" y="508"/>
                </a:cubicBezTo>
                <a:cubicBezTo>
                  <a:pt x="842" y="503"/>
                  <a:pt x="847" y="498"/>
                  <a:pt x="852" y="493"/>
                </a:cubicBezTo>
                <a:cubicBezTo>
                  <a:pt x="857" y="493"/>
                  <a:pt x="861" y="476"/>
                  <a:pt x="861" y="475"/>
                </a:cubicBezTo>
                <a:cubicBezTo>
                  <a:pt x="871" y="447"/>
                  <a:pt x="878" y="457"/>
                  <a:pt x="903" y="446"/>
                </a:cubicBezTo>
                <a:cubicBezTo>
                  <a:pt x="911" y="436"/>
                  <a:pt x="920" y="431"/>
                  <a:pt x="932" y="425"/>
                </a:cubicBezTo>
                <a:cubicBezTo>
                  <a:pt x="941" y="416"/>
                  <a:pt x="977" y="422"/>
                  <a:pt x="997" y="423"/>
                </a:cubicBezTo>
                <a:cubicBezTo>
                  <a:pt x="999" y="422"/>
                  <a:pt x="1002" y="420"/>
                  <a:pt x="1005" y="419"/>
                </a:cubicBezTo>
                <a:cubicBezTo>
                  <a:pt x="1018" y="406"/>
                  <a:pt x="1011" y="389"/>
                  <a:pt x="1005" y="380"/>
                </a:cubicBezTo>
                <a:cubicBezTo>
                  <a:pt x="1000" y="376"/>
                  <a:pt x="995" y="371"/>
                  <a:pt x="990" y="367"/>
                </a:cubicBezTo>
                <a:cubicBezTo>
                  <a:pt x="982" y="361"/>
                  <a:pt x="973" y="356"/>
                  <a:pt x="964" y="351"/>
                </a:cubicBezTo>
                <a:cubicBezTo>
                  <a:pt x="962" y="341"/>
                  <a:pt x="949" y="331"/>
                  <a:pt x="947" y="330"/>
                </a:cubicBezTo>
                <a:cubicBezTo>
                  <a:pt x="941" y="330"/>
                  <a:pt x="935" y="330"/>
                  <a:pt x="929" y="330"/>
                </a:cubicBezTo>
                <a:cubicBezTo>
                  <a:pt x="926" y="333"/>
                  <a:pt x="923" y="337"/>
                  <a:pt x="921" y="340"/>
                </a:cubicBezTo>
                <a:cubicBezTo>
                  <a:pt x="915" y="340"/>
                  <a:pt x="909" y="340"/>
                  <a:pt x="904" y="340"/>
                </a:cubicBezTo>
                <a:cubicBezTo>
                  <a:pt x="903" y="347"/>
                  <a:pt x="901" y="354"/>
                  <a:pt x="900" y="361"/>
                </a:cubicBezTo>
                <a:cubicBezTo>
                  <a:pt x="887" y="366"/>
                  <a:pt x="872" y="354"/>
                  <a:pt x="867" y="352"/>
                </a:cubicBezTo>
                <a:cubicBezTo>
                  <a:pt x="861" y="352"/>
                  <a:pt x="856" y="352"/>
                  <a:pt x="851" y="352"/>
                </a:cubicBezTo>
                <a:cubicBezTo>
                  <a:pt x="840" y="356"/>
                  <a:pt x="835" y="361"/>
                  <a:pt x="828" y="366"/>
                </a:cubicBezTo>
                <a:cubicBezTo>
                  <a:pt x="811" y="366"/>
                  <a:pt x="808" y="353"/>
                  <a:pt x="808" y="344"/>
                </a:cubicBezTo>
                <a:cubicBezTo>
                  <a:pt x="813" y="339"/>
                  <a:pt x="819" y="334"/>
                  <a:pt x="825" y="328"/>
                </a:cubicBezTo>
                <a:cubicBezTo>
                  <a:pt x="825" y="314"/>
                  <a:pt x="824" y="307"/>
                  <a:pt x="825" y="298"/>
                </a:cubicBezTo>
                <a:cubicBezTo>
                  <a:pt x="828" y="290"/>
                  <a:pt x="832" y="283"/>
                  <a:pt x="835" y="276"/>
                </a:cubicBezTo>
                <a:cubicBezTo>
                  <a:pt x="835" y="258"/>
                  <a:pt x="834" y="249"/>
                  <a:pt x="843" y="238"/>
                </a:cubicBezTo>
                <a:cubicBezTo>
                  <a:pt x="847" y="238"/>
                  <a:pt x="850" y="238"/>
                  <a:pt x="854" y="238"/>
                </a:cubicBezTo>
                <a:cubicBezTo>
                  <a:pt x="870" y="240"/>
                  <a:pt x="897" y="246"/>
                  <a:pt x="914" y="233"/>
                </a:cubicBezTo>
                <a:cubicBezTo>
                  <a:pt x="924" y="222"/>
                  <a:pt x="937" y="214"/>
                  <a:pt x="946" y="202"/>
                </a:cubicBezTo>
                <a:cubicBezTo>
                  <a:pt x="946" y="185"/>
                  <a:pt x="944" y="142"/>
                  <a:pt x="958" y="135"/>
                </a:cubicBezTo>
                <a:cubicBezTo>
                  <a:pt x="971" y="118"/>
                  <a:pt x="965" y="100"/>
                  <a:pt x="978" y="87"/>
                </a:cubicBezTo>
                <a:cubicBezTo>
                  <a:pt x="977" y="80"/>
                  <a:pt x="977" y="72"/>
                  <a:pt x="977" y="64"/>
                </a:cubicBezTo>
                <a:cubicBezTo>
                  <a:pt x="976" y="63"/>
                  <a:pt x="976" y="61"/>
                  <a:pt x="975" y="59"/>
                </a:cubicBezTo>
                <a:cubicBezTo>
                  <a:pt x="971" y="54"/>
                  <a:pt x="967" y="50"/>
                  <a:pt x="963" y="46"/>
                </a:cubicBezTo>
                <a:cubicBezTo>
                  <a:pt x="959" y="43"/>
                  <a:pt x="955" y="41"/>
                  <a:pt x="951" y="40"/>
                </a:cubicBezTo>
                <a:cubicBezTo>
                  <a:pt x="951" y="23"/>
                  <a:pt x="960" y="17"/>
                  <a:pt x="974" y="10"/>
                </a:cubicBezTo>
                <a:cubicBezTo>
                  <a:pt x="986" y="10"/>
                  <a:pt x="993" y="0"/>
                  <a:pt x="1006" y="0"/>
                </a:cubicBezTo>
                <a:cubicBezTo>
                  <a:pt x="1006" y="3"/>
                  <a:pt x="1009" y="5"/>
                  <a:pt x="1012" y="8"/>
                </a:cubicBezTo>
                <a:cubicBezTo>
                  <a:pt x="1012" y="13"/>
                  <a:pt x="1011" y="18"/>
                  <a:pt x="1010" y="23"/>
                </a:cubicBezTo>
                <a:cubicBezTo>
                  <a:pt x="1003" y="31"/>
                  <a:pt x="999" y="31"/>
                  <a:pt x="999" y="43"/>
                </a:cubicBezTo>
                <a:cubicBezTo>
                  <a:pt x="1003" y="46"/>
                  <a:pt x="1007" y="50"/>
                  <a:pt x="1012" y="53"/>
                </a:cubicBezTo>
                <a:cubicBezTo>
                  <a:pt x="1017" y="60"/>
                  <a:pt x="1019" y="62"/>
                  <a:pt x="1033" y="64"/>
                </a:cubicBezTo>
                <a:cubicBezTo>
                  <a:pt x="1035" y="57"/>
                  <a:pt x="1036" y="51"/>
                  <a:pt x="1037" y="44"/>
                </a:cubicBezTo>
                <a:cubicBezTo>
                  <a:pt x="1043" y="44"/>
                  <a:pt x="1050" y="43"/>
                  <a:pt x="1062" y="50"/>
                </a:cubicBezTo>
                <a:cubicBezTo>
                  <a:pt x="1063" y="53"/>
                  <a:pt x="1065" y="55"/>
                  <a:pt x="1066" y="57"/>
                </a:cubicBezTo>
                <a:cubicBezTo>
                  <a:pt x="1068" y="70"/>
                  <a:pt x="1071" y="86"/>
                  <a:pt x="1081" y="99"/>
                </a:cubicBezTo>
                <a:cubicBezTo>
                  <a:pt x="1082" y="100"/>
                  <a:pt x="1085" y="101"/>
                  <a:pt x="1087" y="103"/>
                </a:cubicBezTo>
                <a:cubicBezTo>
                  <a:pt x="1092" y="102"/>
                  <a:pt x="1098" y="102"/>
                  <a:pt x="1104" y="101"/>
                </a:cubicBezTo>
                <a:cubicBezTo>
                  <a:pt x="1119" y="93"/>
                  <a:pt x="1137" y="99"/>
                  <a:pt x="1152" y="84"/>
                </a:cubicBezTo>
                <a:cubicBezTo>
                  <a:pt x="1161" y="62"/>
                  <a:pt x="1177" y="58"/>
                  <a:pt x="1192" y="81"/>
                </a:cubicBezTo>
                <a:cubicBezTo>
                  <a:pt x="1196" y="91"/>
                  <a:pt x="1200" y="101"/>
                  <a:pt x="1204" y="111"/>
                </a:cubicBezTo>
                <a:cubicBezTo>
                  <a:pt x="1204" y="121"/>
                  <a:pt x="1195" y="154"/>
                  <a:pt x="1189" y="165"/>
                </a:cubicBezTo>
                <a:cubicBezTo>
                  <a:pt x="1189" y="169"/>
                  <a:pt x="1189" y="174"/>
                  <a:pt x="1189" y="179"/>
                </a:cubicBezTo>
                <a:cubicBezTo>
                  <a:pt x="1193" y="187"/>
                  <a:pt x="1197" y="196"/>
                  <a:pt x="1202" y="205"/>
                </a:cubicBezTo>
                <a:cubicBezTo>
                  <a:pt x="1202" y="215"/>
                  <a:pt x="1184" y="237"/>
                  <a:pt x="1205" y="251"/>
                </a:cubicBezTo>
                <a:cubicBezTo>
                  <a:pt x="1207" y="258"/>
                  <a:pt x="1206" y="272"/>
                  <a:pt x="1205" y="285"/>
                </a:cubicBezTo>
                <a:cubicBezTo>
                  <a:pt x="1201" y="286"/>
                  <a:pt x="1197" y="287"/>
                  <a:pt x="1193" y="287"/>
                </a:cubicBezTo>
                <a:cubicBezTo>
                  <a:pt x="1185" y="279"/>
                  <a:pt x="1189" y="271"/>
                  <a:pt x="1189" y="266"/>
                </a:cubicBezTo>
                <a:cubicBezTo>
                  <a:pt x="1187" y="260"/>
                  <a:pt x="1187" y="260"/>
                  <a:pt x="1182" y="256"/>
                </a:cubicBezTo>
                <a:cubicBezTo>
                  <a:pt x="1158" y="257"/>
                  <a:pt x="1175" y="265"/>
                  <a:pt x="1166" y="280"/>
                </a:cubicBezTo>
                <a:cubicBezTo>
                  <a:pt x="1154" y="291"/>
                  <a:pt x="1149" y="298"/>
                  <a:pt x="1145" y="315"/>
                </a:cubicBezTo>
                <a:cubicBezTo>
                  <a:pt x="1142" y="323"/>
                  <a:pt x="1131" y="334"/>
                  <a:pt x="1124" y="339"/>
                </a:cubicBezTo>
                <a:cubicBezTo>
                  <a:pt x="1123" y="346"/>
                  <a:pt x="1122" y="353"/>
                  <a:pt x="1122" y="360"/>
                </a:cubicBezTo>
                <a:cubicBezTo>
                  <a:pt x="1126" y="364"/>
                  <a:pt x="1128" y="367"/>
                  <a:pt x="1134" y="377"/>
                </a:cubicBezTo>
                <a:cubicBezTo>
                  <a:pt x="1139" y="380"/>
                  <a:pt x="1146" y="384"/>
                  <a:pt x="1152" y="389"/>
                </a:cubicBezTo>
                <a:cubicBezTo>
                  <a:pt x="1157" y="388"/>
                  <a:pt x="1162" y="387"/>
                  <a:pt x="1167" y="387"/>
                </a:cubicBezTo>
                <a:cubicBezTo>
                  <a:pt x="1169" y="383"/>
                  <a:pt x="1172" y="378"/>
                  <a:pt x="1175" y="374"/>
                </a:cubicBezTo>
                <a:cubicBezTo>
                  <a:pt x="1176" y="376"/>
                  <a:pt x="1181" y="383"/>
                  <a:pt x="1181" y="393"/>
                </a:cubicBezTo>
                <a:cubicBezTo>
                  <a:pt x="1174" y="395"/>
                  <a:pt x="1167" y="397"/>
                  <a:pt x="1161" y="400"/>
                </a:cubicBezTo>
                <a:cubicBezTo>
                  <a:pt x="1161" y="405"/>
                  <a:pt x="1159" y="415"/>
                  <a:pt x="1170" y="420"/>
                </a:cubicBezTo>
                <a:cubicBezTo>
                  <a:pt x="1163" y="430"/>
                  <a:pt x="1154" y="442"/>
                  <a:pt x="1145" y="447"/>
                </a:cubicBezTo>
                <a:cubicBezTo>
                  <a:pt x="1142" y="447"/>
                  <a:pt x="1139" y="446"/>
                  <a:pt x="1137" y="446"/>
                </a:cubicBezTo>
                <a:cubicBezTo>
                  <a:pt x="1129" y="440"/>
                  <a:pt x="1122" y="436"/>
                  <a:pt x="1114" y="431"/>
                </a:cubicBezTo>
                <a:cubicBezTo>
                  <a:pt x="1111" y="431"/>
                  <a:pt x="1107" y="431"/>
                  <a:pt x="1104" y="431"/>
                </a:cubicBezTo>
                <a:cubicBezTo>
                  <a:pt x="1102" y="434"/>
                  <a:pt x="1098" y="439"/>
                  <a:pt x="1098" y="443"/>
                </a:cubicBezTo>
                <a:cubicBezTo>
                  <a:pt x="1098" y="448"/>
                  <a:pt x="1098" y="453"/>
                  <a:pt x="1098" y="458"/>
                </a:cubicBezTo>
                <a:cubicBezTo>
                  <a:pt x="1103" y="466"/>
                  <a:pt x="1121" y="470"/>
                  <a:pt x="1131" y="488"/>
                </a:cubicBezTo>
                <a:cubicBezTo>
                  <a:pt x="1131" y="494"/>
                  <a:pt x="1131" y="501"/>
                  <a:pt x="1131" y="508"/>
                </a:cubicBezTo>
                <a:cubicBezTo>
                  <a:pt x="1137" y="516"/>
                  <a:pt x="1143" y="532"/>
                  <a:pt x="1148" y="546"/>
                </a:cubicBezTo>
                <a:cubicBezTo>
                  <a:pt x="1149" y="548"/>
                  <a:pt x="1151" y="550"/>
                  <a:pt x="1153" y="552"/>
                </a:cubicBezTo>
                <a:cubicBezTo>
                  <a:pt x="1155" y="552"/>
                  <a:pt x="1158" y="552"/>
                  <a:pt x="1161" y="552"/>
                </a:cubicBezTo>
                <a:cubicBezTo>
                  <a:pt x="1164" y="547"/>
                  <a:pt x="1167" y="542"/>
                  <a:pt x="1170" y="537"/>
                </a:cubicBezTo>
                <a:cubicBezTo>
                  <a:pt x="1174" y="533"/>
                  <a:pt x="1179" y="529"/>
                  <a:pt x="1184" y="526"/>
                </a:cubicBezTo>
                <a:cubicBezTo>
                  <a:pt x="1188" y="533"/>
                  <a:pt x="1195" y="542"/>
                  <a:pt x="1202" y="557"/>
                </a:cubicBezTo>
                <a:cubicBezTo>
                  <a:pt x="1204" y="569"/>
                  <a:pt x="1204" y="581"/>
                  <a:pt x="1223" y="590"/>
                </a:cubicBezTo>
                <a:cubicBezTo>
                  <a:pt x="1223" y="592"/>
                  <a:pt x="1224" y="594"/>
                  <a:pt x="1225" y="595"/>
                </a:cubicBezTo>
                <a:cubicBezTo>
                  <a:pt x="1222" y="601"/>
                  <a:pt x="1223" y="616"/>
                  <a:pt x="1223" y="627"/>
                </a:cubicBezTo>
                <a:cubicBezTo>
                  <a:pt x="1221" y="629"/>
                  <a:pt x="1218" y="631"/>
                  <a:pt x="1217" y="634"/>
                </a:cubicBezTo>
                <a:cubicBezTo>
                  <a:pt x="1206" y="634"/>
                  <a:pt x="1204" y="629"/>
                  <a:pt x="1200" y="627"/>
                </a:cubicBezTo>
                <a:cubicBezTo>
                  <a:pt x="1171" y="627"/>
                  <a:pt x="1167" y="631"/>
                  <a:pt x="1157" y="651"/>
                </a:cubicBezTo>
                <a:cubicBezTo>
                  <a:pt x="1155" y="653"/>
                  <a:pt x="1154" y="654"/>
                  <a:pt x="1152" y="655"/>
                </a:cubicBezTo>
                <a:cubicBezTo>
                  <a:pt x="1152" y="661"/>
                  <a:pt x="1124" y="680"/>
                  <a:pt x="1119" y="683"/>
                </a:cubicBezTo>
                <a:cubicBezTo>
                  <a:pt x="1116" y="688"/>
                  <a:pt x="1100" y="700"/>
                  <a:pt x="1093" y="704"/>
                </a:cubicBezTo>
                <a:cubicBezTo>
                  <a:pt x="1091" y="706"/>
                  <a:pt x="1089" y="709"/>
                  <a:pt x="1087" y="711"/>
                </a:cubicBezTo>
                <a:cubicBezTo>
                  <a:pt x="1083" y="711"/>
                  <a:pt x="1081" y="712"/>
                  <a:pt x="1078" y="713"/>
                </a:cubicBezTo>
                <a:cubicBezTo>
                  <a:pt x="1074" y="709"/>
                  <a:pt x="1071" y="706"/>
                  <a:pt x="1067" y="703"/>
                </a:cubicBezTo>
                <a:cubicBezTo>
                  <a:pt x="1061" y="684"/>
                  <a:pt x="1056" y="684"/>
                  <a:pt x="1044" y="684"/>
                </a:cubicBezTo>
                <a:cubicBezTo>
                  <a:pt x="1038" y="695"/>
                  <a:pt x="1034" y="715"/>
                  <a:pt x="1049" y="730"/>
                </a:cubicBezTo>
                <a:cubicBezTo>
                  <a:pt x="1049" y="737"/>
                  <a:pt x="1050" y="745"/>
                  <a:pt x="1050" y="753"/>
                </a:cubicBezTo>
                <a:cubicBezTo>
                  <a:pt x="1031" y="754"/>
                  <a:pt x="1013" y="757"/>
                  <a:pt x="1002" y="749"/>
                </a:cubicBezTo>
                <a:cubicBezTo>
                  <a:pt x="1000" y="731"/>
                  <a:pt x="994" y="726"/>
                  <a:pt x="987" y="717"/>
                </a:cubicBezTo>
                <a:cubicBezTo>
                  <a:pt x="982" y="706"/>
                  <a:pt x="976" y="695"/>
                  <a:pt x="972" y="684"/>
                </a:cubicBezTo>
                <a:cubicBezTo>
                  <a:pt x="960" y="673"/>
                  <a:pt x="962" y="677"/>
                  <a:pt x="952" y="676"/>
                </a:cubicBezTo>
                <a:cubicBezTo>
                  <a:pt x="944" y="684"/>
                  <a:pt x="931" y="690"/>
                  <a:pt x="923" y="697"/>
                </a:cubicBezTo>
                <a:cubicBezTo>
                  <a:pt x="920" y="704"/>
                  <a:pt x="919" y="717"/>
                  <a:pt x="923" y="732"/>
                </a:cubicBezTo>
                <a:cubicBezTo>
                  <a:pt x="911" y="733"/>
                  <a:pt x="899" y="734"/>
                  <a:pt x="887" y="735"/>
                </a:cubicBezTo>
                <a:cubicBezTo>
                  <a:pt x="877" y="742"/>
                  <a:pt x="866" y="748"/>
                  <a:pt x="855" y="754"/>
                </a:cubicBezTo>
                <a:cubicBezTo>
                  <a:pt x="852" y="759"/>
                  <a:pt x="850" y="767"/>
                  <a:pt x="844" y="767"/>
                </a:cubicBezTo>
                <a:cubicBezTo>
                  <a:pt x="834" y="762"/>
                  <a:pt x="832" y="757"/>
                  <a:pt x="832" y="752"/>
                </a:cubicBezTo>
                <a:cubicBezTo>
                  <a:pt x="834" y="750"/>
                  <a:pt x="836" y="749"/>
                  <a:pt x="838" y="747"/>
                </a:cubicBezTo>
                <a:cubicBezTo>
                  <a:pt x="838" y="729"/>
                  <a:pt x="826" y="720"/>
                  <a:pt x="814" y="720"/>
                </a:cubicBezTo>
                <a:cubicBezTo>
                  <a:pt x="798" y="728"/>
                  <a:pt x="797" y="737"/>
                  <a:pt x="801" y="758"/>
                </a:cubicBezTo>
                <a:cubicBezTo>
                  <a:pt x="798" y="758"/>
                  <a:pt x="794" y="759"/>
                  <a:pt x="791" y="759"/>
                </a:cubicBezTo>
                <a:cubicBezTo>
                  <a:pt x="789" y="762"/>
                  <a:pt x="788" y="765"/>
                  <a:pt x="786" y="767"/>
                </a:cubicBezTo>
                <a:cubicBezTo>
                  <a:pt x="785" y="768"/>
                  <a:pt x="783" y="769"/>
                  <a:pt x="781" y="770"/>
                </a:cubicBezTo>
                <a:cubicBezTo>
                  <a:pt x="781" y="780"/>
                  <a:pt x="781" y="791"/>
                  <a:pt x="781" y="802"/>
                </a:cubicBezTo>
                <a:cubicBezTo>
                  <a:pt x="785" y="806"/>
                  <a:pt x="788" y="810"/>
                  <a:pt x="792" y="815"/>
                </a:cubicBezTo>
                <a:cubicBezTo>
                  <a:pt x="792" y="818"/>
                  <a:pt x="792" y="821"/>
                  <a:pt x="793" y="825"/>
                </a:cubicBezTo>
                <a:cubicBezTo>
                  <a:pt x="791" y="828"/>
                  <a:pt x="788" y="832"/>
                  <a:pt x="786" y="835"/>
                </a:cubicBezTo>
                <a:cubicBezTo>
                  <a:pt x="770" y="846"/>
                  <a:pt x="753" y="850"/>
                  <a:pt x="738" y="848"/>
                </a:cubicBezTo>
                <a:cubicBezTo>
                  <a:pt x="723" y="848"/>
                  <a:pt x="721" y="855"/>
                  <a:pt x="713" y="859"/>
                </a:cubicBezTo>
                <a:cubicBezTo>
                  <a:pt x="710" y="862"/>
                  <a:pt x="708" y="864"/>
                  <a:pt x="705" y="866"/>
                </a:cubicBezTo>
                <a:cubicBezTo>
                  <a:pt x="698" y="882"/>
                  <a:pt x="682" y="897"/>
                  <a:pt x="669" y="911"/>
                </a:cubicBezTo>
                <a:cubicBezTo>
                  <a:pt x="664" y="908"/>
                  <a:pt x="659" y="905"/>
                  <a:pt x="655" y="902"/>
                </a:cubicBezTo>
                <a:cubicBezTo>
                  <a:pt x="650" y="902"/>
                  <a:pt x="644" y="902"/>
                  <a:pt x="640" y="903"/>
                </a:cubicBezTo>
                <a:cubicBezTo>
                  <a:pt x="639" y="908"/>
                  <a:pt x="637" y="915"/>
                  <a:pt x="633" y="917"/>
                </a:cubicBezTo>
                <a:cubicBezTo>
                  <a:pt x="626" y="907"/>
                  <a:pt x="618" y="908"/>
                  <a:pt x="613" y="909"/>
                </a:cubicBezTo>
                <a:cubicBezTo>
                  <a:pt x="610" y="916"/>
                  <a:pt x="606" y="924"/>
                  <a:pt x="599" y="929"/>
                </a:cubicBezTo>
                <a:cubicBezTo>
                  <a:pt x="581" y="937"/>
                  <a:pt x="574" y="963"/>
                  <a:pt x="558" y="973"/>
                </a:cubicBezTo>
                <a:cubicBezTo>
                  <a:pt x="554" y="982"/>
                  <a:pt x="554" y="990"/>
                  <a:pt x="554" y="1003"/>
                </a:cubicBezTo>
                <a:cubicBezTo>
                  <a:pt x="555" y="1008"/>
                  <a:pt x="554" y="1021"/>
                  <a:pt x="551" y="1029"/>
                </a:cubicBezTo>
                <a:cubicBezTo>
                  <a:pt x="550" y="1030"/>
                  <a:pt x="549" y="1030"/>
                  <a:pt x="548" y="1031"/>
                </a:cubicBezTo>
                <a:cubicBezTo>
                  <a:pt x="524" y="1031"/>
                  <a:pt x="507" y="1027"/>
                  <a:pt x="489" y="1024"/>
                </a:cubicBezTo>
                <a:cubicBezTo>
                  <a:pt x="482" y="1020"/>
                  <a:pt x="476" y="1017"/>
                  <a:pt x="470" y="1014"/>
                </a:cubicBezTo>
                <a:cubicBezTo>
                  <a:pt x="467" y="1010"/>
                  <a:pt x="463" y="1007"/>
                  <a:pt x="460" y="1003"/>
                </a:cubicBezTo>
                <a:cubicBezTo>
                  <a:pt x="454" y="1001"/>
                  <a:pt x="447" y="1000"/>
                  <a:pt x="441" y="999"/>
                </a:cubicBezTo>
                <a:cubicBezTo>
                  <a:pt x="441" y="993"/>
                  <a:pt x="441" y="987"/>
                  <a:pt x="441" y="981"/>
                </a:cubicBezTo>
                <a:cubicBezTo>
                  <a:pt x="449" y="970"/>
                  <a:pt x="459" y="954"/>
                  <a:pt x="459" y="940"/>
                </a:cubicBezTo>
                <a:cubicBezTo>
                  <a:pt x="455" y="922"/>
                  <a:pt x="442" y="926"/>
                  <a:pt x="434" y="926"/>
                </a:cubicBezTo>
                <a:cubicBezTo>
                  <a:pt x="431" y="927"/>
                  <a:pt x="428" y="929"/>
                  <a:pt x="426" y="931"/>
                </a:cubicBezTo>
                <a:cubicBezTo>
                  <a:pt x="405" y="932"/>
                  <a:pt x="413" y="931"/>
                  <a:pt x="409" y="952"/>
                </a:cubicBezTo>
                <a:cubicBezTo>
                  <a:pt x="405" y="957"/>
                  <a:pt x="405" y="958"/>
                  <a:pt x="403" y="964"/>
                </a:cubicBezTo>
                <a:cubicBezTo>
                  <a:pt x="399" y="970"/>
                  <a:pt x="396" y="977"/>
                  <a:pt x="392" y="984"/>
                </a:cubicBezTo>
                <a:cubicBezTo>
                  <a:pt x="392" y="991"/>
                  <a:pt x="393" y="998"/>
                  <a:pt x="393" y="1006"/>
                </a:cubicBezTo>
                <a:cubicBezTo>
                  <a:pt x="391" y="1009"/>
                  <a:pt x="389" y="1012"/>
                  <a:pt x="386" y="1015"/>
                </a:cubicBezTo>
                <a:cubicBezTo>
                  <a:pt x="371" y="1017"/>
                  <a:pt x="370" y="1018"/>
                  <a:pt x="362" y="1026"/>
                </a:cubicBezTo>
                <a:cubicBezTo>
                  <a:pt x="352" y="1028"/>
                  <a:pt x="342" y="1030"/>
                  <a:pt x="332" y="1033"/>
                </a:cubicBezTo>
                <a:cubicBezTo>
                  <a:pt x="322" y="1037"/>
                  <a:pt x="320" y="1044"/>
                  <a:pt x="313" y="1047"/>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28" name="Freeform 72"/>
          <p:cNvSpPr/>
          <p:nvPr/>
        </p:nvSpPr>
        <p:spPr bwMode="auto">
          <a:xfrm rot="252836">
            <a:off x="7030720" y="3057525"/>
            <a:ext cx="290830" cy="304800"/>
          </a:xfrm>
          <a:custGeom>
            <a:avLst/>
            <a:gdLst>
              <a:gd name="T0" fmla="*/ 112 w 132"/>
              <a:gd name="T1" fmla="*/ 148 h 148"/>
              <a:gd name="T2" fmla="*/ 90 w 132"/>
              <a:gd name="T3" fmla="*/ 133 h 148"/>
              <a:gd name="T4" fmla="*/ 80 w 132"/>
              <a:gd name="T5" fmla="*/ 99 h 148"/>
              <a:gd name="T6" fmla="*/ 78 w 132"/>
              <a:gd name="T7" fmla="*/ 93 h 148"/>
              <a:gd name="T8" fmla="*/ 37 w 132"/>
              <a:gd name="T9" fmla="*/ 81 h 148"/>
              <a:gd name="T10" fmla="*/ 30 w 132"/>
              <a:gd name="T11" fmla="*/ 89 h 148"/>
              <a:gd name="T12" fmla="*/ 2 w 132"/>
              <a:gd name="T13" fmla="*/ 89 h 148"/>
              <a:gd name="T14" fmla="*/ 12 w 132"/>
              <a:gd name="T15" fmla="*/ 68 h 148"/>
              <a:gd name="T16" fmla="*/ 24 w 132"/>
              <a:gd name="T17" fmla="*/ 59 h 148"/>
              <a:gd name="T18" fmla="*/ 21 w 132"/>
              <a:gd name="T19" fmla="*/ 32 h 148"/>
              <a:gd name="T20" fmla="*/ 48 w 132"/>
              <a:gd name="T21" fmla="*/ 13 h 148"/>
              <a:gd name="T22" fmla="*/ 58 w 132"/>
              <a:gd name="T23" fmla="*/ 0 h 148"/>
              <a:gd name="T24" fmla="*/ 68 w 132"/>
              <a:gd name="T25" fmla="*/ 9 h 148"/>
              <a:gd name="T26" fmla="*/ 88 w 132"/>
              <a:gd name="T27" fmla="*/ 11 h 148"/>
              <a:gd name="T28" fmla="*/ 90 w 132"/>
              <a:gd name="T29" fmla="*/ 52 h 148"/>
              <a:gd name="T30" fmla="*/ 100 w 132"/>
              <a:gd name="T31" fmla="*/ 54 h 148"/>
              <a:gd name="T32" fmla="*/ 106 w 132"/>
              <a:gd name="T33" fmla="*/ 59 h 148"/>
              <a:gd name="T34" fmla="*/ 121 w 132"/>
              <a:gd name="T35" fmla="*/ 96 h 148"/>
              <a:gd name="T36" fmla="*/ 132 w 132"/>
              <a:gd name="T37" fmla="*/ 110 h 148"/>
              <a:gd name="T38" fmla="*/ 111 w 132"/>
              <a:gd name="T39" fmla="*/ 126 h 148"/>
              <a:gd name="T40" fmla="*/ 112 w 132"/>
              <a:gd name="T41" fmla="*/ 148 h 1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2"/>
              <a:gd name="T64" fmla="*/ 0 h 148"/>
              <a:gd name="T65" fmla="*/ 132 w 132"/>
              <a:gd name="T66" fmla="*/ 148 h 1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2" h="148">
                <a:moveTo>
                  <a:pt x="112" y="148"/>
                </a:moveTo>
                <a:cubicBezTo>
                  <a:pt x="102" y="144"/>
                  <a:pt x="91" y="133"/>
                  <a:pt x="90" y="133"/>
                </a:cubicBezTo>
                <a:cubicBezTo>
                  <a:pt x="81" y="119"/>
                  <a:pt x="85" y="104"/>
                  <a:pt x="80" y="99"/>
                </a:cubicBezTo>
                <a:cubicBezTo>
                  <a:pt x="80" y="97"/>
                  <a:pt x="79" y="95"/>
                  <a:pt x="78" y="93"/>
                </a:cubicBezTo>
                <a:cubicBezTo>
                  <a:pt x="61" y="76"/>
                  <a:pt x="55" y="75"/>
                  <a:pt x="37" y="81"/>
                </a:cubicBezTo>
                <a:cubicBezTo>
                  <a:pt x="34" y="84"/>
                  <a:pt x="32" y="86"/>
                  <a:pt x="30" y="89"/>
                </a:cubicBezTo>
                <a:cubicBezTo>
                  <a:pt x="21" y="89"/>
                  <a:pt x="11" y="89"/>
                  <a:pt x="2" y="89"/>
                </a:cubicBezTo>
                <a:cubicBezTo>
                  <a:pt x="2" y="78"/>
                  <a:pt x="0" y="70"/>
                  <a:pt x="12" y="68"/>
                </a:cubicBezTo>
                <a:cubicBezTo>
                  <a:pt x="16" y="65"/>
                  <a:pt x="20" y="62"/>
                  <a:pt x="24" y="59"/>
                </a:cubicBezTo>
                <a:cubicBezTo>
                  <a:pt x="31" y="45"/>
                  <a:pt x="21" y="38"/>
                  <a:pt x="21" y="32"/>
                </a:cubicBezTo>
                <a:cubicBezTo>
                  <a:pt x="29" y="27"/>
                  <a:pt x="41" y="20"/>
                  <a:pt x="48" y="13"/>
                </a:cubicBezTo>
                <a:cubicBezTo>
                  <a:pt x="49" y="3"/>
                  <a:pt x="48" y="0"/>
                  <a:pt x="58" y="0"/>
                </a:cubicBezTo>
                <a:cubicBezTo>
                  <a:pt x="61" y="3"/>
                  <a:pt x="64" y="6"/>
                  <a:pt x="68" y="9"/>
                </a:cubicBezTo>
                <a:cubicBezTo>
                  <a:pt x="74" y="10"/>
                  <a:pt x="81" y="10"/>
                  <a:pt x="88" y="11"/>
                </a:cubicBezTo>
                <a:cubicBezTo>
                  <a:pt x="85" y="17"/>
                  <a:pt x="82" y="41"/>
                  <a:pt x="90" y="52"/>
                </a:cubicBezTo>
                <a:cubicBezTo>
                  <a:pt x="93" y="53"/>
                  <a:pt x="97" y="53"/>
                  <a:pt x="100" y="54"/>
                </a:cubicBezTo>
                <a:cubicBezTo>
                  <a:pt x="102" y="55"/>
                  <a:pt x="104" y="57"/>
                  <a:pt x="106" y="59"/>
                </a:cubicBezTo>
                <a:cubicBezTo>
                  <a:pt x="106" y="74"/>
                  <a:pt x="101" y="83"/>
                  <a:pt x="121" y="96"/>
                </a:cubicBezTo>
                <a:cubicBezTo>
                  <a:pt x="124" y="101"/>
                  <a:pt x="128" y="105"/>
                  <a:pt x="132" y="110"/>
                </a:cubicBezTo>
                <a:cubicBezTo>
                  <a:pt x="117" y="117"/>
                  <a:pt x="117" y="115"/>
                  <a:pt x="111" y="126"/>
                </a:cubicBezTo>
                <a:cubicBezTo>
                  <a:pt x="111" y="133"/>
                  <a:pt x="111" y="141"/>
                  <a:pt x="112" y="148"/>
                </a:cubicBezTo>
                <a:close/>
              </a:path>
            </a:pathLst>
          </a:custGeom>
          <a:solidFill>
            <a:schemeClr val="accent1">
              <a:lumMod val="40000"/>
              <a:lumOff val="60000"/>
            </a:schemeClr>
          </a:solidFill>
          <a:ln w="12700">
            <a:noFill/>
            <a:miter lim="800000"/>
          </a:ln>
        </p:spPr>
        <p:txBody>
          <a:bodyPr/>
          <a:lstStyle/>
          <a:p>
            <a:endParaRPr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29" name="Freeform 73"/>
          <p:cNvSpPr/>
          <p:nvPr/>
        </p:nvSpPr>
        <p:spPr bwMode="auto">
          <a:xfrm rot="252836">
            <a:off x="7411085" y="2692400"/>
            <a:ext cx="727075" cy="639445"/>
          </a:xfrm>
          <a:custGeom>
            <a:avLst/>
            <a:gdLst>
              <a:gd name="T0" fmla="*/ 275064 w 331"/>
              <a:gd name="T1" fmla="*/ 635000 h 310"/>
              <a:gd name="T2" fmla="*/ 270959 w 331"/>
              <a:gd name="T3" fmla="*/ 630903 h 310"/>
              <a:gd name="T4" fmla="*/ 303802 w 331"/>
              <a:gd name="T5" fmla="*/ 591984 h 310"/>
              <a:gd name="T6" fmla="*/ 316119 w 331"/>
              <a:gd name="T7" fmla="*/ 569452 h 310"/>
              <a:gd name="T8" fmla="*/ 316119 w 331"/>
              <a:gd name="T9" fmla="*/ 551016 h 310"/>
              <a:gd name="T10" fmla="*/ 291486 w 331"/>
              <a:gd name="T11" fmla="*/ 536677 h 310"/>
              <a:gd name="T12" fmla="*/ 324330 w 331"/>
              <a:gd name="T13" fmla="*/ 462935 h 310"/>
              <a:gd name="T14" fmla="*/ 336646 w 331"/>
              <a:gd name="T15" fmla="*/ 391242 h 310"/>
              <a:gd name="T16" fmla="*/ 291486 w 331"/>
              <a:gd name="T17" fmla="*/ 344129 h 310"/>
              <a:gd name="T18" fmla="*/ 270959 w 331"/>
              <a:gd name="T19" fmla="*/ 342081 h 310"/>
              <a:gd name="T20" fmla="*/ 231957 w 331"/>
              <a:gd name="T21" fmla="*/ 348226 h 310"/>
              <a:gd name="T22" fmla="*/ 172428 w 331"/>
              <a:gd name="T23" fmla="*/ 413774 h 310"/>
              <a:gd name="T24" fmla="*/ 127269 w 331"/>
              <a:gd name="T25" fmla="*/ 477274 h 310"/>
              <a:gd name="T26" fmla="*/ 43107 w 331"/>
              <a:gd name="T27" fmla="*/ 417871 h 310"/>
              <a:gd name="T28" fmla="*/ 2053 w 331"/>
              <a:gd name="T29" fmla="*/ 397387 h 310"/>
              <a:gd name="T30" fmla="*/ 20527 w 331"/>
              <a:gd name="T31" fmla="*/ 366661 h 310"/>
              <a:gd name="T32" fmla="*/ 47213 w 331"/>
              <a:gd name="T33" fmla="*/ 333887 h 310"/>
              <a:gd name="T34" fmla="*/ 45160 w 331"/>
              <a:gd name="T35" fmla="*/ 274484 h 310"/>
              <a:gd name="T36" fmla="*/ 39002 w 331"/>
              <a:gd name="T37" fmla="*/ 272436 h 310"/>
              <a:gd name="T38" fmla="*/ 32844 w 331"/>
              <a:gd name="T39" fmla="*/ 260145 h 310"/>
              <a:gd name="T40" fmla="*/ 24633 w 331"/>
              <a:gd name="T41" fmla="*/ 237613 h 310"/>
              <a:gd name="T42" fmla="*/ 32844 w 331"/>
              <a:gd name="T43" fmla="*/ 196645 h 310"/>
              <a:gd name="T44" fmla="*/ 57476 w 331"/>
              <a:gd name="T45" fmla="*/ 231468 h 310"/>
              <a:gd name="T46" fmla="*/ 114952 w 331"/>
              <a:gd name="T47" fmla="*/ 254000 h 310"/>
              <a:gd name="T48" fmla="*/ 135479 w 331"/>
              <a:gd name="T49" fmla="*/ 233516 h 310"/>
              <a:gd name="T50" fmla="*/ 250432 w 331"/>
              <a:gd name="T51" fmla="*/ 145435 h 310"/>
              <a:gd name="T52" fmla="*/ 283275 w 331"/>
              <a:gd name="T53" fmla="*/ 94226 h 310"/>
              <a:gd name="T54" fmla="*/ 359226 w 331"/>
              <a:gd name="T55" fmla="*/ 96274 h 310"/>
              <a:gd name="T56" fmla="*/ 383858 w 331"/>
              <a:gd name="T57" fmla="*/ 96274 h 310"/>
              <a:gd name="T58" fmla="*/ 402333 w 331"/>
              <a:gd name="T59" fmla="*/ 75790 h 310"/>
              <a:gd name="T60" fmla="*/ 402333 w 331"/>
              <a:gd name="T61" fmla="*/ 18435 h 310"/>
              <a:gd name="T62" fmla="*/ 408491 w 331"/>
              <a:gd name="T63" fmla="*/ 0 h 310"/>
              <a:gd name="T64" fmla="*/ 457756 w 331"/>
              <a:gd name="T65" fmla="*/ 34823 h 310"/>
              <a:gd name="T66" fmla="*/ 498811 w 331"/>
              <a:gd name="T67" fmla="*/ 55306 h 310"/>
              <a:gd name="T68" fmla="*/ 507022 w 331"/>
              <a:gd name="T69" fmla="*/ 30726 h 310"/>
              <a:gd name="T70" fmla="*/ 519338 w 331"/>
              <a:gd name="T71" fmla="*/ 18435 h 310"/>
              <a:gd name="T72" fmla="*/ 527549 w 331"/>
              <a:gd name="T73" fmla="*/ 26629 h 310"/>
              <a:gd name="T74" fmla="*/ 529602 w 331"/>
              <a:gd name="T75" fmla="*/ 71694 h 310"/>
              <a:gd name="T76" fmla="*/ 595289 w 331"/>
              <a:gd name="T77" fmla="*/ 145435 h 310"/>
              <a:gd name="T78" fmla="*/ 595289 w 331"/>
              <a:gd name="T79" fmla="*/ 204839 h 310"/>
              <a:gd name="T80" fmla="*/ 611710 w 331"/>
              <a:gd name="T81" fmla="*/ 223274 h 310"/>
              <a:gd name="T82" fmla="*/ 650712 w 331"/>
              <a:gd name="T83" fmla="*/ 251952 h 310"/>
              <a:gd name="T84" fmla="*/ 679450 w 331"/>
              <a:gd name="T85" fmla="*/ 270387 h 310"/>
              <a:gd name="T86" fmla="*/ 601447 w 331"/>
              <a:gd name="T87" fmla="*/ 333887 h 310"/>
              <a:gd name="T88" fmla="*/ 578867 w 331"/>
              <a:gd name="T89" fmla="*/ 354371 h 310"/>
              <a:gd name="T90" fmla="*/ 543971 w 331"/>
              <a:gd name="T91" fmla="*/ 395339 h 310"/>
              <a:gd name="T92" fmla="*/ 533707 w 331"/>
              <a:gd name="T93" fmla="*/ 440403 h 310"/>
              <a:gd name="T94" fmla="*/ 498811 w 331"/>
              <a:gd name="T95" fmla="*/ 456790 h 310"/>
              <a:gd name="T96" fmla="*/ 359226 w 331"/>
              <a:gd name="T97" fmla="*/ 546919 h 310"/>
              <a:gd name="T98" fmla="*/ 351015 w 331"/>
              <a:gd name="T99" fmla="*/ 565355 h 310"/>
              <a:gd name="T100" fmla="*/ 334593 w 331"/>
              <a:gd name="T101" fmla="*/ 622710 h 310"/>
              <a:gd name="T102" fmla="*/ 275064 w 331"/>
              <a:gd name="T103" fmla="*/ 635000 h 3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1"/>
              <a:gd name="T157" fmla="*/ 0 h 310"/>
              <a:gd name="T158" fmla="*/ 331 w 331"/>
              <a:gd name="T159" fmla="*/ 310 h 3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1" h="310">
                <a:moveTo>
                  <a:pt x="134" y="310"/>
                </a:moveTo>
                <a:cubicBezTo>
                  <a:pt x="133" y="309"/>
                  <a:pt x="132" y="308"/>
                  <a:pt x="132" y="308"/>
                </a:cubicBezTo>
                <a:cubicBezTo>
                  <a:pt x="137" y="296"/>
                  <a:pt x="141" y="296"/>
                  <a:pt x="148" y="289"/>
                </a:cubicBezTo>
                <a:cubicBezTo>
                  <a:pt x="150" y="285"/>
                  <a:pt x="152" y="282"/>
                  <a:pt x="154" y="278"/>
                </a:cubicBezTo>
                <a:cubicBezTo>
                  <a:pt x="154" y="275"/>
                  <a:pt x="154" y="272"/>
                  <a:pt x="154" y="269"/>
                </a:cubicBezTo>
                <a:cubicBezTo>
                  <a:pt x="150" y="267"/>
                  <a:pt x="146" y="265"/>
                  <a:pt x="142" y="262"/>
                </a:cubicBezTo>
                <a:cubicBezTo>
                  <a:pt x="137" y="243"/>
                  <a:pt x="148" y="237"/>
                  <a:pt x="158" y="226"/>
                </a:cubicBezTo>
                <a:cubicBezTo>
                  <a:pt x="165" y="214"/>
                  <a:pt x="164" y="201"/>
                  <a:pt x="164" y="191"/>
                </a:cubicBezTo>
                <a:cubicBezTo>
                  <a:pt x="156" y="183"/>
                  <a:pt x="149" y="176"/>
                  <a:pt x="142" y="168"/>
                </a:cubicBezTo>
                <a:cubicBezTo>
                  <a:pt x="138" y="167"/>
                  <a:pt x="135" y="167"/>
                  <a:pt x="132" y="167"/>
                </a:cubicBezTo>
                <a:cubicBezTo>
                  <a:pt x="126" y="168"/>
                  <a:pt x="119" y="169"/>
                  <a:pt x="113" y="170"/>
                </a:cubicBezTo>
                <a:cubicBezTo>
                  <a:pt x="102" y="179"/>
                  <a:pt x="94" y="190"/>
                  <a:pt x="84" y="202"/>
                </a:cubicBezTo>
                <a:cubicBezTo>
                  <a:pt x="77" y="213"/>
                  <a:pt x="71" y="225"/>
                  <a:pt x="62" y="233"/>
                </a:cubicBezTo>
                <a:cubicBezTo>
                  <a:pt x="47" y="223"/>
                  <a:pt x="31" y="213"/>
                  <a:pt x="21" y="204"/>
                </a:cubicBezTo>
                <a:cubicBezTo>
                  <a:pt x="9" y="203"/>
                  <a:pt x="4" y="197"/>
                  <a:pt x="1" y="194"/>
                </a:cubicBezTo>
                <a:cubicBezTo>
                  <a:pt x="1" y="182"/>
                  <a:pt x="0" y="181"/>
                  <a:pt x="10" y="179"/>
                </a:cubicBezTo>
                <a:cubicBezTo>
                  <a:pt x="15" y="173"/>
                  <a:pt x="19" y="168"/>
                  <a:pt x="23" y="163"/>
                </a:cubicBezTo>
                <a:cubicBezTo>
                  <a:pt x="23" y="153"/>
                  <a:pt x="22" y="143"/>
                  <a:pt x="22" y="134"/>
                </a:cubicBezTo>
                <a:cubicBezTo>
                  <a:pt x="20" y="133"/>
                  <a:pt x="20" y="133"/>
                  <a:pt x="19" y="133"/>
                </a:cubicBezTo>
                <a:cubicBezTo>
                  <a:pt x="18" y="131"/>
                  <a:pt x="17" y="129"/>
                  <a:pt x="16" y="127"/>
                </a:cubicBezTo>
                <a:cubicBezTo>
                  <a:pt x="15" y="123"/>
                  <a:pt x="13" y="119"/>
                  <a:pt x="12" y="116"/>
                </a:cubicBezTo>
                <a:cubicBezTo>
                  <a:pt x="12" y="107"/>
                  <a:pt x="11" y="101"/>
                  <a:pt x="16" y="96"/>
                </a:cubicBezTo>
                <a:cubicBezTo>
                  <a:pt x="22" y="98"/>
                  <a:pt x="25" y="102"/>
                  <a:pt x="28" y="113"/>
                </a:cubicBezTo>
                <a:cubicBezTo>
                  <a:pt x="36" y="120"/>
                  <a:pt x="39" y="128"/>
                  <a:pt x="56" y="124"/>
                </a:cubicBezTo>
                <a:cubicBezTo>
                  <a:pt x="59" y="120"/>
                  <a:pt x="63" y="117"/>
                  <a:pt x="66" y="114"/>
                </a:cubicBezTo>
                <a:cubicBezTo>
                  <a:pt x="84" y="103"/>
                  <a:pt x="105" y="83"/>
                  <a:pt x="122" y="71"/>
                </a:cubicBezTo>
                <a:cubicBezTo>
                  <a:pt x="129" y="64"/>
                  <a:pt x="135" y="52"/>
                  <a:pt x="138" y="46"/>
                </a:cubicBezTo>
                <a:cubicBezTo>
                  <a:pt x="153" y="41"/>
                  <a:pt x="159" y="35"/>
                  <a:pt x="175" y="47"/>
                </a:cubicBezTo>
                <a:cubicBezTo>
                  <a:pt x="179" y="47"/>
                  <a:pt x="183" y="47"/>
                  <a:pt x="187" y="47"/>
                </a:cubicBezTo>
                <a:cubicBezTo>
                  <a:pt x="190" y="44"/>
                  <a:pt x="193" y="40"/>
                  <a:pt x="196" y="37"/>
                </a:cubicBezTo>
                <a:cubicBezTo>
                  <a:pt x="196" y="27"/>
                  <a:pt x="196" y="18"/>
                  <a:pt x="196" y="9"/>
                </a:cubicBezTo>
                <a:cubicBezTo>
                  <a:pt x="197" y="6"/>
                  <a:pt x="198" y="3"/>
                  <a:pt x="199" y="0"/>
                </a:cubicBezTo>
                <a:cubicBezTo>
                  <a:pt x="205" y="0"/>
                  <a:pt x="214" y="5"/>
                  <a:pt x="223" y="17"/>
                </a:cubicBezTo>
                <a:cubicBezTo>
                  <a:pt x="228" y="21"/>
                  <a:pt x="230" y="27"/>
                  <a:pt x="243" y="27"/>
                </a:cubicBezTo>
                <a:cubicBezTo>
                  <a:pt x="246" y="24"/>
                  <a:pt x="247" y="17"/>
                  <a:pt x="247" y="15"/>
                </a:cubicBezTo>
                <a:cubicBezTo>
                  <a:pt x="249" y="12"/>
                  <a:pt x="251" y="11"/>
                  <a:pt x="253" y="9"/>
                </a:cubicBezTo>
                <a:cubicBezTo>
                  <a:pt x="254" y="10"/>
                  <a:pt x="256" y="11"/>
                  <a:pt x="257" y="13"/>
                </a:cubicBezTo>
                <a:cubicBezTo>
                  <a:pt x="257" y="20"/>
                  <a:pt x="258" y="27"/>
                  <a:pt x="258" y="35"/>
                </a:cubicBezTo>
                <a:cubicBezTo>
                  <a:pt x="268" y="44"/>
                  <a:pt x="276" y="57"/>
                  <a:pt x="290" y="71"/>
                </a:cubicBezTo>
                <a:cubicBezTo>
                  <a:pt x="290" y="81"/>
                  <a:pt x="290" y="90"/>
                  <a:pt x="290" y="100"/>
                </a:cubicBezTo>
                <a:cubicBezTo>
                  <a:pt x="293" y="103"/>
                  <a:pt x="295" y="106"/>
                  <a:pt x="298" y="109"/>
                </a:cubicBezTo>
                <a:cubicBezTo>
                  <a:pt x="304" y="114"/>
                  <a:pt x="310" y="118"/>
                  <a:pt x="317" y="123"/>
                </a:cubicBezTo>
                <a:cubicBezTo>
                  <a:pt x="322" y="126"/>
                  <a:pt x="326" y="129"/>
                  <a:pt x="331" y="132"/>
                </a:cubicBezTo>
                <a:cubicBezTo>
                  <a:pt x="331" y="139"/>
                  <a:pt x="297" y="161"/>
                  <a:pt x="293" y="163"/>
                </a:cubicBezTo>
                <a:cubicBezTo>
                  <a:pt x="289" y="166"/>
                  <a:pt x="286" y="170"/>
                  <a:pt x="282" y="173"/>
                </a:cubicBezTo>
                <a:cubicBezTo>
                  <a:pt x="276" y="180"/>
                  <a:pt x="270" y="186"/>
                  <a:pt x="265" y="193"/>
                </a:cubicBezTo>
                <a:cubicBezTo>
                  <a:pt x="263" y="200"/>
                  <a:pt x="264" y="206"/>
                  <a:pt x="260" y="215"/>
                </a:cubicBezTo>
                <a:cubicBezTo>
                  <a:pt x="254" y="217"/>
                  <a:pt x="248" y="220"/>
                  <a:pt x="243" y="223"/>
                </a:cubicBezTo>
                <a:cubicBezTo>
                  <a:pt x="211" y="229"/>
                  <a:pt x="194" y="242"/>
                  <a:pt x="175" y="267"/>
                </a:cubicBezTo>
                <a:cubicBezTo>
                  <a:pt x="173" y="270"/>
                  <a:pt x="172" y="273"/>
                  <a:pt x="171" y="276"/>
                </a:cubicBezTo>
                <a:cubicBezTo>
                  <a:pt x="168" y="285"/>
                  <a:pt x="165" y="295"/>
                  <a:pt x="163" y="304"/>
                </a:cubicBezTo>
                <a:cubicBezTo>
                  <a:pt x="151" y="308"/>
                  <a:pt x="142" y="309"/>
                  <a:pt x="134" y="310"/>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30" name="Freeform 74"/>
          <p:cNvSpPr/>
          <p:nvPr/>
        </p:nvSpPr>
        <p:spPr bwMode="auto">
          <a:xfrm rot="252836">
            <a:off x="7583805" y="2338070"/>
            <a:ext cx="1056005" cy="634365"/>
          </a:xfrm>
          <a:custGeom>
            <a:avLst/>
            <a:gdLst>
              <a:gd name="T0" fmla="*/ 481321 w 479"/>
              <a:gd name="T1" fmla="*/ 583021 h 307"/>
              <a:gd name="T2" fmla="*/ 469032 w 479"/>
              <a:gd name="T3" fmla="*/ 505011 h 307"/>
              <a:gd name="T4" fmla="*/ 411683 w 479"/>
              <a:gd name="T5" fmla="*/ 439318 h 307"/>
              <a:gd name="T6" fmla="*/ 405538 w 479"/>
              <a:gd name="T7" fmla="*/ 392102 h 307"/>
              <a:gd name="T8" fmla="*/ 356382 w 479"/>
              <a:gd name="T9" fmla="*/ 414684 h 307"/>
              <a:gd name="T10" fmla="*/ 292889 w 479"/>
              <a:gd name="T11" fmla="*/ 361308 h 307"/>
              <a:gd name="T12" fmla="*/ 190480 w 479"/>
              <a:gd name="T13" fmla="*/ 234029 h 307"/>
              <a:gd name="T14" fmla="*/ 176143 w 479"/>
              <a:gd name="T15" fmla="*/ 213500 h 307"/>
              <a:gd name="T16" fmla="*/ 122890 w 479"/>
              <a:gd name="T17" fmla="*/ 277140 h 307"/>
              <a:gd name="T18" fmla="*/ 79879 w 479"/>
              <a:gd name="T19" fmla="*/ 190919 h 307"/>
              <a:gd name="T20" fmla="*/ 24578 w 479"/>
              <a:gd name="T21" fmla="*/ 94433 h 307"/>
              <a:gd name="T22" fmla="*/ 26626 w 479"/>
              <a:gd name="T23" fmla="*/ 51322 h 307"/>
              <a:gd name="T24" fmla="*/ 145420 w 479"/>
              <a:gd name="T25" fmla="*/ 43111 h 307"/>
              <a:gd name="T26" fmla="*/ 284696 w 479"/>
              <a:gd name="T27" fmla="*/ 110856 h 307"/>
              <a:gd name="T28" fmla="*/ 401442 w 479"/>
              <a:gd name="T29" fmla="*/ 45164 h 307"/>
              <a:gd name="T30" fmla="*/ 446502 w 479"/>
              <a:gd name="T31" fmla="*/ 114962 h 307"/>
              <a:gd name="T32" fmla="*/ 522284 w 479"/>
              <a:gd name="T33" fmla="*/ 133438 h 307"/>
              <a:gd name="T34" fmla="*/ 606259 w 479"/>
              <a:gd name="T35" fmla="*/ 207342 h 307"/>
              <a:gd name="T36" fmla="*/ 643126 w 479"/>
              <a:gd name="T37" fmla="*/ 158072 h 307"/>
              <a:gd name="T38" fmla="*/ 708668 w 479"/>
              <a:gd name="T39" fmla="*/ 223765 h 307"/>
              <a:gd name="T40" fmla="*/ 737342 w 479"/>
              <a:gd name="T41" fmla="*/ 254558 h 307"/>
              <a:gd name="T42" fmla="*/ 788547 w 479"/>
              <a:gd name="T43" fmla="*/ 234029 h 307"/>
              <a:gd name="T44" fmla="*/ 804932 w 479"/>
              <a:gd name="T45" fmla="*/ 213500 h 307"/>
              <a:gd name="T46" fmla="*/ 843847 w 479"/>
              <a:gd name="T47" fmla="*/ 184760 h 307"/>
              <a:gd name="T48" fmla="*/ 864329 w 479"/>
              <a:gd name="T49" fmla="*/ 166284 h 307"/>
              <a:gd name="T50" fmla="*/ 936015 w 479"/>
              <a:gd name="T51" fmla="*/ 231976 h 307"/>
              <a:gd name="T52" fmla="*/ 962641 w 479"/>
              <a:gd name="T53" fmla="*/ 299722 h 307"/>
              <a:gd name="T54" fmla="*/ 942160 w 479"/>
              <a:gd name="T55" fmla="*/ 369520 h 307"/>
              <a:gd name="T56" fmla="*/ 901196 w 479"/>
              <a:gd name="T57" fmla="*/ 363361 h 307"/>
              <a:gd name="T58" fmla="*/ 895052 w 479"/>
              <a:gd name="T59" fmla="*/ 312039 h 307"/>
              <a:gd name="T60" fmla="*/ 804932 w 479"/>
              <a:gd name="T61" fmla="*/ 406472 h 307"/>
              <a:gd name="T62" fmla="*/ 720957 w 479"/>
              <a:gd name="T63" fmla="*/ 488588 h 307"/>
              <a:gd name="T64" fmla="*/ 733246 w 479"/>
              <a:gd name="T65" fmla="*/ 537857 h 307"/>
              <a:gd name="T66" fmla="*/ 587826 w 479"/>
              <a:gd name="T67" fmla="*/ 541963 h 307"/>
              <a:gd name="T68" fmla="*/ 557103 w 479"/>
              <a:gd name="T69" fmla="*/ 626131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9"/>
              <a:gd name="T106" fmla="*/ 0 h 307"/>
              <a:gd name="T107" fmla="*/ 479 w 479"/>
              <a:gd name="T108" fmla="*/ 307 h 3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9" h="307">
                <a:moveTo>
                  <a:pt x="266" y="307"/>
                </a:moveTo>
                <a:cubicBezTo>
                  <a:pt x="258" y="297"/>
                  <a:pt x="241" y="288"/>
                  <a:pt x="235" y="284"/>
                </a:cubicBezTo>
                <a:cubicBezTo>
                  <a:pt x="234" y="282"/>
                  <a:pt x="232" y="280"/>
                  <a:pt x="231" y="278"/>
                </a:cubicBezTo>
                <a:cubicBezTo>
                  <a:pt x="231" y="264"/>
                  <a:pt x="234" y="256"/>
                  <a:pt x="229" y="246"/>
                </a:cubicBezTo>
                <a:cubicBezTo>
                  <a:pt x="218" y="239"/>
                  <a:pt x="218" y="236"/>
                  <a:pt x="216" y="231"/>
                </a:cubicBezTo>
                <a:cubicBezTo>
                  <a:pt x="211" y="225"/>
                  <a:pt x="205" y="219"/>
                  <a:pt x="201" y="214"/>
                </a:cubicBezTo>
                <a:cubicBezTo>
                  <a:pt x="200" y="213"/>
                  <a:pt x="199" y="213"/>
                  <a:pt x="199" y="213"/>
                </a:cubicBezTo>
                <a:cubicBezTo>
                  <a:pt x="198" y="206"/>
                  <a:pt x="198" y="198"/>
                  <a:pt x="198" y="191"/>
                </a:cubicBezTo>
                <a:cubicBezTo>
                  <a:pt x="192" y="183"/>
                  <a:pt x="188" y="184"/>
                  <a:pt x="184" y="184"/>
                </a:cubicBezTo>
                <a:cubicBezTo>
                  <a:pt x="178" y="190"/>
                  <a:pt x="177" y="193"/>
                  <a:pt x="174" y="202"/>
                </a:cubicBezTo>
                <a:cubicBezTo>
                  <a:pt x="173" y="202"/>
                  <a:pt x="172" y="202"/>
                  <a:pt x="171" y="202"/>
                </a:cubicBezTo>
                <a:cubicBezTo>
                  <a:pt x="162" y="193"/>
                  <a:pt x="150" y="180"/>
                  <a:pt x="143" y="176"/>
                </a:cubicBezTo>
                <a:cubicBezTo>
                  <a:pt x="114" y="172"/>
                  <a:pt x="113" y="163"/>
                  <a:pt x="110" y="143"/>
                </a:cubicBezTo>
                <a:cubicBezTo>
                  <a:pt x="105" y="129"/>
                  <a:pt x="97" y="121"/>
                  <a:pt x="93" y="114"/>
                </a:cubicBezTo>
                <a:cubicBezTo>
                  <a:pt x="92" y="111"/>
                  <a:pt x="92" y="108"/>
                  <a:pt x="91" y="105"/>
                </a:cubicBezTo>
                <a:cubicBezTo>
                  <a:pt x="89" y="104"/>
                  <a:pt x="87" y="104"/>
                  <a:pt x="86" y="104"/>
                </a:cubicBezTo>
                <a:cubicBezTo>
                  <a:pt x="80" y="109"/>
                  <a:pt x="74" y="114"/>
                  <a:pt x="69" y="120"/>
                </a:cubicBezTo>
                <a:cubicBezTo>
                  <a:pt x="66" y="124"/>
                  <a:pt x="63" y="130"/>
                  <a:pt x="60" y="135"/>
                </a:cubicBezTo>
                <a:cubicBezTo>
                  <a:pt x="48" y="126"/>
                  <a:pt x="50" y="112"/>
                  <a:pt x="46" y="107"/>
                </a:cubicBezTo>
                <a:cubicBezTo>
                  <a:pt x="43" y="102"/>
                  <a:pt x="41" y="97"/>
                  <a:pt x="39" y="93"/>
                </a:cubicBezTo>
                <a:cubicBezTo>
                  <a:pt x="39" y="86"/>
                  <a:pt x="39" y="79"/>
                  <a:pt x="39" y="73"/>
                </a:cubicBezTo>
                <a:cubicBezTo>
                  <a:pt x="30" y="60"/>
                  <a:pt x="20" y="53"/>
                  <a:pt x="12" y="46"/>
                </a:cubicBezTo>
                <a:cubicBezTo>
                  <a:pt x="0" y="46"/>
                  <a:pt x="8" y="28"/>
                  <a:pt x="10" y="25"/>
                </a:cubicBezTo>
                <a:cubicBezTo>
                  <a:pt x="11" y="25"/>
                  <a:pt x="12" y="25"/>
                  <a:pt x="13" y="25"/>
                </a:cubicBezTo>
                <a:cubicBezTo>
                  <a:pt x="23" y="31"/>
                  <a:pt x="33" y="41"/>
                  <a:pt x="49" y="41"/>
                </a:cubicBezTo>
                <a:cubicBezTo>
                  <a:pt x="57" y="36"/>
                  <a:pt x="63" y="27"/>
                  <a:pt x="71" y="21"/>
                </a:cubicBezTo>
                <a:cubicBezTo>
                  <a:pt x="79" y="8"/>
                  <a:pt x="87" y="0"/>
                  <a:pt x="98" y="20"/>
                </a:cubicBezTo>
                <a:cubicBezTo>
                  <a:pt x="100" y="37"/>
                  <a:pt x="116" y="49"/>
                  <a:pt x="139" y="54"/>
                </a:cubicBezTo>
                <a:cubicBezTo>
                  <a:pt x="149" y="51"/>
                  <a:pt x="159" y="47"/>
                  <a:pt x="170" y="44"/>
                </a:cubicBezTo>
                <a:cubicBezTo>
                  <a:pt x="179" y="37"/>
                  <a:pt x="188" y="29"/>
                  <a:pt x="196" y="22"/>
                </a:cubicBezTo>
                <a:cubicBezTo>
                  <a:pt x="198" y="23"/>
                  <a:pt x="199" y="23"/>
                  <a:pt x="201" y="24"/>
                </a:cubicBezTo>
                <a:cubicBezTo>
                  <a:pt x="201" y="34"/>
                  <a:pt x="195" y="56"/>
                  <a:pt x="218" y="56"/>
                </a:cubicBezTo>
                <a:cubicBezTo>
                  <a:pt x="221" y="54"/>
                  <a:pt x="225" y="53"/>
                  <a:pt x="228" y="52"/>
                </a:cubicBezTo>
                <a:cubicBezTo>
                  <a:pt x="238" y="42"/>
                  <a:pt x="247" y="54"/>
                  <a:pt x="255" y="65"/>
                </a:cubicBezTo>
                <a:cubicBezTo>
                  <a:pt x="259" y="66"/>
                  <a:pt x="264" y="67"/>
                  <a:pt x="269" y="69"/>
                </a:cubicBezTo>
                <a:cubicBezTo>
                  <a:pt x="273" y="77"/>
                  <a:pt x="281" y="91"/>
                  <a:pt x="296" y="101"/>
                </a:cubicBezTo>
                <a:cubicBezTo>
                  <a:pt x="297" y="101"/>
                  <a:pt x="299" y="101"/>
                  <a:pt x="301" y="101"/>
                </a:cubicBezTo>
                <a:cubicBezTo>
                  <a:pt x="309" y="93"/>
                  <a:pt x="311" y="85"/>
                  <a:pt x="314" y="77"/>
                </a:cubicBezTo>
                <a:cubicBezTo>
                  <a:pt x="317" y="77"/>
                  <a:pt x="320" y="78"/>
                  <a:pt x="324" y="80"/>
                </a:cubicBezTo>
                <a:cubicBezTo>
                  <a:pt x="326" y="89"/>
                  <a:pt x="333" y="99"/>
                  <a:pt x="346" y="109"/>
                </a:cubicBezTo>
                <a:cubicBezTo>
                  <a:pt x="346" y="110"/>
                  <a:pt x="346" y="110"/>
                  <a:pt x="346" y="111"/>
                </a:cubicBezTo>
                <a:cubicBezTo>
                  <a:pt x="350" y="115"/>
                  <a:pt x="355" y="119"/>
                  <a:pt x="360" y="124"/>
                </a:cubicBezTo>
                <a:cubicBezTo>
                  <a:pt x="366" y="123"/>
                  <a:pt x="371" y="123"/>
                  <a:pt x="377" y="122"/>
                </a:cubicBezTo>
                <a:cubicBezTo>
                  <a:pt x="380" y="119"/>
                  <a:pt x="382" y="116"/>
                  <a:pt x="385" y="114"/>
                </a:cubicBezTo>
                <a:cubicBezTo>
                  <a:pt x="387" y="114"/>
                  <a:pt x="391" y="110"/>
                  <a:pt x="393" y="109"/>
                </a:cubicBezTo>
                <a:cubicBezTo>
                  <a:pt x="393" y="107"/>
                  <a:pt x="393" y="105"/>
                  <a:pt x="393" y="104"/>
                </a:cubicBezTo>
                <a:cubicBezTo>
                  <a:pt x="391" y="103"/>
                  <a:pt x="390" y="103"/>
                  <a:pt x="389" y="102"/>
                </a:cubicBezTo>
                <a:cubicBezTo>
                  <a:pt x="389" y="94"/>
                  <a:pt x="404" y="92"/>
                  <a:pt x="412" y="90"/>
                </a:cubicBezTo>
                <a:cubicBezTo>
                  <a:pt x="413" y="89"/>
                  <a:pt x="415" y="87"/>
                  <a:pt x="417" y="87"/>
                </a:cubicBezTo>
                <a:cubicBezTo>
                  <a:pt x="419" y="85"/>
                  <a:pt x="420" y="83"/>
                  <a:pt x="422" y="81"/>
                </a:cubicBezTo>
                <a:cubicBezTo>
                  <a:pt x="426" y="83"/>
                  <a:pt x="424" y="93"/>
                  <a:pt x="437" y="99"/>
                </a:cubicBezTo>
                <a:cubicBezTo>
                  <a:pt x="443" y="104"/>
                  <a:pt x="450" y="109"/>
                  <a:pt x="457" y="113"/>
                </a:cubicBezTo>
                <a:cubicBezTo>
                  <a:pt x="463" y="114"/>
                  <a:pt x="469" y="115"/>
                  <a:pt x="475" y="116"/>
                </a:cubicBezTo>
                <a:cubicBezTo>
                  <a:pt x="475" y="122"/>
                  <a:pt x="479" y="140"/>
                  <a:pt x="470" y="146"/>
                </a:cubicBezTo>
                <a:cubicBezTo>
                  <a:pt x="468" y="151"/>
                  <a:pt x="466" y="156"/>
                  <a:pt x="464" y="160"/>
                </a:cubicBezTo>
                <a:cubicBezTo>
                  <a:pt x="463" y="167"/>
                  <a:pt x="462" y="173"/>
                  <a:pt x="460" y="180"/>
                </a:cubicBezTo>
                <a:cubicBezTo>
                  <a:pt x="459" y="180"/>
                  <a:pt x="457" y="180"/>
                  <a:pt x="455" y="181"/>
                </a:cubicBezTo>
                <a:cubicBezTo>
                  <a:pt x="453" y="170"/>
                  <a:pt x="440" y="177"/>
                  <a:pt x="440" y="177"/>
                </a:cubicBezTo>
                <a:cubicBezTo>
                  <a:pt x="439" y="177"/>
                  <a:pt x="437" y="176"/>
                  <a:pt x="437" y="176"/>
                </a:cubicBezTo>
                <a:cubicBezTo>
                  <a:pt x="437" y="167"/>
                  <a:pt x="437" y="160"/>
                  <a:pt x="437" y="152"/>
                </a:cubicBezTo>
                <a:cubicBezTo>
                  <a:pt x="426" y="136"/>
                  <a:pt x="418" y="143"/>
                  <a:pt x="410" y="156"/>
                </a:cubicBezTo>
                <a:cubicBezTo>
                  <a:pt x="407" y="170"/>
                  <a:pt x="397" y="183"/>
                  <a:pt x="393" y="198"/>
                </a:cubicBezTo>
                <a:cubicBezTo>
                  <a:pt x="390" y="200"/>
                  <a:pt x="389" y="203"/>
                  <a:pt x="387" y="206"/>
                </a:cubicBezTo>
                <a:cubicBezTo>
                  <a:pt x="363" y="223"/>
                  <a:pt x="348" y="201"/>
                  <a:pt x="352" y="238"/>
                </a:cubicBezTo>
                <a:cubicBezTo>
                  <a:pt x="357" y="242"/>
                  <a:pt x="361" y="246"/>
                  <a:pt x="366" y="250"/>
                </a:cubicBezTo>
                <a:cubicBezTo>
                  <a:pt x="366" y="254"/>
                  <a:pt x="361" y="259"/>
                  <a:pt x="358" y="262"/>
                </a:cubicBezTo>
                <a:cubicBezTo>
                  <a:pt x="346" y="266"/>
                  <a:pt x="324" y="262"/>
                  <a:pt x="317" y="259"/>
                </a:cubicBezTo>
                <a:cubicBezTo>
                  <a:pt x="304" y="246"/>
                  <a:pt x="295" y="255"/>
                  <a:pt x="287" y="264"/>
                </a:cubicBezTo>
                <a:cubicBezTo>
                  <a:pt x="283" y="276"/>
                  <a:pt x="279" y="288"/>
                  <a:pt x="275" y="299"/>
                </a:cubicBezTo>
                <a:cubicBezTo>
                  <a:pt x="274" y="301"/>
                  <a:pt x="272" y="303"/>
                  <a:pt x="272" y="305"/>
                </a:cubicBezTo>
                <a:cubicBezTo>
                  <a:pt x="270" y="305"/>
                  <a:pt x="268" y="306"/>
                  <a:pt x="266" y="307"/>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31" name="Freeform 75"/>
          <p:cNvSpPr/>
          <p:nvPr/>
        </p:nvSpPr>
        <p:spPr bwMode="auto">
          <a:xfrm rot="252836">
            <a:off x="7426960" y="1424940"/>
            <a:ext cx="1383665" cy="1157605"/>
          </a:xfrm>
          <a:custGeom>
            <a:avLst/>
            <a:gdLst>
              <a:gd name="T0" fmla="*/ 434 w 626"/>
              <a:gd name="T1" fmla="*/ 539 h 561"/>
              <a:gd name="T2" fmla="*/ 392 w 626"/>
              <a:gd name="T3" fmla="*/ 536 h 561"/>
              <a:gd name="T4" fmla="*/ 365 w 626"/>
              <a:gd name="T5" fmla="*/ 505 h 561"/>
              <a:gd name="T6" fmla="*/ 321 w 626"/>
              <a:gd name="T7" fmla="*/ 485 h 561"/>
              <a:gd name="T8" fmla="*/ 301 w 626"/>
              <a:gd name="T9" fmla="*/ 465 h 561"/>
              <a:gd name="T10" fmla="*/ 274 w 626"/>
              <a:gd name="T11" fmla="*/ 470 h 561"/>
              <a:gd name="T12" fmla="*/ 228 w 626"/>
              <a:gd name="T13" fmla="*/ 489 h 561"/>
              <a:gd name="T14" fmla="*/ 172 w 626"/>
              <a:gd name="T15" fmla="*/ 444 h 561"/>
              <a:gd name="T16" fmla="*/ 162 w 626"/>
              <a:gd name="T17" fmla="*/ 434 h 561"/>
              <a:gd name="T18" fmla="*/ 179 w 626"/>
              <a:gd name="T19" fmla="*/ 407 h 561"/>
              <a:gd name="T20" fmla="*/ 156 w 626"/>
              <a:gd name="T21" fmla="*/ 413 h 561"/>
              <a:gd name="T22" fmla="*/ 124 w 626"/>
              <a:gd name="T23" fmla="*/ 387 h 561"/>
              <a:gd name="T24" fmla="*/ 147 w 626"/>
              <a:gd name="T25" fmla="*/ 347 h 561"/>
              <a:gd name="T26" fmla="*/ 171 w 626"/>
              <a:gd name="T27" fmla="*/ 292 h 561"/>
              <a:gd name="T28" fmla="*/ 186 w 626"/>
              <a:gd name="T29" fmla="*/ 323 h 561"/>
              <a:gd name="T30" fmla="*/ 206 w 626"/>
              <a:gd name="T31" fmla="*/ 279 h 561"/>
              <a:gd name="T32" fmla="*/ 192 w 626"/>
              <a:gd name="T33" fmla="*/ 211 h 561"/>
              <a:gd name="T34" fmla="*/ 197 w 626"/>
              <a:gd name="T35" fmla="*/ 182 h 561"/>
              <a:gd name="T36" fmla="*/ 177 w 626"/>
              <a:gd name="T37" fmla="*/ 90 h 561"/>
              <a:gd name="T38" fmla="*/ 122 w 626"/>
              <a:gd name="T39" fmla="*/ 119 h 561"/>
              <a:gd name="T40" fmla="*/ 72 w 626"/>
              <a:gd name="T41" fmla="*/ 105 h 561"/>
              <a:gd name="T42" fmla="*/ 25 w 626"/>
              <a:gd name="T43" fmla="*/ 90 h 561"/>
              <a:gd name="T44" fmla="*/ 0 w 626"/>
              <a:gd name="T45" fmla="*/ 68 h 561"/>
              <a:gd name="T46" fmla="*/ 14 w 626"/>
              <a:gd name="T47" fmla="*/ 35 h 561"/>
              <a:gd name="T48" fmla="*/ 41 w 626"/>
              <a:gd name="T49" fmla="*/ 8 h 561"/>
              <a:gd name="T50" fmla="*/ 115 w 626"/>
              <a:gd name="T51" fmla="*/ 14 h 561"/>
              <a:gd name="T52" fmla="*/ 210 w 626"/>
              <a:gd name="T53" fmla="*/ 79 h 561"/>
              <a:gd name="T54" fmla="*/ 245 w 626"/>
              <a:gd name="T55" fmla="*/ 127 h 561"/>
              <a:gd name="T56" fmla="*/ 276 w 626"/>
              <a:gd name="T57" fmla="*/ 173 h 561"/>
              <a:gd name="T58" fmla="*/ 284 w 626"/>
              <a:gd name="T59" fmla="*/ 201 h 561"/>
              <a:gd name="T60" fmla="*/ 345 w 626"/>
              <a:gd name="T61" fmla="*/ 208 h 561"/>
              <a:gd name="T62" fmla="*/ 373 w 626"/>
              <a:gd name="T63" fmla="*/ 203 h 561"/>
              <a:gd name="T64" fmla="*/ 423 w 626"/>
              <a:gd name="T65" fmla="*/ 232 h 561"/>
              <a:gd name="T66" fmla="*/ 475 w 626"/>
              <a:gd name="T67" fmla="*/ 286 h 561"/>
              <a:gd name="T68" fmla="*/ 521 w 626"/>
              <a:gd name="T69" fmla="*/ 269 h 561"/>
              <a:gd name="T70" fmla="*/ 571 w 626"/>
              <a:gd name="T71" fmla="*/ 213 h 561"/>
              <a:gd name="T72" fmla="*/ 608 w 626"/>
              <a:gd name="T73" fmla="*/ 209 h 561"/>
              <a:gd name="T74" fmla="*/ 626 w 626"/>
              <a:gd name="T75" fmla="*/ 258 h 561"/>
              <a:gd name="T76" fmla="*/ 618 w 626"/>
              <a:gd name="T77" fmla="*/ 297 h 561"/>
              <a:gd name="T78" fmla="*/ 615 w 626"/>
              <a:gd name="T79" fmla="*/ 367 h 561"/>
              <a:gd name="T80" fmla="*/ 611 w 626"/>
              <a:gd name="T81" fmla="*/ 413 h 561"/>
              <a:gd name="T82" fmla="*/ 587 w 626"/>
              <a:gd name="T83" fmla="*/ 424 h 561"/>
              <a:gd name="T84" fmla="*/ 547 w 626"/>
              <a:gd name="T85" fmla="*/ 435 h 561"/>
              <a:gd name="T86" fmla="*/ 539 w 626"/>
              <a:gd name="T87" fmla="*/ 476 h 561"/>
              <a:gd name="T88" fmla="*/ 565 w 626"/>
              <a:gd name="T89" fmla="*/ 550 h 561"/>
              <a:gd name="T90" fmla="*/ 509 w 626"/>
              <a:gd name="T91" fmla="*/ 519 h 561"/>
              <a:gd name="T92" fmla="*/ 476 w 626"/>
              <a:gd name="T93" fmla="*/ 537 h 561"/>
              <a:gd name="T94" fmla="*/ 478 w 626"/>
              <a:gd name="T95" fmla="*/ 549 h 561"/>
              <a:gd name="T96" fmla="*/ 456 w 626"/>
              <a:gd name="T97" fmla="*/ 561 h 5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26"/>
              <a:gd name="T148" fmla="*/ 0 h 561"/>
              <a:gd name="T149" fmla="*/ 626 w 626"/>
              <a:gd name="T150" fmla="*/ 561 h 5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26" h="561">
                <a:moveTo>
                  <a:pt x="456" y="561"/>
                </a:moveTo>
                <a:cubicBezTo>
                  <a:pt x="449" y="553"/>
                  <a:pt x="441" y="546"/>
                  <a:pt x="434" y="539"/>
                </a:cubicBezTo>
                <a:cubicBezTo>
                  <a:pt x="424" y="520"/>
                  <a:pt x="419" y="511"/>
                  <a:pt x="403" y="513"/>
                </a:cubicBezTo>
                <a:cubicBezTo>
                  <a:pt x="399" y="521"/>
                  <a:pt x="396" y="529"/>
                  <a:pt x="392" y="536"/>
                </a:cubicBezTo>
                <a:cubicBezTo>
                  <a:pt x="383" y="536"/>
                  <a:pt x="371" y="515"/>
                  <a:pt x="371" y="512"/>
                </a:cubicBezTo>
                <a:cubicBezTo>
                  <a:pt x="367" y="512"/>
                  <a:pt x="367" y="507"/>
                  <a:pt x="365" y="505"/>
                </a:cubicBezTo>
                <a:cubicBezTo>
                  <a:pt x="361" y="504"/>
                  <a:pt x="357" y="503"/>
                  <a:pt x="353" y="502"/>
                </a:cubicBezTo>
                <a:cubicBezTo>
                  <a:pt x="341" y="483"/>
                  <a:pt x="335" y="486"/>
                  <a:pt x="321" y="485"/>
                </a:cubicBezTo>
                <a:cubicBezTo>
                  <a:pt x="321" y="485"/>
                  <a:pt x="320" y="486"/>
                  <a:pt x="319" y="487"/>
                </a:cubicBezTo>
                <a:cubicBezTo>
                  <a:pt x="295" y="499"/>
                  <a:pt x="300" y="476"/>
                  <a:pt x="301" y="465"/>
                </a:cubicBezTo>
                <a:cubicBezTo>
                  <a:pt x="293" y="457"/>
                  <a:pt x="291" y="458"/>
                  <a:pt x="285" y="458"/>
                </a:cubicBezTo>
                <a:cubicBezTo>
                  <a:pt x="281" y="462"/>
                  <a:pt x="278" y="466"/>
                  <a:pt x="274" y="470"/>
                </a:cubicBezTo>
                <a:cubicBezTo>
                  <a:pt x="272" y="471"/>
                  <a:pt x="269" y="472"/>
                  <a:pt x="267" y="474"/>
                </a:cubicBezTo>
                <a:cubicBezTo>
                  <a:pt x="259" y="485"/>
                  <a:pt x="238" y="488"/>
                  <a:pt x="228" y="489"/>
                </a:cubicBezTo>
                <a:cubicBezTo>
                  <a:pt x="206" y="480"/>
                  <a:pt x="200" y="475"/>
                  <a:pt x="196" y="459"/>
                </a:cubicBezTo>
                <a:cubicBezTo>
                  <a:pt x="185" y="441"/>
                  <a:pt x="187" y="446"/>
                  <a:pt x="172" y="444"/>
                </a:cubicBezTo>
                <a:cubicBezTo>
                  <a:pt x="171" y="444"/>
                  <a:pt x="170" y="445"/>
                  <a:pt x="170" y="446"/>
                </a:cubicBezTo>
                <a:cubicBezTo>
                  <a:pt x="163" y="443"/>
                  <a:pt x="162" y="439"/>
                  <a:pt x="162" y="434"/>
                </a:cubicBezTo>
                <a:cubicBezTo>
                  <a:pt x="167" y="432"/>
                  <a:pt x="175" y="432"/>
                  <a:pt x="182" y="426"/>
                </a:cubicBezTo>
                <a:cubicBezTo>
                  <a:pt x="182" y="417"/>
                  <a:pt x="180" y="411"/>
                  <a:pt x="179" y="407"/>
                </a:cubicBezTo>
                <a:cubicBezTo>
                  <a:pt x="177" y="404"/>
                  <a:pt x="176" y="401"/>
                  <a:pt x="175" y="399"/>
                </a:cubicBezTo>
                <a:cubicBezTo>
                  <a:pt x="161" y="399"/>
                  <a:pt x="162" y="401"/>
                  <a:pt x="156" y="413"/>
                </a:cubicBezTo>
                <a:cubicBezTo>
                  <a:pt x="145" y="413"/>
                  <a:pt x="139" y="404"/>
                  <a:pt x="132" y="401"/>
                </a:cubicBezTo>
                <a:cubicBezTo>
                  <a:pt x="130" y="392"/>
                  <a:pt x="129" y="393"/>
                  <a:pt x="124" y="387"/>
                </a:cubicBezTo>
                <a:cubicBezTo>
                  <a:pt x="124" y="383"/>
                  <a:pt x="124" y="378"/>
                  <a:pt x="124" y="373"/>
                </a:cubicBezTo>
                <a:cubicBezTo>
                  <a:pt x="135" y="365"/>
                  <a:pt x="140" y="357"/>
                  <a:pt x="147" y="347"/>
                </a:cubicBezTo>
                <a:cubicBezTo>
                  <a:pt x="149" y="327"/>
                  <a:pt x="165" y="318"/>
                  <a:pt x="170" y="303"/>
                </a:cubicBezTo>
                <a:cubicBezTo>
                  <a:pt x="170" y="299"/>
                  <a:pt x="170" y="295"/>
                  <a:pt x="171" y="292"/>
                </a:cubicBezTo>
                <a:cubicBezTo>
                  <a:pt x="175" y="292"/>
                  <a:pt x="177" y="295"/>
                  <a:pt x="178" y="298"/>
                </a:cubicBezTo>
                <a:cubicBezTo>
                  <a:pt x="178" y="305"/>
                  <a:pt x="173" y="317"/>
                  <a:pt x="186" y="323"/>
                </a:cubicBezTo>
                <a:cubicBezTo>
                  <a:pt x="192" y="323"/>
                  <a:pt x="200" y="324"/>
                  <a:pt x="206" y="318"/>
                </a:cubicBezTo>
                <a:cubicBezTo>
                  <a:pt x="206" y="305"/>
                  <a:pt x="208" y="287"/>
                  <a:pt x="206" y="279"/>
                </a:cubicBezTo>
                <a:cubicBezTo>
                  <a:pt x="190" y="264"/>
                  <a:pt x="196" y="255"/>
                  <a:pt x="203" y="242"/>
                </a:cubicBezTo>
                <a:cubicBezTo>
                  <a:pt x="203" y="229"/>
                  <a:pt x="195" y="213"/>
                  <a:pt x="192" y="211"/>
                </a:cubicBezTo>
                <a:cubicBezTo>
                  <a:pt x="191" y="206"/>
                  <a:pt x="190" y="202"/>
                  <a:pt x="190" y="197"/>
                </a:cubicBezTo>
                <a:cubicBezTo>
                  <a:pt x="192" y="192"/>
                  <a:pt x="195" y="186"/>
                  <a:pt x="197" y="182"/>
                </a:cubicBezTo>
                <a:cubicBezTo>
                  <a:pt x="197" y="171"/>
                  <a:pt x="202" y="163"/>
                  <a:pt x="205" y="153"/>
                </a:cubicBezTo>
                <a:cubicBezTo>
                  <a:pt x="205" y="130"/>
                  <a:pt x="192" y="98"/>
                  <a:pt x="177" y="90"/>
                </a:cubicBezTo>
                <a:cubicBezTo>
                  <a:pt x="162" y="90"/>
                  <a:pt x="155" y="91"/>
                  <a:pt x="147" y="99"/>
                </a:cubicBezTo>
                <a:cubicBezTo>
                  <a:pt x="139" y="114"/>
                  <a:pt x="138" y="116"/>
                  <a:pt x="122" y="119"/>
                </a:cubicBezTo>
                <a:cubicBezTo>
                  <a:pt x="107" y="119"/>
                  <a:pt x="97" y="125"/>
                  <a:pt x="86" y="127"/>
                </a:cubicBezTo>
                <a:cubicBezTo>
                  <a:pt x="73" y="120"/>
                  <a:pt x="74" y="112"/>
                  <a:pt x="72" y="105"/>
                </a:cubicBezTo>
                <a:cubicBezTo>
                  <a:pt x="70" y="89"/>
                  <a:pt x="64" y="80"/>
                  <a:pt x="58" y="73"/>
                </a:cubicBezTo>
                <a:cubicBezTo>
                  <a:pt x="30" y="61"/>
                  <a:pt x="25" y="64"/>
                  <a:pt x="25" y="90"/>
                </a:cubicBezTo>
                <a:cubicBezTo>
                  <a:pt x="17" y="83"/>
                  <a:pt x="8" y="77"/>
                  <a:pt x="1" y="71"/>
                </a:cubicBezTo>
                <a:cubicBezTo>
                  <a:pt x="0" y="70"/>
                  <a:pt x="0" y="69"/>
                  <a:pt x="0" y="68"/>
                </a:cubicBezTo>
                <a:cubicBezTo>
                  <a:pt x="4" y="64"/>
                  <a:pt x="7" y="60"/>
                  <a:pt x="11" y="56"/>
                </a:cubicBezTo>
                <a:cubicBezTo>
                  <a:pt x="12" y="48"/>
                  <a:pt x="13" y="41"/>
                  <a:pt x="14" y="35"/>
                </a:cubicBezTo>
                <a:cubicBezTo>
                  <a:pt x="11" y="33"/>
                  <a:pt x="8" y="30"/>
                  <a:pt x="6" y="28"/>
                </a:cubicBezTo>
                <a:cubicBezTo>
                  <a:pt x="18" y="21"/>
                  <a:pt x="30" y="14"/>
                  <a:pt x="41" y="8"/>
                </a:cubicBezTo>
                <a:cubicBezTo>
                  <a:pt x="54" y="3"/>
                  <a:pt x="63" y="0"/>
                  <a:pt x="81" y="4"/>
                </a:cubicBezTo>
                <a:cubicBezTo>
                  <a:pt x="90" y="11"/>
                  <a:pt x="99" y="13"/>
                  <a:pt x="115" y="14"/>
                </a:cubicBezTo>
                <a:cubicBezTo>
                  <a:pt x="132" y="9"/>
                  <a:pt x="139" y="8"/>
                  <a:pt x="159" y="17"/>
                </a:cubicBezTo>
                <a:cubicBezTo>
                  <a:pt x="173" y="34"/>
                  <a:pt x="190" y="57"/>
                  <a:pt x="210" y="79"/>
                </a:cubicBezTo>
                <a:cubicBezTo>
                  <a:pt x="213" y="87"/>
                  <a:pt x="217" y="96"/>
                  <a:pt x="221" y="106"/>
                </a:cubicBezTo>
                <a:cubicBezTo>
                  <a:pt x="229" y="113"/>
                  <a:pt x="236" y="120"/>
                  <a:pt x="245" y="127"/>
                </a:cubicBezTo>
                <a:cubicBezTo>
                  <a:pt x="254" y="139"/>
                  <a:pt x="256" y="139"/>
                  <a:pt x="258" y="159"/>
                </a:cubicBezTo>
                <a:cubicBezTo>
                  <a:pt x="260" y="162"/>
                  <a:pt x="268" y="167"/>
                  <a:pt x="276" y="173"/>
                </a:cubicBezTo>
                <a:cubicBezTo>
                  <a:pt x="277" y="175"/>
                  <a:pt x="278" y="176"/>
                  <a:pt x="279" y="178"/>
                </a:cubicBezTo>
                <a:cubicBezTo>
                  <a:pt x="279" y="185"/>
                  <a:pt x="279" y="189"/>
                  <a:pt x="284" y="201"/>
                </a:cubicBezTo>
                <a:cubicBezTo>
                  <a:pt x="287" y="203"/>
                  <a:pt x="309" y="204"/>
                  <a:pt x="320" y="201"/>
                </a:cubicBezTo>
                <a:cubicBezTo>
                  <a:pt x="330" y="201"/>
                  <a:pt x="331" y="199"/>
                  <a:pt x="345" y="208"/>
                </a:cubicBezTo>
                <a:cubicBezTo>
                  <a:pt x="350" y="208"/>
                  <a:pt x="354" y="208"/>
                  <a:pt x="358" y="208"/>
                </a:cubicBezTo>
                <a:cubicBezTo>
                  <a:pt x="363" y="203"/>
                  <a:pt x="362" y="203"/>
                  <a:pt x="373" y="203"/>
                </a:cubicBezTo>
                <a:cubicBezTo>
                  <a:pt x="380" y="210"/>
                  <a:pt x="388" y="217"/>
                  <a:pt x="396" y="224"/>
                </a:cubicBezTo>
                <a:cubicBezTo>
                  <a:pt x="403" y="224"/>
                  <a:pt x="414" y="223"/>
                  <a:pt x="423" y="232"/>
                </a:cubicBezTo>
                <a:cubicBezTo>
                  <a:pt x="426" y="239"/>
                  <a:pt x="429" y="246"/>
                  <a:pt x="433" y="253"/>
                </a:cubicBezTo>
                <a:cubicBezTo>
                  <a:pt x="436" y="267"/>
                  <a:pt x="449" y="302"/>
                  <a:pt x="475" y="286"/>
                </a:cubicBezTo>
                <a:cubicBezTo>
                  <a:pt x="486" y="284"/>
                  <a:pt x="499" y="280"/>
                  <a:pt x="513" y="275"/>
                </a:cubicBezTo>
                <a:cubicBezTo>
                  <a:pt x="515" y="273"/>
                  <a:pt x="518" y="271"/>
                  <a:pt x="521" y="269"/>
                </a:cubicBezTo>
                <a:cubicBezTo>
                  <a:pt x="532" y="250"/>
                  <a:pt x="540" y="242"/>
                  <a:pt x="556" y="229"/>
                </a:cubicBezTo>
                <a:cubicBezTo>
                  <a:pt x="561" y="223"/>
                  <a:pt x="566" y="218"/>
                  <a:pt x="571" y="213"/>
                </a:cubicBezTo>
                <a:cubicBezTo>
                  <a:pt x="579" y="206"/>
                  <a:pt x="588" y="198"/>
                  <a:pt x="598" y="191"/>
                </a:cubicBezTo>
                <a:cubicBezTo>
                  <a:pt x="612" y="193"/>
                  <a:pt x="612" y="191"/>
                  <a:pt x="608" y="209"/>
                </a:cubicBezTo>
                <a:cubicBezTo>
                  <a:pt x="608" y="217"/>
                  <a:pt x="608" y="225"/>
                  <a:pt x="608" y="234"/>
                </a:cubicBezTo>
                <a:cubicBezTo>
                  <a:pt x="612" y="238"/>
                  <a:pt x="623" y="245"/>
                  <a:pt x="626" y="258"/>
                </a:cubicBezTo>
                <a:cubicBezTo>
                  <a:pt x="625" y="266"/>
                  <a:pt x="625" y="274"/>
                  <a:pt x="624" y="282"/>
                </a:cubicBezTo>
                <a:cubicBezTo>
                  <a:pt x="622" y="287"/>
                  <a:pt x="620" y="291"/>
                  <a:pt x="618" y="297"/>
                </a:cubicBezTo>
                <a:cubicBezTo>
                  <a:pt x="612" y="303"/>
                  <a:pt x="613" y="316"/>
                  <a:pt x="616" y="330"/>
                </a:cubicBezTo>
                <a:cubicBezTo>
                  <a:pt x="615" y="342"/>
                  <a:pt x="615" y="354"/>
                  <a:pt x="615" y="367"/>
                </a:cubicBezTo>
                <a:cubicBezTo>
                  <a:pt x="614" y="374"/>
                  <a:pt x="612" y="381"/>
                  <a:pt x="610" y="389"/>
                </a:cubicBezTo>
                <a:cubicBezTo>
                  <a:pt x="610" y="397"/>
                  <a:pt x="611" y="405"/>
                  <a:pt x="611" y="413"/>
                </a:cubicBezTo>
                <a:cubicBezTo>
                  <a:pt x="608" y="417"/>
                  <a:pt x="605" y="421"/>
                  <a:pt x="600" y="423"/>
                </a:cubicBezTo>
                <a:cubicBezTo>
                  <a:pt x="595" y="423"/>
                  <a:pt x="591" y="424"/>
                  <a:pt x="587" y="424"/>
                </a:cubicBezTo>
                <a:cubicBezTo>
                  <a:pt x="572" y="420"/>
                  <a:pt x="566" y="420"/>
                  <a:pt x="556" y="420"/>
                </a:cubicBezTo>
                <a:cubicBezTo>
                  <a:pt x="551" y="425"/>
                  <a:pt x="551" y="430"/>
                  <a:pt x="547" y="435"/>
                </a:cubicBezTo>
                <a:cubicBezTo>
                  <a:pt x="530" y="439"/>
                  <a:pt x="528" y="445"/>
                  <a:pt x="530" y="462"/>
                </a:cubicBezTo>
                <a:cubicBezTo>
                  <a:pt x="533" y="467"/>
                  <a:pt x="536" y="472"/>
                  <a:pt x="539" y="476"/>
                </a:cubicBezTo>
                <a:cubicBezTo>
                  <a:pt x="542" y="490"/>
                  <a:pt x="549" y="508"/>
                  <a:pt x="559" y="527"/>
                </a:cubicBezTo>
                <a:cubicBezTo>
                  <a:pt x="561" y="535"/>
                  <a:pt x="563" y="542"/>
                  <a:pt x="565" y="550"/>
                </a:cubicBezTo>
                <a:cubicBezTo>
                  <a:pt x="545" y="550"/>
                  <a:pt x="533" y="535"/>
                  <a:pt x="525" y="531"/>
                </a:cubicBezTo>
                <a:cubicBezTo>
                  <a:pt x="525" y="518"/>
                  <a:pt x="513" y="515"/>
                  <a:pt x="509" y="519"/>
                </a:cubicBezTo>
                <a:cubicBezTo>
                  <a:pt x="508" y="520"/>
                  <a:pt x="508" y="522"/>
                  <a:pt x="508" y="523"/>
                </a:cubicBezTo>
                <a:cubicBezTo>
                  <a:pt x="495" y="525"/>
                  <a:pt x="486" y="532"/>
                  <a:pt x="476" y="537"/>
                </a:cubicBezTo>
                <a:cubicBezTo>
                  <a:pt x="476" y="541"/>
                  <a:pt x="476" y="544"/>
                  <a:pt x="476" y="548"/>
                </a:cubicBezTo>
                <a:cubicBezTo>
                  <a:pt x="477" y="548"/>
                  <a:pt x="477" y="549"/>
                  <a:pt x="478" y="549"/>
                </a:cubicBezTo>
                <a:cubicBezTo>
                  <a:pt x="472" y="552"/>
                  <a:pt x="470" y="555"/>
                  <a:pt x="467" y="558"/>
                </a:cubicBezTo>
                <a:cubicBezTo>
                  <a:pt x="463" y="559"/>
                  <a:pt x="460" y="560"/>
                  <a:pt x="456" y="561"/>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32" name="Freeform 76"/>
          <p:cNvSpPr/>
          <p:nvPr/>
        </p:nvSpPr>
        <p:spPr bwMode="auto">
          <a:xfrm rot="252836">
            <a:off x="4535170" y="2705735"/>
            <a:ext cx="1757045" cy="1406525"/>
          </a:xfrm>
          <a:custGeom>
            <a:avLst/>
            <a:gdLst>
              <a:gd name="T0" fmla="*/ 695 w 797"/>
              <a:gd name="T1" fmla="*/ 522 h 681"/>
              <a:gd name="T2" fmla="*/ 688 w 797"/>
              <a:gd name="T3" fmla="*/ 588 h 681"/>
              <a:gd name="T4" fmla="*/ 658 w 797"/>
              <a:gd name="T5" fmla="*/ 620 h 681"/>
              <a:gd name="T6" fmla="*/ 662 w 797"/>
              <a:gd name="T7" fmla="*/ 644 h 681"/>
              <a:gd name="T8" fmla="*/ 656 w 797"/>
              <a:gd name="T9" fmla="*/ 670 h 681"/>
              <a:gd name="T10" fmla="*/ 598 w 797"/>
              <a:gd name="T11" fmla="*/ 681 h 681"/>
              <a:gd name="T12" fmla="*/ 580 w 797"/>
              <a:gd name="T13" fmla="*/ 667 h 681"/>
              <a:gd name="T14" fmla="*/ 565 w 797"/>
              <a:gd name="T15" fmla="*/ 633 h 681"/>
              <a:gd name="T16" fmla="*/ 526 w 797"/>
              <a:gd name="T17" fmla="*/ 605 h 681"/>
              <a:gd name="T18" fmla="*/ 473 w 797"/>
              <a:gd name="T19" fmla="*/ 585 h 681"/>
              <a:gd name="T20" fmla="*/ 471 w 797"/>
              <a:gd name="T21" fmla="*/ 627 h 681"/>
              <a:gd name="T22" fmla="*/ 448 w 797"/>
              <a:gd name="T23" fmla="*/ 636 h 681"/>
              <a:gd name="T24" fmla="*/ 391 w 797"/>
              <a:gd name="T25" fmla="*/ 568 h 681"/>
              <a:gd name="T26" fmla="*/ 434 w 797"/>
              <a:gd name="T27" fmla="*/ 581 h 681"/>
              <a:gd name="T28" fmla="*/ 461 w 797"/>
              <a:gd name="T29" fmla="*/ 565 h 681"/>
              <a:gd name="T30" fmla="*/ 480 w 797"/>
              <a:gd name="T31" fmla="*/ 500 h 681"/>
              <a:gd name="T32" fmla="*/ 506 w 797"/>
              <a:gd name="T33" fmla="*/ 482 h 681"/>
              <a:gd name="T34" fmla="*/ 495 w 797"/>
              <a:gd name="T35" fmla="*/ 426 h 681"/>
              <a:gd name="T36" fmla="*/ 480 w 797"/>
              <a:gd name="T37" fmla="*/ 379 h 681"/>
              <a:gd name="T38" fmla="*/ 438 w 797"/>
              <a:gd name="T39" fmla="*/ 351 h 681"/>
              <a:gd name="T40" fmla="*/ 369 w 797"/>
              <a:gd name="T41" fmla="*/ 293 h 681"/>
              <a:gd name="T42" fmla="*/ 338 w 797"/>
              <a:gd name="T43" fmla="*/ 296 h 681"/>
              <a:gd name="T44" fmla="*/ 289 w 797"/>
              <a:gd name="T45" fmla="*/ 264 h 681"/>
              <a:gd name="T46" fmla="*/ 213 w 797"/>
              <a:gd name="T47" fmla="*/ 246 h 681"/>
              <a:gd name="T48" fmla="*/ 206 w 797"/>
              <a:gd name="T49" fmla="*/ 282 h 681"/>
              <a:gd name="T50" fmla="*/ 130 w 797"/>
              <a:gd name="T51" fmla="*/ 244 h 681"/>
              <a:gd name="T52" fmla="*/ 22 w 797"/>
              <a:gd name="T53" fmla="*/ 217 h 681"/>
              <a:gd name="T54" fmla="*/ 10 w 797"/>
              <a:gd name="T55" fmla="*/ 190 h 681"/>
              <a:gd name="T56" fmla="*/ 21 w 797"/>
              <a:gd name="T57" fmla="*/ 146 h 681"/>
              <a:gd name="T58" fmla="*/ 72 w 797"/>
              <a:gd name="T59" fmla="*/ 119 h 681"/>
              <a:gd name="T60" fmla="*/ 139 w 797"/>
              <a:gd name="T61" fmla="*/ 75 h 681"/>
              <a:gd name="T62" fmla="*/ 178 w 797"/>
              <a:gd name="T63" fmla="*/ 43 h 681"/>
              <a:gd name="T64" fmla="*/ 249 w 797"/>
              <a:gd name="T65" fmla="*/ 17 h 681"/>
              <a:gd name="T66" fmla="*/ 262 w 797"/>
              <a:gd name="T67" fmla="*/ 67 h 681"/>
              <a:gd name="T68" fmla="*/ 255 w 797"/>
              <a:gd name="T69" fmla="*/ 109 h 681"/>
              <a:gd name="T70" fmla="*/ 284 w 797"/>
              <a:gd name="T71" fmla="*/ 139 h 681"/>
              <a:gd name="T72" fmla="*/ 301 w 797"/>
              <a:gd name="T73" fmla="*/ 165 h 681"/>
              <a:gd name="T74" fmla="*/ 374 w 797"/>
              <a:gd name="T75" fmla="*/ 158 h 681"/>
              <a:gd name="T76" fmla="*/ 342 w 797"/>
              <a:gd name="T77" fmla="*/ 210 h 681"/>
              <a:gd name="T78" fmla="*/ 387 w 797"/>
              <a:gd name="T79" fmla="*/ 241 h 681"/>
              <a:gd name="T80" fmla="*/ 423 w 797"/>
              <a:gd name="T81" fmla="*/ 290 h 681"/>
              <a:gd name="T82" fmla="*/ 473 w 797"/>
              <a:gd name="T83" fmla="*/ 258 h 681"/>
              <a:gd name="T84" fmla="*/ 510 w 797"/>
              <a:gd name="T85" fmla="*/ 267 h 681"/>
              <a:gd name="T86" fmla="*/ 559 w 797"/>
              <a:gd name="T87" fmla="*/ 243 h 681"/>
              <a:gd name="T88" fmla="*/ 540 w 797"/>
              <a:gd name="T89" fmla="*/ 286 h 681"/>
              <a:gd name="T90" fmla="*/ 540 w 797"/>
              <a:gd name="T91" fmla="*/ 354 h 681"/>
              <a:gd name="T92" fmla="*/ 573 w 797"/>
              <a:gd name="T93" fmla="*/ 373 h 681"/>
              <a:gd name="T94" fmla="*/ 622 w 797"/>
              <a:gd name="T95" fmla="*/ 415 h 681"/>
              <a:gd name="T96" fmla="*/ 633 w 797"/>
              <a:gd name="T97" fmla="*/ 479 h 681"/>
              <a:gd name="T98" fmla="*/ 686 w 797"/>
              <a:gd name="T99" fmla="*/ 493 h 681"/>
              <a:gd name="T100" fmla="*/ 701 w 797"/>
              <a:gd name="T101" fmla="*/ 445 h 681"/>
              <a:gd name="T102" fmla="*/ 698 w 797"/>
              <a:gd name="T103" fmla="*/ 407 h 681"/>
              <a:gd name="T104" fmla="*/ 711 w 797"/>
              <a:gd name="T105" fmla="*/ 387 h 681"/>
              <a:gd name="T106" fmla="*/ 722 w 797"/>
              <a:gd name="T107" fmla="*/ 393 h 681"/>
              <a:gd name="T108" fmla="*/ 760 w 797"/>
              <a:gd name="T109" fmla="*/ 420 h 681"/>
              <a:gd name="T110" fmla="*/ 797 w 797"/>
              <a:gd name="T111" fmla="*/ 439 h 681"/>
              <a:gd name="T112" fmla="*/ 793 w 797"/>
              <a:gd name="T113" fmla="*/ 490 h 681"/>
              <a:gd name="T114" fmla="*/ 778 w 797"/>
              <a:gd name="T115" fmla="*/ 503 h 681"/>
              <a:gd name="T116" fmla="*/ 748 w 797"/>
              <a:gd name="T117" fmla="*/ 534 h 6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97"/>
              <a:gd name="T178" fmla="*/ 0 h 681"/>
              <a:gd name="T179" fmla="*/ 797 w 797"/>
              <a:gd name="T180" fmla="*/ 681 h 68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97" h="681">
                <a:moveTo>
                  <a:pt x="742" y="535"/>
                </a:moveTo>
                <a:cubicBezTo>
                  <a:pt x="724" y="520"/>
                  <a:pt x="711" y="521"/>
                  <a:pt x="695" y="522"/>
                </a:cubicBezTo>
                <a:cubicBezTo>
                  <a:pt x="692" y="524"/>
                  <a:pt x="688" y="525"/>
                  <a:pt x="683" y="526"/>
                </a:cubicBezTo>
                <a:cubicBezTo>
                  <a:pt x="671" y="544"/>
                  <a:pt x="677" y="565"/>
                  <a:pt x="688" y="588"/>
                </a:cubicBezTo>
                <a:cubicBezTo>
                  <a:pt x="688" y="598"/>
                  <a:pt x="690" y="607"/>
                  <a:pt x="687" y="620"/>
                </a:cubicBezTo>
                <a:cubicBezTo>
                  <a:pt x="677" y="620"/>
                  <a:pt x="668" y="620"/>
                  <a:pt x="658" y="620"/>
                </a:cubicBezTo>
                <a:cubicBezTo>
                  <a:pt x="649" y="625"/>
                  <a:pt x="652" y="624"/>
                  <a:pt x="651" y="636"/>
                </a:cubicBezTo>
                <a:cubicBezTo>
                  <a:pt x="654" y="638"/>
                  <a:pt x="658" y="641"/>
                  <a:pt x="662" y="644"/>
                </a:cubicBezTo>
                <a:cubicBezTo>
                  <a:pt x="662" y="647"/>
                  <a:pt x="662" y="650"/>
                  <a:pt x="662" y="653"/>
                </a:cubicBezTo>
                <a:cubicBezTo>
                  <a:pt x="660" y="659"/>
                  <a:pt x="658" y="664"/>
                  <a:pt x="656" y="670"/>
                </a:cubicBezTo>
                <a:cubicBezTo>
                  <a:pt x="642" y="670"/>
                  <a:pt x="639" y="677"/>
                  <a:pt x="629" y="680"/>
                </a:cubicBezTo>
                <a:cubicBezTo>
                  <a:pt x="619" y="680"/>
                  <a:pt x="608" y="680"/>
                  <a:pt x="598" y="681"/>
                </a:cubicBezTo>
                <a:cubicBezTo>
                  <a:pt x="596" y="680"/>
                  <a:pt x="595" y="680"/>
                  <a:pt x="595" y="680"/>
                </a:cubicBezTo>
                <a:cubicBezTo>
                  <a:pt x="589" y="671"/>
                  <a:pt x="583" y="667"/>
                  <a:pt x="580" y="667"/>
                </a:cubicBezTo>
                <a:cubicBezTo>
                  <a:pt x="579" y="664"/>
                  <a:pt x="578" y="661"/>
                  <a:pt x="577" y="659"/>
                </a:cubicBezTo>
                <a:cubicBezTo>
                  <a:pt x="573" y="650"/>
                  <a:pt x="569" y="641"/>
                  <a:pt x="565" y="633"/>
                </a:cubicBezTo>
                <a:cubicBezTo>
                  <a:pt x="560" y="630"/>
                  <a:pt x="555" y="626"/>
                  <a:pt x="551" y="623"/>
                </a:cubicBezTo>
                <a:cubicBezTo>
                  <a:pt x="544" y="611"/>
                  <a:pt x="532" y="607"/>
                  <a:pt x="526" y="605"/>
                </a:cubicBezTo>
                <a:cubicBezTo>
                  <a:pt x="522" y="603"/>
                  <a:pt x="519" y="601"/>
                  <a:pt x="515" y="598"/>
                </a:cubicBezTo>
                <a:cubicBezTo>
                  <a:pt x="501" y="570"/>
                  <a:pt x="495" y="572"/>
                  <a:pt x="473" y="585"/>
                </a:cubicBezTo>
                <a:cubicBezTo>
                  <a:pt x="465" y="594"/>
                  <a:pt x="464" y="591"/>
                  <a:pt x="464" y="606"/>
                </a:cubicBezTo>
                <a:cubicBezTo>
                  <a:pt x="467" y="610"/>
                  <a:pt x="471" y="616"/>
                  <a:pt x="471" y="627"/>
                </a:cubicBezTo>
                <a:cubicBezTo>
                  <a:pt x="466" y="630"/>
                  <a:pt x="464" y="633"/>
                  <a:pt x="457" y="635"/>
                </a:cubicBezTo>
                <a:cubicBezTo>
                  <a:pt x="454" y="635"/>
                  <a:pt x="451" y="635"/>
                  <a:pt x="448" y="636"/>
                </a:cubicBezTo>
                <a:cubicBezTo>
                  <a:pt x="429" y="625"/>
                  <a:pt x="412" y="613"/>
                  <a:pt x="403" y="601"/>
                </a:cubicBezTo>
                <a:cubicBezTo>
                  <a:pt x="391" y="595"/>
                  <a:pt x="391" y="572"/>
                  <a:pt x="391" y="568"/>
                </a:cubicBezTo>
                <a:cubicBezTo>
                  <a:pt x="399" y="568"/>
                  <a:pt x="407" y="568"/>
                  <a:pt x="415" y="568"/>
                </a:cubicBezTo>
                <a:cubicBezTo>
                  <a:pt x="421" y="572"/>
                  <a:pt x="427" y="577"/>
                  <a:pt x="434" y="581"/>
                </a:cubicBezTo>
                <a:cubicBezTo>
                  <a:pt x="443" y="581"/>
                  <a:pt x="453" y="584"/>
                  <a:pt x="461" y="574"/>
                </a:cubicBezTo>
                <a:cubicBezTo>
                  <a:pt x="461" y="571"/>
                  <a:pt x="461" y="568"/>
                  <a:pt x="461" y="565"/>
                </a:cubicBezTo>
                <a:cubicBezTo>
                  <a:pt x="453" y="557"/>
                  <a:pt x="444" y="549"/>
                  <a:pt x="442" y="545"/>
                </a:cubicBezTo>
                <a:cubicBezTo>
                  <a:pt x="454" y="538"/>
                  <a:pt x="477" y="514"/>
                  <a:pt x="480" y="500"/>
                </a:cubicBezTo>
                <a:cubicBezTo>
                  <a:pt x="486" y="498"/>
                  <a:pt x="492" y="495"/>
                  <a:pt x="496" y="491"/>
                </a:cubicBezTo>
                <a:cubicBezTo>
                  <a:pt x="499" y="491"/>
                  <a:pt x="503" y="485"/>
                  <a:pt x="506" y="482"/>
                </a:cubicBezTo>
                <a:cubicBezTo>
                  <a:pt x="506" y="474"/>
                  <a:pt x="505" y="466"/>
                  <a:pt x="505" y="459"/>
                </a:cubicBezTo>
                <a:cubicBezTo>
                  <a:pt x="492" y="446"/>
                  <a:pt x="497" y="428"/>
                  <a:pt x="495" y="426"/>
                </a:cubicBezTo>
                <a:cubicBezTo>
                  <a:pt x="491" y="416"/>
                  <a:pt x="487" y="407"/>
                  <a:pt x="483" y="398"/>
                </a:cubicBezTo>
                <a:cubicBezTo>
                  <a:pt x="482" y="392"/>
                  <a:pt x="481" y="385"/>
                  <a:pt x="480" y="379"/>
                </a:cubicBezTo>
                <a:cubicBezTo>
                  <a:pt x="475" y="369"/>
                  <a:pt x="467" y="352"/>
                  <a:pt x="464" y="351"/>
                </a:cubicBezTo>
                <a:cubicBezTo>
                  <a:pt x="456" y="351"/>
                  <a:pt x="447" y="351"/>
                  <a:pt x="438" y="351"/>
                </a:cubicBezTo>
                <a:cubicBezTo>
                  <a:pt x="421" y="346"/>
                  <a:pt x="404" y="330"/>
                  <a:pt x="395" y="326"/>
                </a:cubicBezTo>
                <a:cubicBezTo>
                  <a:pt x="387" y="314"/>
                  <a:pt x="378" y="304"/>
                  <a:pt x="369" y="293"/>
                </a:cubicBezTo>
                <a:cubicBezTo>
                  <a:pt x="359" y="293"/>
                  <a:pt x="358" y="295"/>
                  <a:pt x="352" y="297"/>
                </a:cubicBezTo>
                <a:cubicBezTo>
                  <a:pt x="348" y="296"/>
                  <a:pt x="343" y="296"/>
                  <a:pt x="338" y="296"/>
                </a:cubicBezTo>
                <a:cubicBezTo>
                  <a:pt x="329" y="288"/>
                  <a:pt x="321" y="281"/>
                  <a:pt x="312" y="274"/>
                </a:cubicBezTo>
                <a:cubicBezTo>
                  <a:pt x="304" y="271"/>
                  <a:pt x="296" y="267"/>
                  <a:pt x="289" y="264"/>
                </a:cubicBezTo>
                <a:cubicBezTo>
                  <a:pt x="274" y="263"/>
                  <a:pt x="262" y="260"/>
                  <a:pt x="253" y="257"/>
                </a:cubicBezTo>
                <a:cubicBezTo>
                  <a:pt x="235" y="243"/>
                  <a:pt x="230" y="247"/>
                  <a:pt x="213" y="246"/>
                </a:cubicBezTo>
                <a:cubicBezTo>
                  <a:pt x="210" y="248"/>
                  <a:pt x="206" y="250"/>
                  <a:pt x="203" y="253"/>
                </a:cubicBezTo>
                <a:cubicBezTo>
                  <a:pt x="203" y="261"/>
                  <a:pt x="209" y="268"/>
                  <a:pt x="206" y="282"/>
                </a:cubicBezTo>
                <a:cubicBezTo>
                  <a:pt x="190" y="298"/>
                  <a:pt x="160" y="270"/>
                  <a:pt x="153" y="261"/>
                </a:cubicBezTo>
                <a:cubicBezTo>
                  <a:pt x="145" y="255"/>
                  <a:pt x="137" y="250"/>
                  <a:pt x="130" y="244"/>
                </a:cubicBezTo>
                <a:cubicBezTo>
                  <a:pt x="114" y="235"/>
                  <a:pt x="100" y="227"/>
                  <a:pt x="88" y="223"/>
                </a:cubicBezTo>
                <a:cubicBezTo>
                  <a:pt x="65" y="223"/>
                  <a:pt x="40" y="226"/>
                  <a:pt x="22" y="217"/>
                </a:cubicBezTo>
                <a:cubicBezTo>
                  <a:pt x="20" y="217"/>
                  <a:pt x="18" y="217"/>
                  <a:pt x="17" y="217"/>
                </a:cubicBezTo>
                <a:cubicBezTo>
                  <a:pt x="16" y="208"/>
                  <a:pt x="12" y="192"/>
                  <a:pt x="10" y="190"/>
                </a:cubicBezTo>
                <a:cubicBezTo>
                  <a:pt x="8" y="177"/>
                  <a:pt x="0" y="167"/>
                  <a:pt x="12" y="164"/>
                </a:cubicBezTo>
                <a:cubicBezTo>
                  <a:pt x="15" y="158"/>
                  <a:pt x="19" y="152"/>
                  <a:pt x="21" y="146"/>
                </a:cubicBezTo>
                <a:cubicBezTo>
                  <a:pt x="34" y="146"/>
                  <a:pt x="55" y="146"/>
                  <a:pt x="67" y="134"/>
                </a:cubicBezTo>
                <a:cubicBezTo>
                  <a:pt x="68" y="129"/>
                  <a:pt x="70" y="124"/>
                  <a:pt x="72" y="119"/>
                </a:cubicBezTo>
                <a:cubicBezTo>
                  <a:pt x="77" y="115"/>
                  <a:pt x="81" y="110"/>
                  <a:pt x="85" y="106"/>
                </a:cubicBezTo>
                <a:cubicBezTo>
                  <a:pt x="96" y="77"/>
                  <a:pt x="107" y="79"/>
                  <a:pt x="139" y="75"/>
                </a:cubicBezTo>
                <a:cubicBezTo>
                  <a:pt x="143" y="75"/>
                  <a:pt x="174" y="77"/>
                  <a:pt x="183" y="69"/>
                </a:cubicBezTo>
                <a:cubicBezTo>
                  <a:pt x="181" y="60"/>
                  <a:pt x="179" y="51"/>
                  <a:pt x="178" y="43"/>
                </a:cubicBezTo>
                <a:cubicBezTo>
                  <a:pt x="178" y="27"/>
                  <a:pt x="179" y="0"/>
                  <a:pt x="200" y="10"/>
                </a:cubicBezTo>
                <a:cubicBezTo>
                  <a:pt x="216" y="12"/>
                  <a:pt x="232" y="14"/>
                  <a:pt x="249" y="17"/>
                </a:cubicBezTo>
                <a:cubicBezTo>
                  <a:pt x="246" y="22"/>
                  <a:pt x="247" y="32"/>
                  <a:pt x="248" y="41"/>
                </a:cubicBezTo>
                <a:cubicBezTo>
                  <a:pt x="253" y="49"/>
                  <a:pt x="258" y="54"/>
                  <a:pt x="262" y="67"/>
                </a:cubicBezTo>
                <a:cubicBezTo>
                  <a:pt x="262" y="72"/>
                  <a:pt x="262" y="76"/>
                  <a:pt x="262" y="81"/>
                </a:cubicBezTo>
                <a:cubicBezTo>
                  <a:pt x="259" y="89"/>
                  <a:pt x="253" y="97"/>
                  <a:pt x="255" y="109"/>
                </a:cubicBezTo>
                <a:cubicBezTo>
                  <a:pt x="263" y="116"/>
                  <a:pt x="272" y="124"/>
                  <a:pt x="280" y="132"/>
                </a:cubicBezTo>
                <a:cubicBezTo>
                  <a:pt x="281" y="135"/>
                  <a:pt x="282" y="137"/>
                  <a:pt x="284" y="139"/>
                </a:cubicBezTo>
                <a:cubicBezTo>
                  <a:pt x="283" y="147"/>
                  <a:pt x="283" y="155"/>
                  <a:pt x="283" y="163"/>
                </a:cubicBezTo>
                <a:cubicBezTo>
                  <a:pt x="285" y="165"/>
                  <a:pt x="292" y="165"/>
                  <a:pt x="301" y="165"/>
                </a:cubicBezTo>
                <a:cubicBezTo>
                  <a:pt x="317" y="152"/>
                  <a:pt x="345" y="149"/>
                  <a:pt x="371" y="149"/>
                </a:cubicBezTo>
                <a:cubicBezTo>
                  <a:pt x="372" y="152"/>
                  <a:pt x="373" y="155"/>
                  <a:pt x="374" y="158"/>
                </a:cubicBezTo>
                <a:cubicBezTo>
                  <a:pt x="371" y="164"/>
                  <a:pt x="369" y="169"/>
                  <a:pt x="367" y="175"/>
                </a:cubicBezTo>
                <a:cubicBezTo>
                  <a:pt x="354" y="189"/>
                  <a:pt x="339" y="188"/>
                  <a:pt x="342" y="210"/>
                </a:cubicBezTo>
                <a:cubicBezTo>
                  <a:pt x="348" y="212"/>
                  <a:pt x="354" y="214"/>
                  <a:pt x="359" y="217"/>
                </a:cubicBezTo>
                <a:cubicBezTo>
                  <a:pt x="367" y="227"/>
                  <a:pt x="372" y="232"/>
                  <a:pt x="387" y="241"/>
                </a:cubicBezTo>
                <a:cubicBezTo>
                  <a:pt x="392" y="247"/>
                  <a:pt x="394" y="264"/>
                  <a:pt x="406" y="268"/>
                </a:cubicBezTo>
                <a:cubicBezTo>
                  <a:pt x="411" y="275"/>
                  <a:pt x="417" y="283"/>
                  <a:pt x="423" y="290"/>
                </a:cubicBezTo>
                <a:cubicBezTo>
                  <a:pt x="427" y="292"/>
                  <a:pt x="448" y="303"/>
                  <a:pt x="455" y="290"/>
                </a:cubicBezTo>
                <a:cubicBezTo>
                  <a:pt x="457" y="265"/>
                  <a:pt x="451" y="261"/>
                  <a:pt x="473" y="258"/>
                </a:cubicBezTo>
                <a:cubicBezTo>
                  <a:pt x="483" y="258"/>
                  <a:pt x="489" y="255"/>
                  <a:pt x="500" y="266"/>
                </a:cubicBezTo>
                <a:cubicBezTo>
                  <a:pt x="503" y="266"/>
                  <a:pt x="506" y="266"/>
                  <a:pt x="510" y="267"/>
                </a:cubicBezTo>
                <a:cubicBezTo>
                  <a:pt x="520" y="262"/>
                  <a:pt x="530" y="253"/>
                  <a:pt x="538" y="249"/>
                </a:cubicBezTo>
                <a:cubicBezTo>
                  <a:pt x="543" y="244"/>
                  <a:pt x="549" y="244"/>
                  <a:pt x="559" y="243"/>
                </a:cubicBezTo>
                <a:cubicBezTo>
                  <a:pt x="562" y="247"/>
                  <a:pt x="565" y="250"/>
                  <a:pt x="567" y="254"/>
                </a:cubicBezTo>
                <a:cubicBezTo>
                  <a:pt x="567" y="266"/>
                  <a:pt x="549" y="279"/>
                  <a:pt x="540" y="286"/>
                </a:cubicBezTo>
                <a:cubicBezTo>
                  <a:pt x="529" y="300"/>
                  <a:pt x="527" y="308"/>
                  <a:pt x="527" y="330"/>
                </a:cubicBezTo>
                <a:cubicBezTo>
                  <a:pt x="532" y="338"/>
                  <a:pt x="536" y="346"/>
                  <a:pt x="540" y="354"/>
                </a:cubicBezTo>
                <a:cubicBezTo>
                  <a:pt x="546" y="362"/>
                  <a:pt x="556" y="376"/>
                  <a:pt x="572" y="376"/>
                </a:cubicBezTo>
                <a:cubicBezTo>
                  <a:pt x="572" y="374"/>
                  <a:pt x="573" y="374"/>
                  <a:pt x="573" y="373"/>
                </a:cubicBezTo>
                <a:cubicBezTo>
                  <a:pt x="576" y="373"/>
                  <a:pt x="578" y="373"/>
                  <a:pt x="580" y="373"/>
                </a:cubicBezTo>
                <a:cubicBezTo>
                  <a:pt x="589" y="376"/>
                  <a:pt x="612" y="400"/>
                  <a:pt x="622" y="415"/>
                </a:cubicBezTo>
                <a:cubicBezTo>
                  <a:pt x="624" y="427"/>
                  <a:pt x="628" y="442"/>
                  <a:pt x="629" y="462"/>
                </a:cubicBezTo>
                <a:cubicBezTo>
                  <a:pt x="630" y="467"/>
                  <a:pt x="631" y="473"/>
                  <a:pt x="633" y="479"/>
                </a:cubicBezTo>
                <a:cubicBezTo>
                  <a:pt x="643" y="492"/>
                  <a:pt x="644" y="488"/>
                  <a:pt x="663" y="503"/>
                </a:cubicBezTo>
                <a:cubicBezTo>
                  <a:pt x="665" y="503"/>
                  <a:pt x="678" y="496"/>
                  <a:pt x="686" y="493"/>
                </a:cubicBezTo>
                <a:cubicBezTo>
                  <a:pt x="687" y="486"/>
                  <a:pt x="689" y="485"/>
                  <a:pt x="704" y="482"/>
                </a:cubicBezTo>
                <a:cubicBezTo>
                  <a:pt x="718" y="468"/>
                  <a:pt x="709" y="453"/>
                  <a:pt x="701" y="445"/>
                </a:cubicBezTo>
                <a:cubicBezTo>
                  <a:pt x="682" y="440"/>
                  <a:pt x="685" y="437"/>
                  <a:pt x="687" y="423"/>
                </a:cubicBezTo>
                <a:cubicBezTo>
                  <a:pt x="690" y="418"/>
                  <a:pt x="694" y="413"/>
                  <a:pt x="698" y="407"/>
                </a:cubicBezTo>
                <a:cubicBezTo>
                  <a:pt x="698" y="402"/>
                  <a:pt x="698" y="396"/>
                  <a:pt x="698" y="390"/>
                </a:cubicBezTo>
                <a:cubicBezTo>
                  <a:pt x="701" y="386"/>
                  <a:pt x="706" y="388"/>
                  <a:pt x="711" y="387"/>
                </a:cubicBezTo>
                <a:cubicBezTo>
                  <a:pt x="717" y="382"/>
                  <a:pt x="720" y="379"/>
                  <a:pt x="726" y="376"/>
                </a:cubicBezTo>
                <a:cubicBezTo>
                  <a:pt x="726" y="379"/>
                  <a:pt x="728" y="387"/>
                  <a:pt x="722" y="393"/>
                </a:cubicBezTo>
                <a:cubicBezTo>
                  <a:pt x="721" y="397"/>
                  <a:pt x="721" y="401"/>
                  <a:pt x="721" y="405"/>
                </a:cubicBezTo>
                <a:cubicBezTo>
                  <a:pt x="727" y="413"/>
                  <a:pt x="746" y="416"/>
                  <a:pt x="760" y="420"/>
                </a:cubicBezTo>
                <a:cubicBezTo>
                  <a:pt x="769" y="426"/>
                  <a:pt x="778" y="433"/>
                  <a:pt x="788" y="439"/>
                </a:cubicBezTo>
                <a:cubicBezTo>
                  <a:pt x="791" y="439"/>
                  <a:pt x="794" y="439"/>
                  <a:pt x="797" y="439"/>
                </a:cubicBezTo>
                <a:cubicBezTo>
                  <a:pt x="794" y="445"/>
                  <a:pt x="791" y="451"/>
                  <a:pt x="789" y="456"/>
                </a:cubicBezTo>
                <a:cubicBezTo>
                  <a:pt x="790" y="468"/>
                  <a:pt x="791" y="479"/>
                  <a:pt x="793" y="490"/>
                </a:cubicBezTo>
                <a:cubicBezTo>
                  <a:pt x="791" y="495"/>
                  <a:pt x="789" y="501"/>
                  <a:pt x="788" y="506"/>
                </a:cubicBezTo>
                <a:cubicBezTo>
                  <a:pt x="784" y="506"/>
                  <a:pt x="781" y="506"/>
                  <a:pt x="778" y="503"/>
                </a:cubicBezTo>
                <a:cubicBezTo>
                  <a:pt x="764" y="501"/>
                  <a:pt x="755" y="501"/>
                  <a:pt x="748" y="511"/>
                </a:cubicBezTo>
                <a:cubicBezTo>
                  <a:pt x="748" y="518"/>
                  <a:pt x="748" y="526"/>
                  <a:pt x="748" y="534"/>
                </a:cubicBezTo>
                <a:cubicBezTo>
                  <a:pt x="746" y="534"/>
                  <a:pt x="744" y="534"/>
                  <a:pt x="742" y="535"/>
                </a:cubicBezTo>
                <a:close/>
              </a:path>
            </a:pathLst>
          </a:custGeom>
          <a:solidFill>
            <a:schemeClr val="accent1">
              <a:lumMod val="40000"/>
              <a:lumOff val="60000"/>
            </a:schemeClr>
          </a:solidFill>
          <a:ln w="12700">
            <a:noFill/>
            <a:miter lim="800000"/>
          </a:ln>
        </p:spPr>
        <p:txBody>
          <a:bodyPr/>
          <a:lstStyle/>
          <a:p>
            <a:pPr fontAlgn="base" latinLnBrk="1">
              <a:spcBef>
                <a:spcPct val="0"/>
              </a:spcBef>
              <a:spcAft>
                <a:spcPct val="0"/>
              </a:spcAft>
              <a:defRPr/>
            </a:pPr>
            <a:endParaRPr kumimoji="1" lang="en-US" altLang="en-US" kern="0" noProof="1">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33" name="Freeform 244"/>
          <p:cNvSpPr>
            <a:spLocks noChangeAspect="1"/>
          </p:cNvSpPr>
          <p:nvPr/>
        </p:nvSpPr>
        <p:spPr bwMode="auto">
          <a:xfrm>
            <a:off x="7609840" y="4236720"/>
            <a:ext cx="285750" cy="224790"/>
          </a:xfrm>
          <a:custGeom>
            <a:avLst/>
            <a:gdLst>
              <a:gd name="T0" fmla="*/ 6585 w 81"/>
              <a:gd name="T1" fmla="*/ 113411 h 75"/>
              <a:gd name="T2" fmla="*/ 39511 w 81"/>
              <a:gd name="T3" fmla="*/ 104458 h 75"/>
              <a:gd name="T4" fmla="*/ 46096 w 81"/>
              <a:gd name="T5" fmla="*/ 101473 h 75"/>
              <a:gd name="T6" fmla="*/ 46096 w 81"/>
              <a:gd name="T7" fmla="*/ 74613 h 75"/>
              <a:gd name="T8" fmla="*/ 75730 w 81"/>
              <a:gd name="T9" fmla="*/ 65659 h 75"/>
              <a:gd name="T10" fmla="*/ 69144 w 81"/>
              <a:gd name="T11" fmla="*/ 62675 h 75"/>
              <a:gd name="T12" fmla="*/ 59267 w 81"/>
              <a:gd name="T13" fmla="*/ 41783 h 75"/>
              <a:gd name="T14" fmla="*/ 72437 w 81"/>
              <a:gd name="T15" fmla="*/ 26861 h 75"/>
              <a:gd name="T16" fmla="*/ 88900 w 81"/>
              <a:gd name="T17" fmla="*/ 2985 h 75"/>
              <a:gd name="T18" fmla="*/ 102070 w 81"/>
              <a:gd name="T19" fmla="*/ 2985 h 75"/>
              <a:gd name="T20" fmla="*/ 111948 w 81"/>
              <a:gd name="T21" fmla="*/ 2985 h 75"/>
              <a:gd name="T22" fmla="*/ 118533 w 81"/>
              <a:gd name="T23" fmla="*/ 8954 h 75"/>
              <a:gd name="T24" fmla="*/ 131704 w 81"/>
              <a:gd name="T25" fmla="*/ 11938 h 75"/>
              <a:gd name="T26" fmla="*/ 138289 w 81"/>
              <a:gd name="T27" fmla="*/ 14923 h 75"/>
              <a:gd name="T28" fmla="*/ 148167 w 81"/>
              <a:gd name="T29" fmla="*/ 23876 h 75"/>
              <a:gd name="T30" fmla="*/ 154752 w 81"/>
              <a:gd name="T31" fmla="*/ 26861 h 75"/>
              <a:gd name="T32" fmla="*/ 158044 w 81"/>
              <a:gd name="T33" fmla="*/ 29845 h 75"/>
              <a:gd name="T34" fmla="*/ 167922 w 81"/>
              <a:gd name="T35" fmla="*/ 29845 h 75"/>
              <a:gd name="T36" fmla="*/ 174507 w 81"/>
              <a:gd name="T37" fmla="*/ 32830 h 75"/>
              <a:gd name="T38" fmla="*/ 184385 w 81"/>
              <a:gd name="T39" fmla="*/ 35814 h 75"/>
              <a:gd name="T40" fmla="*/ 190970 w 81"/>
              <a:gd name="T41" fmla="*/ 41783 h 75"/>
              <a:gd name="T42" fmla="*/ 204141 w 81"/>
              <a:gd name="T43" fmla="*/ 47752 h 75"/>
              <a:gd name="T44" fmla="*/ 210726 w 81"/>
              <a:gd name="T45" fmla="*/ 50737 h 75"/>
              <a:gd name="T46" fmla="*/ 214019 w 81"/>
              <a:gd name="T47" fmla="*/ 59690 h 75"/>
              <a:gd name="T48" fmla="*/ 223896 w 81"/>
              <a:gd name="T49" fmla="*/ 65659 h 75"/>
              <a:gd name="T50" fmla="*/ 230481 w 81"/>
              <a:gd name="T51" fmla="*/ 80582 h 75"/>
              <a:gd name="T52" fmla="*/ 250237 w 81"/>
              <a:gd name="T53" fmla="*/ 104458 h 75"/>
              <a:gd name="T54" fmla="*/ 256822 w 81"/>
              <a:gd name="T55" fmla="*/ 116396 h 75"/>
              <a:gd name="T56" fmla="*/ 266700 w 81"/>
              <a:gd name="T57" fmla="*/ 134303 h 75"/>
              <a:gd name="T58" fmla="*/ 266700 w 81"/>
              <a:gd name="T59" fmla="*/ 146241 h 75"/>
              <a:gd name="T60" fmla="*/ 266700 w 81"/>
              <a:gd name="T61" fmla="*/ 161163 h 75"/>
              <a:gd name="T62" fmla="*/ 263407 w 81"/>
              <a:gd name="T63" fmla="*/ 167132 h 75"/>
              <a:gd name="T64" fmla="*/ 256822 w 81"/>
              <a:gd name="T65" fmla="*/ 167132 h 75"/>
              <a:gd name="T66" fmla="*/ 246944 w 81"/>
              <a:gd name="T67" fmla="*/ 167132 h 75"/>
              <a:gd name="T68" fmla="*/ 243652 w 81"/>
              <a:gd name="T69" fmla="*/ 170117 h 75"/>
              <a:gd name="T70" fmla="*/ 240359 w 81"/>
              <a:gd name="T71" fmla="*/ 167132 h 75"/>
              <a:gd name="T72" fmla="*/ 230481 w 81"/>
              <a:gd name="T73" fmla="*/ 167132 h 75"/>
              <a:gd name="T74" fmla="*/ 220604 w 81"/>
              <a:gd name="T75" fmla="*/ 167132 h 75"/>
              <a:gd name="T76" fmla="*/ 207433 w 81"/>
              <a:gd name="T77" fmla="*/ 170117 h 75"/>
              <a:gd name="T78" fmla="*/ 184385 w 81"/>
              <a:gd name="T79" fmla="*/ 179070 h 75"/>
              <a:gd name="T80" fmla="*/ 167922 w 81"/>
              <a:gd name="T81" fmla="*/ 185039 h 75"/>
              <a:gd name="T82" fmla="*/ 154752 w 81"/>
              <a:gd name="T83" fmla="*/ 193993 h 75"/>
              <a:gd name="T84" fmla="*/ 151459 w 81"/>
              <a:gd name="T85" fmla="*/ 202946 h 75"/>
              <a:gd name="T86" fmla="*/ 148167 w 81"/>
              <a:gd name="T87" fmla="*/ 211900 h 75"/>
              <a:gd name="T88" fmla="*/ 138289 w 81"/>
              <a:gd name="T89" fmla="*/ 214884 h 75"/>
              <a:gd name="T90" fmla="*/ 134996 w 81"/>
              <a:gd name="T91" fmla="*/ 217869 h 75"/>
              <a:gd name="T92" fmla="*/ 128411 w 81"/>
              <a:gd name="T93" fmla="*/ 220853 h 75"/>
              <a:gd name="T94" fmla="*/ 115241 w 81"/>
              <a:gd name="T95" fmla="*/ 223838 h 75"/>
              <a:gd name="T96" fmla="*/ 98778 w 81"/>
              <a:gd name="T97" fmla="*/ 202946 h 75"/>
              <a:gd name="T98" fmla="*/ 79022 w 81"/>
              <a:gd name="T99" fmla="*/ 193993 h 75"/>
              <a:gd name="T100" fmla="*/ 55974 w 81"/>
              <a:gd name="T101" fmla="*/ 188024 h 75"/>
              <a:gd name="T102" fmla="*/ 52681 w 81"/>
              <a:gd name="T103" fmla="*/ 193993 h 75"/>
              <a:gd name="T104" fmla="*/ 46096 w 81"/>
              <a:gd name="T105" fmla="*/ 182055 h 75"/>
              <a:gd name="T106" fmla="*/ 36219 w 81"/>
              <a:gd name="T107" fmla="*/ 146241 h 75"/>
              <a:gd name="T108" fmla="*/ 16463 w 81"/>
              <a:gd name="T109" fmla="*/ 146241 h 75"/>
              <a:gd name="T110" fmla="*/ 13170 w 81"/>
              <a:gd name="T111" fmla="*/ 128334 h 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1"/>
              <a:gd name="T169" fmla="*/ 0 h 75"/>
              <a:gd name="T170" fmla="*/ 81 w 81"/>
              <a:gd name="T171" fmla="*/ 75 h 7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1" h="75">
                <a:moveTo>
                  <a:pt x="0" y="40"/>
                </a:moveTo>
                <a:lnTo>
                  <a:pt x="2" y="38"/>
                </a:lnTo>
                <a:lnTo>
                  <a:pt x="10" y="37"/>
                </a:lnTo>
                <a:lnTo>
                  <a:pt x="12" y="35"/>
                </a:lnTo>
                <a:lnTo>
                  <a:pt x="14" y="35"/>
                </a:lnTo>
                <a:lnTo>
                  <a:pt x="14" y="34"/>
                </a:lnTo>
                <a:lnTo>
                  <a:pt x="17" y="34"/>
                </a:lnTo>
                <a:lnTo>
                  <a:pt x="14" y="25"/>
                </a:lnTo>
                <a:lnTo>
                  <a:pt x="17" y="22"/>
                </a:lnTo>
                <a:lnTo>
                  <a:pt x="23" y="22"/>
                </a:lnTo>
                <a:lnTo>
                  <a:pt x="22" y="21"/>
                </a:lnTo>
                <a:lnTo>
                  <a:pt x="21" y="21"/>
                </a:lnTo>
                <a:lnTo>
                  <a:pt x="19" y="18"/>
                </a:lnTo>
                <a:lnTo>
                  <a:pt x="18" y="14"/>
                </a:lnTo>
                <a:lnTo>
                  <a:pt x="21" y="14"/>
                </a:lnTo>
                <a:lnTo>
                  <a:pt x="22" y="9"/>
                </a:lnTo>
                <a:lnTo>
                  <a:pt x="19" y="8"/>
                </a:lnTo>
                <a:lnTo>
                  <a:pt x="27" y="1"/>
                </a:lnTo>
                <a:lnTo>
                  <a:pt x="28" y="4"/>
                </a:lnTo>
                <a:lnTo>
                  <a:pt x="31" y="1"/>
                </a:lnTo>
                <a:lnTo>
                  <a:pt x="31" y="0"/>
                </a:lnTo>
                <a:lnTo>
                  <a:pt x="34" y="1"/>
                </a:lnTo>
                <a:lnTo>
                  <a:pt x="35" y="1"/>
                </a:lnTo>
                <a:lnTo>
                  <a:pt x="36" y="3"/>
                </a:lnTo>
                <a:lnTo>
                  <a:pt x="38" y="3"/>
                </a:lnTo>
                <a:lnTo>
                  <a:pt x="40" y="4"/>
                </a:lnTo>
                <a:lnTo>
                  <a:pt x="42" y="4"/>
                </a:lnTo>
                <a:lnTo>
                  <a:pt x="42" y="5"/>
                </a:lnTo>
                <a:lnTo>
                  <a:pt x="44" y="8"/>
                </a:lnTo>
                <a:lnTo>
                  <a:pt x="45" y="8"/>
                </a:lnTo>
                <a:lnTo>
                  <a:pt x="46" y="8"/>
                </a:lnTo>
                <a:lnTo>
                  <a:pt x="47" y="9"/>
                </a:lnTo>
                <a:lnTo>
                  <a:pt x="47" y="10"/>
                </a:lnTo>
                <a:lnTo>
                  <a:pt x="48" y="10"/>
                </a:lnTo>
                <a:lnTo>
                  <a:pt x="50" y="10"/>
                </a:lnTo>
                <a:lnTo>
                  <a:pt x="51" y="10"/>
                </a:lnTo>
                <a:lnTo>
                  <a:pt x="52" y="10"/>
                </a:lnTo>
                <a:lnTo>
                  <a:pt x="53" y="11"/>
                </a:lnTo>
                <a:lnTo>
                  <a:pt x="54" y="11"/>
                </a:lnTo>
                <a:lnTo>
                  <a:pt x="56" y="12"/>
                </a:lnTo>
                <a:lnTo>
                  <a:pt x="57" y="12"/>
                </a:lnTo>
                <a:lnTo>
                  <a:pt x="58" y="14"/>
                </a:lnTo>
                <a:lnTo>
                  <a:pt x="62" y="15"/>
                </a:lnTo>
                <a:lnTo>
                  <a:pt x="62" y="16"/>
                </a:lnTo>
                <a:lnTo>
                  <a:pt x="63" y="16"/>
                </a:lnTo>
                <a:lnTo>
                  <a:pt x="64" y="17"/>
                </a:lnTo>
                <a:lnTo>
                  <a:pt x="64" y="18"/>
                </a:lnTo>
                <a:lnTo>
                  <a:pt x="65" y="20"/>
                </a:lnTo>
                <a:lnTo>
                  <a:pt x="67" y="21"/>
                </a:lnTo>
                <a:lnTo>
                  <a:pt x="68" y="22"/>
                </a:lnTo>
                <a:lnTo>
                  <a:pt x="69" y="26"/>
                </a:lnTo>
                <a:lnTo>
                  <a:pt x="70" y="27"/>
                </a:lnTo>
                <a:lnTo>
                  <a:pt x="73" y="31"/>
                </a:lnTo>
                <a:lnTo>
                  <a:pt x="76" y="35"/>
                </a:lnTo>
                <a:lnTo>
                  <a:pt x="78" y="38"/>
                </a:lnTo>
                <a:lnTo>
                  <a:pt x="78" y="39"/>
                </a:lnTo>
                <a:lnTo>
                  <a:pt x="80" y="44"/>
                </a:lnTo>
                <a:lnTo>
                  <a:pt x="81" y="45"/>
                </a:lnTo>
                <a:lnTo>
                  <a:pt x="81" y="46"/>
                </a:lnTo>
                <a:lnTo>
                  <a:pt x="81" y="49"/>
                </a:lnTo>
                <a:lnTo>
                  <a:pt x="81" y="52"/>
                </a:lnTo>
                <a:lnTo>
                  <a:pt x="81" y="54"/>
                </a:lnTo>
                <a:lnTo>
                  <a:pt x="80" y="55"/>
                </a:lnTo>
                <a:lnTo>
                  <a:pt x="80" y="56"/>
                </a:lnTo>
                <a:lnTo>
                  <a:pt x="79" y="56"/>
                </a:lnTo>
                <a:lnTo>
                  <a:pt x="78" y="56"/>
                </a:lnTo>
                <a:lnTo>
                  <a:pt x="76" y="56"/>
                </a:lnTo>
                <a:lnTo>
                  <a:pt x="75" y="56"/>
                </a:lnTo>
                <a:lnTo>
                  <a:pt x="75" y="57"/>
                </a:lnTo>
                <a:lnTo>
                  <a:pt x="74" y="57"/>
                </a:lnTo>
                <a:lnTo>
                  <a:pt x="73" y="57"/>
                </a:lnTo>
                <a:lnTo>
                  <a:pt x="73" y="56"/>
                </a:lnTo>
                <a:lnTo>
                  <a:pt x="71" y="56"/>
                </a:lnTo>
                <a:lnTo>
                  <a:pt x="70" y="56"/>
                </a:lnTo>
                <a:lnTo>
                  <a:pt x="68" y="56"/>
                </a:lnTo>
                <a:lnTo>
                  <a:pt x="67" y="56"/>
                </a:lnTo>
                <a:lnTo>
                  <a:pt x="64" y="57"/>
                </a:lnTo>
                <a:lnTo>
                  <a:pt x="63" y="57"/>
                </a:lnTo>
                <a:lnTo>
                  <a:pt x="61" y="57"/>
                </a:lnTo>
                <a:lnTo>
                  <a:pt x="56" y="60"/>
                </a:lnTo>
                <a:lnTo>
                  <a:pt x="54" y="61"/>
                </a:lnTo>
                <a:lnTo>
                  <a:pt x="51" y="62"/>
                </a:lnTo>
                <a:lnTo>
                  <a:pt x="48" y="63"/>
                </a:lnTo>
                <a:lnTo>
                  <a:pt x="47" y="65"/>
                </a:lnTo>
                <a:lnTo>
                  <a:pt x="47" y="66"/>
                </a:lnTo>
                <a:lnTo>
                  <a:pt x="46" y="68"/>
                </a:lnTo>
                <a:lnTo>
                  <a:pt x="45" y="68"/>
                </a:lnTo>
                <a:lnTo>
                  <a:pt x="45" y="71"/>
                </a:lnTo>
                <a:lnTo>
                  <a:pt x="44" y="71"/>
                </a:lnTo>
                <a:lnTo>
                  <a:pt x="42" y="72"/>
                </a:lnTo>
                <a:lnTo>
                  <a:pt x="42" y="73"/>
                </a:lnTo>
                <a:lnTo>
                  <a:pt x="41" y="73"/>
                </a:lnTo>
                <a:lnTo>
                  <a:pt x="40" y="73"/>
                </a:lnTo>
                <a:lnTo>
                  <a:pt x="39" y="74"/>
                </a:lnTo>
                <a:lnTo>
                  <a:pt x="38" y="74"/>
                </a:lnTo>
                <a:lnTo>
                  <a:pt x="35" y="75"/>
                </a:lnTo>
                <a:lnTo>
                  <a:pt x="35" y="72"/>
                </a:lnTo>
                <a:lnTo>
                  <a:pt x="30" y="68"/>
                </a:lnTo>
                <a:lnTo>
                  <a:pt x="24" y="68"/>
                </a:lnTo>
                <a:lnTo>
                  <a:pt x="24" y="65"/>
                </a:lnTo>
                <a:lnTo>
                  <a:pt x="22" y="62"/>
                </a:lnTo>
                <a:lnTo>
                  <a:pt x="17" y="63"/>
                </a:lnTo>
                <a:lnTo>
                  <a:pt x="17" y="66"/>
                </a:lnTo>
                <a:lnTo>
                  <a:pt x="16" y="65"/>
                </a:lnTo>
                <a:lnTo>
                  <a:pt x="13" y="65"/>
                </a:lnTo>
                <a:lnTo>
                  <a:pt x="14" y="61"/>
                </a:lnTo>
                <a:lnTo>
                  <a:pt x="13" y="60"/>
                </a:lnTo>
                <a:lnTo>
                  <a:pt x="11" y="49"/>
                </a:lnTo>
                <a:lnTo>
                  <a:pt x="8" y="48"/>
                </a:lnTo>
                <a:lnTo>
                  <a:pt x="5" y="49"/>
                </a:lnTo>
                <a:lnTo>
                  <a:pt x="4" y="46"/>
                </a:lnTo>
                <a:lnTo>
                  <a:pt x="4" y="43"/>
                </a:lnTo>
                <a:lnTo>
                  <a:pt x="0" y="40"/>
                </a:lnTo>
                <a:close/>
              </a:path>
            </a:pathLst>
          </a:custGeom>
          <a:solidFill>
            <a:schemeClr val="accent1">
              <a:lumMod val="7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rgbClr val="00000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34" name="Text Box 92"/>
          <p:cNvSpPr txBox="1">
            <a:spLocks noChangeArrowheads="1"/>
          </p:cNvSpPr>
          <p:nvPr/>
        </p:nvSpPr>
        <p:spPr bwMode="auto">
          <a:xfrm>
            <a:off x="7943850" y="4234180"/>
            <a:ext cx="256540" cy="210820"/>
          </a:xfrm>
          <a:prstGeom prst="rect">
            <a:avLst/>
          </a:prstGeom>
          <a:noFill/>
          <a:ln w="6350">
            <a:noFill/>
            <a:miter lim="800000"/>
          </a:ln>
        </p:spPr>
        <p:txBody>
          <a:bodyPr wrap="none" lIns="0" tIns="0" rIns="0" bIns="0" anchor="ctr"/>
          <a:lstStyle/>
          <a:p>
            <a:pPr>
              <a:spcBef>
                <a:spcPct val="50000"/>
              </a:spcBef>
            </a:pPr>
            <a:r>
              <a:rPr lang="zh-CN" altLang="en-US" sz="1000" b="1" dirty="0">
                <a:ln>
                  <a:noFill/>
                </a:ln>
                <a:solidFill>
                  <a:schemeClr val="tx1"/>
                </a:solidFill>
                <a:effectLst/>
                <a:latin typeface="华文细黑" panose="02010600040101010101" pitchFamily="2" charset="-122"/>
                <a:ea typeface="华文细黑" panose="02010600040101010101" pitchFamily="2" charset="-122"/>
              </a:rPr>
              <a:t>上海</a:t>
            </a:r>
          </a:p>
        </p:txBody>
      </p:sp>
      <p:sp>
        <p:nvSpPr>
          <p:cNvPr id="135" name="Text Box 110"/>
          <p:cNvSpPr txBox="1">
            <a:spLocks noChangeArrowheads="1"/>
          </p:cNvSpPr>
          <p:nvPr/>
        </p:nvSpPr>
        <p:spPr bwMode="auto">
          <a:xfrm>
            <a:off x="7567930" y="3187065"/>
            <a:ext cx="256540" cy="210820"/>
          </a:xfrm>
          <a:prstGeom prst="rect">
            <a:avLst/>
          </a:prstGeom>
          <a:noFill/>
          <a:ln w="6350">
            <a:noFill/>
            <a:miter lim="800000"/>
          </a:ln>
        </p:spPr>
        <p:txBody>
          <a:bodyPr wrap="none" lIns="0" tIns="0" rIns="0" bIns="0" anchor="ctr">
            <a:scene3d>
              <a:camera prst="orthographicFront"/>
              <a:lightRig rig="threePt" dir="t"/>
            </a:scene3d>
          </a:bodyPr>
          <a:lstStyle/>
          <a:p>
            <a:pPr>
              <a:spcBef>
                <a:spcPct val="50000"/>
              </a:spcBef>
            </a:pPr>
            <a:r>
              <a:rPr lang="zh-CN" altLang="en-US" sz="1000" b="1" dirty="0">
                <a:ln>
                  <a:noFill/>
                </a:ln>
                <a:solidFill>
                  <a:schemeClr val="tx1"/>
                </a:solidFill>
                <a:effectLst/>
                <a:latin typeface="华文细黑" panose="02010600040101010101" pitchFamily="2" charset="-122"/>
                <a:ea typeface="华文细黑" panose="02010600040101010101" pitchFamily="2" charset="-122"/>
              </a:rPr>
              <a:t>天津</a:t>
            </a:r>
          </a:p>
        </p:txBody>
      </p:sp>
      <p:sp>
        <p:nvSpPr>
          <p:cNvPr id="136" name="Text Box 113"/>
          <p:cNvSpPr txBox="1">
            <a:spLocks noChangeArrowheads="1"/>
          </p:cNvSpPr>
          <p:nvPr/>
        </p:nvSpPr>
        <p:spPr bwMode="auto">
          <a:xfrm>
            <a:off x="6944360" y="2903855"/>
            <a:ext cx="256540" cy="210820"/>
          </a:xfrm>
          <a:prstGeom prst="rect">
            <a:avLst/>
          </a:prstGeom>
          <a:noFill/>
          <a:ln w="6350">
            <a:noFill/>
            <a:miter lim="800000"/>
          </a:ln>
        </p:spPr>
        <p:txBody>
          <a:bodyPr wrap="none" lIns="0" tIns="0" rIns="0" bIns="0" anchor="ctr"/>
          <a:lstStyle/>
          <a:p>
            <a:pPr>
              <a:spcBef>
                <a:spcPct val="50000"/>
              </a:spcBef>
            </a:pPr>
            <a:r>
              <a:rPr lang="zh-CN" altLang="en-US" sz="1000" b="1" dirty="0">
                <a:ln>
                  <a:noFill/>
                </a:ln>
                <a:solidFill>
                  <a:schemeClr val="tx1"/>
                </a:solidFill>
                <a:effectLst/>
                <a:latin typeface="华文细黑" panose="02010600040101010101" pitchFamily="2" charset="-122"/>
                <a:ea typeface="华文细黑" panose="02010600040101010101" pitchFamily="2" charset="-122"/>
              </a:rPr>
              <a:t>北京</a:t>
            </a:r>
          </a:p>
        </p:txBody>
      </p:sp>
      <p:sp>
        <p:nvSpPr>
          <p:cNvPr id="137" name="Text Box 143"/>
          <p:cNvSpPr txBox="1">
            <a:spLocks noChangeArrowheads="1"/>
          </p:cNvSpPr>
          <p:nvPr/>
        </p:nvSpPr>
        <p:spPr bwMode="auto">
          <a:xfrm>
            <a:off x="7668895" y="3577590"/>
            <a:ext cx="256540" cy="210820"/>
          </a:xfrm>
          <a:prstGeom prst="rect">
            <a:avLst/>
          </a:prstGeom>
          <a:noFill/>
          <a:ln w="6350">
            <a:noFill/>
            <a:miter lim="800000"/>
          </a:ln>
        </p:spPr>
        <p:txBody>
          <a:bodyPr wrap="none" lIns="0" tIns="0" rIns="0" bIns="0" anchor="ctr"/>
          <a:lstStyle/>
          <a:p>
            <a:pPr>
              <a:spcBef>
                <a:spcPct val="50000"/>
              </a:spcBef>
            </a:pPr>
            <a:r>
              <a:rPr lang="zh-CN" altLang="en-US" sz="1000" b="1" dirty="0">
                <a:ln>
                  <a:noFill/>
                </a:ln>
                <a:solidFill>
                  <a:schemeClr val="tx1"/>
                </a:solidFill>
                <a:effectLst/>
                <a:latin typeface="华文细黑" panose="02010600040101010101" pitchFamily="2" charset="-122"/>
                <a:ea typeface="华文细黑" panose="02010600040101010101" pitchFamily="2" charset="-122"/>
              </a:rPr>
              <a:t>青岛</a:t>
            </a:r>
          </a:p>
        </p:txBody>
      </p:sp>
      <p:sp>
        <p:nvSpPr>
          <p:cNvPr id="138" name="Text Box 168"/>
          <p:cNvSpPr txBox="1">
            <a:spLocks noChangeArrowheads="1"/>
          </p:cNvSpPr>
          <p:nvPr/>
        </p:nvSpPr>
        <p:spPr bwMode="auto">
          <a:xfrm>
            <a:off x="6812280" y="3277235"/>
            <a:ext cx="256540" cy="210820"/>
          </a:xfrm>
          <a:prstGeom prst="rect">
            <a:avLst/>
          </a:prstGeom>
          <a:noFill/>
          <a:ln w="6350">
            <a:noFill/>
            <a:miter lim="800000"/>
          </a:ln>
          <a:extLst>
            <a:ext uri="{909E8E84-426E-40DD-AFC4-6F175D3DCCD1}">
              <a14:hiddenFill xmlns:a14="http://schemas.microsoft.com/office/drawing/2010/main">
                <a:solidFill>
                  <a:schemeClr val="accent1">
                    <a:lumMod val="40000"/>
                    <a:lumOff val="60000"/>
                  </a:schemeClr>
                </a:solidFill>
              </a14:hiddenFill>
            </a:ext>
          </a:extLst>
        </p:spPr>
        <p:txBody>
          <a:bodyPr wrap="none" lIns="0" tIns="0" rIns="0" bIns="0" anchor="ctr"/>
          <a:lstStyle/>
          <a:p>
            <a:pPr>
              <a:spcBef>
                <a:spcPct val="50000"/>
              </a:spcBef>
            </a:pPr>
            <a:r>
              <a:rPr lang="zh-CN" altLang="en-US" sz="1000" b="1" dirty="0">
                <a:ln>
                  <a:noFill/>
                </a:ln>
                <a:solidFill>
                  <a:schemeClr val="tx1"/>
                </a:solidFill>
                <a:effectLst/>
                <a:latin typeface="华文细黑" panose="02010600040101010101" pitchFamily="2" charset="-122"/>
                <a:ea typeface="华文细黑" panose="02010600040101010101" pitchFamily="2" charset="-122"/>
              </a:rPr>
              <a:t>沧州</a:t>
            </a:r>
          </a:p>
        </p:txBody>
      </p:sp>
      <p:sp>
        <p:nvSpPr>
          <p:cNvPr id="139" name="Text Box 143"/>
          <p:cNvSpPr txBox="1">
            <a:spLocks noChangeArrowheads="1"/>
          </p:cNvSpPr>
          <p:nvPr/>
        </p:nvSpPr>
        <p:spPr bwMode="auto">
          <a:xfrm>
            <a:off x="5345430" y="4321810"/>
            <a:ext cx="339090" cy="209550"/>
          </a:xfrm>
          <a:prstGeom prst="rect">
            <a:avLst/>
          </a:prstGeom>
          <a:noFill/>
          <a:ln w="6350">
            <a:noFill/>
            <a:miter lim="800000"/>
          </a:ln>
        </p:spPr>
        <p:txBody>
          <a:bodyPr wrap="none" lIns="0" tIns="0" rIns="0" bIns="0" anchor="ctr"/>
          <a:lstStyle/>
          <a:p>
            <a:pPr>
              <a:spcBef>
                <a:spcPct val="50000"/>
              </a:spcBef>
            </a:pPr>
            <a:r>
              <a:rPr lang="zh-CN" altLang="en-US" sz="1000" b="1" dirty="0">
                <a:ln>
                  <a:noFill/>
                </a:ln>
                <a:solidFill>
                  <a:schemeClr val="tx1"/>
                </a:solidFill>
                <a:effectLst/>
                <a:latin typeface="华文细黑" panose="02010600040101010101" pitchFamily="2" charset="-122"/>
                <a:ea typeface="华文细黑" panose="02010600040101010101" pitchFamily="2" charset="-122"/>
              </a:rPr>
              <a:t>资阳</a:t>
            </a:r>
          </a:p>
        </p:txBody>
      </p:sp>
      <p:sp>
        <p:nvSpPr>
          <p:cNvPr id="140" name="Text Box 92"/>
          <p:cNvSpPr txBox="1">
            <a:spLocks noChangeArrowheads="1"/>
          </p:cNvSpPr>
          <p:nvPr/>
        </p:nvSpPr>
        <p:spPr bwMode="auto">
          <a:xfrm>
            <a:off x="7719060" y="4005580"/>
            <a:ext cx="256540" cy="210820"/>
          </a:xfrm>
          <a:prstGeom prst="rect">
            <a:avLst/>
          </a:prstGeom>
          <a:noFill/>
          <a:ln w="6350">
            <a:noFill/>
            <a:miter lim="800000"/>
          </a:ln>
          <a:extLst>
            <a:ext uri="{909E8E84-426E-40DD-AFC4-6F175D3DCCD1}">
              <a14:hiddenFill xmlns:a14="http://schemas.microsoft.com/office/drawing/2010/main">
                <a:solidFill>
                  <a:schemeClr val="accent1">
                    <a:lumMod val="40000"/>
                    <a:lumOff val="60000"/>
                  </a:schemeClr>
                </a:solidFill>
              </a14:hiddenFill>
            </a:ext>
          </a:extLst>
        </p:spPr>
        <p:txBody>
          <a:bodyPr wrap="none" lIns="0" tIns="0" rIns="0" bIns="0" anchor="ctr"/>
          <a:lstStyle/>
          <a:p>
            <a:pPr>
              <a:spcBef>
                <a:spcPct val="50000"/>
              </a:spcBef>
            </a:pPr>
            <a:r>
              <a:rPr lang="zh-CN" altLang="en-US" sz="1000" b="1" dirty="0">
                <a:ln>
                  <a:noFill/>
                </a:ln>
                <a:solidFill>
                  <a:schemeClr val="tx1"/>
                </a:solidFill>
                <a:effectLst/>
                <a:latin typeface="华文细黑" panose="02010600040101010101" pitchFamily="2" charset="-122"/>
                <a:ea typeface="华文细黑" panose="02010600040101010101" pitchFamily="2" charset="-122"/>
              </a:rPr>
              <a:t>盐城</a:t>
            </a:r>
          </a:p>
        </p:txBody>
      </p:sp>
      <p:sp>
        <p:nvSpPr>
          <p:cNvPr id="141" name="Text Box 143"/>
          <p:cNvSpPr txBox="1">
            <a:spLocks noChangeArrowheads="1"/>
          </p:cNvSpPr>
          <p:nvPr/>
        </p:nvSpPr>
        <p:spPr bwMode="auto">
          <a:xfrm>
            <a:off x="6108700" y="4444365"/>
            <a:ext cx="339090" cy="209550"/>
          </a:xfrm>
          <a:prstGeom prst="rect">
            <a:avLst/>
          </a:prstGeom>
          <a:noFill/>
          <a:ln w="6350">
            <a:noFill/>
            <a:miter lim="800000"/>
          </a:ln>
        </p:spPr>
        <p:txBody>
          <a:bodyPr wrap="none" lIns="0" tIns="0" rIns="0" bIns="0" anchor="ctr"/>
          <a:lstStyle/>
          <a:p>
            <a:pPr>
              <a:spcBef>
                <a:spcPct val="50000"/>
              </a:spcBef>
            </a:pPr>
            <a:r>
              <a:rPr lang="zh-CN" altLang="en-US" sz="1000" b="1" dirty="0">
                <a:ln>
                  <a:noFill/>
                </a:ln>
                <a:solidFill>
                  <a:schemeClr val="tx1"/>
                </a:solidFill>
                <a:effectLst/>
                <a:latin typeface="华文细黑" panose="02010600040101010101" pitchFamily="2" charset="-122"/>
                <a:ea typeface="华文细黑" panose="02010600040101010101" pitchFamily="2" charset="-122"/>
              </a:rPr>
              <a:t>重庆</a:t>
            </a:r>
          </a:p>
        </p:txBody>
      </p:sp>
      <p:sp>
        <p:nvSpPr>
          <p:cNvPr id="142" name="椭圆 141"/>
          <p:cNvSpPr>
            <a:spLocks noChangeAspect="1"/>
          </p:cNvSpPr>
          <p:nvPr/>
        </p:nvSpPr>
        <p:spPr bwMode="auto">
          <a:xfrm>
            <a:off x="5946775" y="4486910"/>
            <a:ext cx="110490" cy="121285"/>
          </a:xfrm>
          <a:prstGeom prst="ellipse">
            <a:avLst/>
          </a:prstGeom>
          <a:solidFill>
            <a:srgbClr val="F083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43" name="椭圆 142"/>
          <p:cNvSpPr>
            <a:spLocks noChangeAspect="1"/>
          </p:cNvSpPr>
          <p:nvPr/>
        </p:nvSpPr>
        <p:spPr bwMode="auto">
          <a:xfrm>
            <a:off x="7647940" y="4249420"/>
            <a:ext cx="111125" cy="121920"/>
          </a:xfrm>
          <a:prstGeom prst="ellipse">
            <a:avLst/>
          </a:prstGeom>
          <a:solidFill>
            <a:srgbClr val="2CA9E1"/>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44" name="椭圆 143"/>
          <p:cNvSpPr>
            <a:spLocks noChangeAspect="1"/>
          </p:cNvSpPr>
          <p:nvPr/>
        </p:nvSpPr>
        <p:spPr bwMode="auto">
          <a:xfrm>
            <a:off x="5641975" y="4368165"/>
            <a:ext cx="111125" cy="121920"/>
          </a:xfrm>
          <a:prstGeom prst="ellipse">
            <a:avLst/>
          </a:prstGeom>
          <a:solidFill>
            <a:srgbClr val="F083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45" name="椭圆 144"/>
          <p:cNvSpPr>
            <a:spLocks noChangeAspect="1"/>
          </p:cNvSpPr>
          <p:nvPr/>
        </p:nvSpPr>
        <p:spPr bwMode="auto">
          <a:xfrm>
            <a:off x="7033260" y="3095625"/>
            <a:ext cx="111125" cy="121920"/>
          </a:xfrm>
          <a:prstGeom prst="ellipse">
            <a:avLst/>
          </a:prstGeom>
          <a:solidFill>
            <a:srgbClr val="F083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46" name="椭圆 145"/>
          <p:cNvSpPr>
            <a:spLocks noChangeAspect="1"/>
          </p:cNvSpPr>
          <p:nvPr/>
        </p:nvSpPr>
        <p:spPr bwMode="auto">
          <a:xfrm>
            <a:off x="7271385" y="3223895"/>
            <a:ext cx="111125" cy="121920"/>
          </a:xfrm>
          <a:prstGeom prst="ellipse">
            <a:avLst/>
          </a:prstGeom>
          <a:solidFill>
            <a:srgbClr val="F083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47" name="椭圆 146"/>
          <p:cNvSpPr>
            <a:spLocks noChangeAspect="1"/>
          </p:cNvSpPr>
          <p:nvPr/>
        </p:nvSpPr>
        <p:spPr bwMode="auto">
          <a:xfrm>
            <a:off x="7178675" y="3098800"/>
            <a:ext cx="111125" cy="121920"/>
          </a:xfrm>
          <a:prstGeom prst="ellipse">
            <a:avLst/>
          </a:prstGeom>
          <a:solidFill>
            <a:srgbClr val="F083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48" name="椭圆 147"/>
          <p:cNvSpPr>
            <a:spLocks noChangeAspect="1"/>
          </p:cNvSpPr>
          <p:nvPr/>
        </p:nvSpPr>
        <p:spPr bwMode="auto">
          <a:xfrm>
            <a:off x="7098665" y="3324225"/>
            <a:ext cx="111125" cy="121920"/>
          </a:xfrm>
          <a:prstGeom prst="ellipse">
            <a:avLst/>
          </a:prstGeom>
          <a:solidFill>
            <a:srgbClr val="F083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49" name="椭圆 148"/>
          <p:cNvSpPr>
            <a:spLocks noChangeAspect="1"/>
          </p:cNvSpPr>
          <p:nvPr/>
        </p:nvSpPr>
        <p:spPr bwMode="auto">
          <a:xfrm>
            <a:off x="7767320" y="4321810"/>
            <a:ext cx="111125" cy="121920"/>
          </a:xfrm>
          <a:prstGeom prst="ellipse">
            <a:avLst/>
          </a:prstGeom>
          <a:solidFill>
            <a:srgbClr val="2CA9E1"/>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50" name="椭圆 149"/>
          <p:cNvSpPr>
            <a:spLocks noChangeAspect="1"/>
          </p:cNvSpPr>
          <p:nvPr/>
        </p:nvSpPr>
        <p:spPr bwMode="auto">
          <a:xfrm>
            <a:off x="7529195" y="3622040"/>
            <a:ext cx="111125" cy="121920"/>
          </a:xfrm>
          <a:prstGeom prst="ellipse">
            <a:avLst/>
          </a:prstGeom>
          <a:solidFill>
            <a:srgbClr val="2CA9E1"/>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51" name="椭圆 150"/>
          <p:cNvSpPr>
            <a:spLocks noChangeAspect="1"/>
          </p:cNvSpPr>
          <p:nvPr/>
        </p:nvSpPr>
        <p:spPr bwMode="auto">
          <a:xfrm>
            <a:off x="7547610" y="4039870"/>
            <a:ext cx="111125" cy="121920"/>
          </a:xfrm>
          <a:prstGeom prst="ellipse">
            <a:avLst/>
          </a:prstGeom>
          <a:solidFill>
            <a:srgbClr val="F083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52" name="椭圆 151"/>
          <p:cNvSpPr>
            <a:spLocks noChangeAspect="1"/>
          </p:cNvSpPr>
          <p:nvPr/>
        </p:nvSpPr>
        <p:spPr bwMode="auto">
          <a:xfrm>
            <a:off x="7423785" y="3228975"/>
            <a:ext cx="111125" cy="121920"/>
          </a:xfrm>
          <a:prstGeom prst="ellipse">
            <a:avLst/>
          </a:prstGeom>
          <a:solidFill>
            <a:srgbClr val="2CA9E1"/>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53" name="Text Box 92"/>
          <p:cNvSpPr txBox="1">
            <a:spLocks noChangeArrowheads="1"/>
          </p:cNvSpPr>
          <p:nvPr/>
        </p:nvSpPr>
        <p:spPr bwMode="auto">
          <a:xfrm>
            <a:off x="7353300" y="4206875"/>
            <a:ext cx="256540" cy="210820"/>
          </a:xfrm>
          <a:prstGeom prst="rect">
            <a:avLst/>
          </a:prstGeom>
          <a:noFill/>
          <a:ln w="6350">
            <a:noFill/>
            <a:miter lim="800000"/>
          </a:ln>
        </p:spPr>
        <p:txBody>
          <a:bodyPr wrap="none" lIns="0" tIns="0" rIns="0" bIns="0" anchor="ctr"/>
          <a:lstStyle/>
          <a:p>
            <a:pPr>
              <a:spcBef>
                <a:spcPct val="50000"/>
              </a:spcBef>
            </a:pPr>
            <a:r>
              <a:rPr lang="zh-CN" altLang="en-US" sz="1000" b="1" dirty="0">
                <a:ln>
                  <a:noFill/>
                </a:ln>
                <a:solidFill>
                  <a:schemeClr val="tx1"/>
                </a:solidFill>
                <a:effectLst/>
                <a:latin typeface="华文细黑" panose="02010600040101010101" pitchFamily="2" charset="-122"/>
                <a:ea typeface="华文细黑" panose="02010600040101010101" pitchFamily="2" charset="-122"/>
              </a:rPr>
              <a:t>无锡</a:t>
            </a:r>
          </a:p>
        </p:txBody>
      </p:sp>
      <p:grpSp>
        <p:nvGrpSpPr>
          <p:cNvPr id="158" name="그룹 1"/>
          <p:cNvGrpSpPr/>
          <p:nvPr/>
        </p:nvGrpSpPr>
        <p:grpSpPr>
          <a:xfrm>
            <a:off x="1550670" y="2213610"/>
            <a:ext cx="1791335" cy="1005840"/>
            <a:chOff x="5144715" y="3273425"/>
            <a:chExt cx="3768725" cy="2916238"/>
          </a:xfrm>
        </p:grpSpPr>
        <p:pic>
          <p:nvPicPr>
            <p:cNvPr id="159" name="Picture 4" descr="四川格罗唯视鸟瞰"/>
            <p:cNvPicPr>
              <a:picLocks noChangeAspect="1" noChangeArrowheads="1"/>
            </p:cNvPicPr>
            <p:nvPr/>
          </p:nvPicPr>
          <p:blipFill>
            <a:blip r:embed="rId3" cstate="print">
              <a:extLst>
                <a:ext uri="{28A0092B-C50C-407E-A947-70E740481C1C}">
                  <a14:useLocalDpi xmlns:a14="http://schemas.microsoft.com/office/drawing/2010/main" val="0"/>
                </a:ext>
              </a:extLst>
            </a:blip>
            <a:srcRect t="7817"/>
            <a:stretch>
              <a:fillRect/>
            </a:stretch>
          </p:blipFill>
          <p:spPr bwMode="auto">
            <a:xfrm>
              <a:off x="5144715" y="3273425"/>
              <a:ext cx="3768725" cy="2916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오른쪽 화살표 7"/>
            <p:cNvSpPr>
              <a:spLocks noChangeArrowheads="1"/>
            </p:cNvSpPr>
            <p:nvPr/>
          </p:nvSpPr>
          <p:spPr bwMode="auto">
            <a:xfrm rot="20161203">
              <a:off x="6844928" y="5554663"/>
              <a:ext cx="376237" cy="131762"/>
            </a:xfrm>
            <a:prstGeom prst="rightArrow">
              <a:avLst>
                <a:gd name="adj1" fmla="val 50000"/>
                <a:gd name="adj2" fmla="val 50036"/>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kumimoji="1" sz="3200">
                  <a:solidFill>
                    <a:schemeClr val="tx1"/>
                  </a:solidFill>
                  <a:latin typeface="Gulim" panose="020B0600000101010101" charset="-127"/>
                  <a:ea typeface="Gulim" panose="020B0600000101010101" charset="-127"/>
                </a:defRPr>
              </a:lvl1pPr>
              <a:lvl2pPr marL="742950" indent="-285750" algn="l" eaLnBrk="0" hangingPunct="0">
                <a:spcBef>
                  <a:spcPct val="20000"/>
                </a:spcBef>
                <a:buChar char="–"/>
                <a:defRPr kumimoji="1" sz="2800">
                  <a:solidFill>
                    <a:schemeClr val="tx1"/>
                  </a:solidFill>
                  <a:latin typeface="Gulim" panose="020B0600000101010101" charset="-127"/>
                  <a:ea typeface="Gulim" panose="020B0600000101010101" charset="-127"/>
                </a:defRPr>
              </a:lvl2pPr>
              <a:lvl3pPr marL="1143000" indent="-228600" algn="l" eaLnBrk="0" hangingPunct="0">
                <a:spcBef>
                  <a:spcPct val="20000"/>
                </a:spcBef>
                <a:buChar char="•"/>
                <a:defRPr kumimoji="1" sz="2400">
                  <a:solidFill>
                    <a:schemeClr val="tx1"/>
                  </a:solidFill>
                  <a:latin typeface="Gulim" panose="020B0600000101010101" charset="-127"/>
                  <a:ea typeface="Gulim" panose="020B0600000101010101" charset="-127"/>
                </a:defRPr>
              </a:lvl3pPr>
              <a:lvl4pPr marL="16002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4pPr>
              <a:lvl5pPr marL="20574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5pPr>
              <a:lvl6pPr marL="25146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6pPr>
              <a:lvl7pPr marL="29718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7pPr>
              <a:lvl8pPr marL="34290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8pPr>
              <a:lvl9pPr marL="38862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9pPr>
            </a:lstStyle>
            <a:p>
              <a:pPr eaLnBrk="1" hangingPunct="1">
                <a:spcBef>
                  <a:spcPct val="50000"/>
                </a:spcBef>
                <a:buFontTx/>
                <a:buNone/>
              </a:pPr>
              <a:endParaRPr lang="ko-KR" altLang="en-US" sz="1600">
                <a:solidFill>
                  <a:srgbClr val="000000"/>
                </a:solidFill>
                <a:latin typeface="华文细黑" panose="02010600040101010101" pitchFamily="2" charset="-122"/>
                <a:ea typeface="HYHeadLine-Medium" panose="02030600000101010101" pitchFamily="18" charset="-127"/>
              </a:endParaRPr>
            </a:p>
          </p:txBody>
        </p:sp>
        <p:sp>
          <p:nvSpPr>
            <p:cNvPr id="161" name="Text Box 811"/>
            <p:cNvSpPr txBox="1">
              <a:spLocks noChangeArrowheads="1"/>
            </p:cNvSpPr>
            <p:nvPr/>
          </p:nvSpPr>
          <p:spPr bwMode="auto">
            <a:xfrm rot="20148231">
              <a:off x="6454223" y="5504844"/>
              <a:ext cx="1248134" cy="666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kumimoji="1" sz="3200">
                  <a:solidFill>
                    <a:schemeClr val="tx1"/>
                  </a:solidFill>
                  <a:latin typeface="Gulim" panose="020B0600000101010101" charset="-127"/>
                  <a:ea typeface="Gulim" panose="020B0600000101010101" charset="-127"/>
                </a:defRPr>
              </a:lvl1pPr>
              <a:lvl2pPr marL="742950" indent="-285750" algn="l" eaLnBrk="0" hangingPunct="0">
                <a:spcBef>
                  <a:spcPct val="20000"/>
                </a:spcBef>
                <a:buChar char="–"/>
                <a:defRPr kumimoji="1" sz="2800">
                  <a:solidFill>
                    <a:schemeClr val="tx1"/>
                  </a:solidFill>
                  <a:latin typeface="Gulim" panose="020B0600000101010101" charset="-127"/>
                  <a:ea typeface="Gulim" panose="020B0600000101010101" charset="-127"/>
                </a:defRPr>
              </a:lvl2pPr>
              <a:lvl3pPr marL="1143000" indent="-228600" algn="l" eaLnBrk="0" hangingPunct="0">
                <a:spcBef>
                  <a:spcPct val="20000"/>
                </a:spcBef>
                <a:buChar char="•"/>
                <a:defRPr kumimoji="1" sz="2400">
                  <a:solidFill>
                    <a:schemeClr val="tx1"/>
                  </a:solidFill>
                  <a:latin typeface="Gulim" panose="020B0600000101010101" charset="-127"/>
                  <a:ea typeface="Gulim" panose="020B0600000101010101" charset="-127"/>
                </a:defRPr>
              </a:lvl3pPr>
              <a:lvl4pPr marL="16002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4pPr>
              <a:lvl5pPr marL="20574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5pPr>
              <a:lvl6pPr marL="25146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6pPr>
              <a:lvl7pPr marL="29718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7pPr>
              <a:lvl8pPr marL="34290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8pPr>
              <a:lvl9pPr marL="38862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9pPr>
            </a:lstStyle>
            <a:p>
              <a:pPr eaLnBrk="1" hangingPunct="1">
                <a:spcBef>
                  <a:spcPct val="50000"/>
                </a:spcBef>
                <a:buFontTx/>
                <a:buNone/>
              </a:pPr>
              <a:r>
                <a:rPr lang="zh-CN" altLang="en-US" sz="900" dirty="0">
                  <a:solidFill>
                    <a:srgbClr val="FFFFFF"/>
                  </a:solidFill>
                  <a:latin typeface="华文细黑" panose="02010600040101010101" pitchFamily="2" charset="-122"/>
                  <a:ea typeface="华文细黑" panose="02010600040101010101" pitchFamily="2" charset="-122"/>
                </a:rPr>
                <a:t>四川现代路</a:t>
              </a:r>
              <a:endParaRPr lang="ko-KR" altLang="en-US" sz="900" dirty="0">
                <a:solidFill>
                  <a:srgbClr val="FFFFFF"/>
                </a:solidFill>
                <a:latin typeface="华文细黑" panose="02010600040101010101" pitchFamily="2" charset="-122"/>
                <a:ea typeface="현대하모니 L" panose="02020603020101020101" pitchFamily="18" charset="-127"/>
              </a:endParaRPr>
            </a:p>
          </p:txBody>
        </p:sp>
        <p:sp>
          <p:nvSpPr>
            <p:cNvPr id="162" name="Text Box 811"/>
            <p:cNvSpPr txBox="1">
              <a:spLocks noChangeArrowheads="1"/>
            </p:cNvSpPr>
            <p:nvPr/>
          </p:nvSpPr>
          <p:spPr bwMode="auto">
            <a:xfrm rot="1420789">
              <a:off x="8059366" y="3415935"/>
              <a:ext cx="685801" cy="186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kumimoji="1" sz="3200">
                  <a:solidFill>
                    <a:schemeClr val="tx1"/>
                  </a:solidFill>
                  <a:latin typeface="Gulim" panose="020B0600000101010101" charset="-127"/>
                  <a:ea typeface="Gulim" panose="020B0600000101010101" charset="-127"/>
                </a:defRPr>
              </a:lvl1pPr>
              <a:lvl2pPr marL="742950" indent="-285750" algn="l" eaLnBrk="0" hangingPunct="0">
                <a:spcBef>
                  <a:spcPct val="20000"/>
                </a:spcBef>
                <a:buChar char="–"/>
                <a:defRPr kumimoji="1" sz="2800">
                  <a:solidFill>
                    <a:schemeClr val="tx1"/>
                  </a:solidFill>
                  <a:latin typeface="Gulim" panose="020B0600000101010101" charset="-127"/>
                  <a:ea typeface="Gulim" panose="020B0600000101010101" charset="-127"/>
                </a:defRPr>
              </a:lvl2pPr>
              <a:lvl3pPr marL="1143000" indent="-228600" algn="l" eaLnBrk="0" hangingPunct="0">
                <a:spcBef>
                  <a:spcPct val="20000"/>
                </a:spcBef>
                <a:buChar char="•"/>
                <a:defRPr kumimoji="1" sz="2400">
                  <a:solidFill>
                    <a:schemeClr val="tx1"/>
                  </a:solidFill>
                  <a:latin typeface="Gulim" panose="020B0600000101010101" charset="-127"/>
                  <a:ea typeface="Gulim" panose="020B0600000101010101" charset="-127"/>
                </a:defRPr>
              </a:lvl3pPr>
              <a:lvl4pPr marL="16002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4pPr>
              <a:lvl5pPr marL="20574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5pPr>
              <a:lvl6pPr marL="25146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6pPr>
              <a:lvl7pPr marL="29718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7pPr>
              <a:lvl8pPr marL="34290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8pPr>
              <a:lvl9pPr marL="38862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9pPr>
            </a:lstStyle>
            <a:p>
              <a:pPr eaLnBrk="1" hangingPunct="1">
                <a:spcBef>
                  <a:spcPct val="50000"/>
                </a:spcBef>
                <a:buFontTx/>
                <a:buNone/>
              </a:pPr>
              <a:r>
                <a:rPr lang="zh-CN" altLang="en-US" sz="800" dirty="0">
                  <a:solidFill>
                    <a:srgbClr val="FFFFFF"/>
                  </a:solidFill>
                  <a:latin typeface="华文细黑" panose="02010600040101010101" pitchFamily="2" charset="-122"/>
                  <a:ea typeface="华文细黑" panose="02010600040101010101" pitchFamily="2" charset="-122"/>
                </a:rPr>
                <a:t>四川</a:t>
              </a:r>
              <a:endParaRPr lang="en-US" altLang="zh-CN" sz="800" dirty="0">
                <a:solidFill>
                  <a:srgbClr val="FFFFFF"/>
                </a:solidFill>
                <a:latin typeface="华文细黑" panose="02010600040101010101" pitchFamily="2" charset="-122"/>
                <a:ea typeface="华文细黑" panose="02010600040101010101" pitchFamily="2" charset="-122"/>
              </a:endParaRPr>
            </a:p>
            <a:p>
              <a:pPr eaLnBrk="1" hangingPunct="1">
                <a:spcBef>
                  <a:spcPct val="50000"/>
                </a:spcBef>
                <a:buFontTx/>
                <a:buNone/>
              </a:pPr>
              <a:r>
                <a:rPr lang="zh-CN" altLang="en-US" sz="800" dirty="0">
                  <a:solidFill>
                    <a:srgbClr val="FFFFFF"/>
                  </a:solidFill>
                  <a:latin typeface="华文细黑" panose="02010600040101010101" pitchFamily="2" charset="-122"/>
                  <a:ea typeface="华文细黑" panose="02010600040101010101" pitchFamily="2" charset="-122"/>
                </a:rPr>
                <a:t>现代</a:t>
              </a:r>
              <a:endParaRPr lang="ko-KR" altLang="en-US" sz="800" dirty="0">
                <a:solidFill>
                  <a:srgbClr val="FFFFFF"/>
                </a:solidFill>
                <a:latin typeface="华文细黑" panose="02010600040101010101" pitchFamily="2" charset="-122"/>
                <a:ea typeface="현대하모니 L" panose="02020603020101020101" pitchFamily="18" charset="-127"/>
              </a:endParaRPr>
            </a:p>
          </p:txBody>
        </p:sp>
        <p:sp>
          <p:nvSpPr>
            <p:cNvPr id="163" name="오른쪽 화살표 11"/>
            <p:cNvSpPr>
              <a:spLocks noChangeArrowheads="1"/>
            </p:cNvSpPr>
            <p:nvPr/>
          </p:nvSpPr>
          <p:spPr bwMode="auto">
            <a:xfrm rot="20121248">
              <a:off x="5616203" y="5095875"/>
              <a:ext cx="155575" cy="196850"/>
            </a:xfrm>
            <a:prstGeom prst="rightArrow">
              <a:avLst>
                <a:gd name="adj1" fmla="val 50000"/>
                <a:gd name="adj2" fmla="val 50000"/>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nchor="ctr"/>
            <a:lstStyle>
              <a:lvl1pPr algn="l" eaLnBrk="0" hangingPunct="0">
                <a:spcBef>
                  <a:spcPct val="20000"/>
                </a:spcBef>
                <a:buChar char="•"/>
                <a:defRPr kumimoji="1" sz="3200">
                  <a:solidFill>
                    <a:schemeClr val="tx1"/>
                  </a:solidFill>
                  <a:latin typeface="Gulim" panose="020B0600000101010101" charset="-127"/>
                  <a:ea typeface="Gulim" panose="020B0600000101010101" charset="-127"/>
                </a:defRPr>
              </a:lvl1pPr>
              <a:lvl2pPr marL="742950" indent="-285750" algn="l" eaLnBrk="0" hangingPunct="0">
                <a:spcBef>
                  <a:spcPct val="20000"/>
                </a:spcBef>
                <a:buChar char="–"/>
                <a:defRPr kumimoji="1" sz="2800">
                  <a:solidFill>
                    <a:schemeClr val="tx1"/>
                  </a:solidFill>
                  <a:latin typeface="Gulim" panose="020B0600000101010101" charset="-127"/>
                  <a:ea typeface="Gulim" panose="020B0600000101010101" charset="-127"/>
                </a:defRPr>
              </a:lvl2pPr>
              <a:lvl3pPr marL="1143000" indent="-228600" algn="l" eaLnBrk="0" hangingPunct="0">
                <a:spcBef>
                  <a:spcPct val="20000"/>
                </a:spcBef>
                <a:buChar char="•"/>
                <a:defRPr kumimoji="1" sz="2400">
                  <a:solidFill>
                    <a:schemeClr val="tx1"/>
                  </a:solidFill>
                  <a:latin typeface="Gulim" panose="020B0600000101010101" charset="-127"/>
                  <a:ea typeface="Gulim" panose="020B0600000101010101" charset="-127"/>
                </a:defRPr>
              </a:lvl3pPr>
              <a:lvl4pPr marL="16002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4pPr>
              <a:lvl5pPr marL="20574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5pPr>
              <a:lvl6pPr marL="25146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6pPr>
              <a:lvl7pPr marL="29718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7pPr>
              <a:lvl8pPr marL="34290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8pPr>
              <a:lvl9pPr marL="38862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9pPr>
            </a:lstStyle>
            <a:p>
              <a:pPr eaLnBrk="1" hangingPunct="1">
                <a:spcBef>
                  <a:spcPct val="50000"/>
                </a:spcBef>
                <a:buFontTx/>
                <a:buNone/>
              </a:pPr>
              <a:endParaRPr lang="ko-KR" altLang="en-US" sz="1600" b="1">
                <a:solidFill>
                  <a:srgbClr val="000000"/>
                </a:solidFill>
                <a:latin typeface="华文细黑" panose="02010600040101010101" pitchFamily="2" charset="-122"/>
                <a:ea typeface="HYHeadLine-Medium" panose="02030600000101010101" pitchFamily="18" charset="-127"/>
              </a:endParaRPr>
            </a:p>
          </p:txBody>
        </p:sp>
        <p:sp>
          <p:nvSpPr>
            <p:cNvPr id="164" name="위쪽 화살표 13"/>
            <p:cNvSpPr>
              <a:spLocks noChangeArrowheads="1"/>
            </p:cNvSpPr>
            <p:nvPr/>
          </p:nvSpPr>
          <p:spPr bwMode="auto">
            <a:xfrm rot="21022540">
              <a:off x="6457578" y="3494088"/>
              <a:ext cx="139700" cy="152400"/>
            </a:xfrm>
            <a:prstGeom prst="upArrow">
              <a:avLst>
                <a:gd name="adj1" fmla="val 50000"/>
                <a:gd name="adj2" fmla="val 49833"/>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lvl1pPr algn="l" eaLnBrk="0" hangingPunct="0">
                <a:spcBef>
                  <a:spcPct val="20000"/>
                </a:spcBef>
                <a:buChar char="•"/>
                <a:defRPr kumimoji="1" sz="3200">
                  <a:solidFill>
                    <a:schemeClr val="tx1"/>
                  </a:solidFill>
                  <a:latin typeface="Gulim" panose="020B0600000101010101" charset="-127"/>
                  <a:ea typeface="Gulim" panose="020B0600000101010101" charset="-127"/>
                </a:defRPr>
              </a:lvl1pPr>
              <a:lvl2pPr marL="742950" indent="-285750" algn="l" eaLnBrk="0" hangingPunct="0">
                <a:spcBef>
                  <a:spcPct val="20000"/>
                </a:spcBef>
                <a:buChar char="–"/>
                <a:defRPr kumimoji="1" sz="2800">
                  <a:solidFill>
                    <a:schemeClr val="tx1"/>
                  </a:solidFill>
                  <a:latin typeface="Gulim" panose="020B0600000101010101" charset="-127"/>
                  <a:ea typeface="Gulim" panose="020B0600000101010101" charset="-127"/>
                </a:defRPr>
              </a:lvl2pPr>
              <a:lvl3pPr marL="1143000" indent="-228600" algn="l" eaLnBrk="0" hangingPunct="0">
                <a:spcBef>
                  <a:spcPct val="20000"/>
                </a:spcBef>
                <a:buChar char="•"/>
                <a:defRPr kumimoji="1" sz="2400">
                  <a:solidFill>
                    <a:schemeClr val="tx1"/>
                  </a:solidFill>
                  <a:latin typeface="Gulim" panose="020B0600000101010101" charset="-127"/>
                  <a:ea typeface="Gulim" panose="020B0600000101010101" charset="-127"/>
                </a:defRPr>
              </a:lvl3pPr>
              <a:lvl4pPr marL="16002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4pPr>
              <a:lvl5pPr marL="20574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5pPr>
              <a:lvl6pPr marL="25146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6pPr>
              <a:lvl7pPr marL="29718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7pPr>
              <a:lvl8pPr marL="34290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8pPr>
              <a:lvl9pPr marL="38862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9pPr>
            </a:lstStyle>
            <a:p>
              <a:pPr eaLnBrk="1" hangingPunct="1">
                <a:spcBef>
                  <a:spcPct val="50000"/>
                </a:spcBef>
                <a:buFontTx/>
                <a:buNone/>
              </a:pPr>
              <a:endParaRPr lang="ko-KR" altLang="en-US" sz="1600">
                <a:solidFill>
                  <a:srgbClr val="000000"/>
                </a:solidFill>
                <a:latin typeface="华文细黑" panose="02010600040101010101" pitchFamily="2" charset="-122"/>
                <a:ea typeface="HYHeadLine-Medium" panose="02030600000101010101" pitchFamily="18" charset="-127"/>
              </a:endParaRPr>
            </a:p>
          </p:txBody>
        </p:sp>
        <p:pic>
          <p:nvPicPr>
            <p:cNvPr id="16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45003" t="28920" r="46233" b="55960"/>
            <a:stretch>
              <a:fillRect/>
            </a:stretch>
          </p:blipFill>
          <p:spPr bwMode="auto">
            <a:xfrm rot="14670795">
              <a:off x="8405776" y="5592959"/>
              <a:ext cx="306447" cy="4341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Text Box 811"/>
            <p:cNvSpPr txBox="1">
              <a:spLocks noChangeArrowheads="1"/>
            </p:cNvSpPr>
            <p:nvPr/>
          </p:nvSpPr>
          <p:spPr bwMode="auto">
            <a:xfrm rot="20709402">
              <a:off x="6623692" y="3473909"/>
              <a:ext cx="938212" cy="146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kumimoji="1" sz="3200">
                  <a:solidFill>
                    <a:schemeClr val="tx1"/>
                  </a:solidFill>
                  <a:latin typeface="Gulim" panose="020B0600000101010101" charset="-127"/>
                  <a:ea typeface="Gulim" panose="020B0600000101010101" charset="-127"/>
                </a:defRPr>
              </a:lvl1pPr>
              <a:lvl2pPr marL="742950" indent="-285750" algn="l" eaLnBrk="0" hangingPunct="0">
                <a:spcBef>
                  <a:spcPct val="20000"/>
                </a:spcBef>
                <a:buChar char="–"/>
                <a:defRPr kumimoji="1" sz="2800">
                  <a:solidFill>
                    <a:schemeClr val="tx1"/>
                  </a:solidFill>
                  <a:latin typeface="Gulim" panose="020B0600000101010101" charset="-127"/>
                  <a:ea typeface="Gulim" panose="020B0600000101010101" charset="-127"/>
                </a:defRPr>
              </a:lvl2pPr>
              <a:lvl3pPr marL="1143000" indent="-228600" algn="l" eaLnBrk="0" hangingPunct="0">
                <a:spcBef>
                  <a:spcPct val="20000"/>
                </a:spcBef>
                <a:buChar char="•"/>
                <a:defRPr kumimoji="1" sz="2400">
                  <a:solidFill>
                    <a:schemeClr val="tx1"/>
                  </a:solidFill>
                  <a:latin typeface="Gulim" panose="020B0600000101010101" charset="-127"/>
                  <a:ea typeface="Gulim" panose="020B0600000101010101" charset="-127"/>
                </a:defRPr>
              </a:lvl3pPr>
              <a:lvl4pPr marL="16002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4pPr>
              <a:lvl5pPr marL="2057400" indent="-228600" algn="l" eaLnBrk="0" hangingPunct="0">
                <a:spcBef>
                  <a:spcPct val="20000"/>
                </a:spcBef>
                <a:buChar char="»"/>
                <a:defRPr kumimoji="1" sz="2000">
                  <a:solidFill>
                    <a:schemeClr val="tx1"/>
                  </a:solidFill>
                  <a:latin typeface="Gulim" panose="020B0600000101010101" charset="-127"/>
                  <a:ea typeface="Gulim" panose="020B0600000101010101" charset="-127"/>
                </a:defRPr>
              </a:lvl5pPr>
              <a:lvl6pPr marL="25146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6pPr>
              <a:lvl7pPr marL="29718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7pPr>
              <a:lvl8pPr marL="34290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8pPr>
              <a:lvl9pPr marL="3886200" indent="-228600" eaLnBrk="0" fontAlgn="base" latinLnBrk="1" hangingPunct="0">
                <a:spcBef>
                  <a:spcPct val="20000"/>
                </a:spcBef>
                <a:spcAft>
                  <a:spcPct val="0"/>
                </a:spcAft>
                <a:buChar char="»"/>
                <a:defRPr kumimoji="1" sz="2000">
                  <a:solidFill>
                    <a:schemeClr val="tx1"/>
                  </a:solidFill>
                  <a:latin typeface="Gulim" panose="020B0600000101010101" charset="-127"/>
                  <a:ea typeface="Gulim" panose="020B0600000101010101" charset="-127"/>
                </a:defRPr>
              </a:lvl9pPr>
            </a:lstStyle>
            <a:p>
              <a:pPr eaLnBrk="1" hangingPunct="1">
                <a:spcBef>
                  <a:spcPct val="50000"/>
                </a:spcBef>
                <a:buFontTx/>
                <a:buNone/>
              </a:pPr>
              <a:r>
                <a:rPr lang="zh-CN" altLang="en-US" sz="900" dirty="0">
                  <a:solidFill>
                    <a:srgbClr val="FFFFFF"/>
                  </a:solidFill>
                  <a:latin typeface="华文细黑" panose="02010600040101010101" pitchFamily="2" charset="-122"/>
                  <a:ea typeface="华文细黑" panose="02010600040101010101" pitchFamily="2" charset="-122"/>
                </a:rPr>
                <a:t>商品车中转库</a:t>
              </a:r>
              <a:endParaRPr lang="ko-KR" altLang="en-US" sz="900" dirty="0">
                <a:solidFill>
                  <a:srgbClr val="FFFFFF"/>
                </a:solidFill>
                <a:latin typeface="华文细黑" panose="02010600040101010101" pitchFamily="2" charset="-122"/>
                <a:ea typeface="현대하모니 L" panose="02020603020101020101" pitchFamily="18" charset="-127"/>
              </a:endParaRPr>
            </a:p>
          </p:txBody>
        </p:sp>
      </p:grpSp>
      <p:cxnSp>
        <p:nvCxnSpPr>
          <p:cNvPr id="167" name="直接箭头连接符 166"/>
          <p:cNvCxnSpPr>
            <a:stCxn id="159" idx="3"/>
            <a:endCxn id="139" idx="3"/>
          </p:cNvCxnSpPr>
          <p:nvPr/>
        </p:nvCxnSpPr>
        <p:spPr>
          <a:xfrm>
            <a:off x="3342640" y="2716530"/>
            <a:ext cx="2342515" cy="1710055"/>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68" name="그림 12" descr="20140425_155528.jpg"/>
          <p:cNvPicPr preferRelativeResize="0"/>
          <p:nvPr/>
        </p:nvPicPr>
        <p:blipFill>
          <a:blip r:embed="rId5" cstate="print">
            <a:extLst>
              <a:ext uri="{28A0092B-C50C-407E-A947-70E740481C1C}">
                <a14:useLocalDpi xmlns:a14="http://schemas.microsoft.com/office/drawing/2010/main" val="0"/>
              </a:ext>
            </a:extLst>
          </a:blip>
          <a:srcRect/>
          <a:stretch>
            <a:fillRect/>
          </a:stretch>
        </p:blipFill>
        <p:spPr bwMode="auto">
          <a:xfrm>
            <a:off x="8282305" y="3067685"/>
            <a:ext cx="1676400" cy="822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9" name="直接箭头连接符 168"/>
          <p:cNvCxnSpPr/>
          <p:nvPr/>
        </p:nvCxnSpPr>
        <p:spPr>
          <a:xfrm flipH="1" flipV="1">
            <a:off x="7567930" y="3291840"/>
            <a:ext cx="714375" cy="18669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7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60180" y="4249420"/>
            <a:ext cx="1676400" cy="81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1" name="直接箭头连接符 170"/>
          <p:cNvCxnSpPr>
            <a:stCxn id="170" idx="1"/>
            <a:endCxn id="126" idx="30"/>
          </p:cNvCxnSpPr>
          <p:nvPr/>
        </p:nvCxnSpPr>
        <p:spPr>
          <a:xfrm flipH="1" flipV="1">
            <a:off x="7175500" y="3498215"/>
            <a:ext cx="1884680" cy="115697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0534"/>
          <a:stretch>
            <a:fillRect/>
          </a:stretch>
        </p:blipFill>
        <p:spPr bwMode="auto">
          <a:xfrm>
            <a:off x="7877810" y="1849120"/>
            <a:ext cx="1675765" cy="879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3" name="直接箭头连接符 172"/>
          <p:cNvCxnSpPr>
            <a:stCxn id="1026" idx="1"/>
            <a:endCxn id="126" idx="17"/>
          </p:cNvCxnSpPr>
          <p:nvPr/>
        </p:nvCxnSpPr>
        <p:spPr>
          <a:xfrm flipH="1">
            <a:off x="7432675" y="2288540"/>
            <a:ext cx="445135" cy="72517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4" name="剪去单角的矩形 197"/>
          <p:cNvSpPr/>
          <p:nvPr/>
        </p:nvSpPr>
        <p:spPr>
          <a:xfrm>
            <a:off x="1550670" y="1886585"/>
            <a:ext cx="1285240" cy="298450"/>
          </a:xfrm>
          <a:prstGeom prst="snip1Rect">
            <a:avLst/>
          </a:prstGeom>
          <a:solidFill>
            <a:srgbClr val="405DBF"/>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100" b="1" dirty="0">
                <a:solidFill>
                  <a:srgbClr val="FFFFFF"/>
                </a:solidFill>
                <a:latin typeface="华文细黑" panose="02010600040101010101" pitchFamily="2" charset="-122"/>
                <a:ea typeface="华文细黑" panose="02010600040101010101" pitchFamily="2" charset="-122"/>
              </a:rPr>
              <a:t>四川格罗唯视</a:t>
            </a:r>
          </a:p>
        </p:txBody>
      </p:sp>
      <p:sp>
        <p:nvSpPr>
          <p:cNvPr id="175" name="剪去单角的矩形 197"/>
          <p:cNvSpPr/>
          <p:nvPr/>
        </p:nvSpPr>
        <p:spPr>
          <a:xfrm>
            <a:off x="7877175" y="1523365"/>
            <a:ext cx="1208405" cy="298450"/>
          </a:xfrm>
          <a:prstGeom prst="snip1Rect">
            <a:avLst/>
          </a:prstGeom>
          <a:solidFill>
            <a:srgbClr val="405DBF"/>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100" b="1" dirty="0">
                <a:solidFill>
                  <a:srgbClr val="FFFFFF"/>
                </a:solidFill>
                <a:latin typeface="华文细黑" panose="02010600040101010101" pitchFamily="2" charset="-122"/>
                <a:ea typeface="华文细黑" panose="02010600040101010101" pitchFamily="2" charset="-122"/>
              </a:rPr>
              <a:t>中都格罗唯视</a:t>
            </a:r>
          </a:p>
        </p:txBody>
      </p:sp>
      <p:sp>
        <p:nvSpPr>
          <p:cNvPr id="176" name="剪去单角的矩形 197"/>
          <p:cNvSpPr/>
          <p:nvPr/>
        </p:nvSpPr>
        <p:spPr>
          <a:xfrm>
            <a:off x="8282305" y="2748915"/>
            <a:ext cx="1208405" cy="298450"/>
          </a:xfrm>
          <a:prstGeom prst="snip1Rect">
            <a:avLst/>
          </a:prstGeom>
          <a:solidFill>
            <a:srgbClr val="405DBF"/>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100" b="1" dirty="0">
                <a:solidFill>
                  <a:srgbClr val="FFFFFF"/>
                </a:solidFill>
                <a:latin typeface="华文细黑" panose="02010600040101010101" pitchFamily="2" charset="-122"/>
                <a:ea typeface="华文细黑" panose="02010600040101010101" pitchFamily="2" charset="-122"/>
              </a:rPr>
              <a:t>天津格罗唯视</a:t>
            </a:r>
          </a:p>
        </p:txBody>
      </p:sp>
      <p:sp>
        <p:nvSpPr>
          <p:cNvPr id="177" name="剪去单角的矩形 197"/>
          <p:cNvSpPr/>
          <p:nvPr/>
        </p:nvSpPr>
        <p:spPr>
          <a:xfrm>
            <a:off x="9060180" y="3924300"/>
            <a:ext cx="1208405" cy="298450"/>
          </a:xfrm>
          <a:prstGeom prst="snip1Rect">
            <a:avLst/>
          </a:prstGeom>
          <a:solidFill>
            <a:srgbClr val="405DBF"/>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100" b="1" dirty="0">
                <a:solidFill>
                  <a:srgbClr val="FFFFFF"/>
                </a:solidFill>
                <a:latin typeface="华文细黑" panose="02010600040101010101" pitchFamily="2" charset="-122"/>
                <a:ea typeface="华文细黑" panose="02010600040101010101" pitchFamily="2" charset="-122"/>
              </a:rPr>
              <a:t>沧州格罗唯视</a:t>
            </a:r>
          </a:p>
        </p:txBody>
      </p:sp>
      <p:sp>
        <p:nvSpPr>
          <p:cNvPr id="179" name="剪去单角的矩形 197"/>
          <p:cNvSpPr/>
          <p:nvPr/>
        </p:nvSpPr>
        <p:spPr>
          <a:xfrm>
            <a:off x="5646420" y="1522730"/>
            <a:ext cx="1285240" cy="298450"/>
          </a:xfrm>
          <a:prstGeom prst="snip1Rect">
            <a:avLst/>
          </a:prstGeom>
          <a:solidFill>
            <a:srgbClr val="405DBF"/>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100" b="1" dirty="0">
                <a:solidFill>
                  <a:srgbClr val="FFFFFF"/>
                </a:solidFill>
                <a:latin typeface="华文细黑" panose="02010600040101010101" pitchFamily="2" charset="-122"/>
                <a:ea typeface="华文细黑" panose="02010600040101010101" pitchFamily="2" charset="-122"/>
              </a:rPr>
              <a:t>北京格罗唯视</a:t>
            </a:r>
          </a:p>
        </p:txBody>
      </p:sp>
      <p:cxnSp>
        <p:nvCxnSpPr>
          <p:cNvPr id="180" name="直接箭头连接符 179"/>
          <p:cNvCxnSpPr>
            <a:stCxn id="188" idx="2"/>
          </p:cNvCxnSpPr>
          <p:nvPr/>
        </p:nvCxnSpPr>
        <p:spPr>
          <a:xfrm>
            <a:off x="6529705" y="2710815"/>
            <a:ext cx="498475" cy="469265"/>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30" name="Picture 5" descr="\\192.168.0.194\企划部\합자회사 종합자료 合资公司 综合资料\중경글로비스 지원\중경공장 기술지원 자료\중경공장 사진\사외창고\IMG_223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0670" y="5256530"/>
            <a:ext cx="1790700" cy="10814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81" name="剪去单角的矩形 197"/>
          <p:cNvSpPr/>
          <p:nvPr/>
        </p:nvSpPr>
        <p:spPr>
          <a:xfrm>
            <a:off x="1546860" y="4964430"/>
            <a:ext cx="1208405" cy="252095"/>
          </a:xfrm>
          <a:prstGeom prst="snip1Rect">
            <a:avLst/>
          </a:prstGeom>
          <a:solidFill>
            <a:srgbClr val="405DBF"/>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100" b="1" dirty="0">
                <a:solidFill>
                  <a:srgbClr val="FFFFFF"/>
                </a:solidFill>
                <a:latin typeface="华文细黑" panose="02010600040101010101" pitchFamily="2" charset="-122"/>
                <a:ea typeface="华文细黑" panose="02010600040101010101" pitchFamily="2" charset="-122"/>
              </a:rPr>
              <a:t>重庆格罗唯视</a:t>
            </a:r>
          </a:p>
        </p:txBody>
      </p:sp>
      <p:cxnSp>
        <p:nvCxnSpPr>
          <p:cNvPr id="182" name="直接箭头连接符 181"/>
          <p:cNvCxnSpPr>
            <a:stCxn id="181" idx="0"/>
            <a:endCxn id="116" idx="3"/>
          </p:cNvCxnSpPr>
          <p:nvPr/>
        </p:nvCxnSpPr>
        <p:spPr>
          <a:xfrm flipV="1">
            <a:off x="2755265" y="4646930"/>
            <a:ext cx="3340735" cy="443865"/>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83"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875" t="19420" r="28515" b="27772"/>
          <a:stretch>
            <a:fillRect/>
          </a:stretch>
        </p:blipFill>
        <p:spPr bwMode="auto">
          <a:xfrm>
            <a:off x="3562350" y="1943735"/>
            <a:ext cx="1743075" cy="887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 name="剪去单角的矩形 197"/>
          <p:cNvSpPr/>
          <p:nvPr/>
        </p:nvSpPr>
        <p:spPr>
          <a:xfrm>
            <a:off x="3557270" y="1595120"/>
            <a:ext cx="1285240" cy="298450"/>
          </a:xfrm>
          <a:prstGeom prst="snip1Rect">
            <a:avLst/>
          </a:prstGeom>
          <a:solidFill>
            <a:srgbClr val="405DBF"/>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100" b="1" dirty="0">
                <a:solidFill>
                  <a:srgbClr val="FFFFFF"/>
                </a:solidFill>
                <a:latin typeface="华文细黑" panose="02010600040101010101" pitchFamily="2" charset="-122"/>
                <a:ea typeface="华文细黑" panose="02010600040101010101" pitchFamily="2" charset="-122"/>
              </a:rPr>
              <a:t>悦达格罗唯视</a:t>
            </a:r>
          </a:p>
        </p:txBody>
      </p:sp>
      <p:cxnSp>
        <p:nvCxnSpPr>
          <p:cNvPr id="185" name="直接箭头连接符 184"/>
          <p:cNvCxnSpPr>
            <a:stCxn id="183" idx="2"/>
            <a:endCxn id="151" idx="3"/>
          </p:cNvCxnSpPr>
          <p:nvPr/>
        </p:nvCxnSpPr>
        <p:spPr>
          <a:xfrm>
            <a:off x="4433570" y="2830830"/>
            <a:ext cx="3129915" cy="131318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88" name="图片 18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46420" y="1835150"/>
            <a:ext cx="1767840" cy="875665"/>
          </a:xfrm>
          <a:prstGeom prst="rect">
            <a:avLst/>
          </a:prstGeom>
        </p:spPr>
      </p:pic>
      <p:pic>
        <p:nvPicPr>
          <p:cNvPr id="189"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81390" y="5516880"/>
            <a:ext cx="1649730" cy="104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0" name="剪去单角的矩形 197"/>
          <p:cNvSpPr/>
          <p:nvPr/>
        </p:nvSpPr>
        <p:spPr>
          <a:xfrm>
            <a:off x="8577580" y="5193665"/>
            <a:ext cx="1208405" cy="298450"/>
          </a:xfrm>
          <a:prstGeom prst="snip1Rect">
            <a:avLst/>
          </a:prstGeom>
          <a:solidFill>
            <a:srgbClr val="405DBF"/>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100" b="1" dirty="0">
                <a:solidFill>
                  <a:srgbClr val="FFFFFF"/>
                </a:solidFill>
                <a:latin typeface="华文细黑" panose="02010600040101010101" pitchFamily="2" charset="-122"/>
                <a:ea typeface="华文细黑" panose="02010600040101010101" pitchFamily="2" charset="-122"/>
              </a:rPr>
              <a:t>江苏格联物流</a:t>
            </a:r>
          </a:p>
        </p:txBody>
      </p:sp>
      <p:sp>
        <p:nvSpPr>
          <p:cNvPr id="191" name="剪去单角的矩形 197"/>
          <p:cNvSpPr/>
          <p:nvPr/>
        </p:nvSpPr>
        <p:spPr>
          <a:xfrm>
            <a:off x="6469380" y="5166360"/>
            <a:ext cx="1208405" cy="298450"/>
          </a:xfrm>
          <a:prstGeom prst="snip1Rect">
            <a:avLst/>
          </a:prstGeom>
          <a:solidFill>
            <a:srgbClr val="405DBF"/>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100" b="1" dirty="0">
                <a:solidFill>
                  <a:srgbClr val="FFFFFF"/>
                </a:solidFill>
                <a:latin typeface="华文细黑" panose="02010600040101010101" pitchFamily="2" charset="-122"/>
                <a:ea typeface="华文细黑" panose="02010600040101010101" pitchFamily="2" charset="-122"/>
              </a:rPr>
              <a:t>久格海运</a:t>
            </a:r>
          </a:p>
        </p:txBody>
      </p:sp>
      <p:sp>
        <p:nvSpPr>
          <p:cNvPr id="192" name="剪去单角的矩形 197"/>
          <p:cNvSpPr/>
          <p:nvPr/>
        </p:nvSpPr>
        <p:spPr>
          <a:xfrm>
            <a:off x="3857625" y="5347335"/>
            <a:ext cx="1208405" cy="298450"/>
          </a:xfrm>
          <a:prstGeom prst="snip1Rect">
            <a:avLst/>
          </a:prstGeom>
          <a:solidFill>
            <a:srgbClr val="405DBF"/>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100" b="1" dirty="0">
                <a:solidFill>
                  <a:srgbClr val="FFFFFF"/>
                </a:solidFill>
                <a:latin typeface="华文细黑" panose="02010600040101010101" pitchFamily="2" charset="-122"/>
                <a:ea typeface="华文细黑" panose="02010600040101010101" pitchFamily="2" charset="-122"/>
              </a:rPr>
              <a:t>广西格久二手车</a:t>
            </a:r>
          </a:p>
        </p:txBody>
      </p:sp>
      <p:sp>
        <p:nvSpPr>
          <p:cNvPr id="193" name="椭圆 192"/>
          <p:cNvSpPr>
            <a:spLocks noChangeAspect="1"/>
          </p:cNvSpPr>
          <p:nvPr/>
        </p:nvSpPr>
        <p:spPr bwMode="auto">
          <a:xfrm>
            <a:off x="7851775" y="4245610"/>
            <a:ext cx="111125" cy="121920"/>
          </a:xfrm>
          <a:prstGeom prst="ellipse">
            <a:avLst/>
          </a:prstGeom>
          <a:solidFill>
            <a:srgbClr val="F083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cxnSp>
        <p:nvCxnSpPr>
          <p:cNvPr id="194" name="直接箭头连接符 193"/>
          <p:cNvCxnSpPr>
            <a:stCxn id="191" idx="3"/>
            <a:endCxn id="149" idx="7"/>
          </p:cNvCxnSpPr>
          <p:nvPr/>
        </p:nvCxnSpPr>
        <p:spPr>
          <a:xfrm flipV="1">
            <a:off x="7073265" y="4339590"/>
            <a:ext cx="789305" cy="82677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5" name="椭圆 194"/>
          <p:cNvSpPr>
            <a:spLocks noChangeAspect="1"/>
          </p:cNvSpPr>
          <p:nvPr/>
        </p:nvSpPr>
        <p:spPr bwMode="auto">
          <a:xfrm>
            <a:off x="6057265" y="5422900"/>
            <a:ext cx="110490" cy="121285"/>
          </a:xfrm>
          <a:prstGeom prst="ellipse">
            <a:avLst/>
          </a:prstGeom>
          <a:solidFill>
            <a:srgbClr val="F083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96" name="Text Box 143"/>
          <p:cNvSpPr txBox="1">
            <a:spLocks noChangeArrowheads="1"/>
          </p:cNvSpPr>
          <p:nvPr/>
        </p:nvSpPr>
        <p:spPr bwMode="auto">
          <a:xfrm>
            <a:off x="6139180" y="5262245"/>
            <a:ext cx="339090" cy="209550"/>
          </a:xfrm>
          <a:prstGeom prst="rect">
            <a:avLst/>
          </a:prstGeom>
          <a:noFill/>
          <a:ln w="6350">
            <a:noFill/>
            <a:miter lim="800000"/>
          </a:ln>
        </p:spPr>
        <p:txBody>
          <a:bodyPr wrap="none" lIns="0" tIns="0" rIns="0" bIns="0" anchor="ctr"/>
          <a:lstStyle/>
          <a:p>
            <a:pPr>
              <a:spcBef>
                <a:spcPct val="50000"/>
              </a:spcBef>
            </a:pPr>
            <a:r>
              <a:rPr lang="zh-CN" altLang="en-US" sz="1000" b="1" dirty="0">
                <a:ln>
                  <a:noFill/>
                </a:ln>
                <a:solidFill>
                  <a:schemeClr val="tx1"/>
                </a:solidFill>
                <a:effectLst/>
                <a:latin typeface="华文细黑" panose="02010600040101010101" pitchFamily="2" charset="-122"/>
                <a:ea typeface="华文细黑" panose="02010600040101010101" pitchFamily="2" charset="-122"/>
              </a:rPr>
              <a:t>南宁</a:t>
            </a:r>
          </a:p>
        </p:txBody>
      </p:sp>
      <p:cxnSp>
        <p:nvCxnSpPr>
          <p:cNvPr id="197" name="直接箭头连接符 196"/>
          <p:cNvCxnSpPr>
            <a:stCxn id="199" idx="3"/>
            <a:endCxn id="195" idx="3"/>
          </p:cNvCxnSpPr>
          <p:nvPr/>
        </p:nvCxnSpPr>
        <p:spPr>
          <a:xfrm flipV="1">
            <a:off x="5497195" y="5525770"/>
            <a:ext cx="576580" cy="594995"/>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9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50640" y="5685155"/>
            <a:ext cx="1645920" cy="871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0" name="그림 16"/>
          <p:cNvPicPr>
            <a:picLocks noChangeAspect="1"/>
          </p:cNvPicPr>
          <p:nvPr/>
        </p:nvPicPr>
        <p:blipFill>
          <a:blip r:embed="rId13"/>
          <a:stretch>
            <a:fillRect/>
          </a:stretch>
        </p:blipFill>
        <p:spPr>
          <a:xfrm>
            <a:off x="6483985" y="5511165"/>
            <a:ext cx="1632585" cy="1045210"/>
          </a:xfrm>
          <a:prstGeom prst="rect">
            <a:avLst/>
          </a:prstGeom>
        </p:spPr>
      </p:pic>
      <p:sp>
        <p:nvSpPr>
          <p:cNvPr id="201" name="剪去单角的矩形 197"/>
          <p:cNvSpPr/>
          <p:nvPr/>
        </p:nvSpPr>
        <p:spPr>
          <a:xfrm>
            <a:off x="1544955" y="3425825"/>
            <a:ext cx="1285240" cy="298450"/>
          </a:xfrm>
          <a:prstGeom prst="snip1Rect">
            <a:avLst/>
          </a:prstGeom>
          <a:solidFill>
            <a:srgbClr val="405DBF"/>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100" b="1" dirty="0">
                <a:solidFill>
                  <a:srgbClr val="FFFFFF"/>
                </a:solidFill>
                <a:latin typeface="华文细黑" panose="02010600040101010101" pitchFamily="2" charset="-122"/>
                <a:ea typeface="华文细黑" panose="02010600040101010101" pitchFamily="2" charset="-122"/>
              </a:rPr>
              <a:t>成都格罗唯视</a:t>
            </a:r>
          </a:p>
        </p:txBody>
      </p:sp>
      <p:sp>
        <p:nvSpPr>
          <p:cNvPr id="202" name="椭圆 201"/>
          <p:cNvSpPr>
            <a:spLocks noChangeAspect="1"/>
          </p:cNvSpPr>
          <p:nvPr/>
        </p:nvSpPr>
        <p:spPr bwMode="auto">
          <a:xfrm>
            <a:off x="5450840" y="4152900"/>
            <a:ext cx="111125" cy="121920"/>
          </a:xfrm>
          <a:prstGeom prst="ellipse">
            <a:avLst/>
          </a:prstGeom>
          <a:solidFill>
            <a:srgbClr val="2CA9E1"/>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800">
              <a:solidFill>
                <a:prstClr val="white"/>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203" name="Text Box 143"/>
          <p:cNvSpPr txBox="1">
            <a:spLocks noChangeArrowheads="1"/>
          </p:cNvSpPr>
          <p:nvPr/>
        </p:nvSpPr>
        <p:spPr bwMode="auto">
          <a:xfrm>
            <a:off x="5523230" y="4006850"/>
            <a:ext cx="339090" cy="209550"/>
          </a:xfrm>
          <a:prstGeom prst="rect">
            <a:avLst/>
          </a:prstGeom>
          <a:noFill/>
          <a:ln w="6350">
            <a:noFill/>
            <a:miter lim="800000"/>
          </a:ln>
        </p:spPr>
        <p:txBody>
          <a:bodyPr wrap="none" lIns="0" tIns="0" rIns="0" bIns="0" anchor="ctr"/>
          <a:lstStyle/>
          <a:p>
            <a:pPr>
              <a:spcBef>
                <a:spcPct val="50000"/>
              </a:spcBef>
            </a:pPr>
            <a:r>
              <a:rPr lang="zh-CN" altLang="en-US" sz="1000" b="1" dirty="0">
                <a:ln>
                  <a:noFill/>
                </a:ln>
                <a:solidFill>
                  <a:schemeClr val="tx1"/>
                </a:solidFill>
                <a:effectLst/>
                <a:latin typeface="华文细黑" panose="02010600040101010101" pitchFamily="2" charset="-122"/>
                <a:ea typeface="华文细黑" panose="02010600040101010101" pitchFamily="2" charset="-122"/>
              </a:rPr>
              <a:t>成都</a:t>
            </a:r>
          </a:p>
        </p:txBody>
      </p:sp>
      <p:cxnSp>
        <p:nvCxnSpPr>
          <p:cNvPr id="204" name="直接箭头连接符 203"/>
          <p:cNvCxnSpPr>
            <a:stCxn id="205" idx="3"/>
            <a:endCxn id="202" idx="1"/>
          </p:cNvCxnSpPr>
          <p:nvPr/>
        </p:nvCxnSpPr>
        <p:spPr>
          <a:xfrm flipV="1">
            <a:off x="3342005" y="4170680"/>
            <a:ext cx="2125345" cy="67945"/>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05" name="Picture 2" descr="C:\Users\Lenovo\Desktop\微信图片_20220111144845.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4955" y="3767455"/>
            <a:ext cx="1797050" cy="94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직사각형 162"/>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tx1">
                    <a:lumMod val="50000"/>
                    <a:lumOff val="50000"/>
                    <a:alpha val="0"/>
                  </a:schemeClr>
                </a:solidFill>
              </a:ln>
              <a:latin typeface="KoPubWorld돋움체 Light" panose="00000300000000000000" pitchFamily="2" charset="-127"/>
              <a:ea typeface="KoPubWorld돋움체 Light" panose="00000300000000000000" pitchFamily="2" charset="-127"/>
            </a:endParaRPr>
          </a:p>
        </p:txBody>
      </p:sp>
      <p:sp>
        <p:nvSpPr>
          <p:cNvPr id="164" name="직사각형 163"/>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7" name="TextBox 166"/>
          <p:cNvSpPr txBox="1"/>
          <p:nvPr/>
        </p:nvSpPr>
        <p:spPr>
          <a:xfrm>
            <a:off x="416516" y="449342"/>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b="1" spc="100" noProof="0" dirty="0">
                <a:ln>
                  <a:solidFill>
                    <a:srgbClr val="4472C4">
                      <a:shade val="50000"/>
                      <a:alpha val="0"/>
                    </a:srgb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sym typeface="+mn-ea"/>
              </a:rPr>
              <a:t>现代格罗唯视</a:t>
            </a:r>
            <a:r>
              <a:rPr lang="en-US" altLang="zh-CN" sz="2400" b="1" spc="100" noProof="0" dirty="0">
                <a:ln>
                  <a:solidFill>
                    <a:srgbClr val="4472C4">
                      <a:shade val="50000"/>
                      <a:alpha val="0"/>
                    </a:srgb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sym typeface="+mn-ea"/>
              </a:rPr>
              <a:t> </a:t>
            </a:r>
            <a:r>
              <a:rPr lang="zh-CN" altLang="en-US" sz="2400" b="1" spc="100" noProof="0" dirty="0">
                <a:ln>
                  <a:solidFill>
                    <a:srgbClr val="4472C4">
                      <a:shade val="50000"/>
                      <a:alpha val="0"/>
                    </a:srgb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sym typeface="+mn-ea"/>
              </a:rPr>
              <a:t>全球网络</a:t>
            </a:r>
            <a:r>
              <a:rPr lang="en-US" altLang="ko-KR" sz="2400" b="1" spc="100" noProof="0" dirty="0">
                <a:ln>
                  <a:solidFill>
                    <a:srgbClr val="4472C4">
                      <a:shade val="50000"/>
                      <a:alpha val="0"/>
                    </a:srgb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sym typeface="+mn-ea"/>
              </a:rPr>
              <a:t>!</a:t>
            </a:r>
          </a:p>
        </p:txBody>
      </p:sp>
      <p:cxnSp>
        <p:nvCxnSpPr>
          <p:cNvPr id="169" name="직선 연결선 168"/>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1523294" y="821591"/>
            <a:ext cx="8973962" cy="324485"/>
          </a:xfrm>
          <a:prstGeom prst="rect">
            <a:avLst/>
          </a:prstGeom>
          <a:noFill/>
        </p:spPr>
        <p:txBody>
          <a:bodyPr wrap="square">
            <a:spAutoFit/>
          </a:bodyPr>
          <a:lstStyle/>
          <a:p>
            <a:pPr algn="ctr" defTabSz="457200" latinLnBrk="0">
              <a:lnSpc>
                <a:spcPts val="1820"/>
              </a:lnSpc>
              <a:defRPr/>
            </a:pPr>
            <a:r>
              <a:rPr lang="zh-CN" altLang="en-US" sz="1100" spc="-50">
                <a:ln>
                  <a:solidFill>
                    <a:schemeClr val="bg1">
                      <a:lumMod val="85000"/>
                      <a:alpha val="0"/>
                    </a:scheme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与物流 </a:t>
            </a:r>
            <a:r>
              <a:rPr lang="ko-KR" altLang="en-US" sz="1100" spc="-50">
                <a:ln>
                  <a:solidFill>
                    <a:schemeClr val="bg1">
                      <a:lumMod val="85000"/>
                      <a:alpha val="0"/>
                    </a:scheme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100" spc="-50">
                <a:ln>
                  <a:solidFill>
                    <a:schemeClr val="bg1">
                      <a:lumMod val="85000"/>
                      <a:alpha val="0"/>
                    </a:scheme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海运</a:t>
            </a:r>
            <a:r>
              <a:rPr lang="ko-KR" altLang="en-US" sz="1100" spc="-50">
                <a:ln>
                  <a:solidFill>
                    <a:schemeClr val="bg1">
                      <a:lumMod val="85000"/>
                      <a:alpha val="0"/>
                    </a:scheme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 ・ </a:t>
            </a:r>
            <a:r>
              <a:rPr lang="zh-CN" altLang="en-US" sz="1100" spc="-50">
                <a:ln>
                  <a:solidFill>
                    <a:schemeClr val="bg1">
                      <a:lumMod val="85000"/>
                      <a:alpha val="0"/>
                    </a:scheme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流通各领域的顶级专家一起为客户提供最上乘的服务</a:t>
            </a:r>
            <a:endParaRPr lang="en-US" altLang="ko-KR" sz="1100" spc="-50" dirty="0">
              <a:ln>
                <a:solidFill>
                  <a:schemeClr val="bg1">
                    <a:lumMod val="85000"/>
                    <a:alpha val="0"/>
                  </a:schemeClr>
                </a:solidFill>
              </a:ln>
              <a:solidFill>
                <a:prstClr val="black">
                  <a:lumMod val="65000"/>
                  <a:lumOff val="35000"/>
                </a:prstClr>
              </a:solidFill>
              <a:latin typeface="KoPubWorld돋움체 Medium" panose="00000600000000000000" pitchFamily="2" charset="-127"/>
              <a:ea typeface="KoPubWorld돋움체 Medium" panose="00000600000000000000" pitchFamily="2" charset="-127"/>
              <a:cs typeface="KoPubWorld돋움체 Light" panose="00000300000000000000" pitchFamily="2" charset="-127"/>
            </a:endParaRPr>
          </a:p>
        </p:txBody>
      </p:sp>
      <p:sp>
        <p:nvSpPr>
          <p:cNvPr id="134" name="사각형: 둥근 모서리 133"/>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9" name="사각형: 둥근 모서리 138"/>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endParaRPr lang="ko-KR" altLang="en-US" sz="1000" dirty="0">
              <a:ln>
                <a:solidFill>
                  <a:schemeClr val="bg1">
                    <a:lumMod val="85000"/>
                    <a:alpha val="0"/>
                  </a:schemeClr>
                </a:solidFill>
              </a:ln>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41" name="사각형: 둥근 모서리 140"/>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5" name="그림 134"/>
          <p:cNvPicPr>
            <a:picLocks noChangeAspect="1"/>
          </p:cNvPicPr>
          <p:nvPr/>
        </p:nvPicPr>
        <p:blipFill>
          <a:blip r:embed="rId3" cstate="screen"/>
          <a:stretch>
            <a:fillRect/>
          </a:stretch>
        </p:blipFill>
        <p:spPr>
          <a:xfrm>
            <a:off x="10433035" y="280490"/>
            <a:ext cx="1257299" cy="103719"/>
          </a:xfrm>
          <a:prstGeom prst="rect">
            <a:avLst/>
          </a:prstGeom>
        </p:spPr>
      </p:pic>
      <p:sp>
        <p:nvSpPr>
          <p:cNvPr id="5408" name="object 5080"/>
          <p:cNvSpPr txBox="1"/>
          <p:nvPr/>
        </p:nvSpPr>
        <p:spPr>
          <a:xfrm>
            <a:off x="9533890" y="1403350"/>
            <a:ext cx="724535" cy="2466340"/>
          </a:xfrm>
          <a:prstGeom prst="rect">
            <a:avLst/>
          </a:prstGeom>
        </p:spPr>
        <p:txBody>
          <a:bodyPr vert="horz" wrap="square" lIns="0" tIns="0" rIns="0" bIns="0" rtlCol="0">
            <a:spAutoFit/>
          </a:bodyPr>
          <a:lstStyle/>
          <a:p>
            <a:pPr marL="8255"/>
            <a:r>
              <a:rPr lang="zh-CN" altLang="en-US" sz="900" b="1" spc="-59" baseline="4000" dirty="0">
                <a:solidFill>
                  <a:srgbClr val="81A446"/>
                </a:solidFill>
                <a:latin typeface="微软雅黑" panose="020B0503020204020204" pitchFamily="34" charset="-122"/>
                <a:ea typeface="微软雅黑" panose="020B0503020204020204" pitchFamily="34" charset="-122"/>
                <a:cs typeface="Malgun Gothic Semilight" panose="020B0502040204020203" charset="-122"/>
              </a:rPr>
              <a:t>中国及外支社</a:t>
            </a:r>
            <a:r>
              <a:rPr sz="900" b="1" spc="-59" baseline="4000" dirty="0">
                <a:solidFill>
                  <a:srgbClr val="81A446"/>
                </a:solidFill>
                <a:latin typeface="微软雅黑" panose="020B0503020204020204" pitchFamily="34" charset="-122"/>
                <a:ea typeface="微软雅黑" panose="020B0503020204020204" pitchFamily="34" charset="-122"/>
                <a:cs typeface="Malgun Gothic Semilight" panose="020B0502040204020203" charset="-122"/>
              </a:rPr>
              <a:t>(</a:t>
            </a:r>
            <a:r>
              <a:rPr lang="en-US" sz="700" b="1" spc="-40" dirty="0">
                <a:solidFill>
                  <a:srgbClr val="81A446"/>
                </a:solidFill>
                <a:latin typeface="微软雅黑" panose="020B0503020204020204" pitchFamily="34" charset="-122"/>
                <a:ea typeface="微软雅黑" panose="020B0503020204020204" pitchFamily="34" charset="-122"/>
                <a:cs typeface="Calibri" panose="020F0502020204030204"/>
              </a:rPr>
              <a:t>21</a:t>
            </a:r>
            <a:r>
              <a:rPr lang="zh-CN" altLang="en-US" sz="700" b="1" spc="-40" dirty="0">
                <a:solidFill>
                  <a:srgbClr val="81A446"/>
                </a:solidFill>
                <a:latin typeface="微软雅黑" panose="020B0503020204020204" pitchFamily="34" charset="-122"/>
                <a:ea typeface="微软雅黑" panose="020B0503020204020204" pitchFamily="34" charset="-122"/>
                <a:cs typeface="Calibri" panose="020F0502020204030204"/>
              </a:rPr>
              <a:t>个</a:t>
            </a:r>
            <a:r>
              <a:rPr sz="900" b="1" spc="-59" baseline="4000" dirty="0">
                <a:solidFill>
                  <a:srgbClr val="81A446"/>
                </a:solidFill>
                <a:latin typeface="微软雅黑" panose="020B0503020204020204" pitchFamily="34" charset="-122"/>
                <a:ea typeface="微软雅黑" panose="020B0503020204020204" pitchFamily="34" charset="-122"/>
                <a:cs typeface="Malgun Gothic Semilight" panose="020B0502040204020203" charset="-122"/>
              </a:rPr>
              <a:t>)</a:t>
            </a:r>
            <a:endParaRPr sz="900" b="1" baseline="4000" dirty="0">
              <a:solidFill>
                <a:srgbClr val="000000"/>
              </a:solidFill>
              <a:latin typeface="微软雅黑" panose="020B0503020204020204" pitchFamily="34" charset="-122"/>
              <a:ea typeface="微软雅黑" panose="020B0503020204020204" pitchFamily="34" charset="-122"/>
              <a:cs typeface="Malgun Gothic Semilight" panose="020B0502040204020203" charset="-122"/>
            </a:endParaRPr>
          </a:p>
          <a:p>
            <a:pPr marL="20320">
              <a:spcBef>
                <a:spcPts val="37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1</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哈萨克斯坦</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2</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库里蒂巴</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3</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30" dirty="0">
                <a:solidFill>
                  <a:srgbClr val="000000"/>
                </a:solidFill>
                <a:latin typeface="微软雅黑" panose="020B0503020204020204" pitchFamily="34" charset="-122"/>
                <a:ea typeface="微软雅黑" panose="020B0503020204020204" pitchFamily="34" charset="-122"/>
                <a:cs typeface="Calibri" panose="020F0502020204030204"/>
              </a:rPr>
              <a:t>圣弗朗西斯科</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4</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维也纳</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5.</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科佩尔</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6.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天津</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7</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青岛</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8</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盐城</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9</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上海</a:t>
            </a:r>
            <a:endParaRPr lang="en-US" sz="600" spc="-3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10</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无锡</a:t>
            </a:r>
            <a:endParaRPr lang="en-US" sz="600" spc="-3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11</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30" dirty="0">
                <a:solidFill>
                  <a:srgbClr val="000000"/>
                </a:solidFill>
                <a:latin typeface="微软雅黑" panose="020B0503020204020204" pitchFamily="34" charset="-122"/>
                <a:ea typeface="微软雅黑" panose="020B0503020204020204" pitchFamily="34" charset="-122"/>
                <a:cs typeface="Calibri" panose="020F0502020204030204"/>
              </a:rPr>
              <a:t>深圳</a:t>
            </a:r>
            <a:endParaRPr lang="en-US" sz="600" spc="-3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12</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30" dirty="0">
                <a:solidFill>
                  <a:srgbClr val="000000"/>
                </a:solidFill>
                <a:latin typeface="微软雅黑" panose="020B0503020204020204" pitchFamily="34" charset="-122"/>
                <a:ea typeface="微软雅黑" panose="020B0503020204020204" pitchFamily="34" charset="-122"/>
                <a:cs typeface="Calibri" panose="020F0502020204030204"/>
              </a:rPr>
              <a:t>新加坡</a:t>
            </a:r>
            <a:endParaRPr lang="en-US" sz="600" spc="-3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13</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en-US" sz="600" spc="-30" dirty="0" err="1">
                <a:solidFill>
                  <a:srgbClr val="000000"/>
                </a:solidFill>
                <a:latin typeface="微软雅黑" panose="020B0503020204020204" pitchFamily="34" charset="-122"/>
                <a:ea typeface="微软雅黑" panose="020B0503020204020204" pitchFamily="34" charset="-122"/>
                <a:cs typeface="Calibri" panose="020F0502020204030204"/>
              </a:rPr>
              <a:t>C</a:t>
            </a:r>
            <a:r>
              <a:rPr lang="en-US" altLang="zh-CN" sz="600" spc="-30" dirty="0" err="1">
                <a:solidFill>
                  <a:srgbClr val="000000"/>
                </a:solidFill>
                <a:latin typeface="微软雅黑" panose="020B0503020204020204" pitchFamily="34" charset="-122"/>
                <a:ea typeface="微软雅黑" panose="020B0503020204020204" pitchFamily="34" charset="-122"/>
                <a:cs typeface="Calibri" panose="020F0502020204030204"/>
              </a:rPr>
              <a:t>hakan</a:t>
            </a:r>
            <a:endParaRPr lang="en-US" sz="600" spc="-3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14</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30" dirty="0">
                <a:solidFill>
                  <a:srgbClr val="000000"/>
                </a:solidFill>
                <a:latin typeface="微软雅黑" panose="020B0503020204020204" pitchFamily="34" charset="-122"/>
                <a:ea typeface="微软雅黑" panose="020B0503020204020204" pitchFamily="34" charset="-122"/>
                <a:cs typeface="Calibri" panose="020F0502020204030204"/>
              </a:rPr>
              <a:t>孟买</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15</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30" dirty="0">
                <a:solidFill>
                  <a:srgbClr val="000000"/>
                </a:solidFill>
                <a:latin typeface="微软雅黑" panose="020B0503020204020204" pitchFamily="34" charset="-122"/>
                <a:ea typeface="微软雅黑" panose="020B0503020204020204" pitchFamily="34" charset="-122"/>
                <a:cs typeface="Calibri" panose="020F0502020204030204"/>
              </a:rPr>
              <a:t>德里</a:t>
            </a:r>
            <a:endParaRPr lang="en-US" altLang="zh-CN" sz="600" spc="-3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16</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30" dirty="0">
                <a:solidFill>
                  <a:srgbClr val="000000"/>
                </a:solidFill>
                <a:latin typeface="微软雅黑" panose="020B0503020204020204" pitchFamily="34" charset="-122"/>
                <a:ea typeface="微软雅黑" panose="020B0503020204020204" pitchFamily="34" charset="-122"/>
                <a:cs typeface="Calibri" panose="020F0502020204030204"/>
              </a:rPr>
              <a:t>桑托斯</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17</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30" dirty="0">
                <a:solidFill>
                  <a:srgbClr val="000000"/>
                </a:solidFill>
                <a:latin typeface="微软雅黑" panose="020B0503020204020204" pitchFamily="34" charset="-122"/>
                <a:ea typeface="微软雅黑" panose="020B0503020204020204" pitchFamily="34" charset="-122"/>
                <a:cs typeface="Calibri" panose="020F0502020204030204"/>
              </a:rPr>
              <a:t>格鲁吉亚</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18</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a:t>
            </a:r>
            <a:r>
              <a:rPr sz="600" spc="-30"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30" dirty="0">
                <a:solidFill>
                  <a:srgbClr val="000000"/>
                </a:solidFill>
                <a:latin typeface="微软雅黑" panose="020B0503020204020204" pitchFamily="34" charset="-122"/>
                <a:ea typeface="微软雅黑" panose="020B0503020204020204" pitchFamily="34" charset="-122"/>
                <a:cs typeface="Calibri" panose="020F0502020204030204"/>
              </a:rPr>
              <a:t>比利时</a:t>
            </a:r>
            <a:endParaRPr lang="en-US" altLang="zh-CN" sz="600" spc="-6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19.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胡志明</a:t>
            </a:r>
            <a:endParaRPr lang="en-US" sz="600" spc="-6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20.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重庆</a:t>
            </a:r>
            <a:endParaRPr lang="en-US" sz="600" spc="-6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21. </a:t>
            </a:r>
            <a:r>
              <a:rPr lang="zh-CN" altLang="en-US" sz="600" spc="-60" dirty="0">
                <a:solidFill>
                  <a:srgbClr val="000000"/>
                </a:solidFill>
                <a:latin typeface="微软雅黑" panose="020B0503020204020204" pitchFamily="34" charset="-122"/>
                <a:ea typeface="微软雅黑" panose="020B0503020204020204" pitchFamily="34" charset="-122"/>
                <a:cs typeface="Calibri" panose="020F0502020204030204"/>
              </a:rPr>
              <a:t>巴西 东南部</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p:txBody>
      </p:sp>
      <p:sp>
        <p:nvSpPr>
          <p:cNvPr id="5410" name="object 5082"/>
          <p:cNvSpPr txBox="1"/>
          <p:nvPr/>
        </p:nvSpPr>
        <p:spPr>
          <a:xfrm>
            <a:off x="11124565" y="1366520"/>
            <a:ext cx="1067435" cy="4027170"/>
          </a:xfrm>
          <a:prstGeom prst="rect">
            <a:avLst/>
          </a:prstGeom>
        </p:spPr>
        <p:txBody>
          <a:bodyPr vert="horz" wrap="square" lIns="0" tIns="0" rIns="0" bIns="0" rtlCol="0">
            <a:spAutoFit/>
          </a:bodyPr>
          <a:lstStyle/>
          <a:p>
            <a:pPr marL="8255"/>
            <a:r>
              <a:rPr lang="zh-CN" altLang="en-US" sz="900" b="1" spc="-59" baseline="4000" dirty="0">
                <a:solidFill>
                  <a:srgbClr val="EFA000"/>
                </a:solidFill>
                <a:latin typeface="微软雅黑" panose="020B0503020204020204" pitchFamily="34" charset="-122"/>
                <a:ea typeface="微软雅黑" panose="020B0503020204020204" pitchFamily="34" charset="-122"/>
                <a:cs typeface="Malgun Gothic Semilight" panose="020B0502040204020203" charset="-122"/>
              </a:rPr>
              <a:t>海外法人</a:t>
            </a:r>
            <a:r>
              <a:rPr sz="900" b="1" spc="-59" baseline="4000" dirty="0">
                <a:solidFill>
                  <a:srgbClr val="EFA000"/>
                </a:solidFill>
                <a:latin typeface="微软雅黑" panose="020B0503020204020204" pitchFamily="34" charset="-122"/>
                <a:ea typeface="微软雅黑" panose="020B0503020204020204" pitchFamily="34" charset="-122"/>
                <a:cs typeface="Malgun Gothic Semilight" panose="020B0502040204020203" charset="-122"/>
              </a:rPr>
              <a:t>(</a:t>
            </a:r>
            <a:r>
              <a:rPr lang="en-US" sz="700" b="1" spc="-40" dirty="0">
                <a:solidFill>
                  <a:srgbClr val="EFA000"/>
                </a:solidFill>
                <a:latin typeface="微软雅黑" panose="020B0503020204020204" pitchFamily="34" charset="-122"/>
                <a:ea typeface="微软雅黑" panose="020B0503020204020204" pitchFamily="34" charset="-122"/>
                <a:cs typeface="Calibri" panose="020F0502020204030204"/>
              </a:rPr>
              <a:t>35</a:t>
            </a:r>
            <a:r>
              <a:rPr lang="zh-CN" altLang="en-US" sz="900" b="1" spc="-59" baseline="4000" dirty="0">
                <a:solidFill>
                  <a:srgbClr val="EFA000"/>
                </a:solidFill>
                <a:latin typeface="微软雅黑" panose="020B0503020204020204" pitchFamily="34" charset="-122"/>
                <a:ea typeface="微软雅黑" panose="020B0503020204020204" pitchFamily="34" charset="-122"/>
                <a:cs typeface="Calibri" panose="020F0502020204030204"/>
              </a:rPr>
              <a:t>个</a:t>
            </a:r>
            <a:r>
              <a:rPr sz="900" b="1" spc="-59" baseline="4000" dirty="0">
                <a:solidFill>
                  <a:srgbClr val="EFA000"/>
                </a:solidFill>
                <a:latin typeface="微软雅黑" panose="020B0503020204020204" pitchFamily="34" charset="-122"/>
                <a:ea typeface="微软雅黑" panose="020B0503020204020204" pitchFamily="34" charset="-122"/>
                <a:cs typeface="Malgun Gothic Semilight" panose="020B0502040204020203" charset="-122"/>
              </a:rPr>
              <a:t>)</a:t>
            </a:r>
            <a:endParaRPr sz="900" b="1" baseline="4000" dirty="0">
              <a:solidFill>
                <a:srgbClr val="000000"/>
              </a:solidFill>
              <a:latin typeface="微软雅黑" panose="020B0503020204020204" pitchFamily="34" charset="-122"/>
              <a:ea typeface="微软雅黑" panose="020B0503020204020204" pitchFamily="34" charset="-122"/>
              <a:cs typeface="Malgun Gothic Semilight" panose="020B0502040204020203" charset="-122"/>
            </a:endParaRPr>
          </a:p>
          <a:p>
            <a:pPr marL="20320">
              <a:spcBef>
                <a:spcPts val="325"/>
              </a:spcBef>
            </a:pPr>
            <a:r>
              <a:rPr sz="600" spc="-10" dirty="0">
                <a:solidFill>
                  <a:srgbClr val="000000"/>
                </a:solidFill>
                <a:latin typeface="微软雅黑" panose="020B0503020204020204" pitchFamily="34" charset="-122"/>
                <a:ea typeface="微软雅黑" panose="020B0503020204020204" pitchFamily="34" charset="-122"/>
                <a:cs typeface="Calibri" panose="020F0502020204030204"/>
              </a:rPr>
              <a:t>1.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美国格罗唯视</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10" dirty="0">
                <a:solidFill>
                  <a:srgbClr val="000000"/>
                </a:solidFill>
                <a:latin typeface="微软雅黑" panose="020B0503020204020204" pitchFamily="34" charset="-122"/>
                <a:ea typeface="微软雅黑" panose="020B0503020204020204" pitchFamily="34" charset="-122"/>
                <a:cs typeface="Calibri" panose="020F0502020204030204"/>
              </a:rPr>
              <a:t>2.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加拿大格罗唯视</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10" dirty="0">
                <a:solidFill>
                  <a:srgbClr val="000000"/>
                </a:solidFill>
                <a:latin typeface="微软雅黑" panose="020B0503020204020204" pitchFamily="34" charset="-122"/>
                <a:ea typeface="微软雅黑" panose="020B0503020204020204" pitchFamily="34" charset="-122"/>
                <a:cs typeface="Calibri" panose="020F0502020204030204"/>
              </a:rPr>
              <a:t>3. </a:t>
            </a:r>
            <a:r>
              <a:rPr lang="zh-CN" altLang="en-US" sz="600" spc="-10" dirty="0">
                <a:solidFill>
                  <a:srgbClr val="000000"/>
                </a:solidFill>
                <a:latin typeface="微软雅黑" panose="020B0503020204020204" pitchFamily="34" charset="-122"/>
                <a:ea typeface="微软雅黑" panose="020B0503020204020204" pitchFamily="34" charset="-122"/>
                <a:cs typeface="Calibri" panose="020F0502020204030204"/>
              </a:rPr>
              <a:t>阿拉巴马格罗唯视</a:t>
            </a:r>
            <a:endParaRPr lang="en-US" altLang="zh-CN" sz="600" spc="-1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sz="600" spc="-10" dirty="0">
                <a:solidFill>
                  <a:srgbClr val="000000"/>
                </a:solidFill>
                <a:latin typeface="微软雅黑" panose="020B0503020204020204" pitchFamily="34" charset="-122"/>
                <a:ea typeface="微软雅黑" panose="020B0503020204020204" pitchFamily="34" charset="-122"/>
                <a:cs typeface="Calibri" panose="020F0502020204030204"/>
              </a:rPr>
              <a:t>4. </a:t>
            </a:r>
            <a:r>
              <a:rPr lang="zh-CN" altLang="en-US" sz="600" spc="-10" dirty="0">
                <a:solidFill>
                  <a:srgbClr val="000000"/>
                </a:solidFill>
                <a:latin typeface="微软雅黑" panose="020B0503020204020204" pitchFamily="34" charset="-122"/>
                <a:ea typeface="微软雅黑" panose="020B0503020204020204" pitchFamily="34" charset="-122"/>
                <a:cs typeface="Calibri" panose="020F0502020204030204"/>
              </a:rPr>
              <a:t>格鲁吉亚格罗唯视</a:t>
            </a:r>
            <a:endParaRPr lang="en-US" altLang="zh-CN" sz="600" spc="-1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sz="600" spc="-10" dirty="0">
                <a:solidFill>
                  <a:srgbClr val="000000"/>
                </a:solidFill>
                <a:latin typeface="微软雅黑" panose="020B0503020204020204" pitchFamily="34" charset="-122"/>
                <a:ea typeface="微软雅黑" panose="020B0503020204020204" pitchFamily="34" charset="-122"/>
                <a:cs typeface="Calibri" panose="020F0502020204030204"/>
              </a:rPr>
              <a:t>5. </a:t>
            </a:r>
            <a:r>
              <a:rPr lang="zh-CN" altLang="en-US" sz="600" spc="-10" dirty="0">
                <a:solidFill>
                  <a:srgbClr val="000000"/>
                </a:solidFill>
                <a:latin typeface="微软雅黑" panose="020B0503020204020204" pitchFamily="34" charset="-122"/>
                <a:ea typeface="微软雅黑" panose="020B0503020204020204" pitchFamily="34" charset="-122"/>
                <a:cs typeface="Calibri" panose="020F0502020204030204"/>
              </a:rPr>
              <a:t>巴西格罗唯视</a:t>
            </a:r>
            <a:endParaRPr lang="en-US" altLang="zh-CN" sz="600" spc="-1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sz="600" spc="-10" dirty="0">
                <a:solidFill>
                  <a:srgbClr val="000000"/>
                </a:solidFill>
                <a:latin typeface="微软雅黑" panose="020B0503020204020204" pitchFamily="34" charset="-122"/>
                <a:ea typeface="微软雅黑" panose="020B0503020204020204" pitchFamily="34" charset="-122"/>
                <a:cs typeface="Calibri" panose="020F0502020204030204"/>
              </a:rPr>
              <a:t>6. </a:t>
            </a:r>
            <a:r>
              <a:rPr lang="zh-CN" altLang="en-US" sz="600" spc="-10" dirty="0">
                <a:solidFill>
                  <a:srgbClr val="000000"/>
                </a:solidFill>
                <a:latin typeface="微软雅黑" panose="020B0503020204020204" pitchFamily="34" charset="-122"/>
                <a:ea typeface="微软雅黑" panose="020B0503020204020204" pitchFamily="34" charset="-122"/>
                <a:cs typeface="Calibri" panose="020F0502020204030204"/>
              </a:rPr>
              <a:t>墨西哥格罗唯视</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10" dirty="0">
                <a:solidFill>
                  <a:srgbClr val="000000"/>
                </a:solidFill>
                <a:latin typeface="微软雅黑" panose="020B0503020204020204" pitchFamily="34" charset="-122"/>
                <a:ea typeface="微软雅黑" panose="020B0503020204020204" pitchFamily="34" charset="-122"/>
                <a:cs typeface="Calibri" panose="020F0502020204030204"/>
              </a:rPr>
              <a:t>7.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欧洲格罗唯视</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10" dirty="0">
                <a:solidFill>
                  <a:srgbClr val="000000"/>
                </a:solidFill>
                <a:latin typeface="微软雅黑" panose="020B0503020204020204" pitchFamily="34" charset="-122"/>
                <a:ea typeface="微软雅黑" panose="020B0503020204020204" pitchFamily="34" charset="-122"/>
                <a:cs typeface="Calibri" panose="020F0502020204030204"/>
              </a:rPr>
              <a:t>8. </a:t>
            </a:r>
            <a:r>
              <a:rPr lang="zh-CN" altLang="en-US" sz="600" spc="-10" dirty="0">
                <a:solidFill>
                  <a:srgbClr val="000000"/>
                </a:solidFill>
                <a:latin typeface="微软雅黑" panose="020B0503020204020204" pitchFamily="34" charset="-122"/>
                <a:ea typeface="微软雅黑" panose="020B0503020204020204" pitchFamily="34" charset="-122"/>
                <a:cs typeface="Calibri" panose="020F0502020204030204"/>
              </a:rPr>
              <a:t>捷克格罗唯视</a:t>
            </a:r>
            <a:endParaRPr lang="en-US" altLang="zh-CN" sz="600" spc="-1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sz="600" spc="-10" dirty="0">
                <a:solidFill>
                  <a:srgbClr val="000000"/>
                </a:solidFill>
                <a:latin typeface="微软雅黑" panose="020B0503020204020204" pitchFamily="34" charset="-122"/>
                <a:ea typeface="微软雅黑" panose="020B0503020204020204" pitchFamily="34" charset="-122"/>
                <a:cs typeface="Calibri" panose="020F0502020204030204"/>
              </a:rPr>
              <a:t>9. </a:t>
            </a:r>
            <a:r>
              <a:rPr lang="zh-CN" altLang="en-US" sz="600" spc="-10" dirty="0">
                <a:solidFill>
                  <a:srgbClr val="000000"/>
                </a:solidFill>
                <a:latin typeface="微软雅黑" panose="020B0503020204020204" pitchFamily="34" charset="-122"/>
                <a:ea typeface="微软雅黑" panose="020B0503020204020204" pitchFamily="34" charset="-122"/>
                <a:cs typeface="Calibri" panose="020F0502020204030204"/>
              </a:rPr>
              <a:t>斯洛伐克格罗唯视</a:t>
            </a:r>
            <a:endParaRPr lang="en-US" altLang="zh-CN" sz="600" spc="-10"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10. </a:t>
            </a:r>
            <a:r>
              <a:rPr lang="zh-CN" altLang="en-US" sz="600" spc="-7" dirty="0">
                <a:solidFill>
                  <a:srgbClr val="000000"/>
                </a:solidFill>
                <a:latin typeface="微软雅黑" panose="020B0503020204020204" pitchFamily="34" charset="-122"/>
                <a:ea typeface="微软雅黑" panose="020B0503020204020204" pitchFamily="34" charset="-122"/>
                <a:cs typeface="Calibri" panose="020F0502020204030204"/>
              </a:rPr>
              <a:t>俄罗斯格罗唯视</a:t>
            </a:r>
            <a:endParaRPr lang="en-US" altLang="zh-CN" sz="600" spc="-7"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11.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土耳其格罗唯视</a:t>
            </a:r>
            <a:endParaRPr lang="en-US" altLang="zh-CN" sz="600" spc="-57"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12 .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德国格罗唯视</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marR="215900">
              <a:lnSpc>
                <a:spcPct val="128000"/>
              </a:lnSpc>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1</a:t>
            </a: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3</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 </a:t>
            </a:r>
            <a:r>
              <a:rPr lang="en-US" altLang="zh-CN" sz="600" spc="-7" dirty="0" err="1">
                <a:solidFill>
                  <a:srgbClr val="000000"/>
                </a:solidFill>
                <a:latin typeface="微软雅黑" panose="020B0503020204020204" pitchFamily="34" charset="-122"/>
                <a:ea typeface="微软雅黑" panose="020B0503020204020204" pitchFamily="34" charset="-122"/>
                <a:cs typeface="Calibri" panose="020F0502020204030204"/>
              </a:rPr>
              <a:t>Adampol</a:t>
            </a:r>
            <a:r>
              <a:rPr lang="en-US" altLang="zh-CN" sz="600" spc="-7" dirty="0">
                <a:solidFill>
                  <a:srgbClr val="000000"/>
                </a:solidFill>
                <a:latin typeface="微软雅黑" panose="020B0503020204020204" pitchFamily="34" charset="-122"/>
                <a:ea typeface="微软雅黑" panose="020B0503020204020204" pitchFamily="34" charset="-122"/>
                <a:cs typeface="Calibri" panose="020F0502020204030204"/>
              </a:rPr>
              <a:t> </a:t>
            </a:r>
            <a:r>
              <a:rPr sz="600" spc="-33" dirty="0">
                <a:solidFill>
                  <a:srgbClr val="000000"/>
                </a:solidFill>
                <a:latin typeface="微软雅黑" panose="020B0503020204020204" pitchFamily="34" charset="-122"/>
                <a:ea typeface="微软雅黑" panose="020B0503020204020204" pitchFamily="34" charset="-122"/>
                <a:cs typeface="Calibri" panose="020F0502020204030204"/>
              </a:rPr>
              <a:t>SA  </a:t>
            </a:r>
            <a:endParaRPr lang="en-US" sz="600" spc="-33"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marR="215900">
              <a:lnSpc>
                <a:spcPct val="128000"/>
              </a:lnSpc>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1</a:t>
            </a: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4</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 </a:t>
            </a:r>
            <a:r>
              <a:rPr lang="en-US" altLang="zh-CN" sz="600" spc="-7" dirty="0" err="1">
                <a:solidFill>
                  <a:srgbClr val="000000"/>
                </a:solidFill>
                <a:latin typeface="微软雅黑" panose="020B0503020204020204" pitchFamily="34" charset="-122"/>
                <a:ea typeface="微软雅黑" panose="020B0503020204020204" pitchFamily="34" charset="-122"/>
                <a:cs typeface="Calibri" panose="020F0502020204030204"/>
              </a:rPr>
              <a:t>Vectura</a:t>
            </a:r>
            <a:r>
              <a:rPr lang="en-US" altLang="zh-CN" sz="600" spc="-7" dirty="0">
                <a:solidFill>
                  <a:srgbClr val="000000"/>
                </a:solidFill>
                <a:latin typeface="微软雅黑" panose="020B0503020204020204" pitchFamily="34" charset="-122"/>
                <a:ea typeface="微软雅黑" panose="020B0503020204020204" pitchFamily="34" charset="-122"/>
                <a:cs typeface="Calibri" panose="020F0502020204030204"/>
              </a:rPr>
              <a:t> </a:t>
            </a: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15. </a:t>
            </a:r>
            <a:r>
              <a:rPr lang="en-US" altLang="zh-CN" sz="600" spc="-7" dirty="0" err="1">
                <a:solidFill>
                  <a:srgbClr val="000000"/>
                </a:solidFill>
                <a:latin typeface="微软雅黑" panose="020B0503020204020204" pitchFamily="34" charset="-122"/>
                <a:ea typeface="微软雅黑" panose="020B0503020204020204" pitchFamily="34" charset="-122"/>
                <a:cs typeface="Calibri" panose="020F0502020204030204"/>
              </a:rPr>
              <a:t>Vectura</a:t>
            </a:r>
            <a:r>
              <a:rPr lang="en-US" altLang="zh-CN" sz="600" spc="-7"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7" dirty="0">
                <a:solidFill>
                  <a:srgbClr val="000000"/>
                </a:solidFill>
                <a:latin typeface="微软雅黑" panose="020B0503020204020204" pitchFamily="34" charset="-122"/>
                <a:ea typeface="微软雅黑" panose="020B0503020204020204" pitchFamily="34" charset="-122"/>
                <a:cs typeface="Calibri" panose="020F0502020204030204"/>
              </a:rPr>
              <a:t>投资</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16. </a:t>
            </a:r>
            <a:r>
              <a:rPr lang="zh-CN" altLang="en-US" sz="600" spc="-57" dirty="0">
                <a:solidFill>
                  <a:srgbClr val="000000"/>
                </a:solidFill>
                <a:latin typeface="微软雅黑" panose="020B0503020204020204" pitchFamily="34" charset="-122"/>
                <a:ea typeface="微软雅黑" panose="020B0503020204020204" pitchFamily="34" charset="-122"/>
                <a:cs typeface="Gulim" panose="020B0600000101010101" charset="-127"/>
              </a:rPr>
              <a:t>捷克 </a:t>
            </a:r>
            <a:r>
              <a:rPr lang="en-US" altLang="zh-CN" sz="600" spc="-7" dirty="0" err="1">
                <a:solidFill>
                  <a:srgbClr val="000000"/>
                </a:solidFill>
                <a:latin typeface="微软雅黑" panose="020B0503020204020204" pitchFamily="34" charset="-122"/>
                <a:ea typeface="微软雅黑" panose="020B0503020204020204" pitchFamily="34" charset="-122"/>
                <a:cs typeface="Calibri" panose="020F0502020204030204"/>
              </a:rPr>
              <a:t>Adampol</a:t>
            </a:r>
            <a:r>
              <a:rPr lang="en-US" altLang="zh-CN" sz="600" spc="-7" dirty="0">
                <a:solidFill>
                  <a:srgbClr val="000000"/>
                </a:solidFill>
                <a:latin typeface="微软雅黑" panose="020B0503020204020204" pitchFamily="34" charset="-122"/>
                <a:ea typeface="微软雅黑" panose="020B0503020204020204" pitchFamily="34" charset="-122"/>
                <a:cs typeface="Calibri" panose="020F0502020204030204"/>
              </a:rPr>
              <a:t> </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17. </a:t>
            </a:r>
            <a:r>
              <a:rPr lang="zh-CN" altLang="en-US" sz="600" spc="-57" dirty="0">
                <a:solidFill>
                  <a:srgbClr val="000000"/>
                </a:solidFill>
                <a:latin typeface="微软雅黑" panose="020B0503020204020204" pitchFamily="34" charset="-122"/>
                <a:ea typeface="微软雅黑" panose="020B0503020204020204" pitchFamily="34" charset="-122"/>
                <a:cs typeface="Gulim" panose="020B0600000101010101" charset="-127"/>
              </a:rPr>
              <a:t>斯洛文尼亚 </a:t>
            </a:r>
            <a:r>
              <a:rPr lang="en-US" altLang="zh-CN" sz="600" spc="-7" dirty="0" err="1">
                <a:solidFill>
                  <a:srgbClr val="000000"/>
                </a:solidFill>
                <a:latin typeface="微软雅黑" panose="020B0503020204020204" pitchFamily="34" charset="-122"/>
                <a:ea typeface="微软雅黑" panose="020B0503020204020204" pitchFamily="34" charset="-122"/>
                <a:cs typeface="Calibri" panose="020F0502020204030204"/>
              </a:rPr>
              <a:t>Adampol</a:t>
            </a:r>
            <a:endParaRPr lang="en-US" altLang="zh-CN" sz="600" spc="-57"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18. </a:t>
            </a:r>
            <a:r>
              <a:rPr lang="zh-CN" altLang="en-US" sz="600" spc="-7" dirty="0">
                <a:solidFill>
                  <a:srgbClr val="000000"/>
                </a:solidFill>
                <a:latin typeface="微软雅黑" panose="020B0503020204020204" pitchFamily="34" charset="-122"/>
                <a:ea typeface="微软雅黑" panose="020B0503020204020204" pitchFamily="34" charset="-122"/>
                <a:cs typeface="Calibri" panose="020F0502020204030204"/>
              </a:rPr>
              <a:t>北京格罗唯视</a:t>
            </a:r>
            <a:endParaRPr lang="en-US" altLang="zh-CN" sz="600" spc="-7"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19. </a:t>
            </a:r>
            <a:r>
              <a:rPr lang="zh-CN" altLang="en-US" sz="600" spc="-53" dirty="0">
                <a:solidFill>
                  <a:srgbClr val="000000"/>
                </a:solidFill>
                <a:latin typeface="微软雅黑" panose="020B0503020204020204" pitchFamily="34" charset="-122"/>
                <a:ea typeface="微软雅黑" panose="020B0503020204020204" pitchFamily="34" charset="-122"/>
                <a:cs typeface="Calibri" panose="020F0502020204030204"/>
              </a:rPr>
              <a:t>中都格罗唯视</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20. </a:t>
            </a:r>
            <a:r>
              <a:rPr lang="zh-CN" altLang="en-US" sz="600" spc="-53" dirty="0">
                <a:solidFill>
                  <a:srgbClr val="000000"/>
                </a:solidFill>
                <a:latin typeface="微软雅黑" panose="020B0503020204020204" pitchFamily="34" charset="-122"/>
                <a:ea typeface="微软雅黑" panose="020B0503020204020204" pitchFamily="34" charset="-122"/>
                <a:cs typeface="Calibri" panose="020F0502020204030204"/>
              </a:rPr>
              <a:t>天津格罗唯视</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21. </a:t>
            </a:r>
            <a:r>
              <a:rPr lang="zh-CN" altLang="en-US" sz="600" spc="-53" dirty="0">
                <a:solidFill>
                  <a:srgbClr val="000000"/>
                </a:solidFill>
                <a:latin typeface="微软雅黑" panose="020B0503020204020204" pitchFamily="34" charset="-122"/>
                <a:ea typeface="微软雅黑" panose="020B0503020204020204" pitchFamily="34" charset="-122"/>
                <a:cs typeface="Calibri" panose="020F0502020204030204"/>
              </a:rPr>
              <a:t>沧州格罗唯视</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22. </a:t>
            </a:r>
            <a:r>
              <a:rPr lang="zh-CN" altLang="en-US" sz="600" spc="-53" dirty="0">
                <a:solidFill>
                  <a:srgbClr val="000000"/>
                </a:solidFill>
                <a:latin typeface="微软雅黑" panose="020B0503020204020204" pitchFamily="34" charset="-122"/>
                <a:ea typeface="微软雅黑" panose="020B0503020204020204" pitchFamily="34" charset="-122"/>
                <a:cs typeface="Calibri" panose="020F0502020204030204"/>
              </a:rPr>
              <a:t>四川格罗唯视</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23. </a:t>
            </a:r>
            <a:r>
              <a:rPr lang="zh-CN" altLang="en-US" sz="600" spc="-53" dirty="0">
                <a:solidFill>
                  <a:srgbClr val="000000"/>
                </a:solidFill>
                <a:latin typeface="微软雅黑" panose="020B0503020204020204" pitchFamily="34" charset="-122"/>
                <a:ea typeface="微软雅黑" panose="020B0503020204020204" pitchFamily="34" charset="-122"/>
                <a:cs typeface="Calibri" panose="020F0502020204030204"/>
              </a:rPr>
              <a:t>重庆格罗唯视</a:t>
            </a:r>
            <a:endParaRPr lang="en-US" altLang="zh-CN" sz="600" spc="-53"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53" dirty="0">
                <a:solidFill>
                  <a:srgbClr val="000000"/>
                </a:solidFill>
                <a:latin typeface="微软雅黑" panose="020B0503020204020204" pitchFamily="34" charset="-122"/>
                <a:ea typeface="微软雅黑" panose="020B0503020204020204" pitchFamily="34" charset="-122"/>
                <a:cs typeface="Calibri" panose="020F0502020204030204"/>
              </a:rPr>
              <a:t>24.  </a:t>
            </a:r>
            <a:r>
              <a:rPr lang="zh-CN" altLang="en-US" sz="600" spc="-53" dirty="0">
                <a:solidFill>
                  <a:srgbClr val="000000"/>
                </a:solidFill>
                <a:latin typeface="微软雅黑" panose="020B0503020204020204" pitchFamily="34" charset="-122"/>
                <a:ea typeface="微软雅黑" panose="020B0503020204020204" pitchFamily="34" charset="-122"/>
                <a:cs typeface="Calibri" panose="020F0502020204030204"/>
              </a:rPr>
              <a:t>悦达格罗唯视</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2</a:t>
            </a: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5</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印度格罗唯视</a:t>
            </a:r>
            <a:endParaRPr sz="600" dirty="0">
              <a:solidFill>
                <a:srgbClr val="000000"/>
              </a:solidFill>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2</a:t>
            </a:r>
            <a:r>
              <a:rPr lang="en-US" sz="600" spc="-7" dirty="0">
                <a:solidFill>
                  <a:srgbClr val="000000"/>
                </a:solidFill>
                <a:latin typeface="微软雅黑" panose="020B0503020204020204" pitchFamily="34" charset="-122"/>
                <a:ea typeface="微软雅黑" panose="020B0503020204020204" pitchFamily="34" charset="-122"/>
                <a:cs typeface="Calibri" panose="020F0502020204030204"/>
              </a:rPr>
              <a:t>6</a:t>
            </a:r>
            <a:r>
              <a:rPr sz="600" spc="-7" dirty="0">
                <a:solidFill>
                  <a:srgbClr val="000000"/>
                </a:solidFill>
                <a:latin typeface="微软雅黑" panose="020B0503020204020204" pitchFamily="34" charset="-122"/>
                <a:ea typeface="微软雅黑" panose="020B0503020204020204" pitchFamily="34" charset="-122"/>
                <a:cs typeface="Calibri" panose="020F0502020204030204"/>
              </a:rPr>
              <a:t>.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澳大利亚格罗唯视</a:t>
            </a:r>
            <a:endParaRPr lang="en-US" altLang="zh-CN" sz="600" spc="-57"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27.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 越南格罗唯视</a:t>
            </a:r>
            <a:endParaRPr lang="en-US" altLang="zh-CN" sz="600" spc="-57"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28. </a:t>
            </a:r>
            <a:r>
              <a:rPr lang="en-US" altLang="zh-CN" sz="600" spc="-57" dirty="0" err="1">
                <a:solidFill>
                  <a:srgbClr val="000000"/>
                </a:solidFill>
                <a:latin typeface="微软雅黑" panose="020B0503020204020204" pitchFamily="34" charset="-122"/>
                <a:ea typeface="微软雅黑" panose="020B0503020204020204" pitchFamily="34" charset="-122"/>
                <a:cs typeface="Calibri" panose="020F0502020204030204"/>
              </a:rPr>
              <a:t>阿嫩达布尔</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格罗唯视</a:t>
            </a:r>
            <a:endParaRPr lang="en-US" altLang="zh-CN" sz="600" spc="-57"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29. G.E.T Express</a:t>
            </a:r>
          </a:p>
          <a:p>
            <a:pPr marL="20320">
              <a:spcBef>
                <a:spcPts val="145"/>
              </a:spcBef>
            </a:pPr>
            <a:r>
              <a:rPr 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30. </a:t>
            </a:r>
            <a:r>
              <a:rPr lang="en-US" altLang="zh-CN" sz="600" spc="-57" dirty="0">
                <a:solidFill>
                  <a:srgbClr val="000000"/>
                </a:solidFill>
                <a:latin typeface="微软雅黑" panose="020B0503020204020204" pitchFamily="34" charset="-122"/>
                <a:ea typeface="微软雅黑" panose="020B0503020204020204" pitchFamily="34" charset="-122"/>
                <a:cs typeface="Calibri" panose="020F0502020204030204"/>
              </a:rPr>
              <a:t>G.E.T Freight</a:t>
            </a:r>
            <a:endParaRPr lang="en-US" sz="600" spc="-57"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31.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江苏格联</a:t>
            </a:r>
            <a:r>
              <a:rPr 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 </a:t>
            </a:r>
          </a:p>
          <a:p>
            <a:pPr marL="20320">
              <a:spcBef>
                <a:spcPts val="145"/>
              </a:spcBef>
            </a:pPr>
            <a:r>
              <a:rPr 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32.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格罗唯视长久二手车</a:t>
            </a:r>
            <a:endParaRPr lang="en-US" altLang="zh-CN" sz="600" spc="-57"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33.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长久格罗唯视海运</a:t>
            </a:r>
            <a:endParaRPr lang="en-US" altLang="zh-CN" sz="600" spc="-57"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34. </a:t>
            </a:r>
            <a:r>
              <a:rPr lang="zh-CN" alt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印度尼西亚格罗唯视</a:t>
            </a:r>
            <a:endParaRPr lang="en-US" altLang="zh-CN" sz="600" spc="-57" dirty="0">
              <a:solidFill>
                <a:srgbClr val="000000"/>
              </a:solidFill>
              <a:latin typeface="微软雅黑" panose="020B0503020204020204" pitchFamily="34" charset="-122"/>
              <a:ea typeface="微软雅黑" panose="020B0503020204020204" pitchFamily="34" charset="-122"/>
              <a:cs typeface="Calibri" panose="020F0502020204030204"/>
            </a:endParaRPr>
          </a:p>
          <a:p>
            <a:pPr marL="20320">
              <a:spcBef>
                <a:spcPts val="145"/>
              </a:spcBef>
            </a:pPr>
            <a:r>
              <a:rPr lang="en-US" sz="600" spc="-57" dirty="0">
                <a:solidFill>
                  <a:srgbClr val="000000"/>
                </a:solidFill>
                <a:latin typeface="微软雅黑" panose="020B0503020204020204" pitchFamily="34" charset="-122"/>
                <a:ea typeface="微软雅黑" panose="020B0503020204020204" pitchFamily="34" charset="-122"/>
                <a:cs typeface="Calibri" panose="020F0502020204030204"/>
              </a:rPr>
              <a:t>35. EXTREME</a:t>
            </a:r>
          </a:p>
        </p:txBody>
      </p:sp>
      <p:sp>
        <p:nvSpPr>
          <p:cNvPr id="5412" name="object 5084"/>
          <p:cNvSpPr txBox="1"/>
          <p:nvPr/>
        </p:nvSpPr>
        <p:spPr>
          <a:xfrm>
            <a:off x="10283825" y="1383665"/>
            <a:ext cx="730885" cy="3242945"/>
          </a:xfrm>
          <a:prstGeom prst="rect">
            <a:avLst/>
          </a:prstGeom>
        </p:spPr>
        <p:txBody>
          <a:bodyPr vert="horz" wrap="square" lIns="0" tIns="0" rIns="0" bIns="0" rtlCol="0">
            <a:spAutoFit/>
          </a:bodyPr>
          <a:lstStyle/>
          <a:p>
            <a:pPr marL="8255"/>
            <a:r>
              <a:rPr lang="zh-CN" altLang="en-US" sz="900" b="1" spc="-69" baseline="4000" dirty="0">
                <a:solidFill>
                  <a:srgbClr val="0081AC"/>
                </a:solidFill>
                <a:latin typeface="微软雅黑" panose="020B0503020204020204" pitchFamily="34" charset="-122"/>
                <a:ea typeface="微软雅黑" panose="020B0503020204020204" pitchFamily="34" charset="-122"/>
                <a:cs typeface="Malgun Gothic Semilight" panose="020B0502040204020203" charset="-122"/>
              </a:rPr>
              <a:t>海外办事处</a:t>
            </a:r>
            <a:r>
              <a:rPr sz="900" b="1" spc="-69" baseline="4000" dirty="0">
                <a:solidFill>
                  <a:srgbClr val="0081AC"/>
                </a:solidFill>
                <a:latin typeface="微软雅黑" panose="020B0503020204020204" pitchFamily="34" charset="-122"/>
                <a:ea typeface="微软雅黑" panose="020B0503020204020204" pitchFamily="34" charset="-122"/>
                <a:cs typeface="Malgun Gothic Semilight" panose="020B0502040204020203" charset="-122"/>
              </a:rPr>
              <a:t>(</a:t>
            </a:r>
            <a:r>
              <a:rPr lang="en-US" sz="700" b="1" spc="-47" dirty="0">
                <a:solidFill>
                  <a:srgbClr val="0081AC"/>
                </a:solidFill>
                <a:latin typeface="微软雅黑" panose="020B0503020204020204" pitchFamily="34" charset="-122"/>
                <a:ea typeface="微软雅黑" panose="020B0503020204020204" pitchFamily="34" charset="-122"/>
                <a:cs typeface="Calibri" panose="020F0502020204030204"/>
              </a:rPr>
              <a:t>28</a:t>
            </a:r>
            <a:r>
              <a:rPr lang="zh-CN" altLang="en-US" sz="900" b="1" spc="-69" baseline="4000" dirty="0">
                <a:solidFill>
                  <a:srgbClr val="0081AC"/>
                </a:solidFill>
                <a:latin typeface="微软雅黑" panose="020B0503020204020204" pitchFamily="34" charset="-122"/>
                <a:ea typeface="微软雅黑" panose="020B0503020204020204" pitchFamily="34" charset="-122"/>
                <a:cs typeface="Calibri" panose="020F0502020204030204"/>
              </a:rPr>
              <a:t>个</a:t>
            </a:r>
            <a:r>
              <a:rPr sz="900" b="1" spc="-69" baseline="4000" dirty="0">
                <a:solidFill>
                  <a:srgbClr val="0081AC"/>
                </a:solidFill>
                <a:latin typeface="微软雅黑" panose="020B0503020204020204" pitchFamily="34" charset="-122"/>
                <a:ea typeface="微软雅黑" panose="020B0503020204020204" pitchFamily="34" charset="-122"/>
                <a:cs typeface="Malgun Gothic Semilight" panose="020B0502040204020203" charset="-122"/>
              </a:rPr>
              <a:t>)</a:t>
            </a:r>
            <a:endParaRPr sz="900" b="1" baseline="4000" dirty="0">
              <a:solidFill>
                <a:srgbClr val="000000"/>
              </a:solidFill>
              <a:latin typeface="微软雅黑" panose="020B0503020204020204" pitchFamily="34" charset="-122"/>
              <a:ea typeface="微软雅黑" panose="020B0503020204020204" pitchFamily="34" charset="-122"/>
              <a:cs typeface="Malgun Gothic Semilight" panose="020B0502040204020203" charset="-122"/>
            </a:endParaRPr>
          </a:p>
          <a:p>
            <a:pPr marL="20320">
              <a:spcBef>
                <a:spcPts val="375"/>
              </a:spcBef>
            </a:pPr>
            <a:r>
              <a:rPr lang="en-US" altLang="ko-KR" sz="600" spc="-7" dirty="0">
                <a:latin typeface="HDharmony M" panose="02020603020101020101" pitchFamily="18" charset="-127"/>
                <a:ea typeface="HDharmony M" panose="02020603020101020101" pitchFamily="18" charset="-127"/>
                <a:cs typeface="Calibri" panose="020F0502020204030204"/>
              </a:rPr>
              <a:t>1.</a:t>
            </a:r>
            <a:r>
              <a:rPr lang="ko-KR" altLang="en-US" sz="600" spc="-30" dirty="0">
                <a:latin typeface="HDharmony M" panose="02020603020101020101" pitchFamily="18" charset="-127"/>
                <a:ea typeface="HDharmony M" panose="02020603020101020101" pitchFamily="18" charset="-127"/>
                <a:cs typeface="Calibri" panose="020F0502020204030204"/>
              </a:rPr>
              <a:t> </a:t>
            </a:r>
            <a:r>
              <a:rPr lang="zh-CN" altLang="en-US" sz="600" spc="-60" dirty="0">
                <a:latin typeface="微软雅黑" panose="020B0503020204020204" pitchFamily="34" charset="-122"/>
                <a:ea typeface="微软雅黑" panose="020B0503020204020204" pitchFamily="34" charset="-122"/>
                <a:cs typeface="Calibri" panose="020F0502020204030204"/>
              </a:rPr>
              <a:t>亚特兰大</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2.</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新泽西州</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3.</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莫比尔</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4.</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密西根</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5.</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墨西哥城</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6.</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伦敦</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7.</a:t>
            </a:r>
            <a:r>
              <a:rPr lang="ko-KR" altLang="en-US" sz="600" spc="-7" dirty="0">
                <a:latin typeface="微软雅黑" panose="020B0503020204020204" pitchFamily="34" charset="-122"/>
                <a:ea typeface="HDharmony M" panose="02020603020101020101" pitchFamily="18" charset="-127"/>
                <a:cs typeface="Calibri" panose="020F0502020204030204"/>
              </a:rPr>
              <a:t>  </a:t>
            </a:r>
            <a:r>
              <a:rPr lang="zh-CN" altLang="en-US" sz="600" spc="-7" dirty="0">
                <a:latin typeface="微软雅黑" panose="020B0503020204020204" pitchFamily="34" charset="-122"/>
                <a:ea typeface="微软雅黑" panose="020B0503020204020204" pitchFamily="34" charset="-122"/>
                <a:cs typeface="Calibri" panose="020F0502020204030204"/>
              </a:rPr>
              <a:t>曼彻斯特</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8.</a:t>
            </a:r>
            <a:r>
              <a:rPr lang="ko-KR" altLang="en-US" sz="600" spc="-7" dirty="0">
                <a:latin typeface="微软雅黑" panose="020B0503020204020204" pitchFamily="34" charset="-122"/>
                <a:ea typeface="HDharmony M" panose="02020603020101020101" pitchFamily="18" charset="-127"/>
                <a:cs typeface="Calibri" panose="020F0502020204030204"/>
              </a:rPr>
              <a:t>  </a:t>
            </a:r>
            <a:r>
              <a:rPr lang="zh-CN" altLang="en-US" sz="600" spc="-7" dirty="0">
                <a:latin typeface="微软雅黑" panose="020B0503020204020204" pitchFamily="34" charset="-122"/>
                <a:ea typeface="微软雅黑" panose="020B0503020204020204" pitchFamily="34" charset="-122"/>
                <a:cs typeface="Calibri" panose="020F0502020204030204"/>
              </a:rPr>
              <a:t>塔拉戈纳</a:t>
            </a:r>
            <a:endParaRPr lang="ko-KR" altLang="en-US" sz="600" spc="-30" dirty="0">
              <a:latin typeface="微软雅黑" panose="020B0503020204020204" pitchFamily="34" charset="-122"/>
              <a:ea typeface="HDharmony M" panose="02020603020101020101" pitchFamily="18" charset="-127"/>
              <a:cs typeface="Calibri" panose="020F0502020204030204"/>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9.</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巴塞罗那</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10.</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伊兹米尔</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11.</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格利维采</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12.</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不莱梅哈芬</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13.</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汉堡</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14.</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格但斯克</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15.</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马拉舍维奇</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16.</a:t>
            </a:r>
            <a:r>
              <a:rPr lang="ko-KR" altLang="en-US" sz="600" spc="-30" dirty="0">
                <a:latin typeface="微软雅黑" panose="020B0503020204020204" pitchFamily="34" charset="-122"/>
                <a:ea typeface="HDharmony M" panose="02020603020101020101" pitchFamily="18" charset="-127"/>
                <a:cs typeface="Calibri" panose="020F0502020204030204"/>
              </a:rPr>
              <a:t>  </a:t>
            </a:r>
            <a:r>
              <a:rPr lang="zh-CN" altLang="en-US" sz="600" spc="-30" dirty="0">
                <a:latin typeface="微软雅黑" panose="020B0503020204020204" pitchFamily="34" charset="-122"/>
                <a:ea typeface="微软雅黑" panose="020B0503020204020204" pitchFamily="34" charset="-122"/>
                <a:cs typeface="Calibri" panose="020F0502020204030204"/>
              </a:rPr>
              <a:t>蒂黑</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17. </a:t>
            </a:r>
            <a:r>
              <a:rPr lang="zh-CN" altLang="en-US" sz="600" spc="-7" dirty="0">
                <a:latin typeface="微软雅黑" panose="020B0503020204020204" pitchFamily="34" charset="-122"/>
                <a:ea typeface="微软雅黑" panose="020B0503020204020204" pitchFamily="34" charset="-122"/>
                <a:cs typeface="Calibri" panose="020F0502020204030204"/>
              </a:rPr>
              <a:t>都灵</a:t>
            </a:r>
            <a:endParaRPr lang="ko-KR" altLang="en-US" sz="60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7" dirty="0">
                <a:latin typeface="微软雅黑" panose="020B0503020204020204" pitchFamily="34" charset="-122"/>
                <a:ea typeface="微软雅黑" panose="020B0503020204020204" pitchFamily="34" charset="-122"/>
                <a:cs typeface="Calibri" panose="020F0502020204030204"/>
              </a:rPr>
              <a:t>18. </a:t>
            </a:r>
            <a:r>
              <a:rPr lang="zh-CN" altLang="en-US" sz="600" spc="-7" dirty="0">
                <a:latin typeface="微软雅黑" panose="020B0503020204020204" pitchFamily="34" charset="-122"/>
                <a:ea typeface="微软雅黑" panose="020B0503020204020204" pitchFamily="34" charset="-122"/>
                <a:cs typeface="Calibri" panose="020F0502020204030204"/>
              </a:rPr>
              <a:t>利沃尔诺</a:t>
            </a:r>
            <a:endParaRPr lang="ko-KR" altLang="en-US" sz="600" spc="-6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60" dirty="0">
                <a:latin typeface="微软雅黑" panose="020B0503020204020204" pitchFamily="34" charset="-122"/>
                <a:ea typeface="微软雅黑" panose="020B0503020204020204" pitchFamily="34" charset="-122"/>
                <a:cs typeface="Gulim" panose="020B0600000101010101" charset="-127"/>
              </a:rPr>
              <a:t>19. </a:t>
            </a:r>
            <a:r>
              <a:rPr lang="zh-CN" altLang="en-US" sz="600" spc="-60" dirty="0">
                <a:latin typeface="微软雅黑" panose="020B0503020204020204" pitchFamily="34" charset="-122"/>
                <a:ea typeface="微软雅黑" panose="020B0503020204020204" pitchFamily="34" charset="-122"/>
                <a:cs typeface="Gulim" panose="020B0600000101010101" charset="-127"/>
              </a:rPr>
              <a:t>伊兹密特</a:t>
            </a:r>
            <a:endParaRPr lang="ko-KR" altLang="en-US" sz="600" spc="-6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60" dirty="0">
                <a:latin typeface="微软雅黑" panose="020B0503020204020204" pitchFamily="34" charset="-122"/>
                <a:ea typeface="微软雅黑" panose="020B0503020204020204" pitchFamily="34" charset="-122"/>
                <a:cs typeface="Gulim" panose="020B0600000101010101" charset="-127"/>
              </a:rPr>
              <a:t>20.  </a:t>
            </a:r>
            <a:r>
              <a:rPr lang="zh-CN" altLang="en-US" sz="600" spc="-60" dirty="0">
                <a:latin typeface="微软雅黑" panose="020B0503020204020204" pitchFamily="34" charset="-122"/>
                <a:ea typeface="微软雅黑" panose="020B0503020204020204" pitchFamily="34" charset="-122"/>
                <a:cs typeface="Gulim" panose="020B0600000101010101" charset="-127"/>
              </a:rPr>
              <a:t>科贾埃利省</a:t>
            </a:r>
            <a:endParaRPr lang="ko-KR" altLang="en-US" sz="600" spc="-60" dirty="0">
              <a:latin typeface="微软雅黑" panose="020B0503020204020204" pitchFamily="34" charset="-122"/>
              <a:ea typeface="HDharmony M" panose="02020603020101020101" pitchFamily="18" charset="-127"/>
              <a:cs typeface="Gulim" panose="020B0600000101010101" charset="-127"/>
            </a:endParaRPr>
          </a:p>
          <a:p>
            <a:pPr marL="20320">
              <a:spcBef>
                <a:spcPts val="145"/>
              </a:spcBef>
            </a:pPr>
            <a:r>
              <a:rPr lang="en-US" altLang="ko-KR" sz="600" spc="-60" dirty="0">
                <a:latin typeface="微软雅黑" panose="020B0503020204020204" pitchFamily="34" charset="-122"/>
                <a:ea typeface="微软雅黑" panose="020B0503020204020204" pitchFamily="34" charset="-122"/>
                <a:cs typeface="Gulim" panose="020B0600000101010101" charset="-127"/>
              </a:rPr>
              <a:t>21. </a:t>
            </a:r>
            <a:r>
              <a:rPr lang="zh-CN" altLang="en-US" sz="600" spc="-60" dirty="0">
                <a:latin typeface="微软雅黑" panose="020B0503020204020204" pitchFamily="34" charset="-122"/>
                <a:ea typeface="微软雅黑" panose="020B0503020204020204" pitchFamily="34" charset="-122"/>
                <a:cs typeface="Gulim" panose="020B0600000101010101" charset="-127"/>
              </a:rPr>
              <a:t>莫斯科</a:t>
            </a:r>
            <a:endParaRPr lang="en-US" altLang="ko-KR" sz="600" spc="-60" dirty="0">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altLang="ko-KR" sz="600" spc="-60" dirty="0">
                <a:latin typeface="微软雅黑" panose="020B0503020204020204" pitchFamily="34" charset="-122"/>
                <a:ea typeface="微软雅黑" panose="020B0503020204020204" pitchFamily="34" charset="-122"/>
                <a:cs typeface="Gulim" panose="020B0600000101010101" charset="-127"/>
              </a:rPr>
              <a:t>22. </a:t>
            </a:r>
            <a:r>
              <a:rPr lang="zh-CN" altLang="en-US" sz="600" spc="-60" dirty="0">
                <a:latin typeface="微软雅黑" panose="020B0503020204020204" pitchFamily="34" charset="-122"/>
                <a:ea typeface="微软雅黑" panose="020B0503020204020204" pitchFamily="34" charset="-122"/>
                <a:cs typeface="Gulim" panose="020B0600000101010101" charset="-127"/>
              </a:rPr>
              <a:t>海参崴</a:t>
            </a:r>
            <a:endParaRPr lang="en-US" altLang="ko-KR" sz="600" spc="-60" dirty="0">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altLang="ko-KR" sz="600" spc="-60" dirty="0">
                <a:latin typeface="微软雅黑" panose="020B0503020204020204" pitchFamily="34" charset="-122"/>
                <a:ea typeface="微软雅黑" panose="020B0503020204020204" pitchFamily="34" charset="-122"/>
                <a:cs typeface="Gulim" panose="020B0600000101010101" charset="-127"/>
              </a:rPr>
              <a:t>23. </a:t>
            </a:r>
            <a:r>
              <a:rPr lang="zh-CN" altLang="en-US" sz="600" spc="-60" dirty="0">
                <a:latin typeface="微软雅黑" panose="020B0503020204020204" pitchFamily="34" charset="-122"/>
                <a:ea typeface="微软雅黑" panose="020B0503020204020204" pitchFamily="34" charset="-122"/>
                <a:cs typeface="Gulim" panose="020B0600000101010101" charset="-127"/>
              </a:rPr>
              <a:t>布尔塞</a:t>
            </a:r>
            <a:endParaRPr lang="en-US" altLang="ko-KR" sz="600" spc="-60" dirty="0">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altLang="ko-KR" sz="600" spc="-60" dirty="0">
                <a:latin typeface="微软雅黑" panose="020B0503020204020204" pitchFamily="34" charset="-122"/>
                <a:ea typeface="微软雅黑" panose="020B0503020204020204" pitchFamily="34" charset="-122"/>
                <a:cs typeface="Gulim" panose="020B0600000101010101" charset="-127"/>
              </a:rPr>
              <a:t>24. </a:t>
            </a:r>
            <a:r>
              <a:rPr lang="zh-CN" altLang="en-US" sz="600" spc="-60" dirty="0">
                <a:latin typeface="微软雅黑" panose="020B0503020204020204" pitchFamily="34" charset="-122"/>
                <a:ea typeface="微软雅黑" panose="020B0503020204020204" pitchFamily="34" charset="-122"/>
                <a:cs typeface="Gulim" panose="020B0600000101010101" charset="-127"/>
              </a:rPr>
              <a:t>迪拜</a:t>
            </a:r>
            <a:endParaRPr lang="en-US" altLang="ko-KR" sz="600" spc="-60" dirty="0">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altLang="ko-KR" sz="600" spc="-60" dirty="0">
                <a:latin typeface="微软雅黑" panose="020B0503020204020204" pitchFamily="34" charset="-122"/>
                <a:ea typeface="微软雅黑" panose="020B0503020204020204" pitchFamily="34" charset="-122"/>
                <a:cs typeface="Gulim" panose="020B0600000101010101" charset="-127"/>
              </a:rPr>
              <a:t>25. </a:t>
            </a:r>
            <a:r>
              <a:rPr lang="zh-CN" altLang="en-US" sz="600" spc="-60" dirty="0">
                <a:latin typeface="微软雅黑" panose="020B0503020204020204" pitchFamily="34" charset="-122"/>
                <a:ea typeface="微软雅黑" panose="020B0503020204020204" pitchFamily="34" charset="-122"/>
                <a:cs typeface="Gulim" panose="020B0600000101010101" charset="-127"/>
              </a:rPr>
              <a:t>福斯</a:t>
            </a:r>
            <a:endParaRPr lang="en-US" altLang="ko-KR" sz="600" spc="-60" dirty="0">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altLang="ko-KR" sz="600" spc="-60" dirty="0">
                <a:latin typeface="微软雅黑" panose="020B0503020204020204" pitchFamily="34" charset="-122"/>
                <a:ea typeface="微软雅黑" panose="020B0503020204020204" pitchFamily="34" charset="-122"/>
                <a:cs typeface="Gulim" panose="020B0600000101010101" charset="-127"/>
              </a:rPr>
              <a:t>26. </a:t>
            </a:r>
            <a:r>
              <a:rPr lang="zh-CN" altLang="en-US" sz="600" spc="-60" dirty="0">
                <a:latin typeface="微软雅黑" panose="020B0503020204020204" pitchFamily="34" charset="-122"/>
                <a:ea typeface="微软雅黑" panose="020B0503020204020204" pitchFamily="34" charset="-122"/>
                <a:cs typeface="Gulim" panose="020B0600000101010101" charset="-127"/>
              </a:rPr>
              <a:t>福代斯</a:t>
            </a:r>
            <a:endParaRPr lang="en-US" altLang="ko-KR" sz="600" spc="-60" dirty="0">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altLang="ko-KR" sz="600" spc="-60" dirty="0">
                <a:latin typeface="微软雅黑" panose="020B0503020204020204" pitchFamily="34" charset="-122"/>
                <a:ea typeface="微软雅黑" panose="020B0503020204020204" pitchFamily="34" charset="-122"/>
                <a:cs typeface="Gulim" panose="020B0600000101010101" charset="-127"/>
              </a:rPr>
              <a:t>27. </a:t>
            </a:r>
            <a:r>
              <a:rPr lang="zh-CN" altLang="en-US" sz="600" spc="-60" dirty="0">
                <a:latin typeface="微软雅黑" panose="020B0503020204020204" pitchFamily="34" charset="-122"/>
                <a:ea typeface="微软雅黑" panose="020B0503020204020204" pitchFamily="34" charset="-122"/>
                <a:cs typeface="Gulim" panose="020B0600000101010101" charset="-127"/>
              </a:rPr>
              <a:t>拉雷多</a:t>
            </a:r>
            <a:endParaRPr lang="en-US" altLang="ko-KR" sz="600" spc="-60" dirty="0">
              <a:latin typeface="微软雅黑" panose="020B0503020204020204" pitchFamily="34" charset="-122"/>
              <a:ea typeface="微软雅黑" panose="020B0503020204020204" pitchFamily="34" charset="-122"/>
              <a:cs typeface="Gulim" panose="020B0600000101010101" charset="-127"/>
            </a:endParaRPr>
          </a:p>
          <a:p>
            <a:pPr marL="20320">
              <a:spcBef>
                <a:spcPts val="145"/>
              </a:spcBef>
            </a:pPr>
            <a:r>
              <a:rPr lang="en-US" altLang="ko-KR" sz="600" spc="-60" dirty="0">
                <a:latin typeface="微软雅黑" panose="020B0503020204020204" pitchFamily="34" charset="-122"/>
                <a:ea typeface="微软雅黑" panose="020B0503020204020204" pitchFamily="34" charset="-122"/>
                <a:cs typeface="Gulim" panose="020B0600000101010101" charset="-127"/>
              </a:rPr>
              <a:t>28. </a:t>
            </a:r>
            <a:r>
              <a:rPr lang="zh-CN" altLang="en-US" sz="600" spc="-60" dirty="0">
                <a:latin typeface="微软雅黑" panose="020B0503020204020204" pitchFamily="34" charset="-122"/>
                <a:ea typeface="微软雅黑" panose="020B0503020204020204" pitchFamily="34" charset="-122"/>
                <a:cs typeface="Gulim" panose="020B0600000101010101" charset="-127"/>
              </a:rPr>
              <a:t>法兰克福特</a:t>
            </a:r>
            <a:endParaRPr lang="ko-KR" altLang="en-US" sz="600" dirty="0">
              <a:latin typeface="微软雅黑" panose="020B0503020204020204" pitchFamily="34" charset="-122"/>
              <a:ea typeface="HDharmony M" panose="02020603020101020101" pitchFamily="18" charset="-127"/>
              <a:cs typeface="Gulim" panose="020B0600000101010101" charset="-127"/>
            </a:endParaRPr>
          </a:p>
        </p:txBody>
      </p:sp>
      <p:grpSp>
        <p:nvGrpSpPr>
          <p:cNvPr id="126" name="组合 185"/>
          <p:cNvGrpSpPr/>
          <p:nvPr/>
        </p:nvGrpSpPr>
        <p:grpSpPr>
          <a:xfrm>
            <a:off x="252730" y="1494778"/>
            <a:ext cx="9534525" cy="4853940"/>
            <a:chOff x="1023" y="1949275"/>
            <a:chExt cx="9158226" cy="3956335"/>
          </a:xfrm>
        </p:grpSpPr>
        <p:pic>
          <p:nvPicPr>
            <p:cNvPr id="127" name="图片 186"/>
            <p:cNvPicPr>
              <a:picLocks noChangeAspect="1"/>
            </p:cNvPicPr>
            <p:nvPr/>
          </p:nvPicPr>
          <p:blipFill>
            <a:blip r:embed="rId4"/>
            <a:stretch>
              <a:fillRect/>
            </a:stretch>
          </p:blipFill>
          <p:spPr>
            <a:xfrm>
              <a:off x="1105622" y="1949275"/>
              <a:ext cx="7773666" cy="3956335"/>
            </a:xfrm>
            <a:prstGeom prst="rect">
              <a:avLst/>
            </a:prstGeom>
          </p:spPr>
        </p:pic>
        <p:cxnSp>
          <p:nvCxnSpPr>
            <p:cNvPr id="128" name="AutoShape 88"/>
            <p:cNvCxnSpPr>
              <a:cxnSpLocks noChangeShapeType="1"/>
            </p:cNvCxnSpPr>
            <p:nvPr/>
          </p:nvCxnSpPr>
          <p:spPr bwMode="auto">
            <a:xfrm>
              <a:off x="3921441" y="4072657"/>
              <a:ext cx="893590" cy="568717"/>
            </a:xfrm>
            <a:prstGeom prst="bentConnector3">
              <a:avLst>
                <a:gd name="adj1" fmla="val 5877"/>
              </a:avLst>
            </a:prstGeom>
            <a:noFill/>
            <a:ln w="19050">
              <a:solidFill>
                <a:srgbClr val="FF6600"/>
              </a:solidFill>
              <a:miter lim="800000"/>
            </a:ln>
          </p:spPr>
        </p:cxnSp>
        <p:sp>
          <p:nvSpPr>
            <p:cNvPr id="129" name="Rectangle 68"/>
            <p:cNvSpPr>
              <a:spLocks noChangeArrowheads="1"/>
            </p:cNvSpPr>
            <p:nvPr/>
          </p:nvSpPr>
          <p:spPr bwMode="auto">
            <a:xfrm>
              <a:off x="3834806" y="5130665"/>
              <a:ext cx="627714" cy="141796"/>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印尼法人</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31" name="Rectangle 68"/>
            <p:cNvSpPr>
              <a:spLocks noChangeArrowheads="1"/>
            </p:cNvSpPr>
            <p:nvPr/>
          </p:nvSpPr>
          <p:spPr bwMode="auto">
            <a:xfrm>
              <a:off x="486251" y="3891730"/>
              <a:ext cx="845751" cy="123008"/>
            </a:xfrm>
            <a:prstGeom prst="rect">
              <a:avLst/>
            </a:prstGeom>
            <a:noFill/>
            <a:ln w="9525">
              <a:noFill/>
              <a:miter lim="800000"/>
            </a:ln>
          </p:spPr>
          <p:txBody>
            <a:bodyPr lIns="72000" tIns="0" rIns="72000" bIns="0"/>
            <a:lstStyle/>
            <a:p>
              <a:pPr algn="r"/>
              <a:r>
                <a:rPr lang="zh-CN" altLang="en-US" sz="800">
                  <a:solidFill>
                    <a:srgbClr val="000000"/>
                  </a:solidFill>
                  <a:latin typeface="微软雅黑" panose="020B0503020204020204" pitchFamily="34" charset="-122"/>
                  <a:ea typeface="微软雅黑" panose="020B0503020204020204" pitchFamily="34" charset="-122"/>
                </a:rPr>
                <a:t>维也纳分公司</a:t>
              </a:r>
              <a:endParaRPr lang="ko-KR" altLang="en-US" sz="800">
                <a:solidFill>
                  <a:srgbClr val="000000"/>
                </a:solidFill>
                <a:latin typeface="微软雅黑" panose="020B0503020204020204" pitchFamily="34" charset="-122"/>
                <a:ea typeface="HDharmony M" panose="02020603020101020101" pitchFamily="18" charset="-127"/>
              </a:endParaRPr>
            </a:p>
          </p:txBody>
        </p:sp>
        <p:grpSp>
          <p:nvGrpSpPr>
            <p:cNvPr id="132" name="组合 190"/>
            <p:cNvGrpSpPr/>
            <p:nvPr/>
          </p:nvGrpSpPr>
          <p:grpSpPr>
            <a:xfrm>
              <a:off x="1023" y="2330982"/>
              <a:ext cx="9158226" cy="2981668"/>
              <a:chOff x="1023" y="2330982"/>
              <a:chExt cx="9158226" cy="2981668"/>
            </a:xfrm>
          </p:grpSpPr>
          <p:sp>
            <p:nvSpPr>
              <p:cNvPr id="137" name="Rectangle 68"/>
              <p:cNvSpPr>
                <a:spLocks noChangeArrowheads="1"/>
              </p:cNvSpPr>
              <p:nvPr/>
            </p:nvSpPr>
            <p:spPr bwMode="auto">
              <a:xfrm>
                <a:off x="4815174" y="4594222"/>
                <a:ext cx="1935749" cy="160144"/>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越南法人，胡志明分公司，泰国法人</a:t>
                </a:r>
                <a:endParaRPr lang="ko-KR" altLang="en-US" sz="800">
                  <a:solidFill>
                    <a:srgbClr val="000000"/>
                  </a:solidFill>
                  <a:latin typeface="微软雅黑" panose="020B0503020204020204" pitchFamily="34" charset="-122"/>
                  <a:ea typeface="HDharmony M" panose="02020603020101020101" pitchFamily="18" charset="-127"/>
                </a:endParaRPr>
              </a:p>
            </p:txBody>
          </p:sp>
          <p:cxnSp>
            <p:nvCxnSpPr>
              <p:cNvPr id="138" name="AutoShape 88"/>
              <p:cNvCxnSpPr>
                <a:cxnSpLocks noChangeShapeType="1"/>
              </p:cNvCxnSpPr>
              <p:nvPr/>
            </p:nvCxnSpPr>
            <p:spPr bwMode="auto">
              <a:xfrm rot="5400000">
                <a:off x="3691311" y="4805509"/>
                <a:ext cx="563836" cy="79180"/>
              </a:xfrm>
              <a:prstGeom prst="bentConnector3">
                <a:avLst>
                  <a:gd name="adj1" fmla="val 50000"/>
                </a:avLst>
              </a:prstGeom>
              <a:noFill/>
              <a:ln w="19050">
                <a:solidFill>
                  <a:srgbClr val="FF6600"/>
                </a:solidFill>
                <a:miter lim="800000"/>
              </a:ln>
            </p:spPr>
          </p:cxnSp>
          <p:grpSp>
            <p:nvGrpSpPr>
              <p:cNvPr id="42" name="组合 194"/>
              <p:cNvGrpSpPr/>
              <p:nvPr/>
            </p:nvGrpSpPr>
            <p:grpSpPr>
              <a:xfrm>
                <a:off x="1023" y="2330982"/>
                <a:ext cx="9158226" cy="2981668"/>
                <a:chOff x="1023" y="2330982"/>
                <a:chExt cx="9158226" cy="2981668"/>
              </a:xfrm>
            </p:grpSpPr>
            <p:grpSp>
              <p:nvGrpSpPr>
                <p:cNvPr id="140" name="그룹 161"/>
                <p:cNvGrpSpPr/>
                <p:nvPr/>
              </p:nvGrpSpPr>
              <p:grpSpPr>
                <a:xfrm>
                  <a:off x="1023" y="2330982"/>
                  <a:ext cx="9158226" cy="2981668"/>
                  <a:chOff x="1010" y="1509918"/>
                  <a:chExt cx="9317125" cy="3238039"/>
                </a:xfrm>
              </p:grpSpPr>
              <p:sp>
                <p:nvSpPr>
                  <p:cNvPr id="142" name="Oval 131"/>
                  <p:cNvSpPr>
                    <a:spLocks noChangeArrowheads="1"/>
                  </p:cNvSpPr>
                  <p:nvPr/>
                </p:nvSpPr>
                <p:spPr bwMode="auto">
                  <a:xfrm>
                    <a:off x="8203570" y="3933428"/>
                    <a:ext cx="146050" cy="150812"/>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43" name="Oval 131"/>
                  <p:cNvSpPr>
                    <a:spLocks noChangeArrowheads="1"/>
                  </p:cNvSpPr>
                  <p:nvPr/>
                </p:nvSpPr>
                <p:spPr bwMode="auto">
                  <a:xfrm>
                    <a:off x="2301875" y="2733681"/>
                    <a:ext cx="146050" cy="150813"/>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43" name="Oval 131"/>
                  <p:cNvSpPr>
                    <a:spLocks noChangeArrowheads="1"/>
                  </p:cNvSpPr>
                  <p:nvPr/>
                </p:nvSpPr>
                <p:spPr bwMode="auto">
                  <a:xfrm>
                    <a:off x="3303879" y="3337521"/>
                    <a:ext cx="146050" cy="150812"/>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44" name="Oval 131"/>
                  <p:cNvSpPr>
                    <a:spLocks noChangeArrowheads="1"/>
                  </p:cNvSpPr>
                  <p:nvPr/>
                </p:nvSpPr>
                <p:spPr bwMode="auto">
                  <a:xfrm>
                    <a:off x="4857750" y="4293196"/>
                    <a:ext cx="152400" cy="146050"/>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46" name="Oval 131"/>
                  <p:cNvSpPr>
                    <a:spLocks noChangeArrowheads="1"/>
                  </p:cNvSpPr>
                  <p:nvPr/>
                </p:nvSpPr>
                <p:spPr bwMode="auto">
                  <a:xfrm>
                    <a:off x="4150224" y="2727923"/>
                    <a:ext cx="146050" cy="150812"/>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47" name="Oval 131"/>
                  <p:cNvSpPr>
                    <a:spLocks noChangeArrowheads="1"/>
                  </p:cNvSpPr>
                  <p:nvPr/>
                </p:nvSpPr>
                <p:spPr bwMode="auto">
                  <a:xfrm>
                    <a:off x="6721974" y="2721571"/>
                    <a:ext cx="146050" cy="150812"/>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48" name="Oval 131"/>
                  <p:cNvSpPr>
                    <a:spLocks noChangeArrowheads="1"/>
                  </p:cNvSpPr>
                  <p:nvPr/>
                </p:nvSpPr>
                <p:spPr bwMode="auto">
                  <a:xfrm>
                    <a:off x="7337425" y="2854331"/>
                    <a:ext cx="146050" cy="150813"/>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49" name="Oval 131"/>
                  <p:cNvSpPr>
                    <a:spLocks noChangeArrowheads="1"/>
                  </p:cNvSpPr>
                  <p:nvPr/>
                </p:nvSpPr>
                <p:spPr bwMode="auto">
                  <a:xfrm>
                    <a:off x="7523448" y="2843024"/>
                    <a:ext cx="146050" cy="150812"/>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50" name="Oval 131"/>
                  <p:cNvSpPr>
                    <a:spLocks noChangeArrowheads="1"/>
                  </p:cNvSpPr>
                  <p:nvPr/>
                </p:nvSpPr>
                <p:spPr bwMode="auto">
                  <a:xfrm>
                    <a:off x="7510962" y="2419946"/>
                    <a:ext cx="146050" cy="150812"/>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51" name="Oval 131"/>
                  <p:cNvSpPr>
                    <a:spLocks noChangeArrowheads="1"/>
                  </p:cNvSpPr>
                  <p:nvPr/>
                </p:nvSpPr>
                <p:spPr bwMode="auto">
                  <a:xfrm>
                    <a:off x="2286213" y="2357750"/>
                    <a:ext cx="146050" cy="149225"/>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52" name="Oval 131"/>
                  <p:cNvSpPr>
                    <a:spLocks noChangeArrowheads="1"/>
                  </p:cNvSpPr>
                  <p:nvPr/>
                </p:nvSpPr>
                <p:spPr bwMode="auto">
                  <a:xfrm>
                    <a:off x="2484937" y="2007196"/>
                    <a:ext cx="146050" cy="150812"/>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53" name="Oval 130"/>
                  <p:cNvSpPr>
                    <a:spLocks noChangeArrowheads="1"/>
                  </p:cNvSpPr>
                  <p:nvPr/>
                </p:nvSpPr>
                <p:spPr bwMode="auto">
                  <a:xfrm>
                    <a:off x="1993900" y="2563819"/>
                    <a:ext cx="90000" cy="90000"/>
                  </a:xfrm>
                  <a:prstGeom prst="ellipse">
                    <a:avLst/>
                  </a:prstGeom>
                  <a:solidFill>
                    <a:srgbClr val="FF6600"/>
                  </a:solidFill>
                  <a:ln w="3175">
                    <a:solidFill>
                      <a:srgbClr val="FFFFFF"/>
                    </a:solidFill>
                    <a:round/>
                  </a:ln>
                </p:spPr>
                <p:txBody>
                  <a:bodyPr wrap="none" anchor="ctr"/>
                  <a:lstStyle/>
                  <a:p>
                    <a:pPr algn="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54" name="Oval 130"/>
                  <p:cNvSpPr>
                    <a:spLocks noChangeArrowheads="1"/>
                  </p:cNvSpPr>
                  <p:nvPr/>
                </p:nvSpPr>
                <p:spPr bwMode="auto">
                  <a:xfrm>
                    <a:off x="4170411" y="3036894"/>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55" name="Rectangle 68"/>
                  <p:cNvSpPr>
                    <a:spLocks noChangeArrowheads="1"/>
                  </p:cNvSpPr>
                  <p:nvPr/>
                </p:nvSpPr>
                <p:spPr bwMode="auto">
                  <a:xfrm>
                    <a:off x="4818154" y="2395410"/>
                    <a:ext cx="1508572" cy="288261"/>
                  </a:xfrm>
                  <a:prstGeom prst="rect">
                    <a:avLst/>
                  </a:prstGeom>
                  <a:noFill/>
                  <a:ln w="9525">
                    <a:noFill/>
                    <a:miter lim="800000"/>
                  </a:ln>
                </p:spPr>
                <p:txBody>
                  <a:bodyPr lIns="72000" tIns="0" rIns="72000" bIns="0"/>
                  <a:lstStyle/>
                  <a:p>
                    <a:r>
                      <a:rPr lang="en-US" altLang="ko-KR" sz="900" b="1">
                        <a:solidFill>
                          <a:srgbClr val="BF2538"/>
                        </a:solidFill>
                        <a:highlight>
                          <a:srgbClr val="FFFFCC"/>
                        </a:highlight>
                        <a:latin typeface="微软雅黑" panose="020B0503020204020204" pitchFamily="34" charset="-122"/>
                        <a:ea typeface="微软雅黑" panose="020B0503020204020204" pitchFamily="34" charset="-122"/>
                      </a:rPr>
                      <a:t> </a:t>
                    </a:r>
                    <a:r>
                      <a:rPr lang="zh-CN" altLang="en-US" sz="1000" b="1">
                        <a:solidFill>
                          <a:srgbClr val="BF2538"/>
                        </a:solidFill>
                        <a:highlight>
                          <a:srgbClr val="FFFFCC"/>
                        </a:highlight>
                        <a:latin typeface="微软雅黑" panose="020B0503020204020204" pitchFamily="34" charset="-122"/>
                        <a:ea typeface="微软雅黑" panose="020B0503020204020204" pitchFamily="34" charset="-122"/>
                      </a:rPr>
                      <a:t>中国总部 </a:t>
                    </a:r>
                    <a:r>
                      <a:rPr lang="en-US" altLang="zh-CN" sz="1000" b="1">
                        <a:solidFill>
                          <a:srgbClr val="BF2538"/>
                        </a:solidFill>
                        <a:highlight>
                          <a:srgbClr val="FFFFCC"/>
                        </a:highlight>
                        <a:latin typeface="微软雅黑" panose="020B0503020204020204" pitchFamily="34" charset="-122"/>
                        <a:ea typeface="微软雅黑" panose="020B0503020204020204" pitchFamily="34" charset="-122"/>
                      </a:rPr>
                      <a:t>CHQ</a:t>
                    </a:r>
                    <a:r>
                      <a:rPr lang="en-US" altLang="zh-CN" sz="900">
                        <a:highlight>
                          <a:srgbClr val="FFFFCC"/>
                        </a:highlight>
                        <a:latin typeface="微软雅黑" panose="020B0503020204020204" pitchFamily="34" charset="-122"/>
                        <a:ea typeface="微软雅黑" panose="020B0503020204020204" pitchFamily="34" charset="-122"/>
                      </a:rPr>
                      <a:t> </a:t>
                    </a:r>
                  </a:p>
                  <a:p>
                    <a:r>
                      <a:rPr lang="zh-CN" altLang="en-US" sz="800">
                        <a:latin typeface="微软雅黑" panose="020B0503020204020204" pitchFamily="34" charset="-122"/>
                        <a:ea typeface="微软雅黑" panose="020B0503020204020204" pitchFamily="34" charset="-122"/>
                      </a:rPr>
                      <a:t>北京法人</a:t>
                    </a:r>
                    <a:endParaRPr lang="ko-KR" altLang="en-US" sz="900">
                      <a:latin typeface="微软雅黑" panose="020B0503020204020204" pitchFamily="34" charset="-122"/>
                      <a:ea typeface="HDharmony M" panose="02020603020101020101" pitchFamily="18" charset="-127"/>
                    </a:endParaRPr>
                  </a:p>
                </p:txBody>
              </p:sp>
              <p:sp>
                <p:nvSpPr>
                  <p:cNvPr id="156" name="Rectangle 68"/>
                  <p:cNvSpPr>
                    <a:spLocks noChangeArrowheads="1"/>
                  </p:cNvSpPr>
                  <p:nvPr/>
                </p:nvSpPr>
                <p:spPr bwMode="auto">
                  <a:xfrm>
                    <a:off x="4841875" y="2667797"/>
                    <a:ext cx="641350" cy="15557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天津法人</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57" name="Rectangle 68"/>
                  <p:cNvSpPr>
                    <a:spLocks noChangeArrowheads="1"/>
                  </p:cNvSpPr>
                  <p:nvPr/>
                </p:nvSpPr>
                <p:spPr bwMode="auto">
                  <a:xfrm>
                    <a:off x="4857259" y="3454406"/>
                    <a:ext cx="1583718" cy="15557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上海分公司</a:t>
                    </a:r>
                    <a:r>
                      <a:rPr lang="en-US" altLang="zh-CN" sz="800">
                        <a:solidFill>
                          <a:srgbClr val="000000"/>
                        </a:solidFill>
                        <a:latin typeface="微软雅黑" panose="020B0503020204020204" pitchFamily="34" charset="-122"/>
                        <a:ea typeface="微软雅黑" panose="020B0503020204020204" pitchFamily="34" charset="-122"/>
                      </a:rPr>
                      <a:t>/</a:t>
                    </a:r>
                    <a:r>
                      <a:rPr lang="zh-CN" altLang="en-US" sz="800">
                        <a:solidFill>
                          <a:srgbClr val="000000"/>
                        </a:solidFill>
                        <a:latin typeface="微软雅黑" panose="020B0503020204020204" pitchFamily="34" charset="-122"/>
                        <a:ea typeface="微软雅黑" panose="020B0503020204020204" pitchFamily="34" charset="-122"/>
                      </a:rPr>
                      <a:t>江苏格联</a:t>
                    </a:r>
                    <a:r>
                      <a:rPr lang="en-US" altLang="zh-CN" sz="800">
                        <a:solidFill>
                          <a:srgbClr val="000000"/>
                        </a:solidFill>
                        <a:latin typeface="微软雅黑" panose="020B0503020204020204" pitchFamily="34" charset="-122"/>
                        <a:ea typeface="微软雅黑" panose="020B0503020204020204" pitchFamily="34" charset="-122"/>
                      </a:rPr>
                      <a:t>/</a:t>
                    </a:r>
                    <a:r>
                      <a:rPr lang="zh-CN" altLang="en-US" sz="800">
                        <a:solidFill>
                          <a:srgbClr val="000000"/>
                        </a:solidFill>
                        <a:latin typeface="微软雅黑" panose="020B0503020204020204" pitchFamily="34" charset="-122"/>
                        <a:ea typeface="微软雅黑" panose="020B0503020204020204" pitchFamily="34" charset="-122"/>
                      </a:rPr>
                      <a:t>久格航运</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58" name="Rectangle 68"/>
                  <p:cNvSpPr>
                    <a:spLocks noChangeArrowheads="1"/>
                  </p:cNvSpPr>
                  <p:nvPr/>
                </p:nvSpPr>
                <p:spPr bwMode="auto">
                  <a:xfrm>
                    <a:off x="4876642" y="2960694"/>
                    <a:ext cx="915988" cy="15557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天津分公司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45" name="Rectangle 68"/>
                  <p:cNvSpPr>
                    <a:spLocks noChangeArrowheads="1"/>
                  </p:cNvSpPr>
                  <p:nvPr/>
                </p:nvSpPr>
                <p:spPr bwMode="auto">
                  <a:xfrm>
                    <a:off x="4876642" y="3292481"/>
                    <a:ext cx="1468000" cy="16192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悦达法人， 盐城分公司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60" name="Rectangle 68"/>
                  <p:cNvSpPr>
                    <a:spLocks noChangeArrowheads="1"/>
                  </p:cNvSpPr>
                  <p:nvPr/>
                </p:nvSpPr>
                <p:spPr bwMode="auto">
                  <a:xfrm>
                    <a:off x="4876642" y="3121031"/>
                    <a:ext cx="915988" cy="15557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青岛分公司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61" name="Rectangle 68"/>
                  <p:cNvSpPr>
                    <a:spLocks noChangeArrowheads="1"/>
                  </p:cNvSpPr>
                  <p:nvPr/>
                </p:nvSpPr>
                <p:spPr bwMode="auto">
                  <a:xfrm>
                    <a:off x="7838730" y="3719131"/>
                    <a:ext cx="896938" cy="230187"/>
                  </a:xfrm>
                  <a:prstGeom prst="rect">
                    <a:avLst/>
                  </a:prstGeom>
                  <a:noFill/>
                  <a:ln w="9525">
                    <a:noFill/>
                    <a:miter lim="800000"/>
                  </a:ln>
                </p:spPr>
                <p:txBody>
                  <a:bodyPr lIns="72000" tIns="0" rIns="72000" bIns="0" anchor="ctr"/>
                  <a:lstStyle/>
                  <a:p>
                    <a:pPr algn="ctr"/>
                    <a:r>
                      <a:rPr lang="zh-CN" altLang="en-US" sz="800">
                        <a:solidFill>
                          <a:srgbClr val="000000"/>
                        </a:solidFill>
                        <a:latin typeface="微软雅黑" panose="020B0503020204020204" pitchFamily="34" charset="-122"/>
                        <a:ea typeface="微软雅黑" panose="020B0503020204020204" pitchFamily="34" charset="-122"/>
                      </a:rPr>
                      <a:t>巴西法人</a:t>
                    </a:r>
                    <a:endParaRPr lang="ko-KR" altLang="en-US" sz="800">
                      <a:solidFill>
                        <a:srgbClr val="000000"/>
                      </a:solidFill>
                      <a:latin typeface="微软雅黑" panose="020B0503020204020204" pitchFamily="34" charset="-122"/>
                      <a:ea typeface="微软雅黑" panose="020B0503020204020204" pitchFamily="34" charset="-122"/>
                    </a:endParaRPr>
                  </a:p>
                </p:txBody>
              </p:sp>
              <p:sp>
                <p:nvSpPr>
                  <p:cNvPr id="162" name="Rectangle 68"/>
                  <p:cNvSpPr>
                    <a:spLocks noChangeArrowheads="1"/>
                  </p:cNvSpPr>
                  <p:nvPr/>
                </p:nvSpPr>
                <p:spPr bwMode="auto">
                  <a:xfrm>
                    <a:off x="8392623" y="2369146"/>
                    <a:ext cx="925512" cy="139700"/>
                  </a:xfrm>
                  <a:prstGeom prst="rect">
                    <a:avLst/>
                  </a:prstGeom>
                  <a:noFill/>
                  <a:ln w="9525">
                    <a:noFill/>
                    <a:miter lim="800000"/>
                  </a:ln>
                </p:spPr>
                <p:txBody>
                  <a:bodyPr lIns="72000" tIns="0" rIns="72000" bIns="0"/>
                  <a:lstStyle/>
                  <a:p>
                    <a:r>
                      <a:rPr lang="en-US" altLang="ko-KR" sz="800">
                        <a:solidFill>
                          <a:srgbClr val="000000"/>
                        </a:solidFill>
                        <a:latin typeface="微软雅黑" panose="020B0503020204020204" pitchFamily="34" charset="-122"/>
                        <a:ea typeface="微软雅黑" panose="020B0503020204020204" pitchFamily="34" charset="-122"/>
                      </a:rPr>
                      <a:t> </a:t>
                    </a:r>
                    <a:r>
                      <a:rPr lang="zh-CN" altLang="en-US" sz="800">
                        <a:solidFill>
                          <a:srgbClr val="000000"/>
                        </a:solidFill>
                        <a:latin typeface="微软雅黑" panose="020B0503020204020204" pitchFamily="34" charset="-122"/>
                        <a:ea typeface="微软雅黑" panose="020B0503020204020204" pitchFamily="34" charset="-122"/>
                      </a:rPr>
                      <a:t>加拿大法人</a:t>
                    </a:r>
                    <a:endParaRPr lang="ko-KR" altLang="en-US" sz="800">
                      <a:solidFill>
                        <a:srgbClr val="000000"/>
                      </a:solidFill>
                      <a:latin typeface="微软雅黑" panose="020B0503020204020204" pitchFamily="34" charset="-122"/>
                      <a:ea typeface="微软雅黑" panose="020B0503020204020204" pitchFamily="34" charset="-122"/>
                    </a:endParaRPr>
                  </a:p>
                </p:txBody>
              </p:sp>
              <p:sp>
                <p:nvSpPr>
                  <p:cNvPr id="46" name="Rectangle 68"/>
                  <p:cNvSpPr>
                    <a:spLocks noChangeArrowheads="1"/>
                  </p:cNvSpPr>
                  <p:nvPr/>
                </p:nvSpPr>
                <p:spPr bwMode="auto">
                  <a:xfrm>
                    <a:off x="398715" y="2223630"/>
                    <a:ext cx="989635" cy="179388"/>
                  </a:xfrm>
                  <a:prstGeom prst="rect">
                    <a:avLst/>
                  </a:prstGeom>
                  <a:noFill/>
                  <a:ln w="9525">
                    <a:noFill/>
                    <a:miter lim="800000"/>
                  </a:ln>
                </p:spPr>
                <p:txBody>
                  <a:bodyPr lIns="72000" tIns="0" rIns="72000" bIns="0"/>
                  <a:lstStyle/>
                  <a:p>
                    <a:pPr algn="r"/>
                    <a:r>
                      <a:rPr lang="zh-CN" altLang="en-US" sz="800">
                        <a:solidFill>
                          <a:srgbClr val="000000"/>
                        </a:solidFill>
                        <a:latin typeface="微软雅黑" panose="020B0503020204020204" pitchFamily="34" charset="-122"/>
                        <a:ea typeface="微软雅黑" panose="020B0503020204020204" pitchFamily="34" charset="-122"/>
                      </a:rPr>
                      <a:t>阿姆斯特丹分公司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47" name="Rectangle 68"/>
                  <p:cNvSpPr>
                    <a:spLocks noChangeArrowheads="1"/>
                  </p:cNvSpPr>
                  <p:nvPr/>
                </p:nvSpPr>
                <p:spPr bwMode="auto">
                  <a:xfrm>
                    <a:off x="517590" y="2968160"/>
                    <a:ext cx="877505" cy="142766"/>
                  </a:xfrm>
                  <a:prstGeom prst="rect">
                    <a:avLst/>
                  </a:prstGeom>
                  <a:noFill/>
                  <a:ln w="9525">
                    <a:noFill/>
                    <a:miter lim="800000"/>
                  </a:ln>
                </p:spPr>
                <p:txBody>
                  <a:bodyPr lIns="72000" tIns="0" rIns="72000" bIns="0" anchor="ctr"/>
                  <a:lstStyle/>
                  <a:p>
                    <a:pPr algn="r"/>
                    <a:r>
                      <a:rPr lang="zh-CN" altLang="en-US" sz="800">
                        <a:solidFill>
                          <a:srgbClr val="000000"/>
                        </a:solidFill>
                        <a:latin typeface="微软雅黑" panose="020B0503020204020204" pitchFamily="34" charset="-122"/>
                        <a:ea typeface="微软雅黑" panose="020B0503020204020204" pitchFamily="34" charset="-122"/>
                      </a:rPr>
                      <a:t>科佩克</a:t>
                    </a:r>
                    <a:r>
                      <a:rPr lang="ko-KR" altLang="en-US" sz="800">
                        <a:solidFill>
                          <a:srgbClr val="000000"/>
                        </a:solidFill>
                        <a:latin typeface="微软雅黑" panose="020B0503020204020204" pitchFamily="34" charset="-122"/>
                      </a:rPr>
                      <a:t> </a:t>
                    </a:r>
                    <a:r>
                      <a:rPr lang="zh-CN" altLang="en-US" sz="800">
                        <a:solidFill>
                          <a:srgbClr val="000000"/>
                        </a:solidFill>
                        <a:latin typeface="微软雅黑" panose="020B0503020204020204" pitchFamily="34" charset="-122"/>
                        <a:ea typeface="微软雅黑" panose="020B0503020204020204" pitchFamily="34" charset="-122"/>
                      </a:rPr>
                      <a:t>分公司</a:t>
                    </a:r>
                    <a:endParaRPr lang="ko-KR" altLang="en-US" sz="800">
                      <a:solidFill>
                        <a:srgbClr val="000000"/>
                      </a:solidFill>
                      <a:latin typeface="微软雅黑" panose="020B0503020204020204" pitchFamily="34" charset="-122"/>
                    </a:endParaRPr>
                  </a:p>
                </p:txBody>
              </p:sp>
              <p:sp>
                <p:nvSpPr>
                  <p:cNvPr id="165" name="Rectangle 68"/>
                  <p:cNvSpPr>
                    <a:spLocks noChangeArrowheads="1"/>
                  </p:cNvSpPr>
                  <p:nvPr/>
                </p:nvSpPr>
                <p:spPr bwMode="auto">
                  <a:xfrm>
                    <a:off x="2653315" y="3272340"/>
                    <a:ext cx="923925" cy="173038"/>
                  </a:xfrm>
                  <a:prstGeom prst="rect">
                    <a:avLst/>
                  </a:prstGeom>
                  <a:noFill/>
                  <a:ln w="9525">
                    <a:noFill/>
                    <a:miter lim="800000"/>
                  </a:ln>
                </p:spPr>
                <p:txBody>
                  <a:bodyPr lIns="72000" tIns="0" rIns="72000" bIns="0"/>
                  <a:lstStyle/>
                  <a:p>
                    <a:r>
                      <a:rPr lang="en-US" altLang="ko-KR" sz="800">
                        <a:solidFill>
                          <a:srgbClr val="000000"/>
                        </a:solidFill>
                        <a:latin typeface="微软雅黑" panose="020B0503020204020204" pitchFamily="34" charset="-122"/>
                        <a:ea typeface="微软雅黑" panose="020B0503020204020204" pitchFamily="34" charset="-122"/>
                      </a:rPr>
                      <a:t> </a:t>
                    </a:r>
                    <a:r>
                      <a:rPr lang="zh-CN" altLang="en-US" sz="800">
                        <a:solidFill>
                          <a:srgbClr val="000000"/>
                        </a:solidFill>
                        <a:latin typeface="微软雅黑" panose="020B0503020204020204" pitchFamily="34" charset="-122"/>
                        <a:ea typeface="微软雅黑" panose="020B0503020204020204" pitchFamily="34" charset="-122"/>
                      </a:rPr>
                      <a:t>迪拜分公司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66" name="Rectangle 68"/>
                  <p:cNvSpPr>
                    <a:spLocks noChangeArrowheads="1"/>
                  </p:cNvSpPr>
                  <p:nvPr/>
                </p:nvSpPr>
                <p:spPr bwMode="auto">
                  <a:xfrm>
                    <a:off x="2708735" y="2116413"/>
                    <a:ext cx="923925" cy="173038"/>
                  </a:xfrm>
                  <a:prstGeom prst="rect">
                    <a:avLst/>
                  </a:prstGeom>
                  <a:noFill/>
                  <a:ln w="9525">
                    <a:noFill/>
                    <a:miter lim="800000"/>
                  </a:ln>
                </p:spPr>
                <p:txBody>
                  <a:bodyPr lIns="72000" tIns="0" rIns="72000" bIns="0"/>
                  <a:lstStyle/>
                  <a:p>
                    <a:pPr algn="just"/>
                    <a:r>
                      <a:rPr lang="zh-CN" altLang="en-US" sz="800">
                        <a:solidFill>
                          <a:srgbClr val="000000"/>
                        </a:solidFill>
                        <a:latin typeface="微软雅黑" panose="020B0503020204020204" pitchFamily="34" charset="-122"/>
                        <a:ea typeface="微软雅黑" panose="020B0503020204020204" pitchFamily="34" charset="-122"/>
                      </a:rPr>
                      <a:t>莫斯科分公司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48" name="Rectangle 68"/>
                  <p:cNvSpPr>
                    <a:spLocks noChangeArrowheads="1"/>
                  </p:cNvSpPr>
                  <p:nvPr/>
                </p:nvSpPr>
                <p:spPr bwMode="auto">
                  <a:xfrm>
                    <a:off x="6186527" y="3297232"/>
                    <a:ext cx="848745" cy="173037"/>
                  </a:xfrm>
                  <a:prstGeom prst="rect">
                    <a:avLst/>
                  </a:prstGeom>
                  <a:noFill/>
                  <a:ln w="9525">
                    <a:noFill/>
                    <a:miter lim="800000"/>
                  </a:ln>
                </p:spPr>
                <p:txBody>
                  <a:bodyPr lIns="72000" tIns="0" rIns="72000" bIns="0" anchor="ctr"/>
                  <a:lstStyle/>
                  <a:p>
                    <a:pPr algn="r"/>
                    <a:r>
                      <a:rPr lang="zh-CN" altLang="en-US" sz="800">
                        <a:solidFill>
                          <a:srgbClr val="000000"/>
                        </a:solidFill>
                        <a:latin typeface="微软雅黑" panose="020B0503020204020204" pitchFamily="34" charset="-122"/>
                        <a:ea typeface="微软雅黑" panose="020B0503020204020204" pitchFamily="34" charset="-122"/>
                      </a:rPr>
                      <a:t>莫比尔分公司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68" name="Rectangle 68"/>
                  <p:cNvSpPr>
                    <a:spLocks noChangeArrowheads="1"/>
                  </p:cNvSpPr>
                  <p:nvPr/>
                </p:nvSpPr>
                <p:spPr bwMode="auto">
                  <a:xfrm>
                    <a:off x="6382249" y="3486134"/>
                    <a:ext cx="923925" cy="171450"/>
                  </a:xfrm>
                  <a:prstGeom prst="rect">
                    <a:avLst/>
                  </a:prstGeom>
                  <a:noFill/>
                  <a:ln w="9525">
                    <a:noFill/>
                    <a:miter lim="800000"/>
                  </a:ln>
                </p:spPr>
                <p:txBody>
                  <a:bodyPr lIns="72000" tIns="0" rIns="72000" bIns="0"/>
                  <a:lstStyle/>
                  <a:p>
                    <a:pPr algn="r"/>
                    <a:r>
                      <a:rPr lang="zh-CN" altLang="en-US" sz="800">
                        <a:solidFill>
                          <a:srgbClr val="000000"/>
                        </a:solidFill>
                        <a:latin typeface="微软雅黑" panose="020B0503020204020204" pitchFamily="34" charset="-122"/>
                        <a:ea typeface="微软雅黑" panose="020B0503020204020204" pitchFamily="34" charset="-122"/>
                      </a:rPr>
                      <a:t>亚特兰大分公司</a:t>
                    </a:r>
                    <a:endParaRPr lang="ko-KR" altLang="en-US" sz="800">
                      <a:solidFill>
                        <a:srgbClr val="000000"/>
                      </a:solidFill>
                      <a:latin typeface="微软雅黑" panose="020B0503020204020204" pitchFamily="34" charset="-122"/>
                      <a:ea typeface="微软雅黑" panose="020B0503020204020204" pitchFamily="34" charset="-122"/>
                    </a:endParaRPr>
                  </a:p>
                </p:txBody>
              </p:sp>
              <p:cxnSp>
                <p:nvCxnSpPr>
                  <p:cNvPr id="49" name="AutoShape 133"/>
                  <p:cNvCxnSpPr>
                    <a:cxnSpLocks noChangeShapeType="1"/>
                    <a:stCxn id="195" idx="6"/>
                    <a:endCxn id="155" idx="1"/>
                  </p:cNvCxnSpPr>
                  <p:nvPr/>
                </p:nvCxnSpPr>
                <p:spPr bwMode="auto">
                  <a:xfrm flipV="1">
                    <a:off x="4238624" y="2539540"/>
                    <a:ext cx="579530" cy="174887"/>
                  </a:xfrm>
                  <a:prstGeom prst="bentConnector3">
                    <a:avLst>
                      <a:gd name="adj1" fmla="val 50000"/>
                    </a:avLst>
                  </a:prstGeom>
                  <a:noFill/>
                  <a:ln w="19050">
                    <a:solidFill>
                      <a:schemeClr val="accent1">
                        <a:lumMod val="75000"/>
                      </a:schemeClr>
                    </a:solidFill>
                    <a:miter lim="800000"/>
                  </a:ln>
                </p:spPr>
              </p:cxnSp>
              <p:cxnSp>
                <p:nvCxnSpPr>
                  <p:cNvPr id="170" name="AutoShape 133"/>
                  <p:cNvCxnSpPr>
                    <a:cxnSpLocks noChangeShapeType="1"/>
                    <a:stCxn id="146" idx="6"/>
                    <a:endCxn id="156" idx="1"/>
                  </p:cNvCxnSpPr>
                  <p:nvPr/>
                </p:nvCxnSpPr>
                <p:spPr bwMode="auto">
                  <a:xfrm flipV="1">
                    <a:off x="4296274" y="2745585"/>
                    <a:ext cx="545601" cy="57744"/>
                  </a:xfrm>
                  <a:prstGeom prst="bentConnector3">
                    <a:avLst>
                      <a:gd name="adj1" fmla="val 50000"/>
                    </a:avLst>
                  </a:prstGeom>
                  <a:noFill/>
                  <a:ln w="19050">
                    <a:solidFill>
                      <a:schemeClr val="accent1">
                        <a:lumMod val="75000"/>
                      </a:schemeClr>
                    </a:solidFill>
                    <a:miter lim="800000"/>
                  </a:ln>
                </p:spPr>
              </p:cxnSp>
              <p:cxnSp>
                <p:nvCxnSpPr>
                  <p:cNvPr id="171" name="AutoShape 133"/>
                  <p:cNvCxnSpPr>
                    <a:cxnSpLocks noChangeShapeType="1"/>
                    <a:stCxn id="150" idx="6"/>
                    <a:endCxn id="162" idx="1"/>
                  </p:cNvCxnSpPr>
                  <p:nvPr/>
                </p:nvCxnSpPr>
                <p:spPr bwMode="auto">
                  <a:xfrm flipV="1">
                    <a:off x="7657012" y="2438996"/>
                    <a:ext cx="735611" cy="56356"/>
                  </a:xfrm>
                  <a:prstGeom prst="bentConnector3">
                    <a:avLst>
                      <a:gd name="adj1" fmla="val 50000"/>
                    </a:avLst>
                  </a:prstGeom>
                  <a:noFill/>
                  <a:ln w="19050">
                    <a:solidFill>
                      <a:schemeClr val="accent1">
                        <a:lumMod val="75000"/>
                      </a:schemeClr>
                    </a:solidFill>
                    <a:miter lim="800000"/>
                  </a:ln>
                </p:spPr>
              </p:cxnSp>
              <p:cxnSp>
                <p:nvCxnSpPr>
                  <p:cNvPr id="172" name="AutoShape 88"/>
                  <p:cNvCxnSpPr>
                    <a:cxnSpLocks noChangeShapeType="1"/>
                    <a:stCxn id="154" idx="4"/>
                    <a:endCxn id="157" idx="1"/>
                  </p:cNvCxnSpPr>
                  <p:nvPr/>
                </p:nvCxnSpPr>
                <p:spPr bwMode="auto">
                  <a:xfrm rot="16200000" flipH="1">
                    <a:off x="4333685" y="3008619"/>
                    <a:ext cx="405300" cy="641847"/>
                  </a:xfrm>
                  <a:prstGeom prst="bentConnector2">
                    <a:avLst/>
                  </a:prstGeom>
                  <a:noFill/>
                  <a:ln w="19050">
                    <a:solidFill>
                      <a:srgbClr val="FF6600"/>
                    </a:solidFill>
                    <a:miter lim="800000"/>
                  </a:ln>
                </p:spPr>
              </p:cxnSp>
              <p:cxnSp>
                <p:nvCxnSpPr>
                  <p:cNvPr id="173" name="AutoShape 88"/>
                  <p:cNvCxnSpPr>
                    <a:cxnSpLocks noChangeShapeType="1"/>
                    <a:stCxn id="260" idx="4"/>
                    <a:endCxn id="45" idx="1"/>
                  </p:cNvCxnSpPr>
                  <p:nvPr/>
                </p:nvCxnSpPr>
                <p:spPr bwMode="auto">
                  <a:xfrm rot="16200000" flipH="1">
                    <a:off x="4430742" y="2927544"/>
                    <a:ext cx="294762" cy="597037"/>
                  </a:xfrm>
                  <a:prstGeom prst="bentConnector2">
                    <a:avLst/>
                  </a:prstGeom>
                  <a:noFill/>
                  <a:ln w="19050">
                    <a:solidFill>
                      <a:schemeClr val="accent1">
                        <a:lumMod val="75000"/>
                      </a:schemeClr>
                    </a:solidFill>
                    <a:miter lim="800000"/>
                  </a:ln>
                </p:spPr>
              </p:cxnSp>
              <p:cxnSp>
                <p:nvCxnSpPr>
                  <p:cNvPr id="174" name="AutoShape 88"/>
                  <p:cNvCxnSpPr>
                    <a:cxnSpLocks noChangeShapeType="1"/>
                    <a:stCxn id="47" idx="3"/>
                    <a:endCxn id="153" idx="4"/>
                  </p:cNvCxnSpPr>
                  <p:nvPr/>
                </p:nvCxnSpPr>
                <p:spPr bwMode="auto">
                  <a:xfrm flipV="1">
                    <a:off x="1395095" y="2653820"/>
                    <a:ext cx="643805" cy="385724"/>
                  </a:xfrm>
                  <a:prstGeom prst="bentConnector2">
                    <a:avLst/>
                  </a:prstGeom>
                  <a:noFill/>
                  <a:ln w="19050">
                    <a:solidFill>
                      <a:srgbClr val="FF6600"/>
                    </a:solidFill>
                    <a:miter lim="800000"/>
                  </a:ln>
                </p:spPr>
              </p:cxnSp>
              <p:cxnSp>
                <p:nvCxnSpPr>
                  <p:cNvPr id="175" name="AutoShape 88"/>
                  <p:cNvCxnSpPr>
                    <a:cxnSpLocks noChangeShapeType="1"/>
                    <a:stCxn id="46" idx="3"/>
                  </p:cNvCxnSpPr>
                  <p:nvPr/>
                </p:nvCxnSpPr>
                <p:spPr bwMode="auto">
                  <a:xfrm>
                    <a:off x="1388350" y="2313325"/>
                    <a:ext cx="348840" cy="115357"/>
                  </a:xfrm>
                  <a:prstGeom prst="bentConnector3">
                    <a:avLst>
                      <a:gd name="adj1" fmla="val 50000"/>
                    </a:avLst>
                  </a:prstGeom>
                  <a:noFill/>
                  <a:ln w="19050">
                    <a:solidFill>
                      <a:srgbClr val="FF6600"/>
                    </a:solidFill>
                    <a:miter lim="800000"/>
                  </a:ln>
                </p:spPr>
              </p:cxnSp>
              <p:cxnSp>
                <p:nvCxnSpPr>
                  <p:cNvPr id="176" name="AutoShape 86"/>
                  <p:cNvCxnSpPr>
                    <a:cxnSpLocks noChangeShapeType="1"/>
                    <a:stCxn id="48" idx="3"/>
                    <a:endCxn id="213" idx="4"/>
                  </p:cNvCxnSpPr>
                  <p:nvPr/>
                </p:nvCxnSpPr>
                <p:spPr bwMode="auto">
                  <a:xfrm flipV="1">
                    <a:off x="7035272" y="3056044"/>
                    <a:ext cx="343248" cy="327707"/>
                  </a:xfrm>
                  <a:prstGeom prst="bentConnector2">
                    <a:avLst/>
                  </a:prstGeom>
                  <a:noFill/>
                  <a:ln w="19050">
                    <a:solidFill>
                      <a:srgbClr val="FF6600"/>
                    </a:solidFill>
                    <a:miter lim="800000"/>
                  </a:ln>
                </p:spPr>
              </p:cxnSp>
              <p:cxnSp>
                <p:nvCxnSpPr>
                  <p:cNvPr id="177" name="AutoShape 86"/>
                  <p:cNvCxnSpPr>
                    <a:cxnSpLocks noChangeShapeType="1"/>
                    <a:stCxn id="168" idx="3"/>
                    <a:endCxn id="212" idx="4"/>
                  </p:cNvCxnSpPr>
                  <p:nvPr/>
                </p:nvCxnSpPr>
                <p:spPr bwMode="auto">
                  <a:xfrm flipV="1">
                    <a:off x="7306174" y="2787861"/>
                    <a:ext cx="196149" cy="783998"/>
                  </a:xfrm>
                  <a:prstGeom prst="bentConnector2">
                    <a:avLst/>
                  </a:prstGeom>
                  <a:noFill/>
                  <a:ln w="19050">
                    <a:solidFill>
                      <a:srgbClr val="FF6600"/>
                    </a:solidFill>
                    <a:miter lim="800000"/>
                  </a:ln>
                </p:spPr>
              </p:cxnSp>
              <p:sp>
                <p:nvSpPr>
                  <p:cNvPr id="178" name="Oval 130"/>
                  <p:cNvSpPr>
                    <a:spLocks noChangeArrowheads="1"/>
                  </p:cNvSpPr>
                  <p:nvPr/>
                </p:nvSpPr>
                <p:spPr bwMode="auto">
                  <a:xfrm>
                    <a:off x="2095999" y="2508846"/>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179" name="AutoShape 88"/>
                  <p:cNvCxnSpPr>
                    <a:cxnSpLocks noChangeShapeType="1"/>
                    <a:endCxn id="178" idx="4"/>
                  </p:cNvCxnSpPr>
                  <p:nvPr/>
                </p:nvCxnSpPr>
                <p:spPr bwMode="auto">
                  <a:xfrm flipV="1">
                    <a:off x="1390049" y="2598846"/>
                    <a:ext cx="750950" cy="559137"/>
                  </a:xfrm>
                  <a:prstGeom prst="bentConnector2">
                    <a:avLst/>
                  </a:prstGeom>
                  <a:noFill/>
                  <a:ln w="19050">
                    <a:solidFill>
                      <a:srgbClr val="FF6600"/>
                    </a:solidFill>
                    <a:miter lim="800000"/>
                  </a:ln>
                </p:spPr>
              </p:cxnSp>
              <p:sp>
                <p:nvSpPr>
                  <p:cNvPr id="180" name="Rectangle 68"/>
                  <p:cNvSpPr>
                    <a:spLocks noChangeArrowheads="1"/>
                  </p:cNvSpPr>
                  <p:nvPr/>
                </p:nvSpPr>
                <p:spPr bwMode="auto">
                  <a:xfrm>
                    <a:off x="2690797" y="3544441"/>
                    <a:ext cx="1164601" cy="404877"/>
                  </a:xfrm>
                  <a:prstGeom prst="rect">
                    <a:avLst/>
                  </a:prstGeom>
                  <a:noFill/>
                  <a:ln w="9525">
                    <a:noFill/>
                    <a:miter lim="800000"/>
                  </a:ln>
                </p:spPr>
                <p:txBody>
                  <a:bodyPr lIns="72000" tIns="0" rIns="72000" bIns="0"/>
                  <a:lstStyle/>
                  <a:p>
                    <a:pPr algn="ctr"/>
                    <a:r>
                      <a:rPr lang="zh-CN" altLang="en-US" sz="1000" b="1">
                        <a:solidFill>
                          <a:srgbClr val="BF2538"/>
                        </a:solidFill>
                        <a:highlight>
                          <a:srgbClr val="FFFFCC"/>
                        </a:highlight>
                        <a:latin typeface="微软雅黑" panose="020B0503020204020204" pitchFamily="34" charset="-122"/>
                        <a:ea typeface="微软雅黑" panose="020B0503020204020204" pitchFamily="34" charset="-122"/>
                      </a:rPr>
                      <a:t>亚太总部</a:t>
                    </a:r>
                    <a:r>
                      <a:rPr lang="en-US" altLang="zh-CN" sz="1000" b="1">
                        <a:solidFill>
                          <a:srgbClr val="BF2538"/>
                        </a:solidFill>
                        <a:highlight>
                          <a:srgbClr val="FFFFCC"/>
                        </a:highlight>
                        <a:latin typeface="微软雅黑" panose="020B0503020204020204" pitchFamily="34" charset="-122"/>
                        <a:ea typeface="微软雅黑" panose="020B0503020204020204" pitchFamily="34" charset="-122"/>
                      </a:rPr>
                      <a:t>APHQ</a:t>
                    </a:r>
                    <a:endParaRPr lang="en-US" altLang="zh-CN" sz="1000">
                      <a:solidFill>
                        <a:srgbClr val="000000"/>
                      </a:solidFill>
                      <a:highlight>
                        <a:srgbClr val="FFFFCC"/>
                      </a:highlight>
                      <a:latin typeface="微软雅黑" panose="020B0503020204020204" pitchFamily="34" charset="-122"/>
                      <a:ea typeface="微软雅黑" panose="020B0503020204020204" pitchFamily="34" charset="-122"/>
                    </a:endParaRPr>
                  </a:p>
                  <a:p>
                    <a:pPr algn="ctr"/>
                    <a:r>
                      <a:rPr lang="zh-CN" altLang="en-US" sz="800">
                        <a:solidFill>
                          <a:srgbClr val="000000"/>
                        </a:solidFill>
                        <a:latin typeface="微软雅黑" panose="020B0503020204020204" pitchFamily="34" charset="-122"/>
                        <a:ea typeface="微软雅黑" panose="020B0503020204020204" pitchFamily="34" charset="-122"/>
                      </a:rPr>
                      <a:t>金奈法人</a:t>
                    </a:r>
                    <a:r>
                      <a:rPr lang="en-US" altLang="ko-KR" sz="800">
                        <a:solidFill>
                          <a:srgbClr val="000000"/>
                        </a:solidFill>
                        <a:latin typeface="微软雅黑" panose="020B0503020204020204" pitchFamily="34" charset="-122"/>
                        <a:ea typeface="微软雅黑" panose="020B0503020204020204" pitchFamily="34" charset="-122"/>
                      </a:rPr>
                      <a:t>,</a:t>
                    </a:r>
                  </a:p>
                  <a:p>
                    <a:pPr algn="ctr"/>
                    <a:r>
                      <a:rPr lang="zh-CN" altLang="en-US" sz="800">
                        <a:solidFill>
                          <a:srgbClr val="000000"/>
                        </a:solidFill>
                        <a:latin typeface="微软雅黑" panose="020B0503020204020204" pitchFamily="34" charset="-122"/>
                        <a:ea typeface="微软雅黑" panose="020B0503020204020204" pitchFamily="34" charset="-122"/>
                      </a:rPr>
                      <a:t>阿嫩达布尔法人，</a:t>
                    </a:r>
                    <a:endParaRPr lang="en-US" altLang="zh-CN" sz="800">
                      <a:solidFill>
                        <a:srgbClr val="000000"/>
                      </a:solidFill>
                      <a:latin typeface="微软雅黑" panose="020B0503020204020204" pitchFamily="34" charset="-122"/>
                      <a:ea typeface="微软雅黑" panose="020B0503020204020204" pitchFamily="34" charset="-122"/>
                    </a:endParaRPr>
                  </a:p>
                  <a:p>
                    <a:pPr algn="ctr"/>
                    <a:r>
                      <a:rPr lang="zh-CN" altLang="en-US" sz="800">
                        <a:solidFill>
                          <a:srgbClr val="000000"/>
                        </a:solidFill>
                        <a:latin typeface="微软雅黑" panose="020B0503020204020204" pitchFamily="34" charset="-122"/>
                        <a:ea typeface="微软雅黑" panose="020B0503020204020204" pitchFamily="34" charset="-122"/>
                      </a:rPr>
                      <a:t>孟买、浦那、德里分公司</a:t>
                    </a:r>
                    <a:endParaRPr lang="en-US" altLang="ko-KR" sz="800">
                      <a:solidFill>
                        <a:srgbClr val="000000"/>
                      </a:solidFill>
                      <a:latin typeface="微软雅黑" panose="020B0503020204020204" pitchFamily="34" charset="-122"/>
                      <a:ea typeface="微软雅黑" panose="020B0503020204020204" pitchFamily="34" charset="-122"/>
                    </a:endParaRPr>
                  </a:p>
                </p:txBody>
              </p:sp>
              <p:sp>
                <p:nvSpPr>
                  <p:cNvPr id="181" name="Rectangle 68"/>
                  <p:cNvSpPr>
                    <a:spLocks noChangeArrowheads="1"/>
                  </p:cNvSpPr>
                  <p:nvPr/>
                </p:nvSpPr>
                <p:spPr bwMode="auto">
                  <a:xfrm>
                    <a:off x="5616241" y="2700712"/>
                    <a:ext cx="1199730" cy="230188"/>
                  </a:xfrm>
                  <a:prstGeom prst="rect">
                    <a:avLst/>
                  </a:prstGeom>
                  <a:noFill/>
                  <a:ln w="9525">
                    <a:noFill/>
                    <a:miter lim="800000"/>
                  </a:ln>
                </p:spPr>
                <p:txBody>
                  <a:bodyPr lIns="72000" tIns="0" rIns="72000" bIns="0" anchor="ctr"/>
                  <a:lstStyle/>
                  <a:p>
                    <a:pPr algn="r"/>
                    <a:r>
                      <a:rPr lang="zh-CN" altLang="en-US" sz="1000" b="1">
                        <a:solidFill>
                          <a:srgbClr val="BF2538"/>
                        </a:solidFill>
                        <a:highlight>
                          <a:srgbClr val="FFFFCC"/>
                        </a:highlight>
                        <a:latin typeface="微软雅黑" panose="020B0503020204020204" pitchFamily="34" charset="-122"/>
                        <a:ea typeface="微软雅黑" panose="020B0503020204020204" pitchFamily="34" charset="-122"/>
                      </a:rPr>
                      <a:t>美洲总部 </a:t>
                    </a:r>
                    <a:r>
                      <a:rPr lang="en-US" altLang="ko-KR" sz="1000" b="1">
                        <a:solidFill>
                          <a:srgbClr val="BF2538"/>
                        </a:solidFill>
                        <a:highlight>
                          <a:srgbClr val="FFFFCC"/>
                        </a:highlight>
                        <a:latin typeface="微软雅黑" panose="020B0503020204020204" pitchFamily="34" charset="-122"/>
                        <a:ea typeface="微软雅黑" panose="020B0503020204020204" pitchFamily="34" charset="-122"/>
                      </a:rPr>
                      <a:t>AHQ</a:t>
                    </a:r>
                    <a:r>
                      <a:rPr lang="zh-CN" altLang="en-US" sz="1000" b="1">
                        <a:solidFill>
                          <a:srgbClr val="BF2538"/>
                        </a:solidFill>
                        <a:highlight>
                          <a:srgbClr val="FFFFCC"/>
                        </a:highlight>
                        <a:latin typeface="微软雅黑" panose="020B0503020204020204" pitchFamily="34" charset="-122"/>
                        <a:ea typeface="微软雅黑" panose="020B0503020204020204" pitchFamily="34" charset="-122"/>
                      </a:rPr>
                      <a:t> </a:t>
                    </a:r>
                    <a:endParaRPr lang="en-US" altLang="zh-CN" sz="1000" b="1">
                      <a:solidFill>
                        <a:srgbClr val="BF2538"/>
                      </a:solidFill>
                      <a:highlight>
                        <a:srgbClr val="FFFFCC"/>
                      </a:highlight>
                      <a:latin typeface="微软雅黑" panose="020B0503020204020204" pitchFamily="34" charset="-122"/>
                      <a:ea typeface="微软雅黑" panose="020B0503020204020204" pitchFamily="34" charset="-122"/>
                    </a:endParaRPr>
                  </a:p>
                  <a:p>
                    <a:pPr algn="r"/>
                    <a:r>
                      <a:rPr lang="zh-CN" altLang="en-US" sz="800">
                        <a:latin typeface="微软雅黑" panose="020B0503020204020204" pitchFamily="34" charset="-122"/>
                        <a:ea typeface="微软雅黑" panose="020B0503020204020204" pitchFamily="34" charset="-122"/>
                      </a:rPr>
                      <a:t>加州法人</a:t>
                    </a:r>
                    <a:endParaRPr lang="ko-KR" altLang="en-US" sz="700">
                      <a:latin typeface="微软雅黑" panose="020B0503020204020204" pitchFamily="34" charset="-122"/>
                      <a:ea typeface="HDharmony M" panose="02020603020101020101" pitchFamily="18" charset="-127"/>
                    </a:endParaRPr>
                  </a:p>
                </p:txBody>
              </p:sp>
              <p:sp>
                <p:nvSpPr>
                  <p:cNvPr id="182" name="Rectangle 68"/>
                  <p:cNvSpPr>
                    <a:spLocks noChangeArrowheads="1"/>
                  </p:cNvSpPr>
                  <p:nvPr/>
                </p:nvSpPr>
                <p:spPr bwMode="auto">
                  <a:xfrm>
                    <a:off x="8034837" y="3113534"/>
                    <a:ext cx="923925" cy="171450"/>
                  </a:xfrm>
                  <a:prstGeom prst="rect">
                    <a:avLst/>
                  </a:prstGeom>
                  <a:noFill/>
                  <a:ln w="9525">
                    <a:noFill/>
                    <a:miter lim="800000"/>
                  </a:ln>
                </p:spPr>
                <p:txBody>
                  <a:bodyPr lIns="72000" tIns="0" rIns="72000" bIns="0" anchor="ctr" anchorCtr="0"/>
                  <a:lstStyle/>
                  <a:p>
                    <a:r>
                      <a:rPr lang="zh-CN" altLang="en-US" sz="800">
                        <a:solidFill>
                          <a:srgbClr val="000000"/>
                        </a:solidFill>
                        <a:latin typeface="微软雅黑" panose="020B0503020204020204" pitchFamily="34" charset="-122"/>
                        <a:ea typeface="微软雅黑" panose="020B0503020204020204" pitchFamily="34" charset="-122"/>
                      </a:rPr>
                      <a:t>乔治亚法人</a:t>
                    </a:r>
                    <a:r>
                      <a:rPr lang="ko-KR" altLang="en-US" sz="800">
                        <a:solidFill>
                          <a:srgbClr val="000000"/>
                        </a:solidFill>
                        <a:latin typeface="微软雅黑" panose="020B0503020204020204" pitchFamily="34" charset="-122"/>
                        <a:ea typeface="微软雅黑" panose="020B0503020204020204" pitchFamily="34" charset="-122"/>
                      </a:rPr>
                      <a:t> </a:t>
                    </a:r>
                  </a:p>
                </p:txBody>
              </p:sp>
              <p:cxnSp>
                <p:nvCxnSpPr>
                  <p:cNvPr id="183" name="AutoShape 133"/>
                  <p:cNvCxnSpPr>
                    <a:cxnSpLocks noChangeShapeType="1"/>
                    <a:stCxn id="149" idx="4"/>
                    <a:endCxn id="182" idx="1"/>
                  </p:cNvCxnSpPr>
                  <p:nvPr/>
                </p:nvCxnSpPr>
                <p:spPr bwMode="auto">
                  <a:xfrm rot="16200000" flipH="1">
                    <a:off x="7712944" y="2877365"/>
                    <a:ext cx="205423" cy="438364"/>
                  </a:xfrm>
                  <a:prstGeom prst="bentConnector2">
                    <a:avLst/>
                  </a:prstGeom>
                  <a:noFill/>
                  <a:ln w="19050">
                    <a:solidFill>
                      <a:schemeClr val="accent1">
                        <a:lumMod val="75000"/>
                      </a:schemeClr>
                    </a:solidFill>
                    <a:miter lim="800000"/>
                  </a:ln>
                </p:spPr>
              </p:cxnSp>
              <p:sp>
                <p:nvSpPr>
                  <p:cNvPr id="184" name="Rectangle 68"/>
                  <p:cNvSpPr>
                    <a:spLocks noChangeArrowheads="1"/>
                  </p:cNvSpPr>
                  <p:nvPr/>
                </p:nvSpPr>
                <p:spPr bwMode="auto">
                  <a:xfrm>
                    <a:off x="5881886" y="3030144"/>
                    <a:ext cx="925512" cy="153987"/>
                  </a:xfrm>
                  <a:prstGeom prst="rect">
                    <a:avLst/>
                  </a:prstGeom>
                  <a:noFill/>
                  <a:ln w="9525">
                    <a:noFill/>
                    <a:miter lim="800000"/>
                  </a:ln>
                </p:spPr>
                <p:txBody>
                  <a:bodyPr lIns="72000" tIns="0" rIns="72000" bIns="0"/>
                  <a:lstStyle/>
                  <a:p>
                    <a:pPr algn="r"/>
                    <a:r>
                      <a:rPr lang="zh-CN" altLang="en-US" sz="800">
                        <a:solidFill>
                          <a:srgbClr val="000000"/>
                        </a:solidFill>
                        <a:latin typeface="微软雅黑" panose="020B0503020204020204" pitchFamily="34" charset="-122"/>
                        <a:ea typeface="微软雅黑" panose="020B0503020204020204" pitchFamily="34" charset="-122"/>
                      </a:rPr>
                      <a:t>阿拉巴马法人</a:t>
                    </a:r>
                    <a:endParaRPr lang="ko-KR" altLang="en-US" sz="800">
                      <a:solidFill>
                        <a:srgbClr val="000000"/>
                      </a:solidFill>
                      <a:latin typeface="微软雅黑" panose="020B0503020204020204" pitchFamily="34" charset="-122"/>
                      <a:ea typeface="HDharmony M" panose="02020603020101020101" pitchFamily="18" charset="-127"/>
                    </a:endParaRPr>
                  </a:p>
                </p:txBody>
              </p:sp>
              <p:cxnSp>
                <p:nvCxnSpPr>
                  <p:cNvPr id="185" name="AutoShape 133"/>
                  <p:cNvCxnSpPr>
                    <a:cxnSpLocks noChangeShapeType="1"/>
                    <a:stCxn id="184" idx="3"/>
                    <a:endCxn id="148" idx="5"/>
                  </p:cNvCxnSpPr>
                  <p:nvPr/>
                </p:nvCxnSpPr>
                <p:spPr bwMode="auto">
                  <a:xfrm flipV="1">
                    <a:off x="6807398" y="2983058"/>
                    <a:ext cx="654688" cy="124080"/>
                  </a:xfrm>
                  <a:prstGeom prst="bentConnector2">
                    <a:avLst/>
                  </a:prstGeom>
                  <a:noFill/>
                  <a:ln w="19050">
                    <a:solidFill>
                      <a:schemeClr val="accent1">
                        <a:lumMod val="75000"/>
                      </a:schemeClr>
                    </a:solidFill>
                    <a:miter lim="800000"/>
                  </a:ln>
                </p:spPr>
              </p:cxnSp>
              <p:sp>
                <p:nvSpPr>
                  <p:cNvPr id="186" name="Rectangle 68"/>
                  <p:cNvSpPr>
                    <a:spLocks noChangeArrowheads="1"/>
                  </p:cNvSpPr>
                  <p:nvPr/>
                </p:nvSpPr>
                <p:spPr bwMode="auto">
                  <a:xfrm>
                    <a:off x="4857259" y="4317712"/>
                    <a:ext cx="895350" cy="142929"/>
                  </a:xfrm>
                  <a:prstGeom prst="rect">
                    <a:avLst/>
                  </a:prstGeom>
                  <a:noFill/>
                  <a:ln w="9525">
                    <a:noFill/>
                    <a:miter lim="800000"/>
                  </a:ln>
                </p:spPr>
                <p:txBody>
                  <a:bodyPr lIns="72000" tIns="0" rIns="72000" bIns="0"/>
                  <a:lstStyle/>
                  <a:p>
                    <a:pPr algn="ctr"/>
                    <a:r>
                      <a:rPr lang="en-US" altLang="ko-KR" sz="800">
                        <a:solidFill>
                          <a:srgbClr val="000000"/>
                        </a:solidFill>
                        <a:latin typeface="微软雅黑" panose="020B0503020204020204" pitchFamily="34" charset="-122"/>
                        <a:ea typeface="微软雅黑" panose="020B0503020204020204" pitchFamily="34" charset="-122"/>
                      </a:rPr>
                      <a:t>  </a:t>
                    </a:r>
                    <a:r>
                      <a:rPr lang="zh-CN" altLang="en-US" sz="800">
                        <a:solidFill>
                          <a:srgbClr val="000000"/>
                        </a:solidFill>
                        <a:latin typeface="微软雅黑" panose="020B0503020204020204" pitchFamily="34" charset="-122"/>
                        <a:ea typeface="微软雅黑" panose="020B0503020204020204" pitchFamily="34" charset="-122"/>
                      </a:rPr>
                      <a:t>澳洲法人</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87" name="Rectangle 68"/>
                  <p:cNvSpPr>
                    <a:spLocks noChangeArrowheads="1"/>
                  </p:cNvSpPr>
                  <p:nvPr/>
                </p:nvSpPr>
                <p:spPr bwMode="auto">
                  <a:xfrm>
                    <a:off x="2602186" y="1978628"/>
                    <a:ext cx="896937" cy="13652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俄罗斯法人</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88" name="Rectangle 68"/>
                  <p:cNvSpPr>
                    <a:spLocks noChangeArrowheads="1"/>
                  </p:cNvSpPr>
                  <p:nvPr/>
                </p:nvSpPr>
                <p:spPr bwMode="auto">
                  <a:xfrm>
                    <a:off x="517590" y="1663064"/>
                    <a:ext cx="1368859" cy="136525"/>
                  </a:xfrm>
                  <a:prstGeom prst="rect">
                    <a:avLst/>
                  </a:prstGeom>
                  <a:noFill/>
                  <a:ln w="9525">
                    <a:noFill/>
                    <a:miter lim="800000"/>
                  </a:ln>
                </p:spPr>
                <p:txBody>
                  <a:bodyPr lIns="72000" tIns="0" rIns="72000" bIns="0"/>
                  <a:lstStyle/>
                  <a:p>
                    <a:pPr algn="r"/>
                    <a:r>
                      <a:rPr lang="zh-CN" altLang="en-US" sz="800">
                        <a:solidFill>
                          <a:srgbClr val="000000"/>
                        </a:solidFill>
                        <a:latin typeface="微软雅黑" panose="020B0503020204020204" pitchFamily="34" charset="-122"/>
                        <a:ea typeface="微软雅黑" panose="020B0503020204020204" pitchFamily="34" charset="-122"/>
                      </a:rPr>
                      <a:t>捷克法人</a:t>
                    </a:r>
                    <a:r>
                      <a:rPr lang="en-US" altLang="ko-KR" sz="800">
                        <a:solidFill>
                          <a:srgbClr val="000000"/>
                        </a:solidFill>
                        <a:latin typeface="微软雅黑" panose="020B0503020204020204" pitchFamily="34" charset="-122"/>
                        <a:ea typeface="微软雅黑" panose="020B0503020204020204" pitchFamily="34" charset="-122"/>
                      </a:rPr>
                      <a:t>, </a:t>
                    </a: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A</a:t>
                    </a:r>
                    <a:r>
                      <a:rPr lang="en-US" altLang="zh-CN"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dampol</a:t>
                    </a:r>
                    <a:r>
                      <a:rPr lang="ko-KR" altLang="en-US" sz="800">
                        <a:solidFill>
                          <a:srgbClr val="000000"/>
                        </a:solidFill>
                        <a:latin typeface="微软雅黑" panose="020B0503020204020204" pitchFamily="34" charset="-122"/>
                        <a:ea typeface="HDharmony M" panose="02020603020101020101" pitchFamily="18" charset="-127"/>
                      </a:rPr>
                      <a:t> </a:t>
                    </a:r>
                    <a:r>
                      <a:rPr lang="zh-CN" altLang="en-US" sz="800">
                        <a:solidFill>
                          <a:srgbClr val="000000"/>
                        </a:solidFill>
                        <a:latin typeface="微软雅黑" panose="020B0503020204020204" pitchFamily="34" charset="-122"/>
                        <a:ea typeface="微软雅黑" panose="020B0503020204020204" pitchFamily="34" charset="-122"/>
                      </a:rPr>
                      <a:t>捷克</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89" name="Rectangle 68"/>
                  <p:cNvSpPr>
                    <a:spLocks noChangeArrowheads="1"/>
                  </p:cNvSpPr>
                  <p:nvPr/>
                </p:nvSpPr>
                <p:spPr bwMode="auto">
                  <a:xfrm>
                    <a:off x="205813" y="2547145"/>
                    <a:ext cx="1656314" cy="95626"/>
                  </a:xfrm>
                  <a:prstGeom prst="rect">
                    <a:avLst/>
                  </a:prstGeom>
                  <a:noFill/>
                  <a:ln w="9525">
                    <a:noFill/>
                    <a:miter lim="800000"/>
                  </a:ln>
                </p:spPr>
                <p:txBody>
                  <a:bodyPr lIns="72000" tIns="0" rIns="72000" bIns="0"/>
                  <a:lstStyle/>
                  <a:p>
                    <a:pPr algn="r"/>
                    <a:r>
                      <a:rPr lang="zh-CN" altLang="en-US" sz="1000" b="1">
                        <a:solidFill>
                          <a:srgbClr val="BF2538"/>
                        </a:solidFill>
                        <a:highlight>
                          <a:srgbClr val="FFFFCC"/>
                        </a:highlight>
                        <a:latin typeface="微软雅黑" panose="020B0503020204020204" pitchFamily="34" charset="-122"/>
                        <a:ea typeface="微软雅黑" panose="020B0503020204020204" pitchFamily="34" charset="-122"/>
                      </a:rPr>
                      <a:t>欧洲总部</a:t>
                    </a:r>
                    <a:r>
                      <a:rPr lang="en-US" altLang="zh-CN" sz="1000" b="1">
                        <a:solidFill>
                          <a:srgbClr val="BF2538"/>
                        </a:solidFill>
                        <a:highlight>
                          <a:srgbClr val="FFFFCC"/>
                        </a:highlight>
                        <a:latin typeface="微软雅黑" panose="020B0503020204020204" pitchFamily="34" charset="-122"/>
                        <a:ea typeface="微软雅黑" panose="020B0503020204020204" pitchFamily="34" charset="-122"/>
                      </a:rPr>
                      <a:t>EHQ</a:t>
                    </a:r>
                    <a:r>
                      <a:rPr lang="zh-CN" altLang="en-US" sz="800">
                        <a:solidFill>
                          <a:srgbClr val="000000"/>
                        </a:solidFill>
                        <a:latin typeface="微软雅黑" panose="020B0503020204020204" pitchFamily="34" charset="-122"/>
                        <a:ea typeface="微软雅黑" panose="020B0503020204020204" pitchFamily="34" charset="-122"/>
                      </a:rPr>
                      <a:t>，德国法人</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90" name="Rectangle 68"/>
                  <p:cNvSpPr>
                    <a:spLocks noChangeArrowheads="1"/>
                  </p:cNvSpPr>
                  <p:nvPr/>
                </p:nvSpPr>
                <p:spPr bwMode="auto">
                  <a:xfrm>
                    <a:off x="2406200" y="2403950"/>
                    <a:ext cx="1772987" cy="13652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斯洛伐克法人</a:t>
                    </a:r>
                    <a:r>
                      <a:rPr lang="en-US" altLang="ko-KR" sz="800">
                        <a:solidFill>
                          <a:srgbClr val="000000"/>
                        </a:solidFill>
                        <a:latin typeface="微软雅黑" panose="020B0503020204020204" pitchFamily="34" charset="-122"/>
                        <a:ea typeface="微软雅黑" panose="020B0503020204020204" pitchFamily="34" charset="-122"/>
                      </a:rPr>
                      <a:t>, A</a:t>
                    </a:r>
                    <a:r>
                      <a:rPr lang="en-US" altLang="zh-CN" sz="800">
                        <a:solidFill>
                          <a:srgbClr val="000000"/>
                        </a:solidFill>
                        <a:latin typeface="微软雅黑" panose="020B0503020204020204" pitchFamily="34" charset="-122"/>
                        <a:ea typeface="微软雅黑" panose="020B0503020204020204" pitchFamily="34" charset="-122"/>
                      </a:rPr>
                      <a:t>dampol </a:t>
                    </a:r>
                    <a:r>
                      <a:rPr lang="zh-CN" altLang="en-US" sz="800">
                        <a:solidFill>
                          <a:srgbClr val="000000"/>
                        </a:solidFill>
                        <a:latin typeface="微软雅黑" panose="020B0503020204020204" pitchFamily="34" charset="-122"/>
                        <a:ea typeface="微软雅黑" panose="020B0503020204020204" pitchFamily="34" charset="-122"/>
                      </a:rPr>
                      <a:t>斯洛伐克</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91" name="Rectangle 68"/>
                  <p:cNvSpPr>
                    <a:spLocks noChangeArrowheads="1"/>
                  </p:cNvSpPr>
                  <p:nvPr/>
                </p:nvSpPr>
                <p:spPr bwMode="auto">
                  <a:xfrm>
                    <a:off x="344489" y="2082443"/>
                    <a:ext cx="1043486" cy="177800"/>
                  </a:xfrm>
                  <a:prstGeom prst="rect">
                    <a:avLst/>
                  </a:prstGeom>
                  <a:noFill/>
                  <a:ln w="9525">
                    <a:noFill/>
                    <a:miter lim="800000"/>
                  </a:ln>
                </p:spPr>
                <p:txBody>
                  <a:bodyPr lIns="72000" tIns="0" rIns="72000" bIns="0"/>
                  <a:lstStyle/>
                  <a:p>
                    <a:pPr algn="r"/>
                    <a:r>
                      <a:rPr lang="zh-CN" altLang="en-US" sz="800">
                        <a:solidFill>
                          <a:srgbClr val="000000"/>
                        </a:solidFill>
                        <a:latin typeface="微软雅黑" panose="020B0503020204020204" pitchFamily="34" charset="-122"/>
                        <a:ea typeface="微软雅黑" panose="020B0503020204020204" pitchFamily="34" charset="-122"/>
                      </a:rPr>
                      <a:t>不莱梅哈芬办事处</a:t>
                    </a:r>
                    <a:endParaRPr lang="ko-KR" altLang="en-US" sz="800">
                      <a:solidFill>
                        <a:srgbClr val="000000"/>
                      </a:solidFill>
                      <a:latin typeface="微软雅黑" panose="020B0503020204020204" pitchFamily="34" charset="-122"/>
                      <a:ea typeface="HDharmony M" panose="02020603020101020101" pitchFamily="18" charset="-127"/>
                    </a:endParaRPr>
                  </a:p>
                </p:txBody>
              </p:sp>
              <p:cxnSp>
                <p:nvCxnSpPr>
                  <p:cNvPr id="192" name="AutoShape 86"/>
                  <p:cNvCxnSpPr>
                    <a:cxnSpLocks noChangeShapeType="1"/>
                    <a:stCxn id="224" idx="0"/>
                    <a:endCxn id="191" idx="3"/>
                  </p:cNvCxnSpPr>
                  <p:nvPr/>
                </p:nvCxnSpPr>
                <p:spPr bwMode="auto">
                  <a:xfrm rot="16200000" flipV="1">
                    <a:off x="1537850" y="2021469"/>
                    <a:ext cx="157806" cy="457556"/>
                  </a:xfrm>
                  <a:prstGeom prst="bentConnector2">
                    <a:avLst/>
                  </a:prstGeom>
                  <a:noFill/>
                  <a:ln w="19050">
                    <a:solidFill>
                      <a:srgbClr val="FF6600"/>
                    </a:solidFill>
                    <a:miter lim="800000"/>
                  </a:ln>
                </p:spPr>
              </p:cxnSp>
              <p:sp>
                <p:nvSpPr>
                  <p:cNvPr id="193" name="Rectangle 68"/>
                  <p:cNvSpPr>
                    <a:spLocks noChangeArrowheads="1"/>
                  </p:cNvSpPr>
                  <p:nvPr/>
                </p:nvSpPr>
                <p:spPr bwMode="auto">
                  <a:xfrm>
                    <a:off x="2415118" y="2663071"/>
                    <a:ext cx="896938" cy="13652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土耳其法人</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94" name="Oval 131"/>
                  <p:cNvSpPr>
                    <a:spLocks noChangeArrowheads="1"/>
                  </p:cNvSpPr>
                  <p:nvPr/>
                </p:nvSpPr>
                <p:spPr bwMode="auto">
                  <a:xfrm>
                    <a:off x="4160838" y="2581281"/>
                    <a:ext cx="146050" cy="150813"/>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195" name="Oval 131"/>
                  <p:cNvSpPr>
                    <a:spLocks noChangeArrowheads="1"/>
                  </p:cNvSpPr>
                  <p:nvPr/>
                </p:nvSpPr>
                <p:spPr bwMode="auto">
                  <a:xfrm>
                    <a:off x="4092575" y="2639021"/>
                    <a:ext cx="146050" cy="150812"/>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196" name="AutoShape 133"/>
                  <p:cNvCxnSpPr>
                    <a:cxnSpLocks noChangeShapeType="1"/>
                    <a:stCxn id="194" idx="6"/>
                  </p:cNvCxnSpPr>
                  <p:nvPr/>
                </p:nvCxnSpPr>
                <p:spPr bwMode="auto">
                  <a:xfrm flipV="1">
                    <a:off x="4306888" y="2380258"/>
                    <a:ext cx="421186" cy="276430"/>
                  </a:xfrm>
                  <a:prstGeom prst="bentConnector3">
                    <a:avLst>
                      <a:gd name="adj1" fmla="val 69223"/>
                    </a:avLst>
                  </a:prstGeom>
                  <a:noFill/>
                  <a:ln w="19050">
                    <a:solidFill>
                      <a:schemeClr val="accent1">
                        <a:lumMod val="75000"/>
                      </a:schemeClr>
                    </a:solidFill>
                    <a:miter lim="800000"/>
                  </a:ln>
                </p:spPr>
              </p:cxnSp>
              <p:sp>
                <p:nvSpPr>
                  <p:cNvPr id="197" name="Rectangle 68"/>
                  <p:cNvSpPr>
                    <a:spLocks noChangeArrowheads="1"/>
                  </p:cNvSpPr>
                  <p:nvPr/>
                </p:nvSpPr>
                <p:spPr bwMode="auto">
                  <a:xfrm>
                    <a:off x="4679339" y="2307236"/>
                    <a:ext cx="928687" cy="227013"/>
                  </a:xfrm>
                  <a:prstGeom prst="rect">
                    <a:avLst/>
                  </a:prstGeom>
                  <a:noFill/>
                  <a:ln w="9525">
                    <a:noFill/>
                    <a:miter lim="800000"/>
                  </a:ln>
                </p:spPr>
                <p:txBody>
                  <a:bodyPr lIns="72000" tIns="0" rIns="72000" bIns="0"/>
                  <a:lstStyle/>
                  <a:p>
                    <a:r>
                      <a:rPr lang="en-US" altLang="ko-KR" sz="800">
                        <a:solidFill>
                          <a:srgbClr val="000000"/>
                        </a:solidFill>
                        <a:latin typeface="微软雅黑" panose="020B0503020204020204" pitchFamily="34" charset="-122"/>
                        <a:ea typeface="微软雅黑" panose="020B0503020204020204" pitchFamily="34" charset="-122"/>
                      </a:rPr>
                      <a:t> </a:t>
                    </a:r>
                    <a:r>
                      <a:rPr lang="zh-CN" altLang="en-US" sz="800">
                        <a:solidFill>
                          <a:srgbClr val="000000"/>
                        </a:solidFill>
                        <a:latin typeface="微软雅黑" panose="020B0503020204020204" pitchFamily="34" charset="-122"/>
                        <a:ea typeface="微软雅黑" panose="020B0503020204020204" pitchFamily="34" charset="-122"/>
                      </a:rPr>
                      <a:t>中都法人</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198" name="Rectangle 68"/>
                  <p:cNvSpPr>
                    <a:spLocks noChangeArrowheads="1"/>
                  </p:cNvSpPr>
                  <p:nvPr/>
                </p:nvSpPr>
                <p:spPr bwMode="auto">
                  <a:xfrm>
                    <a:off x="532210" y="1934386"/>
                    <a:ext cx="860425" cy="133584"/>
                  </a:xfrm>
                  <a:prstGeom prst="rect">
                    <a:avLst/>
                  </a:prstGeom>
                  <a:noFill/>
                  <a:ln w="9525">
                    <a:noFill/>
                    <a:miter lim="800000"/>
                  </a:ln>
                </p:spPr>
                <p:txBody>
                  <a:bodyPr lIns="72000" tIns="0" rIns="72000" bIns="0"/>
                  <a:lstStyle/>
                  <a:p>
                    <a:pPr algn="r"/>
                    <a:r>
                      <a:rPr lang="zh-CN" altLang="en-US" sz="800">
                        <a:solidFill>
                          <a:srgbClr val="000000"/>
                        </a:solidFill>
                        <a:latin typeface="微软雅黑" panose="020B0503020204020204" pitchFamily="34" charset="-122"/>
                        <a:ea typeface="微软雅黑" panose="020B0503020204020204" pitchFamily="34" charset="-122"/>
                      </a:rPr>
                      <a:t>汉堡办事处</a:t>
                    </a:r>
                    <a:endParaRPr lang="ko-KR" altLang="en-US" sz="800">
                      <a:solidFill>
                        <a:srgbClr val="000000"/>
                      </a:solidFill>
                      <a:latin typeface="微软雅黑" panose="020B0503020204020204" pitchFamily="34" charset="-122"/>
                      <a:ea typeface="HDharmony M" panose="02020603020101020101" pitchFamily="18" charset="-127"/>
                    </a:endParaRPr>
                  </a:p>
                </p:txBody>
              </p:sp>
              <p:cxnSp>
                <p:nvCxnSpPr>
                  <p:cNvPr id="199" name="AutoShape 88"/>
                  <p:cNvCxnSpPr>
                    <a:cxnSpLocks noChangeShapeType="1"/>
                    <a:stCxn id="198" idx="3"/>
                    <a:endCxn id="222" idx="0"/>
                  </p:cNvCxnSpPr>
                  <p:nvPr/>
                </p:nvCxnSpPr>
                <p:spPr bwMode="auto">
                  <a:xfrm>
                    <a:off x="1392635" y="2001178"/>
                    <a:ext cx="514065" cy="310132"/>
                  </a:xfrm>
                  <a:prstGeom prst="bentConnector2">
                    <a:avLst/>
                  </a:prstGeom>
                  <a:noFill/>
                  <a:ln w="19050">
                    <a:solidFill>
                      <a:srgbClr val="FF6600"/>
                    </a:solidFill>
                    <a:miter lim="800000"/>
                  </a:ln>
                </p:spPr>
              </p:cxnSp>
              <p:sp>
                <p:nvSpPr>
                  <p:cNvPr id="200" name="Oval 131"/>
                  <p:cNvSpPr>
                    <a:spLocks noChangeArrowheads="1"/>
                  </p:cNvSpPr>
                  <p:nvPr/>
                </p:nvSpPr>
                <p:spPr bwMode="auto">
                  <a:xfrm>
                    <a:off x="3785557" y="2793472"/>
                    <a:ext cx="146050" cy="150813"/>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01" name="Rectangle 68"/>
                  <p:cNvSpPr>
                    <a:spLocks noChangeArrowheads="1"/>
                  </p:cNvSpPr>
                  <p:nvPr/>
                </p:nvSpPr>
                <p:spPr bwMode="auto">
                  <a:xfrm>
                    <a:off x="3148451" y="2657223"/>
                    <a:ext cx="1116252" cy="153988"/>
                  </a:xfrm>
                  <a:prstGeom prst="rect">
                    <a:avLst/>
                  </a:prstGeom>
                  <a:noFill/>
                  <a:ln w="9525">
                    <a:noFill/>
                    <a:miter lim="800000"/>
                  </a:ln>
                </p:spPr>
                <p:txBody>
                  <a:bodyPr lIns="72000" tIns="0" rIns="72000" bIns="0"/>
                  <a:lstStyle/>
                  <a:p>
                    <a:pPr algn="ctr"/>
                    <a:r>
                      <a:rPr lang="zh-CN" altLang="en-US" sz="800">
                        <a:solidFill>
                          <a:srgbClr val="000000"/>
                        </a:solidFill>
                        <a:latin typeface="微软雅黑" panose="020B0503020204020204" pitchFamily="34" charset="-122"/>
                        <a:ea typeface="微软雅黑" panose="020B0503020204020204" pitchFamily="34" charset="-122"/>
                      </a:rPr>
                      <a:t>四川资阳</a:t>
                    </a:r>
                    <a:r>
                      <a:rPr lang="en-US" altLang="zh-CN" sz="800">
                        <a:solidFill>
                          <a:srgbClr val="000000"/>
                        </a:solidFill>
                        <a:latin typeface="微软雅黑" panose="020B0503020204020204" pitchFamily="34" charset="-122"/>
                        <a:ea typeface="微软雅黑" panose="020B0503020204020204" pitchFamily="34" charset="-122"/>
                      </a:rPr>
                      <a:t>/</a:t>
                    </a:r>
                    <a:r>
                      <a:rPr lang="zh-CN" altLang="en-US" sz="800">
                        <a:solidFill>
                          <a:srgbClr val="000000"/>
                        </a:solidFill>
                        <a:latin typeface="微软雅黑" panose="020B0503020204020204" pitchFamily="34" charset="-122"/>
                        <a:ea typeface="微软雅黑" panose="020B0503020204020204" pitchFamily="34" charset="-122"/>
                      </a:rPr>
                      <a:t>成都</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02" name="Oval 131"/>
                  <p:cNvSpPr>
                    <a:spLocks noChangeArrowheads="1"/>
                  </p:cNvSpPr>
                  <p:nvPr/>
                </p:nvSpPr>
                <p:spPr bwMode="auto">
                  <a:xfrm>
                    <a:off x="7088475" y="3110928"/>
                    <a:ext cx="146050" cy="150812"/>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03" name="Rectangle 68"/>
                  <p:cNvSpPr>
                    <a:spLocks noChangeArrowheads="1"/>
                  </p:cNvSpPr>
                  <p:nvPr/>
                </p:nvSpPr>
                <p:spPr bwMode="auto">
                  <a:xfrm>
                    <a:off x="5887880" y="3177712"/>
                    <a:ext cx="925513" cy="153987"/>
                  </a:xfrm>
                  <a:prstGeom prst="rect">
                    <a:avLst/>
                  </a:prstGeom>
                  <a:noFill/>
                  <a:ln w="9525">
                    <a:noFill/>
                    <a:miter lim="800000"/>
                  </a:ln>
                </p:spPr>
                <p:txBody>
                  <a:bodyPr lIns="72000" tIns="0" rIns="72000" bIns="0" anchor="ctr"/>
                  <a:lstStyle/>
                  <a:p>
                    <a:pPr algn="r"/>
                    <a:r>
                      <a:rPr lang="zh-CN" altLang="en-US" sz="800">
                        <a:solidFill>
                          <a:srgbClr val="000000"/>
                        </a:solidFill>
                        <a:latin typeface="微软雅黑" panose="020B0503020204020204" pitchFamily="34" charset="-122"/>
                        <a:ea typeface="微软雅黑" panose="020B0503020204020204" pitchFamily="34" charset="-122"/>
                      </a:rPr>
                      <a:t>墨西哥法人</a:t>
                    </a:r>
                    <a:endParaRPr lang="ko-KR" altLang="en-US" sz="800">
                      <a:solidFill>
                        <a:srgbClr val="000000"/>
                      </a:solidFill>
                      <a:latin typeface="微软雅黑" panose="020B0503020204020204" pitchFamily="34" charset="-122"/>
                      <a:ea typeface="HDharmony M" panose="02020603020101020101" pitchFamily="18" charset="-127"/>
                    </a:endParaRPr>
                  </a:p>
                </p:txBody>
              </p:sp>
              <p:cxnSp>
                <p:nvCxnSpPr>
                  <p:cNvPr id="204" name="AutoShape 133"/>
                  <p:cNvCxnSpPr>
                    <a:cxnSpLocks noChangeShapeType="1"/>
                    <a:stCxn id="203" idx="3"/>
                    <a:endCxn id="202" idx="2"/>
                  </p:cNvCxnSpPr>
                  <p:nvPr/>
                </p:nvCxnSpPr>
                <p:spPr bwMode="auto">
                  <a:xfrm flipV="1">
                    <a:off x="6813393" y="3186334"/>
                    <a:ext cx="275082" cy="68372"/>
                  </a:xfrm>
                  <a:prstGeom prst="bentConnector3">
                    <a:avLst>
                      <a:gd name="adj1" fmla="val 50000"/>
                    </a:avLst>
                  </a:prstGeom>
                  <a:noFill/>
                  <a:ln w="19050">
                    <a:solidFill>
                      <a:schemeClr val="accent1">
                        <a:lumMod val="75000"/>
                      </a:schemeClr>
                    </a:solidFill>
                    <a:miter lim="800000"/>
                  </a:ln>
                </p:spPr>
              </p:cxnSp>
              <p:sp>
                <p:nvSpPr>
                  <p:cNvPr id="205" name="Oval 130"/>
                  <p:cNvSpPr>
                    <a:spLocks noChangeArrowheads="1"/>
                  </p:cNvSpPr>
                  <p:nvPr/>
                </p:nvSpPr>
                <p:spPr bwMode="auto">
                  <a:xfrm>
                    <a:off x="1899670" y="2662879"/>
                    <a:ext cx="90000" cy="90000"/>
                  </a:xfrm>
                  <a:prstGeom prst="ellipse">
                    <a:avLst/>
                  </a:prstGeom>
                  <a:solidFill>
                    <a:srgbClr val="FF6600"/>
                  </a:solidFill>
                  <a:ln w="3175">
                    <a:solidFill>
                      <a:srgbClr val="FFFFFF"/>
                    </a:solidFill>
                    <a:round/>
                  </a:ln>
                </p:spPr>
                <p:txBody>
                  <a:bodyPr wrap="none" anchor="ctr"/>
                  <a:lstStyle/>
                  <a:p>
                    <a:pPr algn="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06" name="AutoShape 88"/>
                  <p:cNvCxnSpPr>
                    <a:cxnSpLocks noChangeShapeType="1"/>
                    <a:endCxn id="205" idx="2"/>
                  </p:cNvCxnSpPr>
                  <p:nvPr/>
                </p:nvCxnSpPr>
                <p:spPr bwMode="auto">
                  <a:xfrm flipV="1">
                    <a:off x="1395095" y="2707879"/>
                    <a:ext cx="504575" cy="59140"/>
                  </a:xfrm>
                  <a:prstGeom prst="bentConnector3">
                    <a:avLst>
                      <a:gd name="adj1" fmla="val 50000"/>
                    </a:avLst>
                  </a:prstGeom>
                  <a:noFill/>
                  <a:ln w="19050">
                    <a:solidFill>
                      <a:srgbClr val="FF6600"/>
                    </a:solidFill>
                    <a:miter lim="800000"/>
                  </a:ln>
                </p:spPr>
              </p:cxnSp>
              <p:sp>
                <p:nvSpPr>
                  <p:cNvPr id="207" name="Rectangle 68"/>
                  <p:cNvSpPr>
                    <a:spLocks noChangeArrowheads="1"/>
                  </p:cNvSpPr>
                  <p:nvPr/>
                </p:nvSpPr>
                <p:spPr bwMode="auto">
                  <a:xfrm>
                    <a:off x="272481" y="2698076"/>
                    <a:ext cx="1119896" cy="177800"/>
                  </a:xfrm>
                  <a:prstGeom prst="rect">
                    <a:avLst/>
                  </a:prstGeom>
                  <a:noFill/>
                  <a:ln w="9525">
                    <a:noFill/>
                    <a:miter lim="800000"/>
                  </a:ln>
                </p:spPr>
                <p:txBody>
                  <a:bodyPr lIns="72000" tIns="0" rIns="72000" bIns="0" anchor="t"/>
                  <a:lstStyle/>
                  <a:p>
                    <a:pPr algn="r"/>
                    <a:r>
                      <a:rPr lang="en-US" altLang="ko-KR" sz="800">
                        <a:solidFill>
                          <a:srgbClr val="000000"/>
                        </a:solidFill>
                        <a:latin typeface="微软雅黑" panose="020B0503020204020204" pitchFamily="34" charset="-122"/>
                        <a:ea typeface="微软雅黑" panose="020B0503020204020204" pitchFamily="34" charset="-122"/>
                      </a:rPr>
                      <a:t>Livorno</a:t>
                    </a:r>
                    <a:r>
                      <a:rPr lang="zh-CN" altLang="en-US" sz="800">
                        <a:solidFill>
                          <a:srgbClr val="000000"/>
                        </a:solidFill>
                        <a:latin typeface="微软雅黑" panose="020B0503020204020204" pitchFamily="34" charset="-122"/>
                        <a:ea typeface="微软雅黑" panose="020B0503020204020204" pitchFamily="34" charset="-122"/>
                      </a:rPr>
                      <a:t>办事处</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08" name="Rectangle 68"/>
                  <p:cNvSpPr>
                    <a:spLocks noChangeArrowheads="1"/>
                  </p:cNvSpPr>
                  <p:nvPr/>
                </p:nvSpPr>
                <p:spPr bwMode="auto">
                  <a:xfrm>
                    <a:off x="517590" y="2334308"/>
                    <a:ext cx="860425" cy="177800"/>
                  </a:xfrm>
                  <a:prstGeom prst="rect">
                    <a:avLst/>
                  </a:prstGeom>
                  <a:noFill/>
                  <a:ln w="9525">
                    <a:noFill/>
                    <a:miter lim="800000"/>
                  </a:ln>
                </p:spPr>
                <p:txBody>
                  <a:bodyPr lIns="72000" tIns="0" rIns="72000" bIns="0" anchor="ctr"/>
                  <a:lstStyle/>
                  <a:p>
                    <a:pPr algn="r"/>
                    <a:r>
                      <a:rPr lang="zh-CN" altLang="en-US" sz="800">
                        <a:solidFill>
                          <a:srgbClr val="000000"/>
                        </a:solidFill>
                        <a:latin typeface="微软雅黑" panose="020B0503020204020204" pitchFamily="34" charset="-122"/>
                        <a:ea typeface="微软雅黑" panose="020B0503020204020204" pitchFamily="34" charset="-122"/>
                      </a:rPr>
                      <a:t>伦敦分公司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09" name="Oval 130"/>
                  <p:cNvSpPr>
                    <a:spLocks noChangeArrowheads="1"/>
                  </p:cNvSpPr>
                  <p:nvPr/>
                </p:nvSpPr>
                <p:spPr bwMode="auto">
                  <a:xfrm>
                    <a:off x="1640200" y="2409473"/>
                    <a:ext cx="90487" cy="90000"/>
                  </a:xfrm>
                  <a:prstGeom prst="ellipse">
                    <a:avLst/>
                  </a:prstGeom>
                  <a:solidFill>
                    <a:srgbClr val="FF6600"/>
                  </a:solidFill>
                  <a:ln w="3175">
                    <a:solidFill>
                      <a:srgbClr val="FFFFFF"/>
                    </a:solidFill>
                    <a:round/>
                  </a:ln>
                </p:spPr>
                <p:txBody>
                  <a:bodyPr wrap="none" anchor="ctr"/>
                  <a:lstStyle/>
                  <a:p>
                    <a:pPr algn="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10" name="AutoShape 88"/>
                  <p:cNvCxnSpPr>
                    <a:cxnSpLocks noChangeShapeType="1"/>
                    <a:stCxn id="208" idx="3"/>
                    <a:endCxn id="209" idx="2"/>
                  </p:cNvCxnSpPr>
                  <p:nvPr/>
                </p:nvCxnSpPr>
                <p:spPr bwMode="auto">
                  <a:xfrm>
                    <a:off x="1378015" y="2423208"/>
                    <a:ext cx="262185" cy="31265"/>
                  </a:xfrm>
                  <a:prstGeom prst="bentConnector3">
                    <a:avLst>
                      <a:gd name="adj1" fmla="val 50000"/>
                    </a:avLst>
                  </a:prstGeom>
                  <a:noFill/>
                  <a:ln w="19050">
                    <a:solidFill>
                      <a:srgbClr val="FF6600"/>
                    </a:solidFill>
                    <a:miter lim="800000"/>
                  </a:ln>
                </p:spPr>
              </p:cxnSp>
              <p:sp>
                <p:nvSpPr>
                  <p:cNvPr id="211" name="Oval 130"/>
                  <p:cNvSpPr>
                    <a:spLocks noChangeArrowheads="1"/>
                  </p:cNvSpPr>
                  <p:nvPr/>
                </p:nvSpPr>
                <p:spPr bwMode="auto">
                  <a:xfrm>
                    <a:off x="2938264" y="3127141"/>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12" name="Oval 130"/>
                  <p:cNvSpPr>
                    <a:spLocks noChangeArrowheads="1"/>
                  </p:cNvSpPr>
                  <p:nvPr/>
                </p:nvSpPr>
                <p:spPr bwMode="auto">
                  <a:xfrm>
                    <a:off x="7457323" y="2697861"/>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13" name="Oval 130"/>
                  <p:cNvSpPr>
                    <a:spLocks noChangeArrowheads="1"/>
                  </p:cNvSpPr>
                  <p:nvPr/>
                </p:nvSpPr>
                <p:spPr bwMode="auto">
                  <a:xfrm>
                    <a:off x="7333519" y="2966045"/>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14" name="Oval 130"/>
                  <p:cNvSpPr>
                    <a:spLocks noChangeArrowheads="1"/>
                  </p:cNvSpPr>
                  <p:nvPr/>
                </p:nvSpPr>
                <p:spPr bwMode="auto">
                  <a:xfrm>
                    <a:off x="8301371" y="4110049"/>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15" name="Rectangle 68"/>
                  <p:cNvSpPr>
                    <a:spLocks noChangeArrowheads="1"/>
                  </p:cNvSpPr>
                  <p:nvPr/>
                </p:nvSpPr>
                <p:spPr bwMode="auto">
                  <a:xfrm>
                    <a:off x="6979979" y="4096584"/>
                    <a:ext cx="1010145" cy="117104"/>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桑托斯分公司</a:t>
                    </a:r>
                    <a:endParaRPr lang="ko-KR" altLang="en-US" sz="800">
                      <a:solidFill>
                        <a:srgbClr val="000000"/>
                      </a:solidFill>
                      <a:latin typeface="微软雅黑" panose="020B0503020204020204" pitchFamily="34" charset="-122"/>
                      <a:ea typeface="微软雅黑" panose="020B0503020204020204" pitchFamily="34" charset="-122"/>
                    </a:endParaRPr>
                  </a:p>
                </p:txBody>
              </p:sp>
              <p:cxnSp>
                <p:nvCxnSpPr>
                  <p:cNvPr id="216" name="AutoShape 86"/>
                  <p:cNvCxnSpPr>
                    <a:cxnSpLocks noChangeShapeType="1"/>
                  </p:cNvCxnSpPr>
                  <p:nvPr/>
                </p:nvCxnSpPr>
                <p:spPr bwMode="auto">
                  <a:xfrm>
                    <a:off x="7679959" y="4147475"/>
                    <a:ext cx="627967" cy="11242"/>
                  </a:xfrm>
                  <a:prstGeom prst="bentConnector3">
                    <a:avLst>
                      <a:gd name="adj1" fmla="val 50099"/>
                    </a:avLst>
                  </a:prstGeom>
                  <a:noFill/>
                  <a:ln w="19050">
                    <a:solidFill>
                      <a:srgbClr val="FF6600"/>
                    </a:solidFill>
                    <a:miter lim="800000"/>
                  </a:ln>
                </p:spPr>
              </p:cxnSp>
              <p:sp>
                <p:nvSpPr>
                  <p:cNvPr id="217" name="Oval 130"/>
                  <p:cNvSpPr>
                    <a:spLocks noChangeArrowheads="1"/>
                  </p:cNvSpPr>
                  <p:nvPr/>
                </p:nvSpPr>
                <p:spPr bwMode="auto">
                  <a:xfrm>
                    <a:off x="8204906" y="4201312"/>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18" name="Rectangle 68"/>
                  <p:cNvSpPr>
                    <a:spLocks noChangeArrowheads="1"/>
                  </p:cNvSpPr>
                  <p:nvPr/>
                </p:nvSpPr>
                <p:spPr bwMode="auto">
                  <a:xfrm>
                    <a:off x="6899741" y="4576507"/>
                    <a:ext cx="954692" cy="171450"/>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库里蒂巴分公司</a:t>
                    </a:r>
                    <a:endParaRPr lang="ko-KR" altLang="en-US" sz="800">
                      <a:solidFill>
                        <a:srgbClr val="000000"/>
                      </a:solidFill>
                      <a:latin typeface="微软雅黑" panose="020B0503020204020204" pitchFamily="34" charset="-122"/>
                      <a:ea typeface="微软雅黑" panose="020B0503020204020204" pitchFamily="34" charset="-122"/>
                    </a:endParaRPr>
                  </a:p>
                </p:txBody>
              </p:sp>
              <p:cxnSp>
                <p:nvCxnSpPr>
                  <p:cNvPr id="219" name="AutoShape 86"/>
                  <p:cNvCxnSpPr>
                    <a:cxnSpLocks noChangeShapeType="1"/>
                  </p:cNvCxnSpPr>
                  <p:nvPr/>
                </p:nvCxnSpPr>
                <p:spPr bwMode="auto">
                  <a:xfrm flipV="1">
                    <a:off x="7667777" y="4246400"/>
                    <a:ext cx="537387" cy="392891"/>
                  </a:xfrm>
                  <a:prstGeom prst="bentConnector3">
                    <a:avLst>
                      <a:gd name="adj1" fmla="val 50115"/>
                    </a:avLst>
                  </a:prstGeom>
                  <a:noFill/>
                  <a:ln w="19050">
                    <a:solidFill>
                      <a:srgbClr val="FF6600"/>
                    </a:solidFill>
                    <a:miter lim="800000"/>
                  </a:ln>
                </p:spPr>
              </p:cxnSp>
              <p:sp>
                <p:nvSpPr>
                  <p:cNvPr id="220" name="Oval 130"/>
                  <p:cNvSpPr>
                    <a:spLocks noChangeArrowheads="1"/>
                  </p:cNvSpPr>
                  <p:nvPr/>
                </p:nvSpPr>
                <p:spPr bwMode="auto">
                  <a:xfrm>
                    <a:off x="8257675" y="4219698"/>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21" name="AutoShape 86"/>
                  <p:cNvCxnSpPr>
                    <a:cxnSpLocks noChangeShapeType="1"/>
                  </p:cNvCxnSpPr>
                  <p:nvPr/>
                </p:nvCxnSpPr>
                <p:spPr bwMode="auto">
                  <a:xfrm flipV="1">
                    <a:off x="7608206" y="4296425"/>
                    <a:ext cx="665219" cy="83749"/>
                  </a:xfrm>
                  <a:prstGeom prst="bentConnector3">
                    <a:avLst>
                      <a:gd name="adj1" fmla="val 78974"/>
                    </a:avLst>
                  </a:prstGeom>
                  <a:noFill/>
                  <a:ln w="19050">
                    <a:solidFill>
                      <a:srgbClr val="FF6600"/>
                    </a:solidFill>
                    <a:miter lim="800000"/>
                  </a:ln>
                </p:spPr>
              </p:cxnSp>
              <p:sp>
                <p:nvSpPr>
                  <p:cNvPr id="222" name="Oval 130"/>
                  <p:cNvSpPr>
                    <a:spLocks noChangeArrowheads="1"/>
                  </p:cNvSpPr>
                  <p:nvPr/>
                </p:nvSpPr>
                <p:spPr bwMode="auto">
                  <a:xfrm>
                    <a:off x="1861700" y="2311310"/>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23" name="Oval 130"/>
                  <p:cNvSpPr>
                    <a:spLocks noChangeArrowheads="1"/>
                  </p:cNvSpPr>
                  <p:nvPr/>
                </p:nvSpPr>
                <p:spPr bwMode="auto">
                  <a:xfrm>
                    <a:off x="1737190" y="2374946"/>
                    <a:ext cx="90487" cy="90000"/>
                  </a:xfrm>
                  <a:prstGeom prst="ellipse">
                    <a:avLst/>
                  </a:prstGeom>
                  <a:solidFill>
                    <a:srgbClr val="FF6600"/>
                  </a:solidFill>
                  <a:ln w="3175">
                    <a:solidFill>
                      <a:srgbClr val="FFFFFF"/>
                    </a:solidFill>
                    <a:round/>
                  </a:ln>
                </p:spPr>
                <p:txBody>
                  <a:bodyPr wrap="none" anchor="ctr"/>
                  <a:lstStyle/>
                  <a:p>
                    <a:pPr algn="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24" name="Oval 130"/>
                  <p:cNvSpPr>
                    <a:spLocks noChangeArrowheads="1"/>
                  </p:cNvSpPr>
                  <p:nvPr/>
                </p:nvSpPr>
                <p:spPr bwMode="auto">
                  <a:xfrm>
                    <a:off x="1800287" y="2329150"/>
                    <a:ext cx="90487" cy="90000"/>
                  </a:xfrm>
                  <a:prstGeom prst="ellipse">
                    <a:avLst/>
                  </a:prstGeom>
                  <a:solidFill>
                    <a:srgbClr val="FF6600"/>
                  </a:solidFill>
                  <a:ln w="3175">
                    <a:solidFill>
                      <a:srgbClr val="FFFFFF"/>
                    </a:solidFill>
                    <a:round/>
                  </a:ln>
                </p:spPr>
                <p:txBody>
                  <a:bodyPr wrap="none" anchor="ctr"/>
                  <a:lstStyle/>
                  <a:p>
                    <a:pPr algn="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25" name="Oval 131"/>
                  <p:cNvSpPr>
                    <a:spLocks noChangeArrowheads="1"/>
                  </p:cNvSpPr>
                  <p:nvPr/>
                </p:nvSpPr>
                <p:spPr bwMode="auto">
                  <a:xfrm>
                    <a:off x="2203159" y="2253215"/>
                    <a:ext cx="146050" cy="149225"/>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26" name="Oval 131"/>
                  <p:cNvSpPr>
                    <a:spLocks noChangeArrowheads="1"/>
                  </p:cNvSpPr>
                  <p:nvPr/>
                </p:nvSpPr>
                <p:spPr bwMode="auto">
                  <a:xfrm>
                    <a:off x="2112959" y="2337402"/>
                    <a:ext cx="146050" cy="149225"/>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27" name="AutoShape 133"/>
                  <p:cNvCxnSpPr>
                    <a:cxnSpLocks noChangeShapeType="1"/>
                    <a:stCxn id="188" idx="3"/>
                    <a:endCxn id="226" idx="0"/>
                  </p:cNvCxnSpPr>
                  <p:nvPr/>
                </p:nvCxnSpPr>
                <p:spPr bwMode="auto">
                  <a:xfrm>
                    <a:off x="1886449" y="1731326"/>
                    <a:ext cx="299535" cy="606076"/>
                  </a:xfrm>
                  <a:prstGeom prst="bentConnector2">
                    <a:avLst/>
                  </a:prstGeom>
                  <a:noFill/>
                  <a:ln w="19050">
                    <a:solidFill>
                      <a:schemeClr val="accent1">
                        <a:lumMod val="75000"/>
                      </a:schemeClr>
                    </a:solidFill>
                    <a:miter lim="800000"/>
                  </a:ln>
                </p:spPr>
              </p:cxnSp>
              <p:sp>
                <p:nvSpPr>
                  <p:cNvPr id="228" name="Rectangle 68"/>
                  <p:cNvSpPr>
                    <a:spLocks noChangeArrowheads="1"/>
                  </p:cNvSpPr>
                  <p:nvPr/>
                </p:nvSpPr>
                <p:spPr bwMode="auto">
                  <a:xfrm>
                    <a:off x="944221" y="1509918"/>
                    <a:ext cx="951176" cy="141686"/>
                  </a:xfrm>
                  <a:prstGeom prst="rect">
                    <a:avLst/>
                  </a:prstGeom>
                  <a:noFill/>
                  <a:ln w="9525">
                    <a:noFill/>
                    <a:miter lim="800000"/>
                  </a:ln>
                </p:spPr>
                <p:txBody>
                  <a:bodyPr lIns="72000" tIns="0" rIns="72000" bIns="0"/>
                  <a:lstStyle/>
                  <a:p>
                    <a:pPr algn="r"/>
                    <a:r>
                      <a:rPr lang="en-US" altLang="ko-KR" sz="800" err="1">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A</a:t>
                    </a:r>
                    <a:r>
                      <a:rPr lang="en-US" altLang="zh-CN" sz="800" err="1">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dampol</a:t>
                    </a:r>
                    <a:r>
                      <a:rPr lang="ko-KR" altLang="en-US" sz="800">
                        <a:solidFill>
                          <a:srgbClr val="000000"/>
                        </a:solidFill>
                        <a:latin typeface="微软雅黑" panose="020B0503020204020204" pitchFamily="34" charset="-122"/>
                        <a:ea typeface="HDharmony M" panose="02020603020101020101" pitchFamily="18" charset="-127"/>
                      </a:rPr>
                      <a:t> </a:t>
                    </a:r>
                    <a:r>
                      <a:rPr lang="en-US" altLang="ko-KR" sz="800">
                        <a:solidFill>
                          <a:srgbClr val="000000"/>
                        </a:solidFill>
                        <a:latin typeface="微软雅黑" panose="020B0503020204020204" pitchFamily="34" charset="-122"/>
                        <a:ea typeface="微软雅黑" panose="020B0503020204020204" pitchFamily="34" charset="-122"/>
                      </a:rPr>
                      <a:t>SA</a:t>
                    </a:r>
                    <a:endParaRPr lang="ko-KR" altLang="en-US" sz="800">
                      <a:solidFill>
                        <a:srgbClr val="000000"/>
                      </a:solidFill>
                      <a:latin typeface="微软雅黑" panose="020B0503020204020204" pitchFamily="34" charset="-122"/>
                      <a:ea typeface="HDharmony M" panose="02020603020101020101" pitchFamily="18" charset="-127"/>
                    </a:endParaRPr>
                  </a:p>
                </p:txBody>
              </p:sp>
              <p:cxnSp>
                <p:nvCxnSpPr>
                  <p:cNvPr id="229" name="AutoShape 133"/>
                  <p:cNvCxnSpPr>
                    <a:cxnSpLocks noChangeShapeType="1"/>
                    <a:stCxn id="228" idx="3"/>
                    <a:endCxn id="225" idx="0"/>
                  </p:cNvCxnSpPr>
                  <p:nvPr/>
                </p:nvCxnSpPr>
                <p:spPr bwMode="auto">
                  <a:xfrm>
                    <a:off x="1895397" y="1580761"/>
                    <a:ext cx="380788" cy="672453"/>
                  </a:xfrm>
                  <a:prstGeom prst="bentConnector2">
                    <a:avLst/>
                  </a:prstGeom>
                  <a:noFill/>
                  <a:ln w="19050">
                    <a:solidFill>
                      <a:schemeClr val="accent1">
                        <a:lumMod val="75000"/>
                      </a:schemeClr>
                    </a:solidFill>
                    <a:miter lim="800000"/>
                  </a:ln>
                </p:spPr>
              </p:cxnSp>
              <p:sp>
                <p:nvSpPr>
                  <p:cNvPr id="230" name="Oval 131"/>
                  <p:cNvSpPr>
                    <a:spLocks noChangeArrowheads="1"/>
                  </p:cNvSpPr>
                  <p:nvPr/>
                </p:nvSpPr>
                <p:spPr bwMode="auto">
                  <a:xfrm>
                    <a:off x="2556160" y="2151976"/>
                    <a:ext cx="146050" cy="150812"/>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31" name="Oval 130"/>
                  <p:cNvSpPr>
                    <a:spLocks noChangeArrowheads="1"/>
                  </p:cNvSpPr>
                  <p:nvPr/>
                </p:nvSpPr>
                <p:spPr bwMode="auto">
                  <a:xfrm>
                    <a:off x="2630587" y="2156053"/>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32" name="Rectangle 68"/>
                  <p:cNvSpPr>
                    <a:spLocks noChangeArrowheads="1"/>
                  </p:cNvSpPr>
                  <p:nvPr/>
                </p:nvSpPr>
                <p:spPr bwMode="auto">
                  <a:xfrm>
                    <a:off x="2754280" y="2261195"/>
                    <a:ext cx="1525325" cy="136417"/>
                  </a:xfrm>
                  <a:prstGeom prst="rect">
                    <a:avLst/>
                  </a:prstGeom>
                  <a:noFill/>
                  <a:ln w="9525">
                    <a:noFill/>
                    <a:miter lim="800000"/>
                  </a:ln>
                </p:spPr>
                <p:txBody>
                  <a:bodyPr lIns="36000" tIns="0" rIns="0" bIns="0"/>
                  <a:lstStyle/>
                  <a:p>
                    <a:pPr algn="just"/>
                    <a:r>
                      <a:rPr lang="en-US" altLang="ko-KR" sz="800" err="1">
                        <a:solidFill>
                          <a:srgbClr val="000000"/>
                        </a:solidFill>
                        <a:latin typeface="微软雅黑" panose="020B0503020204020204" pitchFamily="34" charset="-122"/>
                        <a:ea typeface="微软雅黑" panose="020B0503020204020204" pitchFamily="34" charset="-122"/>
                      </a:rPr>
                      <a:t>Vectura</a:t>
                    </a:r>
                    <a:r>
                      <a:rPr lang="zh-CN" altLang="en-US" sz="800">
                        <a:solidFill>
                          <a:srgbClr val="000000"/>
                        </a:solidFill>
                        <a:latin typeface="微软雅黑" panose="020B0503020204020204" pitchFamily="34" charset="-122"/>
                        <a:ea typeface="微软雅黑" panose="020B0503020204020204" pitchFamily="34" charset="-122"/>
                      </a:rPr>
                      <a:t>， </a:t>
                    </a:r>
                    <a:r>
                      <a:rPr lang="en-US" altLang="zh-CN" sz="800" err="1">
                        <a:solidFill>
                          <a:srgbClr val="000000"/>
                        </a:solidFill>
                        <a:latin typeface="微软雅黑" panose="020B0503020204020204" pitchFamily="34" charset="-122"/>
                        <a:ea typeface="微软雅黑" panose="020B0503020204020204" pitchFamily="34" charset="-122"/>
                      </a:rPr>
                      <a:t>Vectura</a:t>
                    </a:r>
                    <a:r>
                      <a:rPr lang="en-US" altLang="zh-CN" sz="800">
                        <a:solidFill>
                          <a:srgbClr val="000000"/>
                        </a:solidFill>
                        <a:latin typeface="微软雅黑" panose="020B0503020204020204" pitchFamily="34" charset="-122"/>
                        <a:ea typeface="微软雅黑" panose="020B0503020204020204" pitchFamily="34" charset="-122"/>
                      </a:rPr>
                      <a:t> Invest</a:t>
                    </a:r>
                  </a:p>
                  <a:p>
                    <a:pPr algn="just"/>
                    <a:endParaRPr lang="ko-KR" altLang="en-US" sz="800">
                      <a:solidFill>
                        <a:srgbClr val="000000"/>
                      </a:solidFill>
                      <a:latin typeface="微软雅黑" panose="020B0503020204020204" pitchFamily="34" charset="-122"/>
                      <a:ea typeface="HDharmony M" panose="02020603020101020101" pitchFamily="18" charset="-127"/>
                    </a:endParaRPr>
                  </a:p>
                </p:txBody>
              </p:sp>
              <p:cxnSp>
                <p:nvCxnSpPr>
                  <p:cNvPr id="233" name="AutoShape 133"/>
                  <p:cNvCxnSpPr>
                    <a:cxnSpLocks noChangeShapeType="1"/>
                    <a:stCxn id="232" idx="1"/>
                    <a:endCxn id="230" idx="4"/>
                  </p:cNvCxnSpPr>
                  <p:nvPr/>
                </p:nvCxnSpPr>
                <p:spPr bwMode="auto">
                  <a:xfrm rot="10800000">
                    <a:off x="2629186" y="2302788"/>
                    <a:ext cx="125095" cy="26615"/>
                  </a:xfrm>
                  <a:prstGeom prst="bentConnector2">
                    <a:avLst/>
                  </a:prstGeom>
                  <a:noFill/>
                  <a:ln w="19050">
                    <a:solidFill>
                      <a:schemeClr val="accent1">
                        <a:lumMod val="75000"/>
                      </a:schemeClr>
                    </a:solidFill>
                    <a:miter lim="800000"/>
                  </a:ln>
                </p:spPr>
              </p:cxnSp>
              <p:sp>
                <p:nvSpPr>
                  <p:cNvPr id="234" name="Rectangle 168"/>
                  <p:cNvSpPr>
                    <a:spLocks noChangeArrowheads="1"/>
                  </p:cNvSpPr>
                  <p:nvPr/>
                </p:nvSpPr>
                <p:spPr bwMode="auto">
                  <a:xfrm>
                    <a:off x="1010" y="3625251"/>
                    <a:ext cx="2663402" cy="946536"/>
                  </a:xfrm>
                  <a:prstGeom prst="rect">
                    <a:avLst/>
                  </a:prstGeom>
                  <a:noFill/>
                  <a:ln w="9525">
                    <a:noFill/>
                    <a:miter lim="800000"/>
                  </a:ln>
                  <a:effectLst>
                    <a:prstShdw prst="shdw17" dist="17961" dir="2700000">
                      <a:schemeClr val="accent1">
                        <a:gamma/>
                        <a:shade val="60000"/>
                        <a:invGamma/>
                      </a:schemeClr>
                    </a:prstShdw>
                  </a:effectLst>
                </p:spPr>
                <p:txBody>
                  <a:bodyPr wrap="square">
                    <a:spAutoFit/>
                  </a:bodyPr>
                  <a:lstStyle/>
                  <a:p>
                    <a:pPr>
                      <a:lnSpc>
                        <a:spcPct val="110000"/>
                      </a:lnSpc>
                      <a:defRPr/>
                    </a:pP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 A</a:t>
                    </a:r>
                    <a:r>
                      <a:rPr lang="en-US" altLang="zh-CN"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dampol</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法人现状 </a:t>
                    </a: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(6</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个</a:t>
                    </a: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a:t>
                    </a:r>
                  </a:p>
                  <a:p>
                    <a:pPr>
                      <a:lnSpc>
                        <a:spcPct val="110000"/>
                      </a:lnSpc>
                      <a:spcBef>
                        <a:spcPts val="200"/>
                      </a:spcBef>
                      <a:defRPr/>
                    </a:pP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  - A</a:t>
                    </a:r>
                    <a:r>
                      <a:rPr lang="en-US" altLang="zh-CN"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dampol</a:t>
                    </a: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 SA, </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俄罗斯 </a:t>
                    </a:r>
                    <a:r>
                      <a:rPr lang="en-US" altLang="zh-CN"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2</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个</a:t>
                    </a: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 </a:t>
                    </a:r>
                  </a:p>
                  <a:p>
                    <a:pPr>
                      <a:lnSpc>
                        <a:spcPct val="110000"/>
                      </a:lnSpc>
                      <a:spcBef>
                        <a:spcPts val="200"/>
                      </a:spcBef>
                      <a:defRPr/>
                    </a:pP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     </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德国</a:t>
                    </a: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 </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捷克</a:t>
                    </a: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 </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斯洛伐克</a:t>
                    </a:r>
                    <a:endPar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endParaRPr>
                  </a:p>
                  <a:p>
                    <a:pPr>
                      <a:lnSpc>
                        <a:spcPct val="110000"/>
                      </a:lnSpc>
                      <a:spcBef>
                        <a:spcPts val="500"/>
                      </a:spcBef>
                      <a:defRPr/>
                    </a:pP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 A</a:t>
                    </a:r>
                    <a:r>
                      <a:rPr lang="en-US" altLang="zh-CN"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dampol</a:t>
                    </a:r>
                    <a:r>
                      <a:rPr lang="ko-KR" altLang="en-US" sz="800">
                        <a:ln>
                          <a:solidFill>
                            <a:schemeClr val="accent1">
                              <a:alpha val="0"/>
                            </a:schemeClr>
                          </a:solidFill>
                        </a:ln>
                        <a:solidFill>
                          <a:srgbClr val="000000"/>
                        </a:solidFill>
                        <a:latin typeface="微软雅黑" panose="020B0503020204020204" pitchFamily="34" charset="-122"/>
                        <a:ea typeface="HDharmony M" panose="02020603020101020101" pitchFamily="18" charset="-127"/>
                      </a:rPr>
                      <a:t> </a:t>
                    </a: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SA</a:t>
                    </a:r>
                    <a:r>
                      <a:rPr lang="ko-KR" altLang="en-US" sz="800">
                        <a:ln>
                          <a:solidFill>
                            <a:schemeClr val="accent1">
                              <a:alpha val="0"/>
                            </a:schemeClr>
                          </a:solidFill>
                        </a:ln>
                        <a:solidFill>
                          <a:srgbClr val="000000"/>
                        </a:solidFill>
                        <a:latin typeface="微软雅黑" panose="020B0503020204020204" pitchFamily="34" charset="-122"/>
                        <a:ea typeface="HDharmony M" panose="02020603020101020101" pitchFamily="18" charset="-127"/>
                      </a:rPr>
                      <a:t> </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办事处现状</a:t>
                    </a:r>
                    <a:r>
                      <a:rPr lang="ko-KR" altLang="en-US" sz="800">
                        <a:ln>
                          <a:solidFill>
                            <a:schemeClr val="accent1">
                              <a:alpha val="0"/>
                            </a:schemeClr>
                          </a:solidFill>
                        </a:ln>
                        <a:solidFill>
                          <a:srgbClr val="000000"/>
                        </a:solidFill>
                        <a:latin typeface="微软雅黑" panose="020B0503020204020204" pitchFamily="34" charset="-122"/>
                        <a:ea typeface="HDharmony M" panose="02020603020101020101" pitchFamily="18" charset="-127"/>
                      </a:rPr>
                      <a:t> </a:t>
                    </a: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(9</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个</a:t>
                    </a: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a:t>
                    </a:r>
                  </a:p>
                  <a:p>
                    <a:pPr>
                      <a:lnSpc>
                        <a:spcPct val="110000"/>
                      </a:lnSpc>
                      <a:spcBef>
                        <a:spcPts val="200"/>
                      </a:spcBef>
                      <a:defRPr/>
                    </a:pP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  - </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波兰</a:t>
                    </a:r>
                    <a:r>
                      <a:rPr lang="ko-KR" altLang="en-US" sz="800">
                        <a:ln>
                          <a:solidFill>
                            <a:schemeClr val="accent1">
                              <a:alpha val="0"/>
                            </a:schemeClr>
                          </a:solidFill>
                        </a:ln>
                        <a:solidFill>
                          <a:srgbClr val="000000"/>
                        </a:solidFill>
                        <a:latin typeface="微软雅黑" panose="020B0503020204020204" pitchFamily="34" charset="-122"/>
                        <a:ea typeface="현대하모니 L" panose="02020603020101020101" pitchFamily="18" charset="-127"/>
                      </a:rPr>
                      <a:t> </a:t>
                    </a: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 </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马拉等，俄罗斯，</a:t>
                    </a:r>
                    <a:endPar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endParaRPr>
                  </a:p>
                  <a:p>
                    <a:pPr>
                      <a:lnSpc>
                        <a:spcPct val="110000"/>
                      </a:lnSpc>
                      <a:spcBef>
                        <a:spcPts val="200"/>
                      </a:spcBef>
                      <a:defRPr/>
                    </a:pPr>
                    <a:r>
                      <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    </a:t>
                    </a:r>
                    <a:r>
                      <a:rPr lang="zh-CN" altLang="en-US"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rPr>
                      <a:t>比利时， 意大利，西班牙，英国</a:t>
                    </a:r>
                    <a:endParaRPr lang="en-US" altLang="ko-KR" sz="800">
                      <a:ln>
                        <a:solidFill>
                          <a:schemeClr val="accent1">
                            <a:alpha val="0"/>
                          </a:schemeClr>
                        </a:solidFill>
                      </a:ln>
                      <a:solidFill>
                        <a:srgbClr val="000000"/>
                      </a:solidFill>
                      <a:latin typeface="微软雅黑" panose="020B0503020204020204" pitchFamily="34" charset="-122"/>
                      <a:ea typeface="微软雅黑" panose="020B0503020204020204" pitchFamily="34" charset="-122"/>
                    </a:endParaRPr>
                  </a:p>
                </p:txBody>
              </p:sp>
              <p:sp>
                <p:nvSpPr>
                  <p:cNvPr id="235" name="Oval 131"/>
                  <p:cNvSpPr>
                    <a:spLocks noChangeArrowheads="1"/>
                  </p:cNvSpPr>
                  <p:nvPr/>
                </p:nvSpPr>
                <p:spPr bwMode="auto">
                  <a:xfrm>
                    <a:off x="1881010" y="2375502"/>
                    <a:ext cx="146050" cy="149225"/>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36" name="Oval 131"/>
                  <p:cNvSpPr>
                    <a:spLocks noChangeArrowheads="1"/>
                  </p:cNvSpPr>
                  <p:nvPr/>
                </p:nvSpPr>
                <p:spPr bwMode="auto">
                  <a:xfrm>
                    <a:off x="1784849" y="2422325"/>
                    <a:ext cx="146050" cy="150812"/>
                  </a:xfrm>
                  <a:prstGeom prst="ellipse">
                    <a:avLst/>
                  </a:prstGeom>
                  <a:solidFill>
                    <a:schemeClr val="accent1">
                      <a:lumMod val="75000"/>
                    </a:schemeClr>
                  </a:solidFill>
                  <a:ln w="9525">
                    <a:solidFill>
                      <a:schemeClr val="bg1"/>
                    </a:solidFill>
                    <a:round/>
                  </a:ln>
                </p:spPr>
                <p:txBody>
                  <a:bodyPr wrap="none" anchor="ctr"/>
                  <a:lstStyle/>
                  <a:p>
                    <a:pPr algn="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37" name="AutoShape 133"/>
                  <p:cNvCxnSpPr>
                    <a:cxnSpLocks noChangeShapeType="1"/>
                    <a:stCxn id="238" idx="3"/>
                    <a:endCxn id="235" idx="0"/>
                  </p:cNvCxnSpPr>
                  <p:nvPr/>
                </p:nvCxnSpPr>
                <p:spPr bwMode="auto">
                  <a:xfrm>
                    <a:off x="1391149" y="1877044"/>
                    <a:ext cx="562886" cy="498458"/>
                  </a:xfrm>
                  <a:prstGeom prst="bentConnector2">
                    <a:avLst/>
                  </a:prstGeom>
                  <a:noFill/>
                  <a:ln w="19050">
                    <a:solidFill>
                      <a:schemeClr val="accent1">
                        <a:lumMod val="75000"/>
                      </a:schemeClr>
                    </a:solidFill>
                    <a:miter lim="800000"/>
                  </a:ln>
                </p:spPr>
              </p:cxnSp>
              <p:sp>
                <p:nvSpPr>
                  <p:cNvPr id="238" name="Rectangle 68"/>
                  <p:cNvSpPr>
                    <a:spLocks noChangeArrowheads="1"/>
                  </p:cNvSpPr>
                  <p:nvPr/>
                </p:nvSpPr>
                <p:spPr bwMode="auto">
                  <a:xfrm>
                    <a:off x="665253" y="1800224"/>
                    <a:ext cx="725896" cy="153639"/>
                  </a:xfrm>
                  <a:prstGeom prst="rect">
                    <a:avLst/>
                  </a:prstGeom>
                  <a:noFill/>
                  <a:ln w="9525">
                    <a:noFill/>
                    <a:miter lim="800000"/>
                  </a:ln>
                </p:spPr>
                <p:txBody>
                  <a:bodyPr lIns="72000" tIns="0" rIns="72000" bIns="0"/>
                  <a:lstStyle/>
                  <a:p>
                    <a:pPr algn="r"/>
                    <a:r>
                      <a:rPr lang="en-US" altLang="ko-KR" sz="800">
                        <a:solidFill>
                          <a:srgbClr val="000000"/>
                        </a:solidFill>
                        <a:latin typeface="微软雅黑" panose="020B0503020204020204" pitchFamily="34" charset="-122"/>
                        <a:ea typeface="微软雅黑" panose="020B0503020204020204" pitchFamily="34" charset="-122"/>
                      </a:rPr>
                      <a:t>BM</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39" name="Oval 130"/>
                  <p:cNvSpPr>
                    <a:spLocks noChangeArrowheads="1"/>
                  </p:cNvSpPr>
                  <p:nvPr/>
                </p:nvSpPr>
                <p:spPr bwMode="auto">
                  <a:xfrm>
                    <a:off x="4122896" y="3017348"/>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40" name="AutoShape 88"/>
                  <p:cNvCxnSpPr>
                    <a:cxnSpLocks noChangeShapeType="1"/>
                    <a:stCxn id="239" idx="4"/>
                  </p:cNvCxnSpPr>
                  <p:nvPr/>
                </p:nvCxnSpPr>
                <p:spPr bwMode="auto">
                  <a:xfrm rot="16200000" flipH="1">
                    <a:off x="4226901" y="3048342"/>
                    <a:ext cx="590739" cy="708749"/>
                  </a:xfrm>
                  <a:prstGeom prst="bentConnector2">
                    <a:avLst/>
                  </a:prstGeom>
                  <a:noFill/>
                  <a:ln w="19050">
                    <a:solidFill>
                      <a:srgbClr val="FF6600"/>
                    </a:solidFill>
                    <a:miter lim="800000"/>
                  </a:ln>
                </p:spPr>
              </p:cxnSp>
              <p:sp>
                <p:nvSpPr>
                  <p:cNvPr id="241" name="Rectangle 68"/>
                  <p:cNvSpPr>
                    <a:spLocks noChangeArrowheads="1"/>
                  </p:cNvSpPr>
                  <p:nvPr/>
                </p:nvSpPr>
                <p:spPr bwMode="auto">
                  <a:xfrm>
                    <a:off x="4876764" y="3606806"/>
                    <a:ext cx="915988" cy="15557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无锡分公司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42" name="Oval 130"/>
                  <p:cNvSpPr>
                    <a:spLocks noChangeArrowheads="1"/>
                  </p:cNvSpPr>
                  <p:nvPr/>
                </p:nvSpPr>
                <p:spPr bwMode="auto">
                  <a:xfrm>
                    <a:off x="2392432" y="2789423"/>
                    <a:ext cx="98247" cy="101371"/>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43" name="Rectangle 68"/>
                  <p:cNvSpPr>
                    <a:spLocks noChangeArrowheads="1"/>
                  </p:cNvSpPr>
                  <p:nvPr/>
                </p:nvSpPr>
                <p:spPr bwMode="auto">
                  <a:xfrm>
                    <a:off x="2738452" y="2852936"/>
                    <a:ext cx="999924" cy="175231"/>
                  </a:xfrm>
                  <a:prstGeom prst="rect">
                    <a:avLst/>
                  </a:prstGeom>
                  <a:noFill/>
                  <a:ln w="9525">
                    <a:noFill/>
                    <a:miter lim="800000"/>
                  </a:ln>
                </p:spPr>
                <p:txBody>
                  <a:bodyPr lIns="0" tIns="0" rIns="72000" bIns="0" anchor="ctr"/>
                  <a:lstStyle/>
                  <a:p>
                    <a:r>
                      <a:rPr lang="ko-KR" altLang="en-US" sz="800">
                        <a:solidFill>
                          <a:srgbClr val="000000"/>
                        </a:solidFill>
                        <a:latin typeface="微软雅黑" panose="020B0503020204020204" pitchFamily="34" charset="-122"/>
                        <a:ea typeface="HDharmony M" panose="02020603020101020101" pitchFamily="18" charset="-127"/>
                      </a:rPr>
                      <a:t> </a:t>
                    </a:r>
                    <a:r>
                      <a:rPr lang="en-US" altLang="ko-KR" sz="800">
                        <a:solidFill>
                          <a:srgbClr val="000000"/>
                        </a:solidFill>
                        <a:latin typeface="微软雅黑" panose="020B0503020204020204" pitchFamily="34" charset="-122"/>
                        <a:ea typeface="微软雅黑" panose="020B0503020204020204" pitchFamily="34" charset="-122"/>
                      </a:rPr>
                      <a:t>B</a:t>
                    </a:r>
                    <a:r>
                      <a:rPr lang="en-US" altLang="zh-CN" sz="800">
                        <a:solidFill>
                          <a:srgbClr val="000000"/>
                        </a:solidFill>
                        <a:latin typeface="微软雅黑" panose="020B0503020204020204" pitchFamily="34" charset="-122"/>
                        <a:ea typeface="微软雅黑" panose="020B0503020204020204" pitchFamily="34" charset="-122"/>
                      </a:rPr>
                      <a:t>ursa</a:t>
                    </a:r>
                    <a:r>
                      <a:rPr lang="zh-CN" altLang="en-US" sz="800">
                        <a:solidFill>
                          <a:srgbClr val="000000"/>
                        </a:solidFill>
                        <a:latin typeface="微软雅黑" panose="020B0503020204020204" pitchFamily="34" charset="-122"/>
                        <a:ea typeface="微软雅黑" panose="020B0503020204020204" pitchFamily="34" charset="-122"/>
                      </a:rPr>
                      <a:t>办事处</a:t>
                    </a:r>
                    <a:r>
                      <a:rPr lang="en-US" altLang="ko-KR" sz="800">
                        <a:solidFill>
                          <a:srgbClr val="000000"/>
                        </a:solidFill>
                        <a:latin typeface="微软雅黑" panose="020B0503020204020204" pitchFamily="34" charset="-122"/>
                        <a:ea typeface="微软雅黑" panose="020B0503020204020204" pitchFamily="34" charset="-122"/>
                      </a:rPr>
                      <a:t>,</a:t>
                    </a:r>
                  </a:p>
                  <a:p>
                    <a:r>
                      <a:rPr lang="en-US" altLang="ko-KR" sz="800" err="1">
                        <a:solidFill>
                          <a:srgbClr val="000000"/>
                        </a:solidFill>
                        <a:latin typeface="微软雅黑" panose="020B0503020204020204" pitchFamily="34" charset="-122"/>
                        <a:ea typeface="微软雅黑" panose="020B0503020204020204" pitchFamily="34" charset="-122"/>
                      </a:rPr>
                      <a:t>A</a:t>
                    </a:r>
                    <a:r>
                      <a:rPr lang="en-US" altLang="zh-CN" sz="800" err="1">
                        <a:solidFill>
                          <a:srgbClr val="000000"/>
                        </a:solidFill>
                        <a:latin typeface="微软雅黑" panose="020B0503020204020204" pitchFamily="34" charset="-122"/>
                        <a:ea typeface="微软雅黑" panose="020B0503020204020204" pitchFamily="34" charset="-122"/>
                      </a:rPr>
                      <a:t>rslan</a:t>
                    </a:r>
                    <a:r>
                      <a:rPr lang="en-US" altLang="zh-CN" sz="800">
                        <a:solidFill>
                          <a:srgbClr val="000000"/>
                        </a:solidFill>
                        <a:latin typeface="微软雅黑" panose="020B0503020204020204" pitchFamily="34" charset="-122"/>
                        <a:ea typeface="微软雅黑" panose="020B0503020204020204" pitchFamily="34" charset="-122"/>
                      </a:rPr>
                      <a:t> bay</a:t>
                    </a:r>
                    <a:r>
                      <a:rPr lang="zh-CN" altLang="en-US" sz="800">
                        <a:solidFill>
                          <a:srgbClr val="000000"/>
                        </a:solidFill>
                        <a:latin typeface="微软雅黑" panose="020B0503020204020204" pitchFamily="34" charset="-122"/>
                        <a:ea typeface="微软雅黑" panose="020B0503020204020204" pitchFamily="34" charset="-122"/>
                      </a:rPr>
                      <a:t>办事处</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44" name="Rectangle 68"/>
                  <p:cNvSpPr>
                    <a:spLocks noChangeArrowheads="1"/>
                  </p:cNvSpPr>
                  <p:nvPr/>
                </p:nvSpPr>
                <p:spPr bwMode="auto">
                  <a:xfrm>
                    <a:off x="1800288" y="3195326"/>
                    <a:ext cx="786334" cy="175231"/>
                  </a:xfrm>
                  <a:prstGeom prst="rect">
                    <a:avLst/>
                  </a:prstGeom>
                  <a:noFill/>
                  <a:ln w="9525">
                    <a:noFill/>
                    <a:miter lim="800000"/>
                  </a:ln>
                </p:spPr>
                <p:txBody>
                  <a:bodyPr lIns="0" tIns="0" rIns="0" bIns="0" anchor="ctr"/>
                  <a:lstStyle/>
                  <a:p>
                    <a:pPr algn="ctr"/>
                    <a:r>
                      <a:rPr lang="zh-CN" altLang="en-US" sz="800">
                        <a:solidFill>
                          <a:srgbClr val="000000"/>
                        </a:solidFill>
                        <a:latin typeface="微软雅黑" panose="020B0503020204020204" pitchFamily="34" charset="-122"/>
                        <a:ea typeface="微软雅黑" panose="020B0503020204020204" pitchFamily="34" charset="-122"/>
                      </a:rPr>
                      <a:t>伊兹米特分公司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45" name="Oval 130"/>
                  <p:cNvSpPr>
                    <a:spLocks noChangeArrowheads="1"/>
                  </p:cNvSpPr>
                  <p:nvPr/>
                </p:nvSpPr>
                <p:spPr bwMode="auto">
                  <a:xfrm>
                    <a:off x="2336891" y="2839379"/>
                    <a:ext cx="98247" cy="101371"/>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46" name="AutoShape 88"/>
                  <p:cNvCxnSpPr>
                    <a:cxnSpLocks noChangeShapeType="1"/>
                    <a:stCxn id="245" idx="4"/>
                    <a:endCxn id="244" idx="0"/>
                  </p:cNvCxnSpPr>
                  <p:nvPr/>
                </p:nvCxnSpPr>
                <p:spPr bwMode="auto">
                  <a:xfrm rot="5400000">
                    <a:off x="2162448" y="2971757"/>
                    <a:ext cx="254576" cy="192560"/>
                  </a:xfrm>
                  <a:prstGeom prst="bentConnector3">
                    <a:avLst>
                      <a:gd name="adj1" fmla="val 50000"/>
                    </a:avLst>
                  </a:prstGeom>
                  <a:noFill/>
                  <a:ln w="19050">
                    <a:solidFill>
                      <a:srgbClr val="FF6600"/>
                    </a:solidFill>
                    <a:miter lim="800000"/>
                  </a:ln>
                </p:spPr>
              </p:cxnSp>
              <p:cxnSp>
                <p:nvCxnSpPr>
                  <p:cNvPr id="247" name="AutoShape 88"/>
                  <p:cNvCxnSpPr>
                    <a:cxnSpLocks noChangeShapeType="1"/>
                    <a:stCxn id="242" idx="6"/>
                    <a:endCxn id="243" idx="1"/>
                  </p:cNvCxnSpPr>
                  <p:nvPr/>
                </p:nvCxnSpPr>
                <p:spPr bwMode="auto">
                  <a:xfrm>
                    <a:off x="2490679" y="2840109"/>
                    <a:ext cx="247773" cy="100443"/>
                  </a:xfrm>
                  <a:prstGeom prst="bentConnector3">
                    <a:avLst>
                      <a:gd name="adj1" fmla="val 50000"/>
                    </a:avLst>
                  </a:prstGeom>
                  <a:noFill/>
                  <a:ln w="19050">
                    <a:solidFill>
                      <a:srgbClr val="FF6600"/>
                    </a:solidFill>
                    <a:miter lim="800000"/>
                  </a:ln>
                </p:spPr>
              </p:cxnSp>
              <p:sp>
                <p:nvSpPr>
                  <p:cNvPr id="248" name="Rectangle 68"/>
                  <p:cNvSpPr>
                    <a:spLocks noChangeArrowheads="1"/>
                  </p:cNvSpPr>
                  <p:nvPr/>
                </p:nvSpPr>
                <p:spPr bwMode="auto">
                  <a:xfrm>
                    <a:off x="4845579" y="2808293"/>
                    <a:ext cx="756000" cy="15557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沧州法人</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49" name="Oval 131"/>
                  <p:cNvSpPr>
                    <a:spLocks noChangeArrowheads="1"/>
                  </p:cNvSpPr>
                  <p:nvPr/>
                </p:nvSpPr>
                <p:spPr bwMode="auto">
                  <a:xfrm>
                    <a:off x="4130037" y="2807524"/>
                    <a:ext cx="146050" cy="150812"/>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50" name="AutoShape 88"/>
                  <p:cNvCxnSpPr>
                    <a:cxnSpLocks noChangeShapeType="1"/>
                    <a:stCxn id="254" idx="6"/>
                    <a:endCxn id="160" idx="1"/>
                  </p:cNvCxnSpPr>
                  <p:nvPr/>
                </p:nvCxnSpPr>
                <p:spPr bwMode="auto">
                  <a:xfrm>
                    <a:off x="4324849" y="2901508"/>
                    <a:ext cx="551793" cy="297311"/>
                  </a:xfrm>
                  <a:prstGeom prst="bentConnector3">
                    <a:avLst>
                      <a:gd name="adj1" fmla="val 50000"/>
                    </a:avLst>
                  </a:prstGeom>
                  <a:noFill/>
                  <a:ln w="19050">
                    <a:solidFill>
                      <a:srgbClr val="FF6600"/>
                    </a:solidFill>
                    <a:miter lim="800000"/>
                  </a:ln>
                </p:spPr>
              </p:cxnSp>
              <p:sp>
                <p:nvSpPr>
                  <p:cNvPr id="251" name="Oval 130"/>
                  <p:cNvSpPr>
                    <a:spLocks noChangeArrowheads="1"/>
                  </p:cNvSpPr>
                  <p:nvPr/>
                </p:nvSpPr>
                <p:spPr bwMode="auto">
                  <a:xfrm>
                    <a:off x="4071938" y="2818408"/>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52" name="AutoShape 88"/>
                  <p:cNvCxnSpPr>
                    <a:cxnSpLocks noChangeShapeType="1"/>
                    <a:stCxn id="251" idx="6"/>
                    <a:endCxn id="158" idx="1"/>
                  </p:cNvCxnSpPr>
                  <p:nvPr/>
                </p:nvCxnSpPr>
                <p:spPr bwMode="auto">
                  <a:xfrm>
                    <a:off x="4161938" y="2863408"/>
                    <a:ext cx="714704" cy="175074"/>
                  </a:xfrm>
                  <a:prstGeom prst="bentConnector3">
                    <a:avLst>
                      <a:gd name="adj1" fmla="val 50000"/>
                    </a:avLst>
                  </a:prstGeom>
                  <a:noFill/>
                  <a:ln w="19050">
                    <a:solidFill>
                      <a:srgbClr val="FF6600"/>
                    </a:solidFill>
                    <a:miter lim="800000"/>
                  </a:ln>
                </p:spPr>
              </p:cxnSp>
              <p:cxnSp>
                <p:nvCxnSpPr>
                  <p:cNvPr id="253" name="AutoShape 133"/>
                  <p:cNvCxnSpPr>
                    <a:cxnSpLocks noChangeShapeType="1"/>
                    <a:stCxn id="249" idx="6"/>
                    <a:endCxn id="248" idx="1"/>
                  </p:cNvCxnSpPr>
                  <p:nvPr/>
                </p:nvCxnSpPr>
                <p:spPr bwMode="auto">
                  <a:xfrm>
                    <a:off x="4276087" y="2882930"/>
                    <a:ext cx="569492" cy="3151"/>
                  </a:xfrm>
                  <a:prstGeom prst="bentConnector3">
                    <a:avLst>
                      <a:gd name="adj1" fmla="val 50000"/>
                    </a:avLst>
                  </a:prstGeom>
                  <a:noFill/>
                  <a:ln w="19050">
                    <a:solidFill>
                      <a:schemeClr val="accent1">
                        <a:lumMod val="75000"/>
                      </a:schemeClr>
                    </a:solidFill>
                    <a:miter lim="800000"/>
                  </a:ln>
                </p:spPr>
              </p:cxnSp>
              <p:sp>
                <p:nvSpPr>
                  <p:cNvPr id="254" name="Oval 130"/>
                  <p:cNvSpPr>
                    <a:spLocks noChangeArrowheads="1"/>
                  </p:cNvSpPr>
                  <p:nvPr/>
                </p:nvSpPr>
                <p:spPr bwMode="auto">
                  <a:xfrm>
                    <a:off x="4234362" y="2856508"/>
                    <a:ext cx="90487"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55" name="Oval 131"/>
                  <p:cNvSpPr>
                    <a:spLocks noChangeArrowheads="1"/>
                  </p:cNvSpPr>
                  <p:nvPr/>
                </p:nvSpPr>
                <p:spPr bwMode="auto">
                  <a:xfrm>
                    <a:off x="3878814" y="2915804"/>
                    <a:ext cx="146050" cy="150813"/>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56" name="Rectangle 68"/>
                  <p:cNvSpPr>
                    <a:spLocks noChangeArrowheads="1"/>
                  </p:cNvSpPr>
                  <p:nvPr/>
                </p:nvSpPr>
                <p:spPr bwMode="auto">
                  <a:xfrm>
                    <a:off x="3414970" y="2947983"/>
                    <a:ext cx="721370" cy="153988"/>
                  </a:xfrm>
                  <a:prstGeom prst="rect">
                    <a:avLst/>
                  </a:prstGeom>
                  <a:noFill/>
                  <a:ln w="9525">
                    <a:noFill/>
                    <a:miter lim="800000"/>
                  </a:ln>
                </p:spPr>
                <p:txBody>
                  <a:bodyPr lIns="72000" tIns="0" rIns="72000" bIns="0"/>
                  <a:lstStyle/>
                  <a:p>
                    <a:pPr algn="ctr"/>
                    <a:r>
                      <a:rPr lang="zh-CN" altLang="en-US" sz="800">
                        <a:solidFill>
                          <a:srgbClr val="000000"/>
                        </a:solidFill>
                        <a:latin typeface="微软雅黑" panose="020B0503020204020204" pitchFamily="34" charset="-122"/>
                        <a:ea typeface="微软雅黑" panose="020B0503020204020204" pitchFamily="34" charset="-122"/>
                      </a:rPr>
                      <a:t>重庆</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57" name="Oval 130"/>
                  <p:cNvSpPr>
                    <a:spLocks noChangeArrowheads="1"/>
                  </p:cNvSpPr>
                  <p:nvPr/>
                </p:nvSpPr>
                <p:spPr bwMode="auto">
                  <a:xfrm>
                    <a:off x="1685323" y="2752879"/>
                    <a:ext cx="90000" cy="90000"/>
                  </a:xfrm>
                  <a:prstGeom prst="ellipse">
                    <a:avLst/>
                  </a:prstGeom>
                  <a:solidFill>
                    <a:srgbClr val="FF6600"/>
                  </a:solidFill>
                  <a:ln w="3175">
                    <a:solidFill>
                      <a:srgbClr val="FFFFFF"/>
                    </a:solidFill>
                    <a:round/>
                  </a:ln>
                </p:spPr>
                <p:txBody>
                  <a:bodyPr wrap="none" anchor="ctr"/>
                  <a:lstStyle/>
                  <a:p>
                    <a:pPr algn="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58" name="AutoShape 88"/>
                  <p:cNvCxnSpPr>
                    <a:cxnSpLocks noChangeShapeType="1"/>
                    <a:stCxn id="259" idx="3"/>
                    <a:endCxn id="257" idx="2"/>
                  </p:cNvCxnSpPr>
                  <p:nvPr/>
                </p:nvCxnSpPr>
                <p:spPr bwMode="auto">
                  <a:xfrm flipV="1">
                    <a:off x="1391938" y="2797879"/>
                    <a:ext cx="293385" cy="110890"/>
                  </a:xfrm>
                  <a:prstGeom prst="bentConnector3">
                    <a:avLst>
                      <a:gd name="adj1" fmla="val 50000"/>
                    </a:avLst>
                  </a:prstGeom>
                  <a:noFill/>
                  <a:ln w="19050">
                    <a:solidFill>
                      <a:srgbClr val="FF6600"/>
                    </a:solidFill>
                    <a:miter lim="800000"/>
                  </a:ln>
                </p:spPr>
              </p:cxnSp>
              <p:sp>
                <p:nvSpPr>
                  <p:cNvPr id="259" name="Rectangle 68"/>
                  <p:cNvSpPr>
                    <a:spLocks noChangeArrowheads="1"/>
                  </p:cNvSpPr>
                  <p:nvPr/>
                </p:nvSpPr>
                <p:spPr bwMode="auto">
                  <a:xfrm>
                    <a:off x="272481" y="2834479"/>
                    <a:ext cx="1119457" cy="148579"/>
                  </a:xfrm>
                  <a:prstGeom prst="rect">
                    <a:avLst/>
                  </a:prstGeom>
                  <a:noFill/>
                  <a:ln w="9525">
                    <a:noFill/>
                    <a:miter lim="800000"/>
                  </a:ln>
                </p:spPr>
                <p:txBody>
                  <a:bodyPr lIns="72000" tIns="0" rIns="72000" bIns="0" anchor="ctr"/>
                  <a:lstStyle/>
                  <a:p>
                    <a:pPr algn="r"/>
                    <a:r>
                      <a:rPr lang="en-US" altLang="zh-CN" sz="800">
                        <a:solidFill>
                          <a:srgbClr val="000000"/>
                        </a:solidFill>
                        <a:latin typeface="微软雅黑" panose="020B0503020204020204" pitchFamily="34" charset="-122"/>
                        <a:ea typeface="微软雅黑" panose="020B0503020204020204" pitchFamily="34" charset="-122"/>
                      </a:rPr>
                      <a:t> Tarragona</a:t>
                    </a:r>
                    <a:r>
                      <a:rPr lang="zh-CN" altLang="en-US" sz="800">
                        <a:solidFill>
                          <a:srgbClr val="000000"/>
                        </a:solidFill>
                        <a:latin typeface="微软雅黑" panose="020B0503020204020204" pitchFamily="34" charset="-122"/>
                        <a:ea typeface="微软雅黑" panose="020B0503020204020204" pitchFamily="34" charset="-122"/>
                      </a:rPr>
                      <a:t>办事处</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60" name="Oval 131"/>
                  <p:cNvSpPr>
                    <a:spLocks noChangeArrowheads="1"/>
                  </p:cNvSpPr>
                  <p:nvPr/>
                </p:nvSpPr>
                <p:spPr bwMode="auto">
                  <a:xfrm>
                    <a:off x="4206580" y="2927870"/>
                    <a:ext cx="146050" cy="150813"/>
                  </a:xfrm>
                  <a:prstGeom prst="ellipse">
                    <a:avLst/>
                  </a:prstGeom>
                  <a:solidFill>
                    <a:schemeClr val="accent1">
                      <a:lumMod val="75000"/>
                    </a:schemeClr>
                  </a:solidFill>
                  <a:ln w="3175">
                    <a:solidFill>
                      <a:schemeClr val="bg1"/>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61" name="Rectangle 68"/>
                  <p:cNvSpPr>
                    <a:spLocks noChangeArrowheads="1"/>
                  </p:cNvSpPr>
                  <p:nvPr/>
                </p:nvSpPr>
                <p:spPr bwMode="auto">
                  <a:xfrm>
                    <a:off x="6521092" y="4318054"/>
                    <a:ext cx="1333466" cy="117104"/>
                  </a:xfrm>
                  <a:prstGeom prst="rect">
                    <a:avLst/>
                  </a:prstGeom>
                  <a:noFill/>
                  <a:ln w="9525">
                    <a:noFill/>
                    <a:miter lim="800000"/>
                  </a:ln>
                </p:spPr>
                <p:txBody>
                  <a:bodyPr lIns="72000" tIns="0" rIns="72000" bIns="0"/>
                  <a:lstStyle/>
                  <a:p>
                    <a:r>
                      <a:rPr lang="ko-KR" altLang="en-US" sz="800" err="1">
                        <a:solidFill>
                          <a:srgbClr val="000000"/>
                        </a:solidFill>
                        <a:latin typeface="微软雅黑" panose="020B0503020204020204" pitchFamily="34" charset="-122"/>
                        <a:ea typeface="微软雅黑" panose="020B0503020204020204" pitchFamily="34" charset="-122"/>
                      </a:rPr>
                      <a:t>南圣弗朗西斯科</a:t>
                    </a:r>
                    <a:r>
                      <a:rPr lang="zh-CN" altLang="en-US" sz="800">
                        <a:solidFill>
                          <a:srgbClr val="000000"/>
                        </a:solidFill>
                        <a:latin typeface="微软雅黑" panose="020B0503020204020204" pitchFamily="34" charset="-122"/>
                        <a:ea typeface="微软雅黑" panose="020B0503020204020204" pitchFamily="34" charset="-122"/>
                      </a:rPr>
                      <a:t>分公司</a:t>
                    </a:r>
                    <a:endParaRPr lang="ko-KR" altLang="en-US" sz="800">
                      <a:solidFill>
                        <a:srgbClr val="000000"/>
                      </a:solidFill>
                      <a:latin typeface="微软雅黑" panose="020B0503020204020204" pitchFamily="34" charset="-122"/>
                      <a:ea typeface="微软雅黑" panose="020B0503020204020204" pitchFamily="34" charset="-122"/>
                    </a:endParaRPr>
                  </a:p>
                </p:txBody>
              </p:sp>
              <p:sp>
                <p:nvSpPr>
                  <p:cNvPr id="262" name="Oval 130"/>
                  <p:cNvSpPr>
                    <a:spLocks noChangeArrowheads="1"/>
                  </p:cNvSpPr>
                  <p:nvPr/>
                </p:nvSpPr>
                <p:spPr bwMode="auto">
                  <a:xfrm>
                    <a:off x="3926896" y="3645024"/>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63" name="AutoShape 88"/>
                  <p:cNvCxnSpPr>
                    <a:cxnSpLocks noChangeShapeType="1"/>
                    <a:stCxn id="262" idx="4"/>
                  </p:cNvCxnSpPr>
                  <p:nvPr/>
                </p:nvCxnSpPr>
                <p:spPr bwMode="auto">
                  <a:xfrm rot="16200000" flipH="1">
                    <a:off x="4234384" y="3472536"/>
                    <a:ext cx="375025" cy="900000"/>
                  </a:xfrm>
                  <a:prstGeom prst="bentConnector2">
                    <a:avLst/>
                  </a:prstGeom>
                  <a:noFill/>
                  <a:ln w="19050">
                    <a:solidFill>
                      <a:srgbClr val="FF6600"/>
                    </a:solidFill>
                    <a:miter lim="800000"/>
                  </a:ln>
                </p:spPr>
              </p:cxnSp>
              <p:sp>
                <p:nvSpPr>
                  <p:cNvPr id="264" name="Rectangle 68"/>
                  <p:cNvSpPr>
                    <a:spLocks noChangeArrowheads="1"/>
                  </p:cNvSpPr>
                  <p:nvPr/>
                </p:nvSpPr>
                <p:spPr bwMode="auto">
                  <a:xfrm>
                    <a:off x="4898543" y="4104643"/>
                    <a:ext cx="915988" cy="15557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新加坡分公司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65" name="Oval 130"/>
                  <p:cNvSpPr>
                    <a:spLocks noChangeArrowheads="1"/>
                  </p:cNvSpPr>
                  <p:nvPr/>
                </p:nvSpPr>
                <p:spPr bwMode="auto">
                  <a:xfrm>
                    <a:off x="7689304" y="2690928"/>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sp>
                <p:nvSpPr>
                  <p:cNvPr id="266" name="Rectangle 68"/>
                  <p:cNvSpPr>
                    <a:spLocks noChangeArrowheads="1"/>
                  </p:cNvSpPr>
                  <p:nvPr/>
                </p:nvSpPr>
                <p:spPr bwMode="auto">
                  <a:xfrm>
                    <a:off x="8062605" y="2647673"/>
                    <a:ext cx="824872" cy="105206"/>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新泽西办事处</a:t>
                    </a:r>
                    <a:endParaRPr lang="ko-KR" altLang="en-US" sz="800">
                      <a:solidFill>
                        <a:srgbClr val="000000"/>
                      </a:solidFill>
                      <a:latin typeface="微软雅黑" panose="020B0503020204020204" pitchFamily="34" charset="-122"/>
                      <a:ea typeface="微软雅黑" panose="020B0503020204020204" pitchFamily="34" charset="-122"/>
                    </a:endParaRPr>
                  </a:p>
                </p:txBody>
              </p:sp>
              <p:cxnSp>
                <p:nvCxnSpPr>
                  <p:cNvPr id="267" name="AutoShape 86"/>
                  <p:cNvCxnSpPr>
                    <a:cxnSpLocks noChangeShapeType="1"/>
                    <a:stCxn id="266" idx="1"/>
                    <a:endCxn id="265" idx="6"/>
                  </p:cNvCxnSpPr>
                  <p:nvPr/>
                </p:nvCxnSpPr>
                <p:spPr bwMode="auto">
                  <a:xfrm rot="10800000" flipV="1">
                    <a:off x="7779304" y="2700276"/>
                    <a:ext cx="283302" cy="35653"/>
                  </a:xfrm>
                  <a:prstGeom prst="bentConnector3">
                    <a:avLst>
                      <a:gd name="adj1" fmla="val 50000"/>
                    </a:avLst>
                  </a:prstGeom>
                  <a:noFill/>
                  <a:ln w="19050">
                    <a:solidFill>
                      <a:srgbClr val="FF6600"/>
                    </a:solidFill>
                    <a:miter lim="800000"/>
                  </a:ln>
                </p:spPr>
              </p:cxnSp>
              <p:sp>
                <p:nvSpPr>
                  <p:cNvPr id="268" name="Oval 130"/>
                  <p:cNvSpPr>
                    <a:spLocks noChangeArrowheads="1"/>
                  </p:cNvSpPr>
                  <p:nvPr/>
                </p:nvSpPr>
                <p:spPr bwMode="auto">
                  <a:xfrm>
                    <a:off x="4077896" y="3146824"/>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69" name="AutoShape 88"/>
                  <p:cNvCxnSpPr>
                    <a:cxnSpLocks noChangeShapeType="1"/>
                    <a:stCxn id="268" idx="4"/>
                  </p:cNvCxnSpPr>
                  <p:nvPr/>
                </p:nvCxnSpPr>
                <p:spPr bwMode="auto">
                  <a:xfrm rot="16200000" flipH="1">
                    <a:off x="4181901" y="3177818"/>
                    <a:ext cx="590739" cy="708749"/>
                  </a:xfrm>
                  <a:prstGeom prst="bentConnector2">
                    <a:avLst/>
                  </a:prstGeom>
                  <a:noFill/>
                  <a:ln w="19050">
                    <a:solidFill>
                      <a:srgbClr val="FF6600"/>
                    </a:solidFill>
                    <a:miter lim="800000"/>
                  </a:ln>
                </p:spPr>
              </p:cxnSp>
              <p:sp>
                <p:nvSpPr>
                  <p:cNvPr id="270" name="Rectangle 68"/>
                  <p:cNvSpPr>
                    <a:spLocks noChangeArrowheads="1"/>
                  </p:cNvSpPr>
                  <p:nvPr/>
                </p:nvSpPr>
                <p:spPr bwMode="auto">
                  <a:xfrm>
                    <a:off x="4880992" y="3759206"/>
                    <a:ext cx="915988" cy="15557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深圳分公司</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71" name="Rectangle 68"/>
                  <p:cNvSpPr>
                    <a:spLocks noChangeArrowheads="1"/>
                  </p:cNvSpPr>
                  <p:nvPr/>
                </p:nvSpPr>
                <p:spPr bwMode="auto">
                  <a:xfrm>
                    <a:off x="4792324" y="2090478"/>
                    <a:ext cx="915988" cy="155575"/>
                  </a:xfrm>
                  <a:prstGeom prst="rect">
                    <a:avLst/>
                  </a:prstGeom>
                  <a:noFill/>
                  <a:ln w="9525">
                    <a:noFill/>
                    <a:miter lim="800000"/>
                  </a:ln>
                </p:spPr>
                <p:txBody>
                  <a:bodyPr lIns="72000" tIns="0" rIns="72000" bIns="0"/>
                  <a:lstStyle/>
                  <a:p>
                    <a:r>
                      <a:rPr lang="zh-CN" altLang="en-US" sz="800">
                        <a:solidFill>
                          <a:srgbClr val="000000"/>
                        </a:solidFill>
                        <a:latin typeface="微软雅黑" panose="020B0503020204020204" pitchFamily="34" charset="-122"/>
                        <a:ea typeface="微软雅黑" panose="020B0503020204020204" pitchFamily="34" charset="-122"/>
                      </a:rPr>
                      <a:t>海参崴</a:t>
                    </a:r>
                    <a:endParaRPr lang="ko-KR" altLang="en-US" sz="800">
                      <a:solidFill>
                        <a:srgbClr val="000000"/>
                      </a:solidFill>
                      <a:latin typeface="微软雅黑" panose="020B0503020204020204" pitchFamily="34" charset="-122"/>
                      <a:ea typeface="HDharmony M" panose="02020603020101020101" pitchFamily="18" charset="-127"/>
                    </a:endParaRPr>
                  </a:p>
                </p:txBody>
              </p:sp>
              <p:sp>
                <p:nvSpPr>
                  <p:cNvPr id="272" name="Oval 130"/>
                  <p:cNvSpPr>
                    <a:spLocks noChangeArrowheads="1"/>
                  </p:cNvSpPr>
                  <p:nvPr/>
                </p:nvSpPr>
                <p:spPr bwMode="auto">
                  <a:xfrm>
                    <a:off x="4475194" y="2596615"/>
                    <a:ext cx="90000" cy="90000"/>
                  </a:xfrm>
                  <a:prstGeom prst="ellipse">
                    <a:avLst/>
                  </a:prstGeom>
                  <a:solidFill>
                    <a:srgbClr val="FF6600"/>
                  </a:solidFill>
                  <a:ln w="3175">
                    <a:solidFill>
                      <a:srgbClr val="FFFFFF"/>
                    </a:solidFill>
                    <a:round/>
                  </a:ln>
                </p:spPr>
                <p:txBody>
                  <a:bodyPr wrap="none" anchor="ctr"/>
                  <a:lstStyle/>
                  <a:p>
                    <a:pPr latinLnBrk="0">
                      <a:defRPr/>
                    </a:pPr>
                    <a:endParaRPr lang="ko-KR" altLang="ko-KR" sz="800" kern="0">
                      <a:solidFill>
                        <a:sysClr val="windowText" lastClr="000000"/>
                      </a:solidFill>
                      <a:latin typeface="微软雅黑" panose="020B0503020204020204" pitchFamily="34" charset="-122"/>
                      <a:ea typeface="HDharmony M" panose="02020603020101020101" pitchFamily="18" charset="-127"/>
                    </a:endParaRPr>
                  </a:p>
                </p:txBody>
              </p:sp>
              <p:cxnSp>
                <p:nvCxnSpPr>
                  <p:cNvPr id="273" name="AutoShape 88"/>
                  <p:cNvCxnSpPr>
                    <a:cxnSpLocks noChangeShapeType="1"/>
                    <a:stCxn id="272" idx="4"/>
                  </p:cNvCxnSpPr>
                  <p:nvPr/>
                </p:nvCxnSpPr>
                <p:spPr bwMode="auto">
                  <a:xfrm rot="5400000" flipH="1" flipV="1">
                    <a:off x="4390978" y="2285269"/>
                    <a:ext cx="530562" cy="272130"/>
                  </a:xfrm>
                  <a:prstGeom prst="bentConnector3">
                    <a:avLst>
                      <a:gd name="adj1" fmla="val 98740"/>
                    </a:avLst>
                  </a:prstGeom>
                  <a:noFill/>
                  <a:ln w="19050">
                    <a:solidFill>
                      <a:srgbClr val="FF6600"/>
                    </a:solidFill>
                    <a:miter lim="800000"/>
                  </a:ln>
                </p:spPr>
              </p:cxnSp>
            </p:grpSp>
            <p:sp>
              <p:nvSpPr>
                <p:cNvPr id="50" name="Rectangle 68"/>
                <p:cNvSpPr>
                  <a:spLocks noChangeArrowheads="1"/>
                </p:cNvSpPr>
                <p:nvPr/>
              </p:nvSpPr>
              <p:spPr bwMode="auto">
                <a:xfrm>
                  <a:off x="3459438" y="3853353"/>
                  <a:ext cx="709067" cy="141796"/>
                </a:xfrm>
                <a:prstGeom prst="rect">
                  <a:avLst/>
                </a:prstGeom>
                <a:noFill/>
                <a:ln w="9525">
                  <a:noFill/>
                  <a:miter lim="800000"/>
                </a:ln>
              </p:spPr>
              <p:txBody>
                <a:bodyPr lIns="72000" tIns="0" rIns="72000" bIns="0"/>
                <a:lstStyle/>
                <a:p>
                  <a:pPr algn="ctr"/>
                  <a:r>
                    <a:rPr lang="zh-CN" altLang="en-US" sz="800">
                      <a:solidFill>
                        <a:srgbClr val="000000"/>
                      </a:solidFill>
                      <a:latin typeface="微软雅黑" panose="020B0503020204020204" pitchFamily="34" charset="-122"/>
                      <a:ea typeface="微软雅黑" panose="020B0503020204020204" pitchFamily="34" charset="-122"/>
                    </a:rPr>
                    <a:t>广西</a:t>
                  </a:r>
                  <a:endParaRPr lang="ko-KR" altLang="en-US" sz="800">
                    <a:solidFill>
                      <a:srgbClr val="000000"/>
                    </a:solidFill>
                    <a:latin typeface="微软雅黑" panose="020B0503020204020204" pitchFamily="34" charset="-122"/>
                    <a:ea typeface="HDharmony M" panose="02020603020101020101" pitchFamily="18" charset="-127"/>
                  </a:endParaRPr>
                </a:p>
              </p:txBody>
            </p:sp>
          </p:gr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3" name="직사각형 12"/>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17" name="TextBox 16"/>
          <p:cNvSpPr txBox="1"/>
          <p:nvPr/>
        </p:nvSpPr>
        <p:spPr>
          <a:xfrm>
            <a:off x="502241" y="449342"/>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100" normalizeH="0" baseline="0" noProof="0" dirty="0">
                <a:ln>
                  <a:solidFill>
                    <a:srgbClr val="4472C4">
                      <a:shade val="50000"/>
                      <a:alpha val="0"/>
                    </a:srgb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现代格罗唯视 发展历史</a:t>
            </a:r>
          </a:p>
        </p:txBody>
      </p:sp>
      <p:sp>
        <p:nvSpPr>
          <p:cNvPr id="19" name="TextBox 18"/>
          <p:cNvSpPr txBox="1"/>
          <p:nvPr/>
        </p:nvSpPr>
        <p:spPr>
          <a:xfrm>
            <a:off x="1609019" y="840641"/>
            <a:ext cx="8973962" cy="323165"/>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50" normalizeH="0" baseline="0" noProof="0" dirty="0">
                <a:ln>
                  <a:solidFill>
                    <a:srgbClr val="4472C4">
                      <a:shade val="50000"/>
                      <a:alpha val="0"/>
                    </a:srgb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通过涵盖整个物流流程的策略，在运输，</a:t>
            </a:r>
            <a:r>
              <a:rPr kumimoji="0" lang="en-US" altLang="zh-CN" sz="1100" b="0" i="0" u="none" strike="noStrike" kern="1200" cap="none" spc="-50" normalizeH="0" baseline="0" noProof="0" dirty="0">
                <a:ln>
                  <a:solidFill>
                    <a:srgbClr val="4472C4">
                      <a:shade val="50000"/>
                      <a:alpha val="0"/>
                    </a:srgb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KD</a:t>
            </a:r>
            <a:r>
              <a:rPr kumimoji="0" lang="zh-CN" altLang="en-US" sz="1100" b="0" i="0" u="none" strike="noStrike" kern="1200" cap="none" spc="-50" normalizeH="0" baseline="0" noProof="0" dirty="0">
                <a:ln>
                  <a:solidFill>
                    <a:srgbClr val="4472C4">
                      <a:shade val="50000"/>
                      <a:alpha val="0"/>
                    </a:srgb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Light" panose="00000300000000000000" pitchFamily="2" charset="-127"/>
              </a:rPr>
              <a:t>，贸易和二手车等各种业务中提供最佳服务</a:t>
            </a:r>
          </a:p>
        </p:txBody>
      </p:sp>
      <p:cxnSp>
        <p:nvCxnSpPr>
          <p:cNvPr id="12" name="직선 연결선 11"/>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7" name="사각형: 둥근 모서리 66"/>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sp>
        <p:nvSpPr>
          <p:cNvPr id="68" name="사각형: 둥근 모서리 67"/>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69" name="사각형: 둥근 모서리 68"/>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prstClr val="white"/>
              </a:solidFill>
              <a:effectLst/>
              <a:uLnTx/>
              <a:uFillTx/>
              <a:latin typeface="Malgun Gothic" panose="020B0503020000020004" charset="-127"/>
              <a:ea typeface="Malgun Gothic" panose="020B0503020000020004" charset="-127"/>
              <a:cs typeface="+mn-cs"/>
            </a:endParaRPr>
          </a:p>
        </p:txBody>
      </p:sp>
      <p:pic>
        <p:nvPicPr>
          <p:cNvPr id="72" name="그림 71"/>
          <p:cNvPicPr>
            <a:picLocks noChangeAspect="1"/>
          </p:cNvPicPr>
          <p:nvPr/>
        </p:nvPicPr>
        <p:blipFill>
          <a:blip r:embed="rId2" cstate="screen"/>
          <a:stretch>
            <a:fillRect/>
          </a:stretch>
        </p:blipFill>
        <p:spPr>
          <a:xfrm>
            <a:off x="10433035" y="280490"/>
            <a:ext cx="1257299" cy="103719"/>
          </a:xfrm>
          <a:prstGeom prst="rect">
            <a:avLst/>
          </a:prstGeom>
        </p:spPr>
      </p:pic>
      <p:sp>
        <p:nvSpPr>
          <p:cNvPr id="105" name="TextBox 104"/>
          <p:cNvSpPr txBox="1"/>
          <p:nvPr/>
        </p:nvSpPr>
        <p:spPr>
          <a:xfrm>
            <a:off x="18656002" y="4244193"/>
            <a:ext cx="200193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solidFill>
                    <a:prstClr val="black">
                      <a:lumMod val="75000"/>
                      <a:lumOff val="25000"/>
                      <a:alpha val="0"/>
                    </a:prstClr>
                  </a:solidFill>
                </a:ln>
                <a:solidFill>
                  <a:prstClr val="black"/>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成立物流研究中心</a:t>
            </a:r>
            <a:endParaRPr kumimoji="0" lang="en-US" altLang="ko-KR" sz="1200" b="0" i="0" u="none" strike="noStrike" kern="1200" cap="none" spc="0" normalizeH="0" baseline="0" noProof="0" dirty="0">
              <a:ln>
                <a:solidFill>
                  <a:prstClr val="black">
                    <a:lumMod val="75000"/>
                    <a:lumOff val="25000"/>
                    <a:alpha val="0"/>
                  </a:prstClr>
                </a:solidFill>
              </a:ln>
              <a:solidFill>
                <a:prstClr val="black"/>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06" name="TextBox 105"/>
          <p:cNvSpPr txBox="1"/>
          <p:nvPr/>
        </p:nvSpPr>
        <p:spPr>
          <a:xfrm>
            <a:off x="18656002" y="4465348"/>
            <a:ext cx="26870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solidFill>
                    <a:prstClr val="black">
                      <a:lumMod val="75000"/>
                      <a:lumOff val="25000"/>
                      <a:alpha val="0"/>
                    </a:prstClr>
                  </a:solidFill>
                </a:ln>
                <a:solidFill>
                  <a:prstClr val="black"/>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西伯利亚大铁路上运营的定期特快列车</a:t>
            </a:r>
          </a:p>
        </p:txBody>
      </p:sp>
      <p:sp>
        <p:nvSpPr>
          <p:cNvPr id="40" name="Freeform 13"/>
          <p:cNvSpPr/>
          <p:nvPr/>
        </p:nvSpPr>
        <p:spPr bwMode="auto">
          <a:xfrm>
            <a:off x="-198853" y="1999399"/>
            <a:ext cx="11059374" cy="4450811"/>
          </a:xfrm>
          <a:custGeom>
            <a:avLst/>
            <a:gdLst>
              <a:gd name="T0" fmla="*/ 0 w 2836"/>
              <a:gd name="T1" fmla="*/ 932 h 1279"/>
              <a:gd name="T2" fmla="*/ 2555 w 2836"/>
              <a:gd name="T3" fmla="*/ 129 h 1279"/>
              <a:gd name="T4" fmla="*/ 2488 w 2836"/>
              <a:gd name="T5" fmla="*/ 68 h 1279"/>
              <a:gd name="T6" fmla="*/ 2836 w 2836"/>
              <a:gd name="T7" fmla="*/ 0 h 1279"/>
              <a:gd name="T8" fmla="*/ 2759 w 2836"/>
              <a:gd name="T9" fmla="*/ 385 h 1279"/>
              <a:gd name="T10" fmla="*/ 2702 w 2836"/>
              <a:gd name="T11" fmla="*/ 315 h 1279"/>
              <a:gd name="T12" fmla="*/ 0 w 2836"/>
              <a:gd name="T13" fmla="*/ 932 h 1279"/>
            </a:gdLst>
            <a:ahLst/>
            <a:cxnLst>
              <a:cxn ang="0">
                <a:pos x="T0" y="T1"/>
              </a:cxn>
              <a:cxn ang="0">
                <a:pos x="T2" y="T3"/>
              </a:cxn>
              <a:cxn ang="0">
                <a:pos x="T4" y="T5"/>
              </a:cxn>
              <a:cxn ang="0">
                <a:pos x="T6" y="T7"/>
              </a:cxn>
              <a:cxn ang="0">
                <a:pos x="T8" y="T9"/>
              </a:cxn>
              <a:cxn ang="0">
                <a:pos x="T10" y="T11"/>
              </a:cxn>
              <a:cxn ang="0">
                <a:pos x="T12" y="T13"/>
              </a:cxn>
            </a:cxnLst>
            <a:rect l="0" t="0" r="r" b="b"/>
            <a:pathLst>
              <a:path w="2836" h="1279">
                <a:moveTo>
                  <a:pt x="0" y="932"/>
                </a:moveTo>
                <a:cubicBezTo>
                  <a:pt x="0" y="932"/>
                  <a:pt x="1582" y="1240"/>
                  <a:pt x="2555" y="129"/>
                </a:cubicBezTo>
                <a:cubicBezTo>
                  <a:pt x="2488" y="68"/>
                  <a:pt x="2488" y="68"/>
                  <a:pt x="2488" y="68"/>
                </a:cubicBezTo>
                <a:cubicBezTo>
                  <a:pt x="2836" y="0"/>
                  <a:pt x="2836" y="0"/>
                  <a:pt x="2836" y="0"/>
                </a:cubicBezTo>
                <a:cubicBezTo>
                  <a:pt x="2759" y="385"/>
                  <a:pt x="2759" y="385"/>
                  <a:pt x="2759" y="385"/>
                </a:cubicBezTo>
                <a:cubicBezTo>
                  <a:pt x="2702" y="315"/>
                  <a:pt x="2702" y="315"/>
                  <a:pt x="2702" y="315"/>
                </a:cubicBezTo>
                <a:cubicBezTo>
                  <a:pt x="2675" y="333"/>
                  <a:pt x="1528" y="1279"/>
                  <a:pt x="0" y="932"/>
                </a:cubicBezTo>
                <a:close/>
              </a:path>
            </a:pathLst>
          </a:custGeom>
          <a:gradFill flip="none" rotWithShape="1">
            <a:gsLst>
              <a:gs pos="0">
                <a:schemeClr val="bg1"/>
              </a:gs>
              <a:gs pos="44000">
                <a:srgbClr val="C00000"/>
              </a:gs>
              <a:gs pos="89000">
                <a:schemeClr val="bg1">
                  <a:alpha val="0"/>
                  <a:lumMod val="0"/>
                  <a:lumOff val="100000"/>
                </a:schemeClr>
              </a:gs>
            </a:gsLst>
            <a:lin ang="108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000">
              <a:solidFill>
                <a:prstClr val="white"/>
              </a:solidFill>
              <a:latin typeface="微软雅黑" panose="020B0503020204020204" pitchFamily="34" charset="-122"/>
              <a:ea typeface="JBold" pitchFamily="18" charset="-127"/>
              <a:cs typeface="JBold" pitchFamily="18" charset="-127"/>
            </a:endParaRPr>
          </a:p>
        </p:txBody>
      </p:sp>
      <p:sp>
        <p:nvSpPr>
          <p:cNvPr id="41" name="Freeform 13"/>
          <p:cNvSpPr/>
          <p:nvPr/>
        </p:nvSpPr>
        <p:spPr bwMode="auto">
          <a:xfrm>
            <a:off x="191180" y="2001822"/>
            <a:ext cx="11059558" cy="4451598"/>
          </a:xfrm>
          <a:custGeom>
            <a:avLst/>
            <a:gdLst>
              <a:gd name="T0" fmla="*/ 0 w 2836"/>
              <a:gd name="T1" fmla="*/ 932 h 1279"/>
              <a:gd name="T2" fmla="*/ 2555 w 2836"/>
              <a:gd name="T3" fmla="*/ 129 h 1279"/>
              <a:gd name="T4" fmla="*/ 2488 w 2836"/>
              <a:gd name="T5" fmla="*/ 68 h 1279"/>
              <a:gd name="T6" fmla="*/ 2836 w 2836"/>
              <a:gd name="T7" fmla="*/ 0 h 1279"/>
              <a:gd name="T8" fmla="*/ 2759 w 2836"/>
              <a:gd name="T9" fmla="*/ 385 h 1279"/>
              <a:gd name="T10" fmla="*/ 2702 w 2836"/>
              <a:gd name="T11" fmla="*/ 315 h 1279"/>
              <a:gd name="T12" fmla="*/ 0 w 2836"/>
              <a:gd name="T13" fmla="*/ 932 h 1279"/>
            </a:gdLst>
            <a:ahLst/>
            <a:cxnLst>
              <a:cxn ang="0">
                <a:pos x="T0" y="T1"/>
              </a:cxn>
              <a:cxn ang="0">
                <a:pos x="T2" y="T3"/>
              </a:cxn>
              <a:cxn ang="0">
                <a:pos x="T4" y="T5"/>
              </a:cxn>
              <a:cxn ang="0">
                <a:pos x="T6" y="T7"/>
              </a:cxn>
              <a:cxn ang="0">
                <a:pos x="T8" y="T9"/>
              </a:cxn>
              <a:cxn ang="0">
                <a:pos x="T10" y="T11"/>
              </a:cxn>
              <a:cxn ang="0">
                <a:pos x="T12" y="T13"/>
              </a:cxn>
            </a:cxnLst>
            <a:rect l="0" t="0" r="r" b="b"/>
            <a:pathLst>
              <a:path w="2836" h="1279">
                <a:moveTo>
                  <a:pt x="0" y="932"/>
                </a:moveTo>
                <a:cubicBezTo>
                  <a:pt x="0" y="932"/>
                  <a:pt x="1582" y="1240"/>
                  <a:pt x="2555" y="129"/>
                </a:cubicBezTo>
                <a:cubicBezTo>
                  <a:pt x="2488" y="68"/>
                  <a:pt x="2488" y="68"/>
                  <a:pt x="2488" y="68"/>
                </a:cubicBezTo>
                <a:cubicBezTo>
                  <a:pt x="2836" y="0"/>
                  <a:pt x="2836" y="0"/>
                  <a:pt x="2836" y="0"/>
                </a:cubicBezTo>
                <a:cubicBezTo>
                  <a:pt x="2759" y="385"/>
                  <a:pt x="2759" y="385"/>
                  <a:pt x="2759" y="385"/>
                </a:cubicBezTo>
                <a:cubicBezTo>
                  <a:pt x="2702" y="315"/>
                  <a:pt x="2702" y="315"/>
                  <a:pt x="2702" y="315"/>
                </a:cubicBezTo>
                <a:cubicBezTo>
                  <a:pt x="2675" y="333"/>
                  <a:pt x="1528" y="1279"/>
                  <a:pt x="0" y="932"/>
                </a:cubicBezTo>
                <a:close/>
              </a:path>
            </a:pathLst>
          </a:custGeom>
          <a:gradFill flip="none" rotWithShape="1">
            <a:gsLst>
              <a:gs pos="0">
                <a:srgbClr val="1676B6">
                  <a:alpha val="20000"/>
                </a:srgbClr>
              </a:gs>
              <a:gs pos="44000">
                <a:srgbClr val="1676B6"/>
              </a:gs>
              <a:gs pos="89000">
                <a:schemeClr val="bg1">
                  <a:alpha val="0"/>
                  <a:lumMod val="0"/>
                  <a:lumOff val="100000"/>
                </a:schemeClr>
              </a:gs>
            </a:gsLst>
            <a:lin ang="108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000" dirty="0">
              <a:solidFill>
                <a:prstClr val="white"/>
              </a:solidFill>
              <a:latin typeface="微软雅黑" panose="020B0503020204020204" pitchFamily="34" charset="-122"/>
              <a:ea typeface="JBold" pitchFamily="18" charset="-127"/>
              <a:cs typeface="JBold" pitchFamily="18" charset="-127"/>
            </a:endParaRPr>
          </a:p>
        </p:txBody>
      </p:sp>
      <p:sp>
        <p:nvSpPr>
          <p:cNvPr id="9" name="TextBox 16"/>
          <p:cNvSpPr txBox="1"/>
          <p:nvPr/>
        </p:nvSpPr>
        <p:spPr>
          <a:xfrm>
            <a:off x="261434" y="1848227"/>
            <a:ext cx="4067993" cy="1054135"/>
          </a:xfrm>
          <a:prstGeom prst="rect">
            <a:avLst/>
          </a:prstGeom>
          <a:noFill/>
        </p:spPr>
        <p:txBody>
          <a:bodyPr wrap="square">
            <a:spAutoFit/>
          </a:bodyPr>
          <a:lstStyle>
            <a:defPPr>
              <a:defRPr lang="ko-KR"/>
            </a:defPPr>
            <a:lvl1pPr marL="90805" indent="-90805" latinLnBrk="0">
              <a:lnSpc>
                <a:spcPts val="1300"/>
              </a:lnSpc>
              <a:buClr>
                <a:srgbClr val="D51F26"/>
              </a:buClr>
              <a:buFont typeface="Arial" panose="020B0604020202020204" pitchFamily="34" charset="0"/>
              <a:buChar char="•"/>
              <a:defRPr sz="900">
                <a:ln>
                  <a:solidFill>
                    <a:schemeClr val="accent1">
                      <a:alpha val="0"/>
                    </a:schemeClr>
                  </a:solidFill>
                </a:ln>
                <a:solidFill>
                  <a:schemeClr val="tx1">
                    <a:lumMod val="85000"/>
                    <a:lumOff val="15000"/>
                  </a:schemeClr>
                </a:solidFill>
                <a:latin typeface="CJ ONLYONE Medium" pitchFamily="18" charset="-127"/>
                <a:ea typeface="CJ ONLYONE Medium" pitchFamily="18" charset="-127"/>
              </a:defRPr>
            </a:lvl1pPr>
          </a:lstStyle>
          <a:p>
            <a:pPr marL="0" indent="0">
              <a:lnSpc>
                <a:spcPts val="1475"/>
              </a:lnSpc>
              <a:buNone/>
              <a:defRPr/>
            </a:pPr>
            <a:r>
              <a:rPr kumimoji="1"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a:t>
            </a:r>
            <a:r>
              <a:rPr kumimoji="1"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2005</a:t>
            </a:r>
            <a:r>
              <a:rPr kumimoji="1"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kumimoji="1" lang="en-US" altLang="zh-CN"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a:t>
            </a:r>
            <a:r>
              <a:rPr kumimoji="1"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7</a:t>
            </a:r>
            <a:r>
              <a:rPr kumimoji="1"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a:t>
            </a:r>
            <a:r>
              <a:rPr kumimoji="1" lang="ko-KR" altLang="en-US" sz="985" b="1" u="sng"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kumimoji="1"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北京格罗唯视储运有限公司成立</a:t>
            </a:r>
            <a:endParaRPr kumimoji="1"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marL="0" indent="0">
              <a:lnSpc>
                <a:spcPts val="1475"/>
              </a:lnSpc>
              <a:buNone/>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2005</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lang="en-US" altLang="zh-CN"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a:t>
            </a: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9</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北京现代相关配送</a:t>
            </a: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C/C </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等物流业务开始</a:t>
            </a:r>
            <a:endPar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marL="0" indent="0">
              <a:lnSpc>
                <a:spcPts val="1475"/>
              </a:lnSpc>
              <a:buNone/>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2006</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lang="en-US" altLang="zh-CN"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a:t>
            </a: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8</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a:t>
            </a: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BHMC</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铁路运输试运行</a:t>
            </a:r>
            <a:endPar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marL="0" indent="0">
              <a:lnSpc>
                <a:spcPts val="1475"/>
              </a:lnSpc>
              <a:buNone/>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成都</a:t>
            </a: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广州路线试运输</a:t>
            </a:r>
            <a:r>
              <a:rPr lang="en-US" altLang="zh-CN"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1</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次</a:t>
            </a: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a:t>
            </a:r>
          </a:p>
          <a:p>
            <a:pPr marL="0" indent="0" fontAlgn="base">
              <a:lnSpc>
                <a:spcPts val="1475"/>
              </a:lnSpc>
              <a:spcBef>
                <a:spcPct val="0"/>
              </a:spcBef>
              <a:spcAft>
                <a:spcPct val="0"/>
              </a:spcAft>
              <a:buNone/>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2006</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12</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a:t>
            </a:r>
            <a:r>
              <a:rPr lang="ko-KR" altLang="en-US" sz="985" dirty="0">
                <a:ln>
                  <a:solidFill>
                    <a:srgbClr val="4F81BD">
                      <a:alpha val="0"/>
                    </a:srgbClr>
                  </a:solidFill>
                </a:ln>
                <a:solidFill>
                  <a:prstClr val="black"/>
                </a:solidFill>
                <a:latin typeface="微软雅黑" panose="020B0503020204020204" pitchFamily="34" charset="-122"/>
                <a:ea typeface="宋体" panose="02010600030101010101" pitchFamily="2" charset="-122"/>
                <a:cs typeface="JBold" pitchFamily="18" charset="-127"/>
              </a:rPr>
              <a:t> </a:t>
            </a: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BHMC</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整车运输开始</a:t>
            </a:r>
            <a:endParaRPr lang="ko-KR" altLang="en-US" sz="985" dirty="0">
              <a:ln>
                <a:solidFill>
                  <a:srgbClr val="4F81BD">
                    <a:alpha val="0"/>
                  </a:srgbClr>
                </a:solidFill>
              </a:ln>
              <a:solidFill>
                <a:prstClr val="black"/>
              </a:solidFill>
              <a:latin typeface="微软雅黑" panose="020B0503020204020204" pitchFamily="34" charset="-122"/>
              <a:ea typeface="宋体" panose="02010600030101010101" pitchFamily="2" charset="-122"/>
              <a:cs typeface="JBold" pitchFamily="18" charset="-127"/>
            </a:endParaRPr>
          </a:p>
        </p:txBody>
      </p:sp>
      <p:sp>
        <p:nvSpPr>
          <p:cNvPr id="18" name="TextBox 17"/>
          <p:cNvSpPr txBox="1"/>
          <p:nvPr/>
        </p:nvSpPr>
        <p:spPr>
          <a:xfrm>
            <a:off x="6693535" y="5377180"/>
            <a:ext cx="5281930" cy="1303020"/>
          </a:xfrm>
          <a:prstGeom prst="rect">
            <a:avLst/>
          </a:prstGeom>
          <a:noFill/>
        </p:spPr>
        <p:txBody>
          <a:bodyPr wrap="square">
            <a:spAutoFit/>
          </a:bodyPr>
          <a:lstStyle>
            <a:defPPr>
              <a:defRPr lang="ko-KR"/>
            </a:defPPr>
            <a:lvl1pPr marL="90805" indent="-90805" latinLnBrk="0">
              <a:lnSpc>
                <a:spcPts val="1300"/>
              </a:lnSpc>
              <a:buClr>
                <a:srgbClr val="D51F26"/>
              </a:buClr>
              <a:buFont typeface="Arial" panose="020B0604020202020204" pitchFamily="34" charset="0"/>
              <a:buChar char="•"/>
              <a:defRPr sz="900">
                <a:ln>
                  <a:solidFill>
                    <a:schemeClr val="accent1">
                      <a:alpha val="0"/>
                    </a:schemeClr>
                  </a:solidFill>
                </a:ln>
                <a:solidFill>
                  <a:schemeClr val="tx1">
                    <a:lumMod val="85000"/>
                    <a:lumOff val="15000"/>
                  </a:schemeClr>
                </a:solidFill>
                <a:latin typeface="CJ ONLYONE Medium" pitchFamily="18" charset="-127"/>
                <a:ea typeface="CJ ONLYONE Medium" pitchFamily="18" charset="-127"/>
              </a:defRPr>
            </a:lvl1pPr>
          </a:lstStyle>
          <a:p>
            <a:pPr marL="0" indent="0">
              <a:lnSpc>
                <a:spcPct val="150000"/>
              </a:lnSpc>
              <a:buNone/>
              <a:defRPr/>
            </a:pPr>
            <a:r>
              <a:rPr lang="en-US" altLang="ko-KR" sz="105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2011</a:t>
            </a:r>
            <a:r>
              <a:rPr lang="zh-CN" altLang="en-US" sz="105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lang="ko-KR" altLang="en-US" sz="1050"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lang="en-US" altLang="ko-KR" sz="105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05</a:t>
            </a:r>
            <a:r>
              <a:rPr lang="zh-CN" altLang="en-US" sz="105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a:t>
            </a:r>
            <a:r>
              <a:rPr lang="ko-KR" altLang="en-US" sz="1050"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lang="zh-CN" altLang="en-US" sz="105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与北京现代物流合资公司中都格罗唯视签订合作协议书</a:t>
            </a:r>
            <a:endParaRPr lang="en-US" altLang="ko-KR" sz="105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marL="0" indent="0">
              <a:lnSpc>
                <a:spcPct val="150000"/>
              </a:lnSpc>
              <a:buNone/>
              <a:defRPr/>
            </a:pPr>
            <a:r>
              <a:rPr lang="en-US" altLang="ko-KR" sz="105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2012</a:t>
            </a:r>
            <a:r>
              <a:rPr lang="zh-CN" altLang="en-US" sz="105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lang="ko-KR" altLang="en-US" sz="1050"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lang="en-US" altLang="ko-KR" sz="105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09</a:t>
            </a:r>
            <a:r>
              <a:rPr lang="zh-CN" altLang="en-US" sz="105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北京现代物流合资公司中都格罗唯视成立并开始业务</a:t>
            </a:r>
            <a:endParaRPr lang="en-US" altLang="ko-KR" sz="105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marL="0" indent="0">
              <a:lnSpc>
                <a:spcPct val="150000"/>
              </a:lnSpc>
              <a:buNone/>
              <a:defRPr/>
            </a:pPr>
            <a:r>
              <a:rPr kumimoji="1" lang="en-US" altLang="ko-KR"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2012</a:t>
            </a:r>
            <a:r>
              <a:rPr kumimoji="1" lang="zh-CN" altLang="en-US"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kumimoji="1" lang="ko-KR" altLang="en-US" sz="1050" b="1" u="sng"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kumimoji="1" lang="en-US" altLang="ko-KR"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12</a:t>
            </a:r>
            <a:r>
              <a:rPr kumimoji="1" lang="zh-CN" altLang="en-US"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a:t>
            </a:r>
            <a:r>
              <a:rPr kumimoji="1" lang="ko-KR" altLang="en-US" sz="1050" b="1" u="sng"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kumimoji="1" lang="zh-CN" altLang="en-US"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年收入达到</a:t>
            </a:r>
            <a:r>
              <a:rPr kumimoji="1" lang="en-US" altLang="zh-CN"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14</a:t>
            </a:r>
            <a:r>
              <a:rPr kumimoji="1" lang="zh-CN" altLang="en-US"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亿元</a:t>
            </a:r>
            <a:r>
              <a:rPr kumimoji="1" lang="en-US" altLang="zh-CN"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a:t>
            </a:r>
            <a:r>
              <a:rPr kumimoji="1" lang="zh-CN" altLang="en-US"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并取得</a:t>
            </a:r>
            <a:r>
              <a:rPr kumimoji="1" lang="en-US" altLang="ko-KR"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12</a:t>
            </a:r>
            <a:r>
              <a:rPr kumimoji="1" lang="zh-CN" altLang="en-US"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年度国际货代物流企业第</a:t>
            </a:r>
            <a:r>
              <a:rPr kumimoji="1" lang="en-US" altLang="zh-CN"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42</a:t>
            </a:r>
            <a:r>
              <a:rPr kumimoji="1" lang="zh-CN" altLang="en-US"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位排名</a:t>
            </a:r>
            <a:endParaRPr kumimoji="1" lang="en-US" altLang="zh-CN"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marL="0" indent="0">
              <a:lnSpc>
                <a:spcPct val="150000"/>
              </a:lnSpc>
              <a:buNone/>
              <a:defRPr/>
            </a:pPr>
            <a:r>
              <a:rPr lang="en-US" altLang="ko-KR" sz="1050" dirty="0">
                <a:ln>
                  <a:solidFill>
                    <a:srgbClr val="00CC99">
                      <a:alpha val="0"/>
                    </a:srgbClr>
                  </a:solidFill>
                </a:ln>
                <a:solidFill>
                  <a:srgbClr val="000000"/>
                </a:solidFill>
                <a:latin typeface="微软雅黑" panose="020B0503020204020204" pitchFamily="34" charset="-122"/>
                <a:ea typeface="微软雅黑" panose="020B0503020204020204" pitchFamily="34" charset="-122"/>
                <a:cs typeface="JBold" pitchFamily="18" charset="-127"/>
              </a:rPr>
              <a:t>2013</a:t>
            </a:r>
            <a:r>
              <a:rPr lang="zh-CN" altLang="en-US" sz="1050" dirty="0">
                <a:ln>
                  <a:solidFill>
                    <a:srgbClr val="00CC99">
                      <a:alpha val="0"/>
                    </a:srgbClr>
                  </a:solidFill>
                </a:ln>
                <a:solidFill>
                  <a:srgbClr val="000000"/>
                </a:solidFill>
                <a:latin typeface="微软雅黑" panose="020B0503020204020204" pitchFamily="34" charset="-122"/>
                <a:ea typeface="微软雅黑" panose="020B0503020204020204" pitchFamily="34" charset="-122"/>
                <a:cs typeface="JBold" pitchFamily="18" charset="-127"/>
              </a:rPr>
              <a:t>年 </a:t>
            </a:r>
            <a:r>
              <a:rPr lang="en-US" altLang="zh-CN" sz="1050" dirty="0">
                <a:ln>
                  <a:solidFill>
                    <a:srgbClr val="00CC99">
                      <a:alpha val="0"/>
                    </a:srgbClr>
                  </a:solidFill>
                </a:ln>
                <a:solidFill>
                  <a:srgbClr val="000000"/>
                </a:solidFill>
                <a:latin typeface="微软雅黑" panose="020B0503020204020204" pitchFamily="34" charset="-122"/>
                <a:ea typeface="微软雅黑" panose="020B0503020204020204" pitchFamily="34" charset="-122"/>
                <a:cs typeface="JBold" pitchFamily="18" charset="-127"/>
              </a:rPr>
              <a:t>04</a:t>
            </a:r>
            <a:r>
              <a:rPr lang="zh-CN" altLang="en-US" sz="1050" dirty="0">
                <a:ln>
                  <a:solidFill>
                    <a:srgbClr val="00CC99">
                      <a:alpha val="0"/>
                    </a:srgbClr>
                  </a:solidFill>
                </a:ln>
                <a:solidFill>
                  <a:srgbClr val="000000"/>
                </a:solidFill>
                <a:latin typeface="微软雅黑" panose="020B0503020204020204" pitchFamily="34" charset="-122"/>
                <a:ea typeface="微软雅黑" panose="020B0503020204020204" pitchFamily="34" charset="-122"/>
                <a:cs typeface="JBold" pitchFamily="18" charset="-127"/>
              </a:rPr>
              <a:t>月  中都格罗唯视正式营业</a:t>
            </a:r>
            <a:endParaRPr lang="en-US" altLang="ko-KR" sz="1050" dirty="0">
              <a:ln>
                <a:solidFill>
                  <a:srgbClr val="00CC99">
                    <a:alpha val="0"/>
                  </a:srgbClr>
                </a:solidFill>
              </a:ln>
              <a:solidFill>
                <a:srgbClr val="000000"/>
              </a:solidFill>
              <a:latin typeface="微软雅黑" panose="020B0503020204020204" pitchFamily="34" charset="-122"/>
              <a:ea typeface="微软雅黑" panose="020B0503020204020204" pitchFamily="34" charset="-122"/>
              <a:cs typeface="JBold" pitchFamily="18" charset="-127"/>
            </a:endParaRPr>
          </a:p>
          <a:p>
            <a:pPr marL="0" indent="0">
              <a:lnSpc>
                <a:spcPct val="150000"/>
              </a:lnSpc>
              <a:buNone/>
              <a:defRPr/>
            </a:pPr>
            <a:r>
              <a:rPr lang="en-US" altLang="ko-KR" sz="1050" b="1" u="sng" dirty="0">
                <a:ln>
                  <a:solidFill>
                    <a:srgbClr val="00CC99">
                      <a:alpha val="0"/>
                    </a:srgbClr>
                  </a:solidFill>
                </a:ln>
                <a:solidFill>
                  <a:srgbClr val="000000"/>
                </a:solidFill>
                <a:latin typeface="微软雅黑" panose="020B0503020204020204" pitchFamily="34" charset="-122"/>
                <a:ea typeface="微软雅黑" panose="020B0503020204020204" pitchFamily="34" charset="-122"/>
                <a:cs typeface="JBold" pitchFamily="18" charset="-127"/>
              </a:rPr>
              <a:t>2013</a:t>
            </a:r>
            <a:r>
              <a:rPr lang="zh-CN" altLang="en-US" sz="1050" b="1" u="sng" dirty="0">
                <a:ln>
                  <a:solidFill>
                    <a:srgbClr val="00CC99">
                      <a:alpha val="0"/>
                    </a:srgbClr>
                  </a:solidFill>
                </a:ln>
                <a:solidFill>
                  <a:srgbClr val="000000"/>
                </a:solidFill>
                <a:latin typeface="微软雅黑" panose="020B0503020204020204" pitchFamily="34" charset="-122"/>
                <a:ea typeface="微软雅黑" panose="020B0503020204020204" pitchFamily="34" charset="-122"/>
                <a:cs typeface="JBold" pitchFamily="18" charset="-127"/>
              </a:rPr>
              <a:t>年</a:t>
            </a:r>
            <a:r>
              <a:rPr lang="en-US" altLang="zh-CN" sz="1050" b="1" u="sng" dirty="0">
                <a:ln>
                  <a:solidFill>
                    <a:srgbClr val="00CC99">
                      <a:alpha val="0"/>
                    </a:srgbClr>
                  </a:solidFill>
                </a:ln>
                <a:solidFill>
                  <a:srgbClr val="000000"/>
                </a:solidFill>
                <a:latin typeface="微软雅黑" panose="020B0503020204020204" pitchFamily="34" charset="-122"/>
                <a:ea typeface="微软雅黑" panose="020B0503020204020204" pitchFamily="34" charset="-122"/>
                <a:cs typeface="JBold" pitchFamily="18" charset="-127"/>
              </a:rPr>
              <a:t> 10</a:t>
            </a:r>
            <a:r>
              <a:rPr lang="zh-CN" altLang="en-US" sz="1050" b="1" u="sng" dirty="0">
                <a:ln>
                  <a:solidFill>
                    <a:srgbClr val="00CC99">
                      <a:alpha val="0"/>
                    </a:srgbClr>
                  </a:solidFill>
                </a:ln>
                <a:solidFill>
                  <a:srgbClr val="000000"/>
                </a:solidFill>
                <a:latin typeface="微软雅黑" panose="020B0503020204020204" pitchFamily="34" charset="-122"/>
                <a:ea typeface="微软雅黑" panose="020B0503020204020204" pitchFamily="34" charset="-122"/>
                <a:cs typeface="JBold" pitchFamily="18" charset="-127"/>
              </a:rPr>
              <a:t>月  四川现代物流合资公司四川格罗唯视成立及开展业务</a:t>
            </a:r>
            <a:endParaRPr kumimoji="1" lang="en-US" altLang="ko-KR" sz="105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p:txBody>
      </p:sp>
      <p:sp>
        <p:nvSpPr>
          <p:cNvPr id="14" name="TextBox 18"/>
          <p:cNvSpPr txBox="1"/>
          <p:nvPr/>
        </p:nvSpPr>
        <p:spPr>
          <a:xfrm>
            <a:off x="262392" y="2958619"/>
            <a:ext cx="4273023" cy="1054135"/>
          </a:xfrm>
          <a:prstGeom prst="rect">
            <a:avLst/>
          </a:prstGeom>
          <a:noFill/>
        </p:spPr>
        <p:txBody>
          <a:bodyPr wrap="square" anchor="b">
            <a:spAutoFit/>
          </a:bodyPr>
          <a:lstStyle>
            <a:defPPr>
              <a:defRPr lang="ko-KR"/>
            </a:defPPr>
            <a:lvl1pPr marL="90805" indent="-90805" latinLnBrk="0">
              <a:lnSpc>
                <a:spcPts val="1300"/>
              </a:lnSpc>
              <a:buClr>
                <a:srgbClr val="D51F26"/>
              </a:buClr>
              <a:buFont typeface="Arial" panose="020B0604020202020204" pitchFamily="34" charset="0"/>
              <a:buChar char="•"/>
              <a:defRPr sz="900">
                <a:ln>
                  <a:solidFill>
                    <a:schemeClr val="accent1">
                      <a:alpha val="0"/>
                    </a:schemeClr>
                  </a:solidFill>
                </a:ln>
                <a:solidFill>
                  <a:schemeClr val="tx1">
                    <a:lumMod val="85000"/>
                    <a:lumOff val="15000"/>
                  </a:schemeClr>
                </a:solidFill>
                <a:latin typeface="CJ ONLYONE Medium" pitchFamily="18" charset="-127"/>
                <a:ea typeface="CJ ONLYONE Medium" pitchFamily="18" charset="-127"/>
              </a:defRPr>
            </a:lvl1pPr>
          </a:lstStyle>
          <a:p>
            <a:pPr marL="0" indent="0">
              <a:lnSpc>
                <a:spcPts val="1475"/>
              </a:lnSpc>
              <a:buNone/>
              <a:defRPr/>
            </a:pPr>
            <a:r>
              <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2007</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lang="en-US" altLang="zh-CN"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a:t>
            </a:r>
            <a:r>
              <a:rPr kumimoji="1"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3</a:t>
            </a:r>
            <a:r>
              <a:rPr kumimoji="1"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现代</a:t>
            </a:r>
            <a:r>
              <a:rPr kumimoji="1"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a:t>
            </a:r>
            <a:r>
              <a:rPr kumimoji="1"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起亚进口整车国内总包物流</a:t>
            </a:r>
            <a:endParaRPr kumimoji="1"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marL="0" indent="0">
              <a:lnSpc>
                <a:spcPts val="1475"/>
              </a:lnSpc>
              <a:buNone/>
              <a:defRPr/>
            </a:pPr>
            <a:r>
              <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2007</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11</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a:t>
            </a:r>
            <a:r>
              <a:rPr lang="ko-KR" altLang="en-US" sz="985" b="1" u="sng"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全球购买业务开始</a:t>
            </a:r>
            <a:r>
              <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(HMMA.KMS.HAOS</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等</a:t>
            </a:r>
            <a:r>
              <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a:t>
            </a:r>
          </a:p>
          <a:p>
            <a:pPr marL="0" indent="0">
              <a:lnSpc>
                <a:spcPts val="1475"/>
              </a:lnSpc>
              <a:buNone/>
              <a:defRPr/>
            </a:pPr>
            <a:r>
              <a:rPr kumimoji="1"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a:t>
            </a:r>
            <a:r>
              <a:rPr kumimoji="1"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现代摩比斯</a:t>
            </a:r>
            <a:r>
              <a:rPr kumimoji="1" lang="ko-KR" altLang="en-US" sz="985"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kumimoji="1"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BMP A/S </a:t>
            </a:r>
            <a:r>
              <a:rPr kumimoji="1"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零部件运输开始</a:t>
            </a:r>
            <a:endParaRPr kumimoji="1"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marL="0" indent="0">
              <a:lnSpc>
                <a:spcPts val="1475"/>
              </a:lnSpc>
              <a:buNone/>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2008</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lang="en-US" altLang="zh-CN"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a:t>
            </a: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7</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a:t>
            </a:r>
            <a:r>
              <a:rPr lang="ko-KR" altLang="en-US" sz="985"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天津</a:t>
            </a: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上海</a:t>
            </a:r>
            <a:r>
              <a:rPr kumimoji="1" lang="ko-KR" altLang="en-US" sz="985"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kumimoji="1"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CKD</a:t>
            </a:r>
            <a:r>
              <a:rPr kumimoji="1"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物流中心开始运营</a:t>
            </a:r>
            <a:endParaRPr kumimoji="1"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marL="0" indent="0">
              <a:lnSpc>
                <a:spcPts val="1475"/>
              </a:lnSpc>
              <a:buNone/>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2008</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12</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a:t>
            </a:r>
            <a:r>
              <a:rPr lang="ko-KR" altLang="en-US" sz="985"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与中都物流签订合作协议书</a:t>
            </a:r>
            <a:endParaRPr lang="ko-KR" altLang="en-US" sz="985" dirty="0">
              <a:ln>
                <a:solidFill>
                  <a:srgbClr val="4F81BD">
                    <a:alpha val="0"/>
                  </a:srgbClr>
                </a:solidFill>
              </a:ln>
              <a:solidFill>
                <a:prstClr val="black">
                  <a:lumMod val="75000"/>
                  <a:lumOff val="25000"/>
                </a:prstClr>
              </a:solidFill>
              <a:latin typeface="微软雅黑" panose="020B0503020204020204" pitchFamily="34" charset="-122"/>
              <a:ea typeface="현대하모니 L" panose="02020603020101020101" pitchFamily="18" charset="-127"/>
              <a:cs typeface="JBold" pitchFamily="18" charset="-127"/>
            </a:endParaRPr>
          </a:p>
        </p:txBody>
      </p:sp>
      <p:sp>
        <p:nvSpPr>
          <p:cNvPr id="20" name="TextBox 19"/>
          <p:cNvSpPr txBox="1"/>
          <p:nvPr/>
        </p:nvSpPr>
        <p:spPr>
          <a:xfrm>
            <a:off x="239167" y="4109078"/>
            <a:ext cx="3323346" cy="669414"/>
          </a:xfrm>
          <a:prstGeom prst="rect">
            <a:avLst/>
          </a:prstGeom>
          <a:noFill/>
        </p:spPr>
        <p:txBody>
          <a:bodyPr wrap="none">
            <a:spAutoFit/>
          </a:bodyPr>
          <a:lstStyle>
            <a:defPPr>
              <a:defRPr lang="ko-KR"/>
            </a:defPPr>
            <a:lvl1pPr marL="90805" indent="-90805" latinLnBrk="0">
              <a:lnSpc>
                <a:spcPts val="1300"/>
              </a:lnSpc>
              <a:buClr>
                <a:srgbClr val="D51F26"/>
              </a:buClr>
              <a:buFont typeface="Arial" panose="020B0604020202020204" pitchFamily="34" charset="0"/>
              <a:buChar char="•"/>
              <a:defRPr sz="900">
                <a:ln>
                  <a:solidFill>
                    <a:schemeClr val="accent1">
                      <a:alpha val="0"/>
                    </a:schemeClr>
                  </a:solidFill>
                </a:ln>
                <a:solidFill>
                  <a:schemeClr val="tx1">
                    <a:lumMod val="85000"/>
                    <a:lumOff val="15000"/>
                  </a:schemeClr>
                </a:solidFill>
                <a:latin typeface="CJ ONLYONE Medium" pitchFamily="18" charset="-127"/>
                <a:ea typeface="CJ ONLYONE Medium" pitchFamily="18" charset="-127"/>
              </a:defRPr>
            </a:lvl1pPr>
          </a:lstStyle>
          <a:p>
            <a:pPr marL="0" indent="0">
              <a:lnSpc>
                <a:spcPts val="1475"/>
              </a:lnSpc>
              <a:buNone/>
              <a:defRPr/>
            </a:pPr>
            <a:r>
              <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2009</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a:t>
            </a:r>
            <a:r>
              <a:rPr lang="ko-KR" altLang="en-US" sz="985" b="1" u="sng"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rPr>
              <a:t> </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盐城分公司运营及</a:t>
            </a:r>
            <a:r>
              <a:rPr kumimoji="1"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DYK</a:t>
            </a:r>
            <a:r>
              <a:rPr kumimoji="1"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相关业务开始</a:t>
            </a:r>
            <a:endParaRPr kumimoji="1"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marL="0" indent="0">
              <a:lnSpc>
                <a:spcPts val="1475"/>
              </a:lnSpc>
              <a:buNone/>
              <a:defRPr/>
            </a:pPr>
            <a:r>
              <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2010</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3</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天津子公司</a:t>
            </a:r>
            <a:r>
              <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法人</a:t>
            </a:r>
            <a:r>
              <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a:t>
            </a:r>
            <a:r>
              <a:rPr lang="zh-CN" altLang="en-US"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成立及全球购买业务转移</a:t>
            </a:r>
            <a:endParaRPr lang="en-US" altLang="ko-KR" sz="985"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marL="0" indent="0">
              <a:lnSpc>
                <a:spcPts val="1475"/>
              </a:lnSpc>
              <a:buNone/>
              <a:defRPr/>
            </a:pPr>
            <a:r>
              <a:rPr kumimoji="1"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2010</a:t>
            </a:r>
            <a:r>
              <a:rPr kumimoji="1"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r>
              <a:rPr kumimoji="1"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10</a:t>
            </a:r>
            <a:r>
              <a:rPr kumimoji="1"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东风悦达起亚关联悦达集团签订合作协议书</a:t>
            </a:r>
            <a:endParaRPr lang="ko-KR" altLang="en-US" sz="985" dirty="0">
              <a:ln>
                <a:solidFill>
                  <a:srgbClr val="4F81BD">
                    <a:alpha val="0"/>
                  </a:srgbClr>
                </a:solidFill>
              </a:ln>
              <a:solidFill>
                <a:prstClr val="black">
                  <a:lumMod val="75000"/>
                  <a:lumOff val="25000"/>
                </a:prstClr>
              </a:solidFill>
              <a:latin typeface="微软雅黑" panose="020B0503020204020204" pitchFamily="34" charset="-122"/>
              <a:ea typeface="현대하모니 L" panose="02020603020101020101" pitchFamily="18" charset="-127"/>
              <a:cs typeface="JBold" pitchFamily="18" charset="-127"/>
            </a:endParaRPr>
          </a:p>
        </p:txBody>
      </p:sp>
      <p:grpSp>
        <p:nvGrpSpPr>
          <p:cNvPr id="21" name="그룹 80"/>
          <p:cNvGrpSpPr/>
          <p:nvPr/>
        </p:nvGrpSpPr>
        <p:grpSpPr bwMode="auto">
          <a:xfrm>
            <a:off x="919126" y="5235880"/>
            <a:ext cx="922866" cy="851877"/>
            <a:chOff x="5568825" y="3176972"/>
            <a:chExt cx="692108" cy="692108"/>
          </a:xfrm>
        </p:grpSpPr>
        <p:sp>
          <p:nvSpPr>
            <p:cNvPr id="22" name="타원 53"/>
            <p:cNvSpPr/>
            <p:nvPr/>
          </p:nvSpPr>
          <p:spPr>
            <a:xfrm>
              <a:off x="5568825" y="3176972"/>
              <a:ext cx="692108" cy="692108"/>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460">
                <a:solidFill>
                  <a:prstClr val="black"/>
                </a:solidFill>
                <a:latin typeface="微软雅黑" panose="020B0503020204020204" pitchFamily="34" charset="-122"/>
                <a:ea typeface="JBold" pitchFamily="18" charset="-127"/>
                <a:cs typeface="JBold" pitchFamily="18" charset="-127"/>
              </a:endParaRPr>
            </a:p>
          </p:txBody>
        </p:sp>
        <p:sp>
          <p:nvSpPr>
            <p:cNvPr id="23" name="TextBox 22"/>
            <p:cNvSpPr txBox="1"/>
            <p:nvPr/>
          </p:nvSpPr>
          <p:spPr>
            <a:xfrm>
              <a:off x="5678164" y="3355330"/>
              <a:ext cx="482315" cy="321319"/>
            </a:xfrm>
            <a:prstGeom prst="rect">
              <a:avLst/>
            </a:prstGeom>
            <a:noFill/>
            <a:ln w="19050">
              <a:noFill/>
            </a:ln>
          </p:spPr>
          <p:txBody>
            <a:bodyPr wrap="none">
              <a:spAutoFit/>
            </a:bodyPr>
            <a:lstStyle/>
            <a:p>
              <a:pPr algn="ctr" latinLnBrk="1">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2005~</a:t>
              </a:r>
            </a:p>
            <a:p>
              <a:pPr algn="ctr" latinLnBrk="1">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2007</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endParaRPr lang="ko-KR" altLang="en-US" sz="985"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endParaRPr>
            </a:p>
          </p:txBody>
        </p:sp>
      </p:grpSp>
      <p:grpSp>
        <p:nvGrpSpPr>
          <p:cNvPr id="24" name="그룹 77"/>
          <p:cNvGrpSpPr/>
          <p:nvPr/>
        </p:nvGrpSpPr>
        <p:grpSpPr bwMode="auto">
          <a:xfrm>
            <a:off x="2212236" y="5147255"/>
            <a:ext cx="1047756" cy="851877"/>
            <a:chOff x="5529629" y="3176972"/>
            <a:chExt cx="787573" cy="692108"/>
          </a:xfrm>
        </p:grpSpPr>
        <p:sp>
          <p:nvSpPr>
            <p:cNvPr id="25" name="타원 55"/>
            <p:cNvSpPr/>
            <p:nvPr/>
          </p:nvSpPr>
          <p:spPr>
            <a:xfrm>
              <a:off x="5568825" y="3176972"/>
              <a:ext cx="692108" cy="692108"/>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460">
                <a:solidFill>
                  <a:prstClr val="black"/>
                </a:solidFill>
                <a:latin typeface="微软雅黑" panose="020B0503020204020204" pitchFamily="34" charset="-122"/>
                <a:ea typeface="JBold" pitchFamily="18" charset="-127"/>
                <a:cs typeface="JBold" pitchFamily="18" charset="-127"/>
              </a:endParaRPr>
            </a:p>
          </p:txBody>
        </p:sp>
        <p:sp>
          <p:nvSpPr>
            <p:cNvPr id="26" name="TextBox 25"/>
            <p:cNvSpPr txBox="1"/>
            <p:nvPr/>
          </p:nvSpPr>
          <p:spPr>
            <a:xfrm>
              <a:off x="5529629" y="3349142"/>
              <a:ext cx="787573" cy="321319"/>
            </a:xfrm>
            <a:prstGeom prst="rect">
              <a:avLst/>
            </a:prstGeom>
            <a:noFill/>
            <a:ln w="19050">
              <a:noFill/>
            </a:ln>
          </p:spPr>
          <p:txBody>
            <a:bodyPr wrap="square">
              <a:spAutoFit/>
            </a:bodyPr>
            <a:lstStyle/>
            <a:p>
              <a:pPr algn="ctr" latinLnBrk="1">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2008~</a:t>
              </a:r>
            </a:p>
            <a:p>
              <a:pPr algn="ctr" latinLnBrk="1">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2010</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endParaRPr lang="ko-KR" altLang="en-US" sz="985"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endParaRPr>
            </a:p>
          </p:txBody>
        </p:sp>
      </p:grpSp>
      <p:grpSp>
        <p:nvGrpSpPr>
          <p:cNvPr id="27" name="그룹 74"/>
          <p:cNvGrpSpPr/>
          <p:nvPr/>
        </p:nvGrpSpPr>
        <p:grpSpPr bwMode="auto">
          <a:xfrm>
            <a:off x="3604977" y="4844645"/>
            <a:ext cx="1073019" cy="977236"/>
            <a:chOff x="5364439" y="3246793"/>
            <a:chExt cx="692108" cy="692108"/>
          </a:xfrm>
        </p:grpSpPr>
        <p:sp>
          <p:nvSpPr>
            <p:cNvPr id="28" name="타원 58"/>
            <p:cNvSpPr/>
            <p:nvPr/>
          </p:nvSpPr>
          <p:spPr>
            <a:xfrm>
              <a:off x="5364439" y="3246793"/>
              <a:ext cx="692108" cy="692108"/>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460">
                <a:solidFill>
                  <a:prstClr val="black"/>
                </a:solidFill>
                <a:latin typeface="微软雅黑" panose="020B0503020204020204" pitchFamily="34" charset="-122"/>
                <a:ea typeface="JBold" pitchFamily="18" charset="-127"/>
                <a:cs typeface="JBold" pitchFamily="18" charset="-127"/>
              </a:endParaRPr>
            </a:p>
          </p:txBody>
        </p:sp>
        <p:sp>
          <p:nvSpPr>
            <p:cNvPr id="29" name="TextBox 28"/>
            <p:cNvSpPr txBox="1"/>
            <p:nvPr/>
          </p:nvSpPr>
          <p:spPr>
            <a:xfrm>
              <a:off x="5506764" y="3438868"/>
              <a:ext cx="414822" cy="280100"/>
            </a:xfrm>
            <a:prstGeom prst="rect">
              <a:avLst/>
            </a:prstGeom>
            <a:noFill/>
            <a:ln w="19050">
              <a:noFill/>
            </a:ln>
          </p:spPr>
          <p:txBody>
            <a:bodyPr wrap="none">
              <a:spAutoFit/>
            </a:bodyPr>
            <a:lstStyle/>
            <a:p>
              <a:pPr algn="ctr" latinLnBrk="1">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2011~</a:t>
              </a:r>
            </a:p>
            <a:p>
              <a:pPr algn="ctr" latinLnBrk="1">
                <a:defRPr/>
              </a:pPr>
              <a:r>
                <a:rPr lang="en-US" altLang="ko-KR"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2013</a:t>
              </a:r>
              <a:r>
                <a:rPr lang="zh-CN" altLang="en-US" sz="98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endParaRPr lang="ko-KR" altLang="en-US" sz="985" dirty="0">
                <a:ln>
                  <a:solidFill>
                    <a:srgbClr val="4F81BD">
                      <a:alpha val="0"/>
                    </a:srgbClr>
                  </a:solidFill>
                </a:ln>
                <a:solidFill>
                  <a:prstClr val="black"/>
                </a:solidFill>
                <a:latin typeface="微软雅黑" panose="020B0503020204020204" pitchFamily="34" charset="-122"/>
                <a:ea typeface="현대하모니 L" panose="02020603020101020101" pitchFamily="18" charset="-127"/>
                <a:cs typeface="JBold" pitchFamily="18" charset="-127"/>
              </a:endParaRPr>
            </a:p>
          </p:txBody>
        </p:sp>
      </p:grpSp>
      <p:grpSp>
        <p:nvGrpSpPr>
          <p:cNvPr id="30" name="그룹 18"/>
          <p:cNvGrpSpPr/>
          <p:nvPr/>
        </p:nvGrpSpPr>
        <p:grpSpPr bwMode="auto">
          <a:xfrm>
            <a:off x="5098501" y="4403878"/>
            <a:ext cx="1174750" cy="1084384"/>
            <a:chOff x="5568824" y="2987735"/>
            <a:chExt cx="881345" cy="881345"/>
          </a:xfrm>
        </p:grpSpPr>
        <p:sp>
          <p:nvSpPr>
            <p:cNvPr id="31" name="타원 62"/>
            <p:cNvSpPr/>
            <p:nvPr/>
          </p:nvSpPr>
          <p:spPr>
            <a:xfrm>
              <a:off x="5568824" y="2987735"/>
              <a:ext cx="881345" cy="881345"/>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460">
                <a:solidFill>
                  <a:prstClr val="black"/>
                </a:solidFill>
                <a:latin typeface="微软雅黑" panose="020B0503020204020204" pitchFamily="34" charset="-122"/>
                <a:ea typeface="JBold" pitchFamily="18" charset="-127"/>
                <a:cs typeface="JBold" pitchFamily="18" charset="-127"/>
              </a:endParaRPr>
            </a:p>
          </p:txBody>
        </p:sp>
        <p:sp>
          <p:nvSpPr>
            <p:cNvPr id="32" name="TextBox 31"/>
            <p:cNvSpPr txBox="1"/>
            <p:nvPr/>
          </p:nvSpPr>
          <p:spPr>
            <a:xfrm>
              <a:off x="5675882" y="3218883"/>
              <a:ext cx="630423" cy="398258"/>
            </a:xfrm>
            <a:prstGeom prst="rect">
              <a:avLst/>
            </a:prstGeom>
            <a:noFill/>
            <a:ln w="19050">
              <a:noFill/>
            </a:ln>
          </p:spPr>
          <p:txBody>
            <a:bodyPr wrap="none">
              <a:spAutoFit/>
            </a:bodyPr>
            <a:lstStyle/>
            <a:p>
              <a:pPr algn="ctr" latinLnBrk="1">
                <a:defRPr/>
              </a:pPr>
              <a:r>
                <a:rPr lang="en-US" altLang="ko-KR" sz="129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2014~</a:t>
              </a:r>
            </a:p>
            <a:p>
              <a:pPr algn="ctr" latinLnBrk="1">
                <a:defRPr/>
              </a:pPr>
              <a:r>
                <a:rPr lang="en-US" altLang="ko-KR" sz="129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2016</a:t>
              </a:r>
              <a:r>
                <a:rPr lang="zh-CN" altLang="en-US" sz="129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endParaRPr lang="en-US" altLang="ko-KR" sz="129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p:txBody>
        </p:sp>
      </p:grpSp>
      <p:grpSp>
        <p:nvGrpSpPr>
          <p:cNvPr id="33" name="그룹 5"/>
          <p:cNvGrpSpPr/>
          <p:nvPr/>
        </p:nvGrpSpPr>
        <p:grpSpPr bwMode="auto">
          <a:xfrm>
            <a:off x="6823889" y="3872127"/>
            <a:ext cx="1310495" cy="1180348"/>
            <a:chOff x="6743319" y="1924745"/>
            <a:chExt cx="1076223" cy="1085613"/>
          </a:xfrm>
        </p:grpSpPr>
        <p:sp>
          <p:nvSpPr>
            <p:cNvPr id="15" name="타원 64"/>
            <p:cNvSpPr/>
            <p:nvPr/>
          </p:nvSpPr>
          <p:spPr>
            <a:xfrm>
              <a:off x="6743319" y="1924745"/>
              <a:ext cx="1076223" cy="1076223"/>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460" dirty="0">
                <a:solidFill>
                  <a:prstClr val="black"/>
                </a:solidFill>
                <a:latin typeface="微软雅黑" panose="020B0503020204020204" pitchFamily="34" charset="-122"/>
                <a:ea typeface="JBold" pitchFamily="18" charset="-127"/>
                <a:cs typeface="JBold" pitchFamily="18" charset="-127"/>
              </a:endParaRPr>
            </a:p>
          </p:txBody>
        </p:sp>
        <p:sp>
          <p:nvSpPr>
            <p:cNvPr id="35" name="TextBox 34"/>
            <p:cNvSpPr txBox="1"/>
            <p:nvPr/>
          </p:nvSpPr>
          <p:spPr>
            <a:xfrm>
              <a:off x="6845644" y="2193864"/>
              <a:ext cx="867798" cy="816494"/>
            </a:xfrm>
            <a:prstGeom prst="rect">
              <a:avLst/>
            </a:prstGeom>
            <a:noFill/>
            <a:ln w="19050">
              <a:noFill/>
            </a:ln>
          </p:spPr>
          <p:txBody>
            <a:bodyPr wrap="none">
              <a:spAutoFit/>
            </a:bodyPr>
            <a:lstStyle/>
            <a:p>
              <a:pPr algn="ctr" latinLnBrk="1">
                <a:defRPr/>
              </a:pPr>
              <a:r>
                <a:rPr lang="en-US" altLang="ko-KR" sz="172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2017~</a:t>
              </a:r>
            </a:p>
            <a:p>
              <a:pPr algn="ctr" latinLnBrk="1">
                <a:defRPr/>
              </a:pPr>
              <a:r>
                <a:rPr kumimoji="1" lang="en-US" altLang="ko-KR" sz="172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  2019</a:t>
              </a:r>
              <a:r>
                <a:rPr kumimoji="1" lang="zh-CN" altLang="en-US" sz="172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endParaRPr lang="en-US" altLang="ko-KR" sz="172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algn="ctr" latinLnBrk="1">
                <a:defRPr/>
              </a:pPr>
              <a:endParaRPr lang="en-US" altLang="ko-KR" sz="172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p:txBody>
        </p:sp>
      </p:grpSp>
      <p:sp>
        <p:nvSpPr>
          <p:cNvPr id="36" name="矩形 34"/>
          <p:cNvSpPr/>
          <p:nvPr/>
        </p:nvSpPr>
        <p:spPr>
          <a:xfrm>
            <a:off x="3825875" y="1146175"/>
            <a:ext cx="5808980" cy="2653665"/>
          </a:xfrm>
          <a:prstGeom prst="rect">
            <a:avLst/>
          </a:prstGeom>
        </p:spPr>
        <p:txBody>
          <a:bodyPr wrap="square">
            <a:spAutoFit/>
          </a:bodyPr>
          <a:lstStyle/>
          <a:p>
            <a:pPr fontAlgn="base" latinLnBrk="1">
              <a:lnSpc>
                <a:spcPct val="150000"/>
              </a:lnSpc>
              <a:spcBef>
                <a:spcPct val="0"/>
              </a:spcBef>
              <a:spcAft>
                <a:spcPct val="0"/>
              </a:spcAft>
              <a:defRPr/>
            </a:pPr>
            <a:endParaRPr kumimoji="1" lang="en-US" altLang="ko-KR" sz="1200" b="1" u="sng" dirty="0">
              <a:solidFill>
                <a:prstClr val="black"/>
              </a:solidFill>
              <a:latin typeface="微软雅黑" panose="020B0503020204020204" pitchFamily="34" charset="-122"/>
              <a:ea typeface="微软雅黑" panose="020B0503020204020204" pitchFamily="34" charset="-122"/>
              <a:cs typeface="JBold" pitchFamily="18" charset="-127"/>
            </a:endParaRPr>
          </a:p>
          <a:p>
            <a:pPr fontAlgn="base">
              <a:lnSpc>
                <a:spcPct val="150000"/>
              </a:lnSpc>
              <a:spcBef>
                <a:spcPct val="0"/>
              </a:spcBef>
              <a:spcAft>
                <a:spcPct val="0"/>
              </a:spcAft>
              <a:buClr>
                <a:srgbClr val="D51F26"/>
              </a:buClr>
              <a:defRPr/>
            </a:pPr>
            <a:r>
              <a:rPr lang="en-US" altLang="ko-KR"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2014</a:t>
            </a:r>
            <a:r>
              <a:rPr lang="zh-CN" altLang="en-US"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 </a:t>
            </a:r>
            <a:r>
              <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08</a:t>
            </a:r>
            <a:r>
              <a:rPr lang="zh-CN" altLang="en-US"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四川格罗唯视新工厂破土动工 </a:t>
            </a:r>
            <a:endPar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fontAlgn="base">
              <a:lnSpc>
                <a:spcPct val="150000"/>
              </a:lnSpc>
              <a:spcBef>
                <a:spcPct val="0"/>
              </a:spcBef>
              <a:spcAft>
                <a:spcPct val="0"/>
              </a:spcAft>
              <a:buClr>
                <a:srgbClr val="D51F26"/>
              </a:buClr>
              <a:defRPr/>
            </a:pPr>
            <a:r>
              <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2016</a:t>
            </a:r>
            <a:r>
              <a:rPr lang="zh-CN" altLang="en-US"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 </a:t>
            </a:r>
            <a:r>
              <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03</a:t>
            </a:r>
            <a:r>
              <a:rPr lang="zh-CN" altLang="en-US"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沧州格罗维视成立并开始业务</a:t>
            </a:r>
            <a:endPar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fontAlgn="base">
              <a:lnSpc>
                <a:spcPct val="150000"/>
              </a:lnSpc>
              <a:spcBef>
                <a:spcPct val="0"/>
              </a:spcBef>
              <a:spcAft>
                <a:spcPct val="0"/>
              </a:spcAft>
              <a:buClr>
                <a:srgbClr val="D51F26"/>
              </a:buClr>
              <a:defRPr/>
            </a:pPr>
            <a:r>
              <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2017</a:t>
            </a:r>
            <a:r>
              <a:rPr lang="zh-CN" altLang="en-US"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 </a:t>
            </a:r>
            <a:r>
              <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01</a:t>
            </a:r>
            <a:r>
              <a:rPr lang="zh-CN" altLang="en-US"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设立重庆格罗唯视法人</a:t>
            </a:r>
            <a:endPar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fontAlgn="base">
              <a:lnSpc>
                <a:spcPct val="150000"/>
              </a:lnSpc>
              <a:spcBef>
                <a:spcPct val="0"/>
              </a:spcBef>
              <a:spcAft>
                <a:spcPct val="0"/>
              </a:spcAft>
              <a:buClr>
                <a:srgbClr val="D51F26"/>
              </a:buClr>
              <a:defRPr/>
            </a:pPr>
            <a:r>
              <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2017</a:t>
            </a:r>
            <a:r>
              <a:rPr lang="zh-CN" altLang="en-US"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 </a:t>
            </a:r>
            <a:r>
              <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11</a:t>
            </a:r>
            <a:r>
              <a:rPr lang="zh-CN" altLang="en-US"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设立悦达格罗唯视法人</a:t>
            </a:r>
            <a:endPar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fontAlgn="base">
              <a:lnSpc>
                <a:spcPct val="150000"/>
              </a:lnSpc>
              <a:spcBef>
                <a:spcPct val="0"/>
              </a:spcBef>
              <a:spcAft>
                <a:spcPct val="0"/>
              </a:spcAft>
              <a:buClr>
                <a:srgbClr val="D51F26"/>
              </a:buClr>
              <a:defRPr/>
            </a:pPr>
            <a:r>
              <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2020</a:t>
            </a:r>
            <a:r>
              <a:rPr lang="zh-CN" altLang="en-US"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 </a:t>
            </a:r>
            <a:r>
              <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02</a:t>
            </a:r>
            <a:r>
              <a:rPr lang="zh-CN" altLang="en-US"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江苏格联物流合资公司成立</a:t>
            </a:r>
            <a:endParaRPr lang="en-US" altLang="zh-CN" sz="1100"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fontAlgn="base">
              <a:lnSpc>
                <a:spcPct val="150000"/>
              </a:lnSpc>
              <a:spcBef>
                <a:spcPct val="0"/>
              </a:spcBef>
              <a:spcAft>
                <a:spcPct val="0"/>
              </a:spcAft>
              <a:buClr>
                <a:srgbClr val="D51F26"/>
              </a:buClr>
              <a:defRPr/>
            </a:pPr>
            <a:r>
              <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2020</a:t>
            </a:r>
            <a:r>
              <a:rPr lang="zh-CN" altLang="en-US"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 </a:t>
            </a:r>
            <a:r>
              <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03</a:t>
            </a:r>
            <a:r>
              <a:rPr lang="zh-CN" altLang="en-US"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广西格罗唯视长久二手车合资公司成立，开始中国二手车业务</a:t>
            </a:r>
            <a:endPar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fontAlgn="base">
              <a:lnSpc>
                <a:spcPct val="150000"/>
              </a:lnSpc>
              <a:spcBef>
                <a:spcPct val="0"/>
              </a:spcBef>
              <a:spcAft>
                <a:spcPct val="0"/>
              </a:spcAft>
              <a:buClr>
                <a:srgbClr val="D51F26"/>
              </a:buClr>
              <a:defRPr/>
            </a:pPr>
            <a:r>
              <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2020</a:t>
            </a:r>
            <a:r>
              <a:rPr lang="zh-CN" altLang="en-US"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 </a:t>
            </a:r>
            <a:r>
              <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04</a:t>
            </a:r>
            <a:r>
              <a:rPr lang="zh-CN" altLang="en-US"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长久格罗唯视海运合资公司成立，汽车滚装船业务本地化</a:t>
            </a:r>
            <a:endPar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fontAlgn="base">
              <a:lnSpc>
                <a:spcPct val="150000"/>
              </a:lnSpc>
              <a:spcBef>
                <a:spcPct val="0"/>
              </a:spcBef>
              <a:spcAft>
                <a:spcPct val="0"/>
              </a:spcAft>
              <a:buClr>
                <a:srgbClr val="D51F26"/>
              </a:buClr>
              <a:defRPr/>
            </a:pPr>
            <a:r>
              <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2020</a:t>
            </a:r>
            <a:r>
              <a:rPr lang="zh-CN" altLang="en-US"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 </a:t>
            </a:r>
            <a:r>
              <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06</a:t>
            </a:r>
            <a:r>
              <a:rPr lang="zh-CN" altLang="en-US"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开始快消品冷链仓储配送业务，拓展业务领域</a:t>
            </a:r>
            <a:endPar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fontAlgn="base">
              <a:lnSpc>
                <a:spcPct val="150000"/>
              </a:lnSpc>
              <a:spcBef>
                <a:spcPct val="0"/>
              </a:spcBef>
              <a:spcAft>
                <a:spcPct val="0"/>
              </a:spcAft>
              <a:buClr>
                <a:srgbClr val="D51F26"/>
              </a:buClr>
              <a:defRPr/>
            </a:pPr>
            <a:r>
              <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2021</a:t>
            </a:r>
            <a:r>
              <a:rPr lang="zh-CN" altLang="en-US"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 </a:t>
            </a:r>
            <a:r>
              <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12</a:t>
            </a:r>
            <a:r>
              <a:rPr lang="zh-CN" altLang="en-US"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月 成都子公司成立，开展中欧班列业务</a:t>
            </a:r>
            <a:endParaRPr lang="en-US" altLang="zh-CN" sz="1100" b="1" u="sng"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p:txBody>
      </p:sp>
      <p:grpSp>
        <p:nvGrpSpPr>
          <p:cNvPr id="37" name="그룹 5"/>
          <p:cNvGrpSpPr/>
          <p:nvPr/>
        </p:nvGrpSpPr>
        <p:grpSpPr bwMode="auto">
          <a:xfrm>
            <a:off x="8457014" y="2808624"/>
            <a:ext cx="1627121" cy="1412140"/>
            <a:chOff x="6743319" y="1924745"/>
            <a:chExt cx="1076223" cy="1076223"/>
          </a:xfrm>
        </p:grpSpPr>
        <p:sp>
          <p:nvSpPr>
            <p:cNvPr id="39" name="타원 64"/>
            <p:cNvSpPr/>
            <p:nvPr/>
          </p:nvSpPr>
          <p:spPr>
            <a:xfrm>
              <a:off x="6743319" y="1924745"/>
              <a:ext cx="1076223" cy="1076223"/>
            </a:xfrm>
            <a:prstGeom prst="ellipse">
              <a:avLst/>
            </a:prstGeom>
            <a:solidFill>
              <a:schemeClr val="bg1"/>
            </a:solidFill>
            <a:ln w="15875">
              <a:solidFill>
                <a:srgbClr val="167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ko-KR" altLang="en-US" sz="2460" dirty="0">
                <a:solidFill>
                  <a:prstClr val="black"/>
                </a:solidFill>
                <a:latin typeface="微软雅黑" panose="020B0503020204020204" pitchFamily="34" charset="-122"/>
                <a:ea typeface="JBold" pitchFamily="18" charset="-127"/>
                <a:cs typeface="JBold" pitchFamily="18" charset="-127"/>
              </a:endParaRPr>
            </a:p>
          </p:txBody>
        </p:sp>
        <p:sp>
          <p:nvSpPr>
            <p:cNvPr id="42" name="TextBox 38"/>
            <p:cNvSpPr txBox="1"/>
            <p:nvPr/>
          </p:nvSpPr>
          <p:spPr>
            <a:xfrm>
              <a:off x="6975436" y="2208955"/>
              <a:ext cx="611988" cy="474502"/>
            </a:xfrm>
            <a:prstGeom prst="rect">
              <a:avLst/>
            </a:prstGeom>
            <a:noFill/>
            <a:ln w="19050">
              <a:noFill/>
            </a:ln>
          </p:spPr>
          <p:txBody>
            <a:bodyPr wrap="none">
              <a:spAutoFit/>
            </a:bodyPr>
            <a:lstStyle/>
            <a:p>
              <a:pPr algn="ctr" latinLnBrk="1">
                <a:defRPr/>
              </a:pPr>
              <a:r>
                <a:rPr kumimoji="1" lang="en-US" altLang="zh-CN" sz="172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2020</a:t>
              </a:r>
              <a:r>
                <a:rPr kumimoji="1" lang="zh-CN" altLang="en-US" sz="172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年</a:t>
              </a:r>
              <a:endParaRPr kumimoji="1" lang="en-US" altLang="zh-CN" sz="172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a:p>
              <a:pPr algn="ctr" latinLnBrk="1">
                <a:defRPr/>
              </a:pPr>
              <a:r>
                <a:rPr kumimoji="1" lang="en-US" altLang="zh-CN" sz="172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rPr>
                <a:t>~</a:t>
              </a:r>
              <a:endParaRPr kumimoji="1" lang="zh-CN" altLang="en-US" sz="1725" dirty="0">
                <a:ln>
                  <a:solidFill>
                    <a:srgbClr val="4F81BD">
                      <a:alpha val="0"/>
                    </a:srgbClr>
                  </a:solidFill>
                </a:ln>
                <a:solidFill>
                  <a:prstClr val="black"/>
                </a:solidFill>
                <a:latin typeface="微软雅黑" panose="020B0503020204020204" pitchFamily="34" charset="-122"/>
                <a:ea typeface="微软雅黑" panose="020B0503020204020204" pitchFamily="34" charset="-122"/>
                <a:cs typeface="JBold" pitchFamily="18" charset="-127"/>
              </a:endParaRPr>
            </a:p>
          </p:txBody>
        </p:sp>
      </p:grpSp>
    </p:spTree>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직사각형 143"/>
          <p:cNvSpPr/>
          <p:nvPr/>
        </p:nvSpPr>
        <p:spPr>
          <a:xfrm>
            <a:off x="0" y="-63500"/>
            <a:ext cx="12192000" cy="1334135"/>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45" name="직사각형 144"/>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146" name="TextBox 145"/>
          <p:cNvSpPr txBox="1"/>
          <p:nvPr/>
        </p:nvSpPr>
        <p:spPr>
          <a:xfrm>
            <a:off x="502241" y="439517"/>
            <a:ext cx="11187518" cy="460375"/>
          </a:xfrm>
          <a:prstGeom prst="rect">
            <a:avLst/>
          </a:prstGeom>
          <a:noFill/>
        </p:spPr>
        <p:txBody>
          <a:bodyPr wrap="square">
            <a:spAutoFit/>
          </a:bodyPr>
          <a:lstStyle/>
          <a:p>
            <a:pPr marR="0" indent="0" algn="ctr" defTabSz="457200" fontAlgn="auto" latinLnBrk="0">
              <a:lnSpc>
                <a:spcPct val="100000"/>
              </a:lnSpc>
              <a:spcBef>
                <a:spcPts val="0"/>
              </a:spcBef>
              <a:spcAft>
                <a:spcPts val="0"/>
              </a:spcAft>
              <a:buClrTx/>
              <a:buSzTx/>
              <a:buFontTx/>
              <a:buNone/>
              <a:defRPr/>
            </a:pPr>
            <a:r>
              <a:rPr lang="zh-CN" altLang="en-US"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合作客户</a:t>
            </a:r>
            <a:endParaRPr kumimoji="0" lang="zh-CN" altLang="en-US" sz="2400" b="1" i="0" kern="1200" cap="none" spc="100" normalizeH="0" baseline="0" noProof="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7" name="TextBox 146"/>
          <p:cNvSpPr txBox="1"/>
          <p:nvPr/>
        </p:nvSpPr>
        <p:spPr>
          <a:xfrm>
            <a:off x="1609019" y="840641"/>
            <a:ext cx="8973962" cy="324485"/>
          </a:xfrm>
          <a:prstGeom prst="rect">
            <a:avLst/>
          </a:prstGeom>
          <a:noFill/>
        </p:spPr>
        <p:txBody>
          <a:bodyPr wrap="square">
            <a:spAutoFit/>
          </a:bodyPr>
          <a:lstStyle/>
          <a:p>
            <a:pPr marR="0" indent="0" algn="ctr" defTabSz="457200" fontAlgn="auto" latinLnBrk="0">
              <a:lnSpc>
                <a:spcPts val="1820"/>
              </a:lnSpc>
              <a:spcBef>
                <a:spcPts val="0"/>
              </a:spcBef>
              <a:spcAft>
                <a:spcPts val="0"/>
              </a:spcAft>
              <a:buClrTx/>
              <a:buSzTx/>
              <a:buFontTx/>
              <a:buNone/>
              <a:defRPr/>
            </a:pPr>
            <a:r>
              <a:rPr lang="zh-CN" altLang="en-US" sz="1100" dirty="0">
                <a:ln>
                  <a:solidFill>
                    <a:prstClr val="white">
                      <a:lumMod val="85000"/>
                      <a:alpha val="0"/>
                    </a:prstClr>
                  </a:solidFill>
                </a:ln>
                <a:solidFill>
                  <a:prstClr val="black">
                    <a:lumMod val="65000"/>
                    <a:lumOff val="3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包括汽车行业在内的众多客户都选择了现代格罗唯视的物流解决方案</a:t>
            </a:r>
          </a:p>
        </p:txBody>
      </p:sp>
      <p:sp>
        <p:nvSpPr>
          <p:cNvPr id="117" name="사각형: 둥근 모서리 116"/>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118" name="사각형: 둥근 모서리 117"/>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21" name="사각형: 둥근 모서리 120"/>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pic>
        <p:nvPicPr>
          <p:cNvPr id="119" name="그림 118"/>
          <p:cNvPicPr>
            <a:picLocks noChangeAspect="1"/>
          </p:cNvPicPr>
          <p:nvPr/>
        </p:nvPicPr>
        <p:blipFill>
          <a:blip r:embed="rId3" cstate="screen"/>
          <a:stretch>
            <a:fillRect/>
          </a:stretch>
        </p:blipFill>
        <p:spPr>
          <a:xfrm>
            <a:off x="10433035" y="280490"/>
            <a:ext cx="1257299" cy="103719"/>
          </a:xfrm>
          <a:prstGeom prst="rect">
            <a:avLst/>
          </a:prstGeom>
        </p:spPr>
      </p:pic>
      <p:pic>
        <p:nvPicPr>
          <p:cNvPr id="48" name="Picture 159" descr="C:\Documents and Settings\GLOVIS\바탕 화면\CI\ugc1.jpg"/>
          <p:cNvPicPr>
            <a:picLocks noChangeAspect="1" noChangeArrowheads="1"/>
          </p:cNvPicPr>
          <p:nvPr/>
        </p:nvPicPr>
        <p:blipFill>
          <a:blip r:embed="rId4" cstate="print"/>
          <a:srcRect/>
          <a:stretch>
            <a:fillRect/>
          </a:stretch>
        </p:blipFill>
        <p:spPr bwMode="auto">
          <a:xfrm>
            <a:off x="2733573" y="1487526"/>
            <a:ext cx="1061197" cy="510610"/>
          </a:xfrm>
          <a:prstGeom prst="rect">
            <a:avLst/>
          </a:prstGeom>
          <a:noFill/>
          <a:ln w="9525">
            <a:noFill/>
            <a:miter lim="800000"/>
            <a:headEnd/>
            <a:tailEnd/>
          </a:ln>
        </p:spPr>
      </p:pic>
      <p:pic>
        <p:nvPicPr>
          <p:cNvPr id="49" name="Picture 9" descr="C:\Documents and Settings\GLOVIS\바탕 화면\기업로고\한화.jpg"/>
          <p:cNvPicPr>
            <a:picLocks noChangeAspect="1" noChangeArrowheads="1"/>
          </p:cNvPicPr>
          <p:nvPr/>
        </p:nvPicPr>
        <p:blipFill>
          <a:blip r:embed="rId5" cstate="print"/>
          <a:srcRect l="9496" t="24709" r="21880" b="22346"/>
          <a:stretch>
            <a:fillRect/>
          </a:stretch>
        </p:blipFill>
        <p:spPr bwMode="auto">
          <a:xfrm>
            <a:off x="8592869" y="2178905"/>
            <a:ext cx="1575660" cy="403321"/>
          </a:xfrm>
          <a:prstGeom prst="rect">
            <a:avLst/>
          </a:prstGeom>
          <a:noFill/>
          <a:ln w="9525">
            <a:noFill/>
            <a:miter lim="800000"/>
            <a:headEnd/>
            <a:tailEnd/>
          </a:ln>
        </p:spPr>
      </p:pic>
      <p:pic>
        <p:nvPicPr>
          <p:cNvPr id="50" name="Picture 1"/>
          <p:cNvPicPr>
            <a:picLocks noChangeAspect="1" noChangeArrowheads="1"/>
          </p:cNvPicPr>
          <p:nvPr/>
        </p:nvPicPr>
        <p:blipFill>
          <a:blip r:embed="rId6" cstate="print"/>
          <a:srcRect/>
          <a:stretch>
            <a:fillRect/>
          </a:stretch>
        </p:blipFill>
        <p:spPr bwMode="auto">
          <a:xfrm>
            <a:off x="851804" y="4550361"/>
            <a:ext cx="1599013" cy="358777"/>
          </a:xfrm>
          <a:prstGeom prst="rect">
            <a:avLst/>
          </a:prstGeom>
          <a:noFill/>
          <a:ln w="9525">
            <a:noFill/>
            <a:miter lim="800000"/>
            <a:headEnd/>
            <a:tailEnd/>
          </a:ln>
        </p:spPr>
      </p:pic>
      <p:pic>
        <p:nvPicPr>
          <p:cNvPr id="5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2704" y="1489268"/>
            <a:ext cx="1061197" cy="507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4442" y="1445508"/>
            <a:ext cx="1061197" cy="594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그림 5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95049" y="1531140"/>
            <a:ext cx="771300" cy="414272"/>
          </a:xfrm>
          <a:prstGeom prst="rect">
            <a:avLst/>
          </a:prstGeom>
        </p:spPr>
      </p:pic>
      <p:sp>
        <p:nvSpPr>
          <p:cNvPr id="54" name="Rectangle 73"/>
          <p:cNvSpPr/>
          <p:nvPr/>
        </p:nvSpPr>
        <p:spPr>
          <a:xfrm>
            <a:off x="6210492" y="1406953"/>
            <a:ext cx="398903" cy="5130121"/>
          </a:xfrm>
          <a:prstGeom prst="rect">
            <a:avLst/>
          </a:prstGeom>
          <a:solidFill>
            <a:srgbClr val="405DBF"/>
          </a:solidFill>
          <a:ln w="12700" cap="flat" cmpd="sng" algn="ctr">
            <a:noFill/>
            <a:prstDash val="solid"/>
            <a:miter lim="800000"/>
          </a:ln>
          <a:effectLst/>
        </p:spPr>
        <p:txBody>
          <a:bodyPr lIns="182843" tIns="91422" rIns="182843" bIns="91422" rtlCol="0" anchor="ctr"/>
          <a:lstStyle/>
          <a:p>
            <a:pPr algn="ctr" defTabSz="1828165" latinLnBrk="0">
              <a:defRPr/>
            </a:pPr>
            <a:r>
              <a:rPr lang="en-US" altLang="ko-KR" sz="1400" kern="0" dirty="0">
                <a:solidFill>
                  <a:prstClr val="white"/>
                </a:solidFill>
                <a:latin typeface="Lucida Console" panose="020B0609040504020204" pitchFamily="49" charset="0"/>
                <a:ea typeface="현대하모니 L" panose="02020603020101020101" pitchFamily="18" charset="-127"/>
              </a:rPr>
              <a:t>NON-AUTOMOTIVE</a:t>
            </a:r>
            <a:endParaRPr lang="id-ID" sz="1400" kern="0" dirty="0">
              <a:solidFill>
                <a:prstClr val="white"/>
              </a:solidFill>
              <a:latin typeface="Lucida Console" panose="020B0609040504020204" pitchFamily="49" charset="0"/>
              <a:ea typeface="현대하모니 L" panose="02020603020101020101" pitchFamily="18" charset="-127"/>
            </a:endParaRPr>
          </a:p>
        </p:txBody>
      </p:sp>
      <p:sp>
        <p:nvSpPr>
          <p:cNvPr id="55" name="Rectangle 84"/>
          <p:cNvSpPr/>
          <p:nvPr/>
        </p:nvSpPr>
        <p:spPr>
          <a:xfrm>
            <a:off x="248910" y="1368301"/>
            <a:ext cx="398903" cy="5168773"/>
          </a:xfrm>
          <a:prstGeom prst="rect">
            <a:avLst/>
          </a:prstGeom>
          <a:solidFill>
            <a:srgbClr val="405DBF"/>
          </a:solidFill>
          <a:ln w="12700" cap="flat" cmpd="sng" algn="ctr">
            <a:noFill/>
            <a:prstDash val="solid"/>
            <a:miter lim="800000"/>
          </a:ln>
          <a:effectLst/>
        </p:spPr>
        <p:txBody>
          <a:bodyPr lIns="182843" tIns="91422" rIns="182843" bIns="91422" rtlCol="0" anchor="ctr"/>
          <a:lstStyle/>
          <a:p>
            <a:pPr algn="ctr" defTabSz="1828165" latinLnBrk="0">
              <a:defRPr/>
            </a:pPr>
            <a:r>
              <a:rPr lang="en-US" altLang="ko-KR" sz="1400" kern="0" dirty="0">
                <a:solidFill>
                  <a:prstClr val="white"/>
                </a:solidFill>
                <a:latin typeface="Lucida Console" panose="020B0609040504020204" pitchFamily="49" charset="0"/>
                <a:ea typeface="현대하모니 L" panose="02020603020101020101" pitchFamily="18" charset="-127"/>
              </a:rPr>
              <a:t>AUTOMOTIVE</a:t>
            </a:r>
            <a:endParaRPr lang="id-ID" sz="1400" kern="0" dirty="0">
              <a:solidFill>
                <a:prstClr val="white"/>
              </a:solidFill>
              <a:latin typeface="Lucida Console" panose="020B0609040504020204" pitchFamily="49" charset="0"/>
              <a:ea typeface="현대하모니 L" panose="02020603020101020101" pitchFamily="18" charset="-127"/>
            </a:endParaRPr>
          </a:p>
        </p:txBody>
      </p:sp>
      <p:pic>
        <p:nvPicPr>
          <p:cNvPr id="56" name="그림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9517" y="3587425"/>
            <a:ext cx="1571046" cy="674241"/>
          </a:xfrm>
          <a:prstGeom prst="rect">
            <a:avLst/>
          </a:prstGeom>
        </p:spPr>
      </p:pic>
      <p:pic>
        <p:nvPicPr>
          <p:cNvPr id="57" name="그림 5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62920" y="3899420"/>
            <a:ext cx="1002581" cy="134071"/>
          </a:xfrm>
          <a:prstGeom prst="rect">
            <a:avLst/>
          </a:prstGeom>
        </p:spPr>
      </p:pic>
      <p:pic>
        <p:nvPicPr>
          <p:cNvPr id="58" name="그림 57" descr="텍스트, 클립아트이(가) 표시된 사진&#10;&#10;자동 생성된 설명"/>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18814" y="1569067"/>
            <a:ext cx="1429682" cy="338419"/>
          </a:xfrm>
          <a:prstGeom prst="rect">
            <a:avLst/>
          </a:prstGeom>
        </p:spPr>
      </p:pic>
      <p:pic>
        <p:nvPicPr>
          <p:cNvPr id="59" name="그림 58" descr="텍스트이(가) 표시된 사진&#10;&#10;자동 생성된 설명"/>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35159" y="2843978"/>
            <a:ext cx="830112" cy="482974"/>
          </a:xfrm>
          <a:prstGeom prst="rect">
            <a:avLst/>
          </a:prstGeom>
        </p:spPr>
      </p:pic>
      <p:pic>
        <p:nvPicPr>
          <p:cNvPr id="60" name="그림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09175" y="2750820"/>
            <a:ext cx="854075" cy="561340"/>
          </a:xfrm>
          <a:prstGeom prst="rect">
            <a:avLst/>
          </a:prstGeom>
        </p:spPr>
      </p:pic>
      <p:pic>
        <p:nvPicPr>
          <p:cNvPr id="61" name="그림 60" descr="텍스트, 클립아트이(가) 표시된 사진&#10;&#10;자동 생성된 설명"/>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09613" y="5297772"/>
            <a:ext cx="1625465" cy="358777"/>
          </a:xfrm>
          <a:prstGeom prst="rect">
            <a:avLst/>
          </a:prstGeom>
        </p:spPr>
      </p:pic>
      <p:pic>
        <p:nvPicPr>
          <p:cNvPr id="62" name="그림 6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48803" y="5823594"/>
            <a:ext cx="1071011" cy="724420"/>
          </a:xfrm>
          <a:prstGeom prst="rect">
            <a:avLst/>
          </a:prstGeom>
        </p:spPr>
      </p:pic>
      <p:pic>
        <p:nvPicPr>
          <p:cNvPr id="63" name="그림 62" descr="텍스트, 클립아트이(가) 표시된 사진&#10;&#10;자동 생성된 설명"/>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12243" y="2184160"/>
            <a:ext cx="1229004" cy="346965"/>
          </a:xfrm>
          <a:prstGeom prst="rect">
            <a:avLst/>
          </a:prstGeom>
        </p:spPr>
      </p:pic>
      <p:pic>
        <p:nvPicPr>
          <p:cNvPr id="64" name="그림 6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351804" y="3745048"/>
            <a:ext cx="1933330" cy="297741"/>
          </a:xfrm>
          <a:prstGeom prst="rect">
            <a:avLst/>
          </a:prstGeom>
        </p:spPr>
      </p:pic>
      <p:pic>
        <p:nvPicPr>
          <p:cNvPr id="65" name="그림 6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851137" y="4404746"/>
            <a:ext cx="1604039" cy="404439"/>
          </a:xfrm>
          <a:prstGeom prst="rect">
            <a:avLst/>
          </a:prstGeom>
        </p:spPr>
      </p:pic>
      <p:pic>
        <p:nvPicPr>
          <p:cNvPr id="67" name="그림 6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941957" y="2196626"/>
            <a:ext cx="1383396" cy="367878"/>
          </a:xfrm>
          <a:prstGeom prst="rect">
            <a:avLst/>
          </a:prstGeom>
        </p:spPr>
      </p:pic>
      <p:pic>
        <p:nvPicPr>
          <p:cNvPr id="68" name="그림 67" descr="텍스트, 클립아트이(가) 표시된 사진&#10;&#10;자동 생성된 설명"/>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034682" y="1528132"/>
            <a:ext cx="1926322" cy="420288"/>
          </a:xfrm>
          <a:prstGeom prst="rect">
            <a:avLst/>
          </a:prstGeom>
        </p:spPr>
      </p:pic>
      <p:pic>
        <p:nvPicPr>
          <p:cNvPr id="69" name="그림 6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553593" y="2115642"/>
            <a:ext cx="1322840" cy="440947"/>
          </a:xfrm>
          <a:prstGeom prst="rect">
            <a:avLst/>
          </a:prstGeom>
        </p:spPr>
      </p:pic>
      <p:pic>
        <p:nvPicPr>
          <p:cNvPr id="70" name="그림 6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407269" y="5253244"/>
            <a:ext cx="1160994" cy="329722"/>
          </a:xfrm>
          <a:prstGeom prst="rect">
            <a:avLst/>
          </a:prstGeom>
        </p:spPr>
      </p:pic>
      <p:pic>
        <p:nvPicPr>
          <p:cNvPr id="71" name="그림 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268354" y="3645874"/>
            <a:ext cx="1438206" cy="454473"/>
          </a:xfrm>
          <a:prstGeom prst="rect">
            <a:avLst/>
          </a:prstGeom>
        </p:spPr>
      </p:pic>
      <p:pic>
        <p:nvPicPr>
          <p:cNvPr id="72" name="그림 71" descr="텍스트, 클립아트이(가) 표시된 사진&#10;&#10;자동 생성된 설명"/>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77698" y="3640057"/>
            <a:ext cx="1474631" cy="400390"/>
          </a:xfrm>
          <a:prstGeom prst="rect">
            <a:avLst/>
          </a:prstGeom>
        </p:spPr>
      </p:pic>
      <p:pic>
        <p:nvPicPr>
          <p:cNvPr id="73" name="그림 7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20678" y="5214472"/>
            <a:ext cx="1003905" cy="525377"/>
          </a:xfrm>
          <a:prstGeom prst="rect">
            <a:avLst/>
          </a:prstGeom>
        </p:spPr>
      </p:pic>
      <p:pic>
        <p:nvPicPr>
          <p:cNvPr id="74" name="그림 7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1667" y="2128575"/>
            <a:ext cx="1486747" cy="458135"/>
          </a:xfrm>
          <a:prstGeom prst="rect">
            <a:avLst/>
          </a:prstGeom>
        </p:spPr>
      </p:pic>
      <p:pic>
        <p:nvPicPr>
          <p:cNvPr id="75" name="그림 74" descr="텍스트, 클립아트이(가) 표시된 사진&#10;&#10;자동 생성된 설명"/>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199833" y="2080393"/>
            <a:ext cx="1466939" cy="554499"/>
          </a:xfrm>
          <a:prstGeom prst="rect">
            <a:avLst/>
          </a:prstGeom>
        </p:spPr>
      </p:pic>
      <p:pic>
        <p:nvPicPr>
          <p:cNvPr id="76" name="그림 75"/>
          <p:cNvPicPr>
            <a:picLocks noChangeAspect="1"/>
          </p:cNvPicPr>
          <p:nvPr/>
        </p:nvPicPr>
        <p:blipFill>
          <a:blip r:embed="rId29">
            <a:extLst>
              <a:ext uri="{BEBA8EAE-BF5A-486C-A8C5-ECC9F3942E4B}">
                <a14:imgProps xmlns:a14="http://schemas.microsoft.com/office/drawing/2010/main">
                  <a14:imgLayer r:embed="rId30">
                    <a14:imgEffect>
                      <a14:backgroundRemoval t="9600" b="88800" l="280" r="96639">
                        <a14:foregroundMark x1="12605" y1="51200" x2="8403" y2="48000"/>
                        <a14:foregroundMark x1="4202" y1="52000" x2="7003" y2="52000"/>
                        <a14:foregroundMark x1="1120" y1="52800" x2="3081" y2="52800"/>
                        <a14:foregroundMark x1="18207" y1="22400" x2="18207" y2="29600"/>
                        <a14:foregroundMark x1="20448" y1="56000" x2="21289" y2="63200"/>
                        <a14:foregroundMark x1="32493" y1="55200" x2="32493" y2="55200"/>
                        <a14:foregroundMark x1="36415" y1="49600" x2="36415" y2="49600"/>
                        <a14:foregroundMark x1="42297" y1="57600" x2="42297" y2="57600"/>
                        <a14:foregroundMark x1="48179" y1="50400" x2="48179" y2="50400"/>
                        <a14:foregroundMark x1="44538" y1="63200" x2="44538" y2="63200"/>
                        <a14:foregroundMark x1="54622" y1="51200" x2="54622" y2="51200"/>
                        <a14:foregroundMark x1="64426" y1="48000" x2="64426" y2="48000"/>
                        <a14:foregroundMark x1="69468" y1="53600" x2="69468" y2="53600"/>
                        <a14:foregroundMark x1="75070" y1="48800" x2="75070" y2="48800"/>
                        <a14:foregroundMark x1="83193" y1="52000" x2="83193" y2="52000"/>
                        <a14:foregroundMark x1="87115" y1="47200" x2="87115" y2="47200"/>
                        <a14:foregroundMark x1="90196" y1="55200" x2="90196" y2="55200"/>
                        <a14:foregroundMark x1="96359" y1="53600" x2="96359" y2="53600"/>
                        <a14:foregroundMark x1="92717" y1="63200" x2="92717" y2="63200"/>
                        <a14:foregroundMark x1="23529" y1="69600" x2="23529" y2="69600"/>
                        <a14:foregroundMark x1="19328" y1="23200" x2="19328" y2="23200"/>
                        <a14:foregroundMark x1="10644" y1="49600" x2="10644" y2="49600"/>
                        <a14:foregroundMark x1="66106" y1="44800" x2="66106" y2="44800"/>
                        <a14:foregroundMark x1="64986" y1="62400" x2="64986" y2="62400"/>
                        <a14:foregroundMark x1="17927" y1="25600" x2="18768" y2="28800"/>
                        <a14:foregroundMark x1="36134" y1="47200" x2="35854" y2="51200"/>
                        <a14:foregroundMark x1="80392" y1="59200" x2="81513" y2="58400"/>
                        <a14:foregroundMark x1="76751" y1="50400" x2="77871" y2="52800"/>
                        <a14:foregroundMark x1="96639" y1="51200" x2="96359" y2="58400"/>
                        <a14:foregroundMark x1="81232" y1="48000" x2="82353" y2="49600"/>
                      </a14:backgroundRemoval>
                    </a14:imgEffect>
                  </a14:imgLayer>
                </a14:imgProps>
              </a:ext>
            </a:extLst>
          </a:blip>
          <a:stretch>
            <a:fillRect/>
          </a:stretch>
        </p:blipFill>
        <p:spPr>
          <a:xfrm>
            <a:off x="6843084" y="5087983"/>
            <a:ext cx="1581143" cy="568254"/>
          </a:xfrm>
          <a:prstGeom prst="rect">
            <a:avLst/>
          </a:prstGeom>
        </p:spPr>
      </p:pic>
      <p:pic>
        <p:nvPicPr>
          <p:cNvPr id="77" name="그림 7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373343" y="4344250"/>
            <a:ext cx="1229004" cy="640189"/>
          </a:xfrm>
          <a:prstGeom prst="rect">
            <a:avLst/>
          </a:prstGeom>
        </p:spPr>
      </p:pic>
      <p:pic>
        <p:nvPicPr>
          <p:cNvPr id="78" name="그림 7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087001" y="3673593"/>
            <a:ext cx="968849" cy="404439"/>
          </a:xfrm>
          <a:prstGeom prst="rect">
            <a:avLst/>
          </a:prstGeom>
        </p:spPr>
      </p:pic>
      <p:pic>
        <p:nvPicPr>
          <p:cNvPr id="79" name="그림 78"/>
          <p:cNvPicPr>
            <a:picLocks noChangeAspect="1"/>
          </p:cNvPicPr>
          <p:nvPr/>
        </p:nvPicPr>
        <p:blipFill>
          <a:blip r:embed="rId33"/>
          <a:stretch>
            <a:fillRect/>
          </a:stretch>
        </p:blipFill>
        <p:spPr>
          <a:xfrm>
            <a:off x="6918960" y="2928620"/>
            <a:ext cx="1792605" cy="313055"/>
          </a:xfrm>
          <a:prstGeom prst="rect">
            <a:avLst/>
          </a:prstGeom>
        </p:spPr>
      </p:pic>
      <p:pic>
        <p:nvPicPr>
          <p:cNvPr id="80" name="그림 79" descr="텍스트이(가) 표시된 사진&#10;&#10;자동 생성된 설명"/>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777839" y="4370585"/>
            <a:ext cx="1466939" cy="472680"/>
          </a:xfrm>
          <a:prstGeom prst="rect">
            <a:avLst/>
          </a:prstGeom>
        </p:spPr>
      </p:pic>
      <p:pic>
        <p:nvPicPr>
          <p:cNvPr id="81" name="그림 80"/>
          <p:cNvPicPr>
            <a:picLocks noChangeAspect="1"/>
          </p:cNvPicPr>
          <p:nvPr/>
        </p:nvPicPr>
        <p:blipFill>
          <a:blip r:embed="rId35"/>
          <a:stretch>
            <a:fillRect/>
          </a:stretch>
        </p:blipFill>
        <p:spPr>
          <a:xfrm>
            <a:off x="10606750" y="4334669"/>
            <a:ext cx="1252087" cy="626043"/>
          </a:xfrm>
          <a:prstGeom prst="rect">
            <a:avLst/>
          </a:prstGeom>
        </p:spPr>
      </p:pic>
      <p:pic>
        <p:nvPicPr>
          <p:cNvPr id="82" name="그림 81"/>
          <p:cNvPicPr>
            <a:picLocks noChangeAspect="1"/>
          </p:cNvPicPr>
          <p:nvPr/>
        </p:nvPicPr>
        <p:blipFill>
          <a:blip r:embed="rId36"/>
          <a:stretch>
            <a:fillRect/>
          </a:stretch>
        </p:blipFill>
        <p:spPr>
          <a:xfrm>
            <a:off x="11113135" y="2734945"/>
            <a:ext cx="745490" cy="701675"/>
          </a:xfrm>
          <a:prstGeom prst="rect">
            <a:avLst/>
          </a:prstGeom>
        </p:spPr>
      </p:pic>
      <p:pic>
        <p:nvPicPr>
          <p:cNvPr id="83" name="그림 8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530087" y="2750676"/>
            <a:ext cx="975341" cy="729847"/>
          </a:xfrm>
          <a:prstGeom prst="rect">
            <a:avLst/>
          </a:prstGeom>
        </p:spPr>
      </p:pic>
      <p:pic>
        <p:nvPicPr>
          <p:cNvPr id="84" name="그림 83"/>
          <p:cNvPicPr>
            <a:picLocks noChangeAspect="1"/>
          </p:cNvPicPr>
          <p:nvPr/>
        </p:nvPicPr>
        <p:blipFill rotWithShape="1">
          <a:blip r:embed="rId38" cstate="print">
            <a:extLst>
              <a:ext uri="{28A0092B-C50C-407E-A947-70E740481C1C}">
                <a14:useLocalDpi xmlns:a14="http://schemas.microsoft.com/office/drawing/2010/main" val="0"/>
              </a:ext>
            </a:extLst>
          </a:blip>
          <a:srcRect t="44658" r="47911"/>
          <a:stretch>
            <a:fillRect/>
          </a:stretch>
        </p:blipFill>
        <p:spPr>
          <a:xfrm>
            <a:off x="2037080" y="2750820"/>
            <a:ext cx="783590" cy="765810"/>
          </a:xfrm>
          <a:prstGeom prst="rect">
            <a:avLst/>
          </a:prstGeom>
        </p:spPr>
      </p:pic>
      <p:pic>
        <p:nvPicPr>
          <p:cNvPr id="85" name="그림 84"/>
          <p:cNvPicPr>
            <a:picLocks noChangeAspect="1"/>
          </p:cNvPicPr>
          <p:nvPr/>
        </p:nvPicPr>
        <p:blipFill rotWithShape="1">
          <a:blip r:embed="rId39" cstate="print">
            <a:extLst>
              <a:ext uri="{28A0092B-C50C-407E-A947-70E740481C1C}">
                <a14:useLocalDpi xmlns:a14="http://schemas.microsoft.com/office/drawing/2010/main" val="0"/>
              </a:ext>
            </a:extLst>
          </a:blip>
          <a:srcRect l="24468" t="15841" r="21144" b="34966"/>
          <a:stretch>
            <a:fillRect/>
          </a:stretch>
        </p:blipFill>
        <p:spPr>
          <a:xfrm>
            <a:off x="981075" y="2750820"/>
            <a:ext cx="897255" cy="762635"/>
          </a:xfrm>
          <a:prstGeom prst="rect">
            <a:avLst/>
          </a:prstGeom>
        </p:spPr>
      </p:pic>
      <p:pic>
        <p:nvPicPr>
          <p:cNvPr id="86" name="그림 85"/>
          <p:cNvPicPr>
            <a:picLocks noChangeAspect="1"/>
          </p:cNvPicPr>
          <p:nvPr/>
        </p:nvPicPr>
        <p:blipFill>
          <a:blip r:embed="rId40"/>
          <a:stretch>
            <a:fillRect/>
          </a:stretch>
        </p:blipFill>
        <p:spPr>
          <a:xfrm>
            <a:off x="10500558" y="5787034"/>
            <a:ext cx="1398735" cy="613480"/>
          </a:xfrm>
          <a:prstGeom prst="rect">
            <a:avLst/>
          </a:prstGeom>
        </p:spPr>
      </p:pic>
      <p:grpSp>
        <p:nvGrpSpPr>
          <p:cNvPr id="194" name="组合 1"/>
          <p:cNvGrpSpPr/>
          <p:nvPr/>
        </p:nvGrpSpPr>
        <p:grpSpPr bwMode="auto">
          <a:xfrm>
            <a:off x="2867025" y="4384040"/>
            <a:ext cx="848360" cy="525145"/>
            <a:chOff x="5951019" y="3645024"/>
            <a:chExt cx="995881" cy="639706"/>
          </a:xfrm>
        </p:grpSpPr>
        <p:pic>
          <p:nvPicPr>
            <p:cNvPr id="195" name="Picture 99" descr="C:\Users\Lenovo\Desktop\福耀玻璃.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951019" y="3645024"/>
              <a:ext cx="995881" cy="431676"/>
            </a:xfrm>
            <a:prstGeom prst="flowChartDecision">
              <a:avLst/>
            </a:prstGeom>
            <a:noFill/>
            <a:extLst>
              <a:ext uri="{909E8E84-426E-40DD-AFC4-6F175D3DCCD1}">
                <a14:hiddenFill xmlns:a14="http://schemas.microsoft.com/office/drawing/2010/main">
                  <a:solidFill>
                    <a:srgbClr val="FFFFFF"/>
                  </a:solidFill>
                </a14:hiddenFill>
              </a:ext>
            </a:extLst>
          </p:spPr>
        </p:pic>
        <p:pic>
          <p:nvPicPr>
            <p:cNvPr id="196" name="Picture 100" descr="C:\Users\Lenovo\Desktop\414803461348853844.jpg"/>
            <p:cNvPicPr>
              <a:picLocks noChangeAspect="1" noChangeArrowheads="1"/>
            </p:cNvPicPr>
            <p:nvPr/>
          </p:nvPicPr>
          <p:blipFill>
            <a:blip r:embed="rId42">
              <a:extLst>
                <a:ext uri="{28A0092B-C50C-407E-A947-70E740481C1C}">
                  <a14:useLocalDpi xmlns:a14="http://schemas.microsoft.com/office/drawing/2010/main" val="0"/>
                </a:ext>
              </a:extLst>
            </a:blip>
            <a:srcRect l="10455" t="68050" r="7208" b="15385"/>
            <a:stretch>
              <a:fillRect/>
            </a:stretch>
          </p:blipFill>
          <p:spPr bwMode="auto">
            <a:xfrm>
              <a:off x="5986597" y="4076700"/>
              <a:ext cx="924724" cy="2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9" name="图片 98"/>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3045460" y="2953385"/>
            <a:ext cx="1037590" cy="32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그림 137"/>
          <p:cNvPicPr>
            <a:picLocks noChangeAspect="1"/>
          </p:cNvPicPr>
          <p:nvPr/>
        </p:nvPicPr>
        <p:blipFill>
          <a:blip r:embed="rId44"/>
          <a:stretch>
            <a:fillRect/>
          </a:stretch>
        </p:blipFill>
        <p:spPr>
          <a:xfrm>
            <a:off x="2064385" y="5786755"/>
            <a:ext cx="1102360" cy="761365"/>
          </a:xfrm>
          <a:prstGeom prst="rect">
            <a:avLst/>
          </a:prstGeom>
        </p:spPr>
      </p:pic>
      <p:pic>
        <p:nvPicPr>
          <p:cNvPr id="139" name="그림 138"/>
          <p:cNvPicPr>
            <a:picLocks noChangeAspect="1"/>
          </p:cNvPicPr>
          <p:nvPr/>
        </p:nvPicPr>
        <p:blipFill rotWithShape="1">
          <a:blip r:embed="rId45"/>
          <a:srcRect l="8173" t="33246" r="8498" b="33763"/>
          <a:stretch>
            <a:fillRect/>
          </a:stretch>
        </p:blipFill>
        <p:spPr>
          <a:xfrm>
            <a:off x="8627745" y="5156835"/>
            <a:ext cx="1645285" cy="469900"/>
          </a:xfrm>
          <a:prstGeom prst="rect">
            <a:avLst/>
          </a:prstGeom>
        </p:spPr>
      </p:pic>
      <p:pic>
        <p:nvPicPr>
          <p:cNvPr id="140" name="그림 139"/>
          <p:cNvPicPr>
            <a:picLocks noChangeAspect="1"/>
          </p:cNvPicPr>
          <p:nvPr/>
        </p:nvPicPr>
        <p:blipFill rotWithShape="1">
          <a:blip r:embed="rId46"/>
          <a:srcRect t="23106" b="23106"/>
          <a:stretch>
            <a:fillRect/>
          </a:stretch>
        </p:blipFill>
        <p:spPr>
          <a:xfrm>
            <a:off x="9224787" y="5938495"/>
            <a:ext cx="1140194" cy="412111"/>
          </a:xfrm>
          <a:prstGeom prst="rect">
            <a:avLst/>
          </a:prstGeom>
        </p:spPr>
      </p:pic>
      <p:pic>
        <p:nvPicPr>
          <p:cNvPr id="6" name="图片 5"/>
          <p:cNvPicPr>
            <a:picLocks noChangeAspect="1"/>
          </p:cNvPicPr>
          <p:nvPr/>
        </p:nvPicPr>
        <p:blipFill>
          <a:blip r:embed="rId47"/>
          <a:stretch>
            <a:fillRect/>
          </a:stretch>
        </p:blipFill>
        <p:spPr>
          <a:xfrm>
            <a:off x="6843395" y="5939790"/>
            <a:ext cx="1160780" cy="424180"/>
          </a:xfrm>
          <a:prstGeom prst="rect">
            <a:avLst/>
          </a:prstGeom>
        </p:spPr>
      </p:pic>
      <p:cxnSp>
        <p:nvCxnSpPr>
          <p:cNvPr id="12" name="직선 연결선 11"/>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8"/>
          <a:srcRect t="20231" b="22583"/>
          <a:stretch>
            <a:fillRect/>
          </a:stretch>
        </p:blipFill>
        <p:spPr>
          <a:xfrm>
            <a:off x="3241675" y="5864860"/>
            <a:ext cx="1002665" cy="574040"/>
          </a:xfrm>
          <a:prstGeom prst="rect">
            <a:avLst/>
          </a:prstGeom>
        </p:spPr>
      </p:pic>
      <p:pic>
        <p:nvPicPr>
          <p:cNvPr id="10" name="图片 9"/>
          <p:cNvPicPr>
            <a:picLocks noChangeAspect="1"/>
          </p:cNvPicPr>
          <p:nvPr/>
        </p:nvPicPr>
        <p:blipFill>
          <a:blip r:embed="rId49"/>
          <a:stretch>
            <a:fillRect/>
          </a:stretch>
        </p:blipFill>
        <p:spPr>
          <a:xfrm>
            <a:off x="4530725" y="5969000"/>
            <a:ext cx="1071880" cy="469900"/>
          </a:xfrm>
          <a:prstGeom prst="rect">
            <a:avLst/>
          </a:prstGeom>
        </p:spPr>
      </p:pic>
      <p:pic>
        <p:nvPicPr>
          <p:cNvPr id="11" name="图片 10"/>
          <p:cNvPicPr>
            <a:picLocks noChangeAspect="1"/>
          </p:cNvPicPr>
          <p:nvPr/>
        </p:nvPicPr>
        <p:blipFill>
          <a:blip r:embed="rId50"/>
          <a:stretch>
            <a:fillRect/>
          </a:stretch>
        </p:blipFill>
        <p:spPr>
          <a:xfrm>
            <a:off x="8125460" y="5969000"/>
            <a:ext cx="903605" cy="381635"/>
          </a:xfrm>
          <a:prstGeom prst="rect">
            <a:avLst/>
          </a:prstGeom>
        </p:spPr>
      </p:pic>
      <p:pic>
        <p:nvPicPr>
          <p:cNvPr id="13" name="图片 12"/>
          <p:cNvPicPr>
            <a:picLocks noChangeAspect="1"/>
          </p:cNvPicPr>
          <p:nvPr/>
        </p:nvPicPr>
        <p:blipFill>
          <a:blip r:embed="rId51"/>
          <a:srcRect t="31673" b="32573"/>
          <a:stretch>
            <a:fillRect/>
          </a:stretch>
        </p:blipFill>
        <p:spPr>
          <a:xfrm>
            <a:off x="10610850" y="5189220"/>
            <a:ext cx="1223010" cy="437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모서리가 둥근 직사각형 103"/>
          <p:cNvSpPr/>
          <p:nvPr/>
        </p:nvSpPr>
        <p:spPr>
          <a:xfrm>
            <a:off x="6140435" y="2606754"/>
            <a:ext cx="5537200" cy="4002513"/>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3" name="화살표: 오각형 2"/>
          <p:cNvSpPr/>
          <p:nvPr/>
        </p:nvSpPr>
        <p:spPr>
          <a:xfrm>
            <a:off x="8782375" y="3256564"/>
            <a:ext cx="754307" cy="1143341"/>
          </a:xfrm>
          <a:prstGeom prst="homePlate">
            <a:avLst>
              <a:gd name="adj" fmla="val 42925"/>
            </a:avLst>
          </a:prstGeom>
          <a:gradFill>
            <a:gsLst>
              <a:gs pos="45000">
                <a:schemeClr val="bg1">
                  <a:lumMod val="85000"/>
                </a:schemeClr>
              </a:gs>
              <a:gs pos="0">
                <a:schemeClr val="bg1">
                  <a:lumMod val="85000"/>
                </a:schemeClr>
              </a:gs>
              <a:gs pos="90000">
                <a:schemeClr val="bg1">
                  <a:lumMod val="75000"/>
                </a:schemeClr>
              </a:gs>
              <a:gs pos="100000">
                <a:schemeClr val="bg1">
                  <a:lumMod val="65000"/>
                </a:schemeClr>
              </a:gs>
            </a:gsLst>
            <a:lin ang="10800000" scaled="0"/>
          </a:gradFill>
          <a:ln>
            <a:noFill/>
          </a:ln>
          <a:effectLst>
            <a:outerShdw blurRad="50800" dist="114300" dir="2700000" algn="tl"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TextBox 121"/>
          <p:cNvSpPr txBox="1"/>
          <p:nvPr/>
        </p:nvSpPr>
        <p:spPr>
          <a:xfrm>
            <a:off x="6197115" y="1425028"/>
            <a:ext cx="1558839"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综合</a:t>
            </a:r>
            <a:r>
              <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物流</a:t>
            </a:r>
            <a:r>
              <a:rPr kumimoji="0" lang="en-US" altLang="ko-KR"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事业</a:t>
            </a:r>
            <a:endPar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TextBox 74"/>
          <p:cNvSpPr txBox="1"/>
          <p:nvPr/>
        </p:nvSpPr>
        <p:spPr>
          <a:xfrm>
            <a:off x="410678" y="1425028"/>
            <a:ext cx="1530844" cy="30670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汽车</a:t>
            </a:r>
            <a:r>
              <a:rPr kumimoji="0" lang="en-US" altLang="ko-KR"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SCM </a:t>
            </a:r>
            <a:r>
              <a:rPr lang="zh-CN" altLang="en-US" sz="1400" b="1"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rPr>
              <a:t>事业</a:t>
            </a:r>
            <a:endParaRPr kumimoji="0" lang="ko-KR" altLang="en-US" sz="1400" b="1"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4" name="직사각형 143"/>
          <p:cNvSpPr/>
          <p:nvPr/>
        </p:nvSpPr>
        <p:spPr>
          <a:xfrm>
            <a:off x="0" y="1"/>
            <a:ext cx="12192000" cy="1271016"/>
          </a:xfrm>
          <a:prstGeom prst="rect">
            <a:avLst/>
          </a:prstGeom>
          <a:pattFill prst="wdUpDiag">
            <a:fgClr>
              <a:srgbClr val="FBFBF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45" name="직사각형 144"/>
          <p:cNvSpPr/>
          <p:nvPr/>
        </p:nvSpPr>
        <p:spPr>
          <a:xfrm>
            <a:off x="0" y="0"/>
            <a:ext cx="12192000" cy="101600"/>
          </a:xfrm>
          <a:prstGeom prst="rect">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146" name="TextBox 145"/>
          <p:cNvSpPr txBox="1"/>
          <p:nvPr/>
        </p:nvSpPr>
        <p:spPr>
          <a:xfrm>
            <a:off x="502241" y="465217"/>
            <a:ext cx="11187518" cy="4603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b="1" spc="100" dirty="0">
                <a:ln>
                  <a:solidFill>
                    <a:prstClr val="white">
                      <a:lumMod val="85000"/>
                      <a:alpha val="0"/>
                    </a:prstClr>
                  </a:solidFill>
                </a:ln>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物流</a:t>
            </a:r>
            <a:r>
              <a:rPr kumimoji="0" lang="ko-KR"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事业</a:t>
            </a:r>
            <a:r>
              <a:rPr kumimoji="0" lang="en-US" altLang="zh-CN"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领域</a:t>
            </a:r>
            <a:r>
              <a:rPr kumimoji="0" lang="ko-KR" altLang="en-US"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2400" b="1" i="0" u="none" strike="noStrike" kern="1200" cap="none" spc="100" normalizeH="0" baseline="0" noProof="0" dirty="0">
                <a:ln>
                  <a:solidFill>
                    <a:prstClr val="white">
                      <a:lumMod val="85000"/>
                      <a:alpha val="0"/>
                    </a:prstClr>
                  </a:solidFill>
                </a:ln>
                <a:solidFill>
                  <a:schemeClr val="tx2">
                    <a:lumMod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LOGISTICS BUSINESS</a:t>
            </a:r>
          </a:p>
        </p:txBody>
      </p:sp>
      <p:sp>
        <p:nvSpPr>
          <p:cNvPr id="147" name="TextBox 146"/>
          <p:cNvSpPr txBox="1"/>
          <p:nvPr/>
        </p:nvSpPr>
        <p:spPr>
          <a:xfrm>
            <a:off x="1609019" y="832386"/>
            <a:ext cx="8973962" cy="324485"/>
          </a:xfrm>
          <a:prstGeom prst="rect">
            <a:avLst/>
          </a:prstGeom>
          <a:noFill/>
        </p:spPr>
        <p:txBody>
          <a:bodyPr wrap="square">
            <a:spAutoFit/>
          </a:bodyPr>
          <a:lstStyle/>
          <a:p>
            <a:pPr marL="0" marR="0" lvl="0" indent="0" algn="ctr" defTabSz="457200" rtl="0" eaLnBrk="1" fontAlgn="auto" latinLnBrk="0" hangingPunct="1">
              <a:lnSpc>
                <a:spcPts val="1820"/>
              </a:lnSpc>
              <a:spcBef>
                <a:spcPts val="0"/>
              </a:spcBef>
              <a:spcAft>
                <a:spcPts val="0"/>
              </a:spcAft>
              <a:buClrTx/>
              <a:buSzTx/>
              <a:buFontTx/>
              <a:buNone/>
              <a:defRPr/>
            </a:pPr>
            <a:r>
              <a:rPr kumimoji="0" lang="zh-CN" altLang="en-US" sz="1100" b="0" i="0" u="none" strike="noStrike" kern="1200" cap="none" spc="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以高效的网络和最先进的系统，提供以客户为中心的全球物流一体式服务</a:t>
            </a:r>
          </a:p>
        </p:txBody>
      </p:sp>
      <p:cxnSp>
        <p:nvCxnSpPr>
          <p:cNvPr id="148" name="직선 연결선 147"/>
          <p:cNvCxnSpPr/>
          <p:nvPr/>
        </p:nvCxnSpPr>
        <p:spPr>
          <a:xfrm rot="5400000">
            <a:off x="6096000" y="-4851574"/>
            <a:ext cx="0" cy="12245182"/>
          </a:xfrm>
          <a:prstGeom prst="line">
            <a:avLst/>
          </a:prstGeom>
          <a:ln w="6350">
            <a:gradFill>
              <a:gsLst>
                <a:gs pos="5000">
                  <a:srgbClr val="E9EFFD">
                    <a:alpha val="0"/>
                  </a:srgbClr>
                </a:gs>
                <a:gs pos="35000">
                  <a:srgbClr val="103BA8"/>
                </a:gs>
                <a:gs pos="65000">
                  <a:srgbClr val="103BA8"/>
                </a:gs>
                <a:gs pos="95000">
                  <a:srgbClr val="E9EFFD">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9" name="모서리가 둥근 직사각형 148"/>
          <p:cNvSpPr/>
          <p:nvPr/>
        </p:nvSpPr>
        <p:spPr>
          <a:xfrm>
            <a:off x="423378" y="2624042"/>
            <a:ext cx="5537200" cy="4002513"/>
          </a:xfrm>
          <a:prstGeom prst="roundRect">
            <a:avLst>
              <a:gd name="adj" fmla="val 1322"/>
            </a:avLst>
          </a:prstGeom>
          <a:solidFill>
            <a:schemeClr val="bg2">
              <a:alpha val="29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67" name="양쪽 모서리가 둥근 사각형 40"/>
          <p:cNvSpPr/>
          <p:nvPr/>
        </p:nvSpPr>
        <p:spPr>
          <a:xfrm rot="10800000">
            <a:off x="572657" y="5948607"/>
            <a:ext cx="5197873" cy="483932"/>
          </a:xfrm>
          <a:prstGeom prst="round2SameRect">
            <a:avLst>
              <a:gd name="adj1" fmla="val 1475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72" name="평행 사변형 71"/>
          <p:cNvSpPr/>
          <p:nvPr/>
        </p:nvSpPr>
        <p:spPr>
          <a:xfrm>
            <a:off x="502241" y="1595853"/>
            <a:ext cx="1368000"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grpSp>
        <p:nvGrpSpPr>
          <p:cNvPr id="109" name="그룹 108"/>
          <p:cNvGrpSpPr/>
          <p:nvPr/>
        </p:nvGrpSpPr>
        <p:grpSpPr>
          <a:xfrm>
            <a:off x="572658" y="5019960"/>
            <a:ext cx="1932938" cy="293931"/>
            <a:chOff x="593041" y="4935663"/>
            <a:chExt cx="1422025" cy="293931"/>
          </a:xfrm>
        </p:grpSpPr>
        <p:sp>
          <p:nvSpPr>
            <p:cNvPr id="110" name="모서리가 둥근 직사각형 16"/>
            <p:cNvSpPr/>
            <p:nvPr/>
          </p:nvSpPr>
          <p:spPr>
            <a:xfrm>
              <a:off x="593041" y="4935663"/>
              <a:ext cx="1422025" cy="27699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1" name="TextBox 110"/>
            <p:cNvSpPr txBox="1"/>
            <p:nvPr/>
          </p:nvSpPr>
          <p:spPr>
            <a:xfrm>
              <a:off x="593042" y="4952595"/>
              <a:ext cx="1422024" cy="276999"/>
            </a:xfrm>
            <a:prstGeom prst="rect">
              <a:avLst/>
            </a:prstGeom>
            <a:noFill/>
          </p:spPr>
          <p:txBody>
            <a:bodyPr wrap="square" rtlCol="0">
              <a:spAutoFit/>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v"/>
                <a:defRPr/>
              </a:pPr>
              <a:r>
                <a:rPr kumimoji="0" lang="zh-CN" altLang="en-US" sz="12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主要 物量 </a:t>
              </a:r>
              <a:r>
                <a:rPr kumimoji="0" lang="en-US" altLang="ko-KR" sz="1000" b="0" i="0" u="none" strike="noStrike" kern="1200" cap="none" spc="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’21</a:t>
              </a:r>
              <a:r>
                <a:rPr kumimoji="0" lang="zh-CN" altLang="en-US" sz="1000" b="0" i="0" u="none" strike="noStrike" kern="1200" cap="none" spc="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r>
                <a:rPr kumimoji="0" lang="ko-KR" altLang="en-US" sz="1000" b="0" i="0" u="none" strike="noStrike" kern="1200" cap="none" spc="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1000" b="0" i="0" u="none" strike="noStrike" kern="1200" cap="none" spc="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ko-KR" altLang="en-US" sz="12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p>
          </p:txBody>
        </p:sp>
      </p:grpSp>
      <p:sp>
        <p:nvSpPr>
          <p:cNvPr id="115" name="직사각형 114"/>
          <p:cNvSpPr/>
          <p:nvPr/>
        </p:nvSpPr>
        <p:spPr>
          <a:xfrm>
            <a:off x="572658" y="5900868"/>
            <a:ext cx="5197873" cy="643032"/>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16" name="자유형 187"/>
          <p:cNvSpPr/>
          <p:nvPr/>
        </p:nvSpPr>
        <p:spPr>
          <a:xfrm rot="10800000" flipV="1">
            <a:off x="2303618" y="5386269"/>
            <a:ext cx="3466913" cy="238238"/>
          </a:xfrm>
          <a:custGeom>
            <a:avLst/>
            <a:gdLst>
              <a:gd name="connsiteX0" fmla="*/ 0 w 3466913"/>
              <a:gd name="connsiteY0" fmla="*/ 45720 h 45720"/>
              <a:gd name="connsiteX1" fmla="*/ 1735953 w 3466913"/>
              <a:gd name="connsiteY1" fmla="*/ 45720 h 45720"/>
              <a:gd name="connsiteX2" fmla="*/ 1735953 w 3466913"/>
              <a:gd name="connsiteY2" fmla="*/ 45719 h 45720"/>
              <a:gd name="connsiteX3" fmla="*/ 3466913 w 3466913"/>
              <a:gd name="connsiteY3" fmla="*/ 45719 h 45720"/>
              <a:gd name="connsiteX4" fmla="*/ 3466913 w 3466913"/>
              <a:gd name="connsiteY4" fmla="*/ 0 h 45720"/>
              <a:gd name="connsiteX5" fmla="*/ 1730960 w 3466913"/>
              <a:gd name="connsiteY5" fmla="*/ 0 h 45720"/>
              <a:gd name="connsiteX6" fmla="*/ 1730960 w 3466913"/>
              <a:gd name="connsiteY6" fmla="*/ 1 h 45720"/>
              <a:gd name="connsiteX7" fmla="*/ 0 w 3466913"/>
              <a:gd name="connsiteY7" fmla="*/ 1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6913" h="45720">
                <a:moveTo>
                  <a:pt x="0" y="45720"/>
                </a:moveTo>
                <a:lnTo>
                  <a:pt x="1735953" y="45720"/>
                </a:lnTo>
                <a:lnTo>
                  <a:pt x="1735953" y="45719"/>
                </a:lnTo>
                <a:lnTo>
                  <a:pt x="3466913" y="45719"/>
                </a:lnTo>
                <a:lnTo>
                  <a:pt x="3466913" y="0"/>
                </a:lnTo>
                <a:lnTo>
                  <a:pt x="1730960" y="0"/>
                </a:lnTo>
                <a:lnTo>
                  <a:pt x="1730960" y="1"/>
                </a:lnTo>
                <a:lnTo>
                  <a:pt x="0" y="1"/>
                </a:lnTo>
                <a:close/>
              </a:path>
            </a:pathLst>
          </a:custGeom>
          <a:solidFill>
            <a:srgbClr val="DFF9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21600" rIns="0" bIns="0"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进出口 运输</a:t>
            </a:r>
          </a:p>
        </p:txBody>
      </p:sp>
      <p:sp>
        <p:nvSpPr>
          <p:cNvPr id="126" name="직사각형 125"/>
          <p:cNvSpPr/>
          <p:nvPr/>
        </p:nvSpPr>
        <p:spPr>
          <a:xfrm>
            <a:off x="572660" y="5900868"/>
            <a:ext cx="1735953" cy="48683"/>
          </a:xfrm>
          <a:prstGeom prst="rect">
            <a:avLst/>
          </a:prstGeom>
          <a:solidFill>
            <a:srgbClr val="134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27" name="직사각형 126"/>
          <p:cNvSpPr/>
          <p:nvPr/>
        </p:nvSpPr>
        <p:spPr>
          <a:xfrm>
            <a:off x="2303619" y="5900868"/>
            <a:ext cx="1735953" cy="48683"/>
          </a:xfrm>
          <a:prstGeom prst="rect">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30" name="직사각형 129"/>
          <p:cNvSpPr/>
          <p:nvPr/>
        </p:nvSpPr>
        <p:spPr>
          <a:xfrm>
            <a:off x="4034579" y="5900868"/>
            <a:ext cx="1735953" cy="48683"/>
          </a:xfrm>
          <a:prstGeom prst="rect">
            <a:avLst/>
          </a:prstGeom>
          <a:solidFill>
            <a:srgbClr val="1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grpSp>
        <p:nvGrpSpPr>
          <p:cNvPr id="131" name="그룹 130"/>
          <p:cNvGrpSpPr/>
          <p:nvPr/>
        </p:nvGrpSpPr>
        <p:grpSpPr>
          <a:xfrm>
            <a:off x="595569" y="6036688"/>
            <a:ext cx="1530985" cy="337185"/>
            <a:chOff x="592966" y="5923753"/>
            <a:chExt cx="1530985" cy="337185"/>
          </a:xfrm>
        </p:grpSpPr>
        <p:sp>
          <p:nvSpPr>
            <p:cNvPr id="132" name="TextBox 131"/>
            <p:cNvSpPr txBox="1"/>
            <p:nvPr/>
          </p:nvSpPr>
          <p:spPr>
            <a:xfrm>
              <a:off x="1801729" y="5983871"/>
              <a:ext cx="255311"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台</a:t>
              </a:r>
              <a:endParaRPr kumimoji="0"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133" name="TextBox 132"/>
            <p:cNvSpPr txBox="1"/>
            <p:nvPr/>
          </p:nvSpPr>
          <p:spPr>
            <a:xfrm>
              <a:off x="592966" y="5923753"/>
              <a:ext cx="1530985" cy="337185"/>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600" b="0" i="0" u="none" strike="noStrike" kern="1200" cap="none" spc="0" normalizeH="0" baseline="0" noProof="0" dirty="0">
                  <a:ln>
                    <a:solidFill>
                      <a:prstClr val="white">
                        <a:lumMod val="85000"/>
                        <a:alpha val="0"/>
                      </a:prstClr>
                    </a:solidFill>
                  </a:ln>
                  <a:solidFill>
                    <a:srgbClr val="1349CF"/>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3,580,202</a:t>
              </a:r>
            </a:p>
          </p:txBody>
        </p:sp>
      </p:grpSp>
      <p:grpSp>
        <p:nvGrpSpPr>
          <p:cNvPr id="134" name="그룹 133"/>
          <p:cNvGrpSpPr/>
          <p:nvPr/>
        </p:nvGrpSpPr>
        <p:grpSpPr>
          <a:xfrm>
            <a:off x="2505596" y="6036688"/>
            <a:ext cx="1285943" cy="338554"/>
            <a:chOff x="2155211" y="5978323"/>
            <a:chExt cx="1285943" cy="338554"/>
          </a:xfrm>
        </p:grpSpPr>
        <p:sp>
          <p:nvSpPr>
            <p:cNvPr id="135" name="TextBox 134"/>
            <p:cNvSpPr txBox="1"/>
            <p:nvPr/>
          </p:nvSpPr>
          <p:spPr>
            <a:xfrm>
              <a:off x="2997462" y="6038441"/>
              <a:ext cx="443692"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TEU</a:t>
              </a:r>
            </a:p>
          </p:txBody>
        </p:sp>
        <p:sp>
          <p:nvSpPr>
            <p:cNvPr id="136" name="TextBox 135"/>
            <p:cNvSpPr txBox="1"/>
            <p:nvPr/>
          </p:nvSpPr>
          <p:spPr>
            <a:xfrm>
              <a:off x="2155211" y="5978323"/>
              <a:ext cx="1056755" cy="33855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6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858,697</a:t>
              </a:r>
            </a:p>
          </p:txBody>
        </p:sp>
      </p:grpSp>
      <p:grpSp>
        <p:nvGrpSpPr>
          <p:cNvPr id="137" name="그룹 136"/>
          <p:cNvGrpSpPr/>
          <p:nvPr/>
        </p:nvGrpSpPr>
        <p:grpSpPr>
          <a:xfrm>
            <a:off x="4309811" y="6036688"/>
            <a:ext cx="1176710" cy="338554"/>
            <a:chOff x="3924267" y="5978323"/>
            <a:chExt cx="1176710" cy="338554"/>
          </a:xfrm>
        </p:grpSpPr>
        <p:sp>
          <p:nvSpPr>
            <p:cNvPr id="138" name="TextBox 137"/>
            <p:cNvSpPr txBox="1"/>
            <p:nvPr/>
          </p:nvSpPr>
          <p:spPr>
            <a:xfrm>
              <a:off x="4657285" y="6038441"/>
              <a:ext cx="443692"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10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rPr>
                <a:t>吨</a:t>
              </a:r>
              <a:endParaRPr kumimoji="0" lang="zh-CN"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139" name="TextBox 138"/>
            <p:cNvSpPr txBox="1"/>
            <p:nvPr/>
          </p:nvSpPr>
          <p:spPr>
            <a:xfrm>
              <a:off x="3924267" y="5978323"/>
              <a:ext cx="1056755" cy="33855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600" b="0" i="0" u="none" strike="noStrike" kern="1200" cap="none" spc="0" normalizeH="0" baseline="0" noProof="0">
                  <a:ln>
                    <a:solidFill>
                      <a:prstClr val="white">
                        <a:lumMod val="85000"/>
                        <a:alpha val="0"/>
                      </a:prstClr>
                    </a:solidFill>
                  </a:ln>
                  <a:solidFill>
                    <a:srgbClr val="1A9681"/>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63,307</a:t>
              </a:r>
              <a:endParaRPr kumimoji="0" lang="en-US" altLang="ko-KR" sz="1600" b="0" i="0" u="none" strike="noStrike" kern="1200" cap="none" spc="0" normalizeH="0" baseline="0" noProof="0" dirty="0">
                <a:ln>
                  <a:solidFill>
                    <a:prstClr val="white">
                      <a:lumMod val="85000"/>
                      <a:alpha val="0"/>
                    </a:prstClr>
                  </a:solidFill>
                </a:ln>
                <a:solidFill>
                  <a:srgbClr val="1A9681"/>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grpSp>
      <p:sp>
        <p:nvSpPr>
          <p:cNvPr id="154" name="TextBox 153"/>
          <p:cNvSpPr txBox="1"/>
          <p:nvPr/>
        </p:nvSpPr>
        <p:spPr>
          <a:xfrm>
            <a:off x="488143" y="5663440"/>
            <a:ext cx="1041400" cy="261610"/>
          </a:xfrm>
          <a:prstGeom prst="rect">
            <a:avLst/>
          </a:prstGeom>
          <a:noFill/>
        </p:spPr>
        <p:txBody>
          <a:bodyPr wrap="square" rtlCol="0">
            <a:spAutoFit/>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defRPr/>
            </a:pPr>
            <a:r>
              <a:rPr lang="zh-CN" altLang="en-US" sz="1100" dirty="0">
                <a:ln>
                  <a:solidFill>
                    <a:prstClr val="white">
                      <a:lumMod val="85000"/>
                      <a:alpha val="0"/>
                    </a:prstClr>
                  </a:solidFill>
                </a:ln>
                <a:solidFill>
                  <a:srgbClr val="1349CF"/>
                </a:solidFill>
                <a:latin typeface="微软雅黑" panose="020B0503020204020204" pitchFamily="34" charset="-122"/>
                <a:ea typeface="微软雅黑" panose="020B0503020204020204" pitchFamily="34" charset="-122"/>
                <a:cs typeface="KoPubWorld돋움체 Bold" panose="00000800000000000000" pitchFamily="2" charset="-127"/>
              </a:rPr>
              <a:t>完成品车</a:t>
            </a:r>
            <a:endParaRPr kumimoji="0" lang="zh-CN" altLang="en-US" sz="1100" b="0" i="0" u="none" strike="noStrike" kern="1200" cap="none" spc="0" normalizeH="0" baseline="0" noProof="0" dirty="0">
              <a:ln>
                <a:solidFill>
                  <a:prstClr val="white">
                    <a:lumMod val="85000"/>
                    <a:alpha val="0"/>
                  </a:prstClr>
                </a:solidFill>
              </a:ln>
              <a:solidFill>
                <a:srgbClr val="1349CF"/>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55" name="TextBox 154"/>
          <p:cNvSpPr txBox="1"/>
          <p:nvPr/>
        </p:nvSpPr>
        <p:spPr>
          <a:xfrm>
            <a:off x="2219103" y="5663440"/>
            <a:ext cx="927978" cy="261610"/>
          </a:xfrm>
          <a:prstGeom prst="rect">
            <a:avLst/>
          </a:prstGeom>
          <a:noFill/>
        </p:spPr>
        <p:txBody>
          <a:bodyPr wrap="square" rtlCol="0">
            <a:spAutoFit/>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defRPr/>
            </a:pPr>
            <a:r>
              <a:rPr kumimoji="0" lang="zh-CN" altLang="en-US" sz="11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海上</a:t>
            </a:r>
          </a:p>
        </p:txBody>
      </p:sp>
      <p:sp>
        <p:nvSpPr>
          <p:cNvPr id="156" name="TextBox 155"/>
          <p:cNvSpPr txBox="1"/>
          <p:nvPr/>
        </p:nvSpPr>
        <p:spPr>
          <a:xfrm>
            <a:off x="3946691" y="5663440"/>
            <a:ext cx="857207" cy="261610"/>
          </a:xfrm>
          <a:prstGeom prst="rect">
            <a:avLst/>
          </a:prstGeom>
          <a:noFill/>
        </p:spPr>
        <p:txBody>
          <a:bodyPr wrap="square" rtlCol="0">
            <a:spAutoFit/>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defRPr/>
            </a:pPr>
            <a:r>
              <a:rPr kumimoji="0" lang="zh-CN" altLang="en-US" sz="1100" b="0" i="0" u="none" strike="noStrike" kern="1200" cap="none" spc="0" normalizeH="0" baseline="0" noProof="0" dirty="0">
                <a:ln>
                  <a:solidFill>
                    <a:prstClr val="white">
                      <a:lumMod val="85000"/>
                      <a:alpha val="0"/>
                    </a:prstClr>
                  </a:solidFill>
                </a:ln>
                <a:solidFill>
                  <a:srgbClr val="1A9681"/>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航空</a:t>
            </a:r>
          </a:p>
        </p:txBody>
      </p:sp>
      <p:cxnSp>
        <p:nvCxnSpPr>
          <p:cNvPr id="178" name="직선 연결선 177"/>
          <p:cNvCxnSpPr/>
          <p:nvPr/>
        </p:nvCxnSpPr>
        <p:spPr>
          <a:xfrm>
            <a:off x="2303619" y="5948607"/>
            <a:ext cx="0" cy="49578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직선 연결선 178"/>
          <p:cNvCxnSpPr/>
          <p:nvPr/>
        </p:nvCxnSpPr>
        <p:spPr>
          <a:xfrm>
            <a:off x="4037656" y="5948607"/>
            <a:ext cx="0" cy="49578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0" name="자유형 199"/>
          <p:cNvSpPr/>
          <p:nvPr/>
        </p:nvSpPr>
        <p:spPr>
          <a:xfrm>
            <a:off x="572660" y="5384709"/>
            <a:ext cx="1825881" cy="242791"/>
          </a:xfrm>
          <a:custGeom>
            <a:avLst/>
            <a:gdLst>
              <a:gd name="connsiteX0" fmla="*/ 1737887 w 1825881"/>
              <a:gd name="connsiteY0" fmla="*/ 0 h 177204"/>
              <a:gd name="connsiteX1" fmla="*/ 1825881 w 1825881"/>
              <a:gd name="connsiteY1" fmla="*/ 88602 h 177204"/>
              <a:gd name="connsiteX2" fmla="*/ 1737887 w 1825881"/>
              <a:gd name="connsiteY2" fmla="*/ 177204 h 177204"/>
              <a:gd name="connsiteX3" fmla="*/ 1734414 w 1825881"/>
              <a:gd name="connsiteY3" fmla="*/ 176498 h 177204"/>
              <a:gd name="connsiteX4" fmla="*/ 0 w 1825881"/>
              <a:gd name="connsiteY4" fmla="*/ 176498 h 177204"/>
              <a:gd name="connsiteX5" fmla="*/ 0 w 1825881"/>
              <a:gd name="connsiteY5" fmla="*/ 334 h 177204"/>
              <a:gd name="connsiteX6" fmla="*/ 1735953 w 1825881"/>
              <a:gd name="connsiteY6" fmla="*/ 334 h 177204"/>
              <a:gd name="connsiteX7" fmla="*/ 1735953 w 1825881"/>
              <a:gd name="connsiteY7" fmla="*/ 393 h 17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5881" h="177204">
                <a:moveTo>
                  <a:pt x="1737887" y="0"/>
                </a:moveTo>
                <a:cubicBezTo>
                  <a:pt x="1786485" y="0"/>
                  <a:pt x="1825881" y="39668"/>
                  <a:pt x="1825881" y="88602"/>
                </a:cubicBezTo>
                <a:cubicBezTo>
                  <a:pt x="1825881" y="137536"/>
                  <a:pt x="1786485" y="177204"/>
                  <a:pt x="1737887" y="177204"/>
                </a:cubicBezTo>
                <a:lnTo>
                  <a:pt x="1734414" y="176498"/>
                </a:lnTo>
                <a:lnTo>
                  <a:pt x="0" y="176498"/>
                </a:lnTo>
                <a:lnTo>
                  <a:pt x="0" y="334"/>
                </a:lnTo>
                <a:lnTo>
                  <a:pt x="1735953" y="334"/>
                </a:lnTo>
                <a:lnTo>
                  <a:pt x="1735953" y="393"/>
                </a:lnTo>
                <a:close/>
              </a:path>
            </a:pathLst>
          </a:custGeom>
          <a:solidFill>
            <a:srgbClr val="D7DBE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21600" rIns="0" bIns="0"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900" dirty="0">
                <a:ln>
                  <a:solidFill>
                    <a:prstClr val="white">
                      <a:lumMod val="85000"/>
                      <a:alpha val="0"/>
                    </a:prstClr>
                  </a:solidFill>
                </a:ln>
                <a:solidFill>
                  <a:srgbClr val="0B2972"/>
                </a:solidFill>
                <a:latin typeface="微软雅黑" panose="020B0503020204020204" pitchFamily="34" charset="-122"/>
                <a:ea typeface="微软雅黑" panose="020B0503020204020204" pitchFamily="34" charset="-122"/>
                <a:cs typeface="微软雅黑" panose="020B0503020204020204" pitchFamily="34" charset="-122"/>
              </a:rPr>
              <a:t>国内 运输</a:t>
            </a:r>
            <a:endParaRPr kumimoji="0" lang="zh-CN" altLang="en-US" sz="900" b="0" i="0" u="none" strike="noStrike" kern="1200" cap="none" spc="0" normalizeH="0" baseline="0" noProof="0" dirty="0">
              <a:ln>
                <a:solidFill>
                  <a:prstClr val="white">
                    <a:lumMod val="85000"/>
                    <a:alpha val="0"/>
                  </a:prstClr>
                </a:solidFill>
              </a:ln>
              <a:solidFill>
                <a:srgbClr val="0B297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7" name="이등변 삼각형 196"/>
          <p:cNvSpPr/>
          <p:nvPr/>
        </p:nvSpPr>
        <p:spPr>
          <a:xfrm rot="10800000">
            <a:off x="1431933" y="5591788"/>
            <a:ext cx="107334" cy="92529"/>
          </a:xfrm>
          <a:prstGeom prst="triangle">
            <a:avLst/>
          </a:prstGeom>
          <a:solidFill>
            <a:srgbClr val="D7D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98" name="이등변 삼각형 197"/>
          <p:cNvSpPr/>
          <p:nvPr/>
        </p:nvSpPr>
        <p:spPr>
          <a:xfrm rot="10800000">
            <a:off x="3977202" y="5591788"/>
            <a:ext cx="107334" cy="92529"/>
          </a:xfrm>
          <a:prstGeom prst="triangle">
            <a:avLst/>
          </a:prstGeom>
          <a:solidFill>
            <a:srgbClr val="D8F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pic>
        <p:nvPicPr>
          <p:cNvPr id="124" name="그림 123"/>
          <p:cNvPicPr>
            <a:picLocks noChangeAspect="1"/>
          </p:cNvPicPr>
          <p:nvPr/>
        </p:nvPicPr>
        <p:blipFill>
          <a:blip r:embed="rId3">
            <a:duotone>
              <a:schemeClr val="bg2">
                <a:shade val="45000"/>
                <a:satMod val="135000"/>
              </a:schemeClr>
              <a:prstClr val="white"/>
            </a:duotone>
          </a:blip>
          <a:stretch>
            <a:fillRect/>
          </a:stretch>
        </p:blipFill>
        <p:spPr>
          <a:xfrm>
            <a:off x="4648107" y="1409179"/>
            <a:ext cx="1273902" cy="1157565"/>
          </a:xfrm>
          <a:prstGeom prst="rect">
            <a:avLst/>
          </a:prstGeom>
        </p:spPr>
      </p:pic>
      <p:pic>
        <p:nvPicPr>
          <p:cNvPr id="125" name="그림 124"/>
          <p:cNvPicPr>
            <a:picLocks noChangeAspect="1"/>
          </p:cNvPicPr>
          <p:nvPr/>
        </p:nvPicPr>
        <p:blipFill>
          <a:blip r:embed="rId4">
            <a:duotone>
              <a:schemeClr val="bg2">
                <a:shade val="45000"/>
                <a:satMod val="135000"/>
              </a:schemeClr>
              <a:prstClr val="white"/>
            </a:duotone>
          </a:blip>
          <a:stretch>
            <a:fillRect/>
          </a:stretch>
        </p:blipFill>
        <p:spPr>
          <a:xfrm>
            <a:off x="10286403" y="1540317"/>
            <a:ext cx="1328809" cy="998493"/>
          </a:xfrm>
          <a:prstGeom prst="rect">
            <a:avLst/>
          </a:prstGeom>
        </p:spPr>
      </p:pic>
      <p:sp>
        <p:nvSpPr>
          <p:cNvPr id="128" name="직사각형 127"/>
          <p:cNvSpPr/>
          <p:nvPr/>
        </p:nvSpPr>
        <p:spPr>
          <a:xfrm>
            <a:off x="4373758" y="1379146"/>
            <a:ext cx="1655063" cy="116791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141" name="직사각형 140"/>
          <p:cNvSpPr/>
          <p:nvPr/>
        </p:nvSpPr>
        <p:spPr>
          <a:xfrm>
            <a:off x="9976026" y="1379146"/>
            <a:ext cx="1655063" cy="116791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117" name="사각형: 둥근 모서리 116"/>
          <p:cNvSpPr/>
          <p:nvPr/>
        </p:nvSpPr>
        <p:spPr>
          <a:xfrm>
            <a:off x="-437731" y="24358"/>
            <a:ext cx="285330" cy="258936"/>
          </a:xfrm>
          <a:prstGeom prst="roundRect">
            <a:avLst>
              <a:gd name="adj" fmla="val 10602"/>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118" name="사각형: 둥근 모서리 117"/>
          <p:cNvSpPr/>
          <p:nvPr/>
        </p:nvSpPr>
        <p:spPr>
          <a:xfrm>
            <a:off x="-437731" y="332520"/>
            <a:ext cx="285330" cy="258936"/>
          </a:xfrm>
          <a:prstGeom prst="roundRect">
            <a:avLst>
              <a:gd name="adj" fmla="val 10602"/>
            </a:avLst>
          </a:prstGeom>
          <a:solidFill>
            <a:srgbClr val="13C388"/>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21" name="사각형: 둥근 모서리 120"/>
          <p:cNvSpPr/>
          <p:nvPr/>
        </p:nvSpPr>
        <p:spPr>
          <a:xfrm>
            <a:off x="-437731" y="640682"/>
            <a:ext cx="285330" cy="258936"/>
          </a:xfrm>
          <a:prstGeom prst="roundRect">
            <a:avLst>
              <a:gd name="adj" fmla="val 10602"/>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pic>
        <p:nvPicPr>
          <p:cNvPr id="119" name="그림 118"/>
          <p:cNvPicPr>
            <a:picLocks noChangeAspect="1"/>
          </p:cNvPicPr>
          <p:nvPr/>
        </p:nvPicPr>
        <p:blipFill>
          <a:blip r:embed="rId5" cstate="screen"/>
          <a:stretch>
            <a:fillRect/>
          </a:stretch>
        </p:blipFill>
        <p:spPr>
          <a:xfrm>
            <a:off x="10433035" y="280490"/>
            <a:ext cx="1257299" cy="103719"/>
          </a:xfrm>
          <a:prstGeom prst="rect">
            <a:avLst/>
          </a:prstGeom>
        </p:spPr>
      </p:pic>
      <p:sp>
        <p:nvSpPr>
          <p:cNvPr id="120" name="평행 사변형 119"/>
          <p:cNvSpPr/>
          <p:nvPr/>
        </p:nvSpPr>
        <p:spPr>
          <a:xfrm>
            <a:off x="6288679" y="1595853"/>
            <a:ext cx="1368000" cy="92449"/>
          </a:xfrm>
          <a:prstGeom prst="parallelogram">
            <a:avLst/>
          </a:prstGeom>
          <a:solidFill>
            <a:srgbClr val="02458C">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256" name="직사각형 255"/>
          <p:cNvSpPr/>
          <p:nvPr/>
        </p:nvSpPr>
        <p:spPr>
          <a:xfrm>
            <a:off x="494422" y="2848521"/>
            <a:ext cx="2660070" cy="1799247"/>
          </a:xfrm>
          <a:prstGeom prst="rect">
            <a:avLst/>
          </a:prstGeom>
          <a:solidFill>
            <a:schemeClr val="bg1"/>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ko-KR" altLang="en-US"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Malgun Gothic" panose="020B0503020000020004" charset="-127"/>
              <a:ea typeface="KoPubWorld돋움체 Light" panose="00000300000000000000" pitchFamily="2" charset="-127"/>
              <a:cs typeface="+mn-cs"/>
            </a:endParaRPr>
          </a:p>
        </p:txBody>
      </p:sp>
      <p:sp>
        <p:nvSpPr>
          <p:cNvPr id="257" name="직사각형 256"/>
          <p:cNvSpPr/>
          <p:nvPr/>
        </p:nvSpPr>
        <p:spPr>
          <a:xfrm>
            <a:off x="504275" y="2848521"/>
            <a:ext cx="884018" cy="319800"/>
          </a:xfrm>
          <a:prstGeom prst="rect">
            <a:avLst/>
          </a:prstGeom>
          <a:solidFill>
            <a:srgbClr val="405DBF"/>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58" name="직각 삼각형 257"/>
          <p:cNvSpPr/>
          <p:nvPr/>
        </p:nvSpPr>
        <p:spPr>
          <a:xfrm flipV="1">
            <a:off x="1388292" y="2848520"/>
            <a:ext cx="144482" cy="319800"/>
          </a:xfrm>
          <a:prstGeom prst="rtTriangle">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259" name="TextBox 258"/>
          <p:cNvSpPr txBox="1"/>
          <p:nvPr/>
        </p:nvSpPr>
        <p:spPr>
          <a:xfrm>
            <a:off x="465847" y="2869310"/>
            <a:ext cx="966111" cy="26161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105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国内</a:t>
            </a:r>
            <a:r>
              <a:rPr kumimoji="0" lang="ko-KR" altLang="en-US"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物流</a:t>
            </a:r>
            <a:endParaRPr kumimoji="0" lang="ko-KR" altLang="en-US"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8" name="직사각형 277"/>
          <p:cNvSpPr/>
          <p:nvPr/>
        </p:nvSpPr>
        <p:spPr>
          <a:xfrm>
            <a:off x="3207312" y="2830741"/>
            <a:ext cx="2714697" cy="1822573"/>
          </a:xfrm>
          <a:prstGeom prst="rect">
            <a:avLst/>
          </a:prstGeom>
          <a:solidFill>
            <a:schemeClr val="bg1"/>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ko-KR" altLang="en-US"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Malgun Gothic" panose="020B0503020000020004" charset="-127"/>
              <a:ea typeface="KoPubWorld돋움체 Light" panose="00000300000000000000" pitchFamily="2" charset="-127"/>
              <a:cs typeface="+mn-cs"/>
            </a:endParaRPr>
          </a:p>
        </p:txBody>
      </p:sp>
      <p:sp>
        <p:nvSpPr>
          <p:cNvPr id="279" name="직사각형 278"/>
          <p:cNvSpPr/>
          <p:nvPr/>
        </p:nvSpPr>
        <p:spPr>
          <a:xfrm>
            <a:off x="3217165" y="2830741"/>
            <a:ext cx="884018" cy="319800"/>
          </a:xfrm>
          <a:prstGeom prst="rect">
            <a:avLst/>
          </a:prstGeom>
          <a:solidFill>
            <a:srgbClr val="147CBC"/>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80" name="직각 삼각형 279"/>
          <p:cNvSpPr/>
          <p:nvPr/>
        </p:nvSpPr>
        <p:spPr>
          <a:xfrm flipV="1">
            <a:off x="4101182" y="2830740"/>
            <a:ext cx="144482" cy="319800"/>
          </a:xfrm>
          <a:prstGeom prst="rtTriangle">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281" name="TextBox 280"/>
          <p:cNvSpPr txBox="1"/>
          <p:nvPr/>
        </p:nvSpPr>
        <p:spPr>
          <a:xfrm>
            <a:off x="3207312" y="2869310"/>
            <a:ext cx="966111" cy="26161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全球</a:t>
            </a:r>
            <a:r>
              <a:rPr kumimoji="0" lang="ko-KR" altLang="en-US"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物流</a:t>
            </a:r>
            <a:endParaRPr kumimoji="0" lang="ko-KR" altLang="en-US" sz="105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TextBox 73"/>
          <p:cNvSpPr txBox="1"/>
          <p:nvPr/>
        </p:nvSpPr>
        <p:spPr>
          <a:xfrm>
            <a:off x="6214532" y="1687627"/>
            <a:ext cx="5063067" cy="818515"/>
          </a:xfrm>
          <a:prstGeom prst="rect">
            <a:avLst/>
          </a:prstGeom>
          <a:noFill/>
        </p:spPr>
        <p:txBody>
          <a:bodyPr wrap="square" rtlCol="0">
            <a:spAutoFit/>
          </a:bodyPr>
          <a:lstStyle/>
          <a:p>
            <a:pPr lvl="0">
              <a:lnSpc>
                <a:spcPct val="150000"/>
              </a:lnSpc>
              <a:defRPr/>
            </a:pP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基于客户需求的物流流程设计先进的信息系统</a:t>
            </a:r>
            <a:endPar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50000"/>
              </a:lnSpc>
              <a:defRPr/>
            </a:pP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包括家居、工业材料、食品、零售和特殊产品</a:t>
            </a:r>
            <a:endPar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50000"/>
              </a:lnSpc>
              <a:defRPr/>
            </a:pP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为不同产业群的客户提供仓储、运输、报关、装卸、包装等</a:t>
            </a:r>
            <a:r>
              <a:rPr lang="en-US" altLang="zh-CN"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3PL</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综合物流服务</a:t>
            </a:r>
            <a:endParaRPr kumimoji="0" lang="ko-KR"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73" name="TextBox 72"/>
          <p:cNvSpPr txBox="1"/>
          <p:nvPr/>
        </p:nvSpPr>
        <p:spPr>
          <a:xfrm>
            <a:off x="426553" y="1697725"/>
            <a:ext cx="4482213" cy="818515"/>
          </a:xfrm>
          <a:prstGeom prst="rect">
            <a:avLst/>
          </a:prstGeom>
          <a:noFill/>
        </p:spPr>
        <p:txBody>
          <a:bodyPr wrap="square" rtlCol="0">
            <a:spAutoFit/>
          </a:bodyPr>
          <a:lstStyle/>
          <a:p>
            <a:pPr lvl="0">
              <a:lnSpc>
                <a:spcPct val="150000"/>
              </a:lnSpc>
              <a:defRPr/>
            </a:pP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现代</a:t>
            </a:r>
            <a:r>
              <a:rPr lang="en-US" altLang="zh-CN" sz="1050" dirty="0" err="1">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Glovis</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的竞争力</a:t>
            </a:r>
            <a:r>
              <a:rPr lang="en-US" altLang="zh-CN"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即以最先进的物流系统和专业人才以及高效的网络为基础，为汽车生产及销售所需的采购物流</a:t>
            </a:r>
            <a:r>
              <a:rPr lang="en-US" altLang="zh-CN"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生产物流</a:t>
            </a:r>
            <a:r>
              <a:rPr lang="en-US" altLang="zh-CN"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销售物流，提供一站式的物流服务</a:t>
            </a:r>
            <a:endParaRPr kumimoji="0" lang="zh-CN" altLang="en-US" sz="105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71" name="직사각형 70"/>
          <p:cNvSpPr/>
          <p:nvPr/>
        </p:nvSpPr>
        <p:spPr>
          <a:xfrm>
            <a:off x="6303362" y="2830795"/>
            <a:ext cx="2660070" cy="1799247"/>
          </a:xfrm>
          <a:prstGeom prst="rect">
            <a:avLst/>
          </a:prstGeom>
          <a:solidFill>
            <a:schemeClr val="bg1"/>
          </a:solidFill>
          <a:ln>
            <a:noFill/>
          </a:ln>
          <a:effectLst>
            <a:outerShdw blurRad="127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000" rIns="108000" bIns="0" numCol="1" spcCol="0" rtlCol="0" fromWordArt="0" anchor="ctr" anchorCtr="0" forceAA="0" compatLnSpc="1">
            <a:noAutofit/>
          </a:bodyPr>
          <a:lstStyle/>
          <a:p>
            <a:pPr marL="86995" marR="0" lvl="0" indent="0" algn="r" defTabSz="871855" rtl="0" eaLnBrk="1" fontAlgn="ctr" latinLnBrk="1" hangingPunct="1">
              <a:lnSpc>
                <a:spcPct val="100000"/>
              </a:lnSpc>
              <a:spcBef>
                <a:spcPts val="0"/>
              </a:spcBef>
              <a:spcAft>
                <a:spcPts val="0"/>
              </a:spcAft>
              <a:buClrTx/>
              <a:buSzTx/>
              <a:buFontTx/>
              <a:buNone/>
              <a:defRPr/>
            </a:pPr>
            <a:endParaRPr kumimoji="1" lang="ko-KR" altLang="en-US" sz="1000" b="0" i="0" u="none" strike="noStrike" kern="1200" cap="none" spc="0" normalizeH="0" baseline="0" noProof="0" dirty="0">
              <a:ln>
                <a:solidFill>
                  <a:prstClr val="white">
                    <a:lumMod val="85000"/>
                    <a:alpha val="0"/>
                  </a:prstClr>
                </a:solidFill>
              </a:ln>
              <a:gradFill>
                <a:gsLst>
                  <a:gs pos="100000">
                    <a:prstClr val="black"/>
                  </a:gs>
                  <a:gs pos="100000">
                    <a:srgbClr val="4472C4">
                      <a:shade val="67500"/>
                      <a:satMod val="115000"/>
                    </a:srgbClr>
                  </a:gs>
                  <a:gs pos="100000">
                    <a:srgbClr val="4472C4">
                      <a:shade val="100000"/>
                      <a:satMod val="115000"/>
                    </a:srgbClr>
                  </a:gs>
                </a:gsLst>
                <a:lin ang="5400000" scaled="0"/>
              </a:gradFill>
              <a:effectLst/>
              <a:uLnTx/>
              <a:uFillTx/>
              <a:latin typeface="Malgun Gothic" panose="020B0503020000020004" charset="-127"/>
              <a:ea typeface="KoPubWorld돋움체 Light" panose="00000300000000000000" pitchFamily="2" charset="-127"/>
              <a:cs typeface="+mn-cs"/>
            </a:endParaRPr>
          </a:p>
        </p:txBody>
      </p:sp>
      <p:sp>
        <p:nvSpPr>
          <p:cNvPr id="76" name="직사각형 75"/>
          <p:cNvSpPr/>
          <p:nvPr/>
        </p:nvSpPr>
        <p:spPr>
          <a:xfrm>
            <a:off x="6313215" y="2830795"/>
            <a:ext cx="884018" cy="319800"/>
          </a:xfrm>
          <a:prstGeom prst="rect">
            <a:avLst/>
          </a:prstGeom>
          <a:solidFill>
            <a:srgbClr val="405DBF"/>
          </a:solidFill>
          <a:ln>
            <a:noFill/>
          </a:ln>
          <a:effectLst>
            <a:outerShdw blurRad="25400" dist="127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18000" rIns="0" bIns="0" rtlCol="0" anchor="ct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1000" dirty="0">
                <a:ln>
                  <a:solidFill>
                    <a:prstClr val="white">
                      <a:lumMod val="85000"/>
                      <a:alpha val="0"/>
                    </a:prstClr>
                  </a:solidFill>
                </a:ln>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产业</a:t>
            </a:r>
            <a:r>
              <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领域</a:t>
            </a:r>
            <a:endParaRPr kumimoji="0" lang="ko-KR" altLang="en-US" sz="10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 name="직각 삼각형 76"/>
          <p:cNvSpPr/>
          <p:nvPr/>
        </p:nvSpPr>
        <p:spPr>
          <a:xfrm flipV="1">
            <a:off x="7197232" y="2830794"/>
            <a:ext cx="144482" cy="319800"/>
          </a:xfrm>
          <a:prstGeom prst="rtTriangle">
            <a:avLst/>
          </a:prstGeom>
          <a:solidFill>
            <a:srgbClr val="405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Malgun Gothic" panose="020B0503020000020004" charset="-127"/>
              <a:ea typeface="Malgun Gothic" panose="020B0503020000020004" charset="-127"/>
              <a:cs typeface="+mn-cs"/>
            </a:endParaRPr>
          </a:p>
        </p:txBody>
      </p:sp>
      <p:sp>
        <p:nvSpPr>
          <p:cNvPr id="81" name="TextBox 80"/>
          <p:cNvSpPr txBox="1"/>
          <p:nvPr/>
        </p:nvSpPr>
        <p:spPr>
          <a:xfrm>
            <a:off x="6328797" y="3214716"/>
            <a:ext cx="884018" cy="299697"/>
          </a:xfrm>
          <a:prstGeom prst="rect">
            <a:avLst/>
          </a:prstGeom>
          <a:noFill/>
        </p:spPr>
        <p:txBody>
          <a:bodyPr wrap="square">
            <a:spAutoFit/>
          </a:bodyPr>
          <a:lstStyle/>
          <a:p>
            <a:pPr marL="0" marR="0" lvl="0" indent="0" algn="ctr" defTabSz="914400" rtl="0" eaLnBrk="1" fontAlgn="auto" latinLnBrk="1"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住宅</a:t>
            </a:r>
          </a:p>
        </p:txBody>
      </p:sp>
      <p:sp>
        <p:nvSpPr>
          <p:cNvPr id="90" name="TextBox 89"/>
          <p:cNvSpPr txBox="1"/>
          <p:nvPr/>
        </p:nvSpPr>
        <p:spPr>
          <a:xfrm>
            <a:off x="7104380" y="3256280"/>
            <a:ext cx="1787525" cy="2451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1000" b="0" i="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家具建材，生活家电产业群</a:t>
            </a:r>
          </a:p>
        </p:txBody>
      </p:sp>
      <p:sp>
        <p:nvSpPr>
          <p:cNvPr id="95" name="TextBox 94"/>
          <p:cNvSpPr txBox="1"/>
          <p:nvPr/>
        </p:nvSpPr>
        <p:spPr>
          <a:xfrm>
            <a:off x="6321707" y="3556920"/>
            <a:ext cx="884018" cy="290272"/>
          </a:xfrm>
          <a:prstGeom prst="rect">
            <a:avLst/>
          </a:prstGeom>
          <a:noFill/>
        </p:spPr>
        <p:txBody>
          <a:bodyPr wrap="square">
            <a:spAutoFit/>
          </a:bodyPr>
          <a:lstStyle/>
          <a:p>
            <a:pPr marL="0" marR="0" lvl="0" indent="0" algn="ctr" defTabSz="914400" rtl="0" eaLnBrk="1" fontAlgn="auto" latinLnBrk="1"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工业材料</a:t>
            </a:r>
          </a:p>
        </p:txBody>
      </p:sp>
      <p:sp>
        <p:nvSpPr>
          <p:cNvPr id="96" name="TextBox 95"/>
          <p:cNvSpPr txBox="1"/>
          <p:nvPr/>
        </p:nvSpPr>
        <p:spPr>
          <a:xfrm>
            <a:off x="6321704" y="3889699"/>
            <a:ext cx="884018" cy="290272"/>
          </a:xfrm>
          <a:prstGeom prst="rect">
            <a:avLst/>
          </a:prstGeom>
          <a:noFill/>
        </p:spPr>
        <p:txBody>
          <a:bodyPr wrap="square">
            <a:spAutoFit/>
          </a:bodyPr>
          <a:lstStyle/>
          <a:p>
            <a:pPr marL="0" marR="0" lvl="0" indent="0" algn="ctr" defTabSz="914400" rtl="0" eaLnBrk="1" fontAlgn="auto" latinLnBrk="1" hangingPunct="1">
              <a:lnSpc>
                <a:spcPct val="130000"/>
              </a:lnSpc>
              <a:spcBef>
                <a:spcPts val="0"/>
              </a:spcBef>
              <a:spcAft>
                <a:spcPts val="0"/>
              </a:spcAft>
              <a:buClrTx/>
              <a:buSzTx/>
              <a:buFontTx/>
              <a:buNone/>
              <a:defRPr/>
            </a:pPr>
            <a:r>
              <a:rPr lang="zh-CN" altLang="en-US" sz="105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流通</a:t>
            </a:r>
            <a:endPar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97" name="TextBox 96"/>
          <p:cNvSpPr txBox="1"/>
          <p:nvPr/>
        </p:nvSpPr>
        <p:spPr>
          <a:xfrm>
            <a:off x="6314614" y="4231903"/>
            <a:ext cx="884018" cy="290272"/>
          </a:xfrm>
          <a:prstGeom prst="rect">
            <a:avLst/>
          </a:prstGeom>
          <a:noFill/>
        </p:spPr>
        <p:txBody>
          <a:bodyPr wrap="square">
            <a:spAutoFit/>
          </a:bodyPr>
          <a:lstStyle/>
          <a:p>
            <a:pPr marL="0" marR="0" lvl="0" indent="0" algn="ctr" defTabSz="914400" rtl="0" eaLnBrk="1" fontAlgn="auto" latinLnBrk="1" hangingPunct="1">
              <a:lnSpc>
                <a:spcPct val="130000"/>
              </a:lnSpc>
              <a:spcBef>
                <a:spcPts val="0"/>
              </a:spcBef>
              <a:spcAft>
                <a:spcPts val="0"/>
              </a:spcAft>
              <a:buClrTx/>
              <a:buSzTx/>
              <a:buFontTx/>
              <a:buNone/>
              <a:defRPr/>
            </a:pPr>
            <a:r>
              <a:rPr lang="zh-CN" altLang="en-US" sz="1050" dirty="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食品</a:t>
            </a:r>
            <a:endParaRPr kumimoji="0" lang="zh-CN" altLang="en-US" sz="1050" b="0" i="0" u="none" strike="noStrike" kern="1200" cap="none" spc="0" normalizeH="0" baseline="0" noProof="0" dirty="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02" name="양쪽 모서리가 둥근 사각형 40"/>
          <p:cNvSpPr/>
          <p:nvPr/>
        </p:nvSpPr>
        <p:spPr>
          <a:xfrm rot="10800000">
            <a:off x="6317800" y="5952150"/>
            <a:ext cx="5197873" cy="483932"/>
          </a:xfrm>
          <a:prstGeom prst="round2SameRect">
            <a:avLst>
              <a:gd name="adj1" fmla="val 1475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grpSp>
        <p:nvGrpSpPr>
          <p:cNvPr id="103" name="그룹 102"/>
          <p:cNvGrpSpPr/>
          <p:nvPr/>
        </p:nvGrpSpPr>
        <p:grpSpPr>
          <a:xfrm>
            <a:off x="6317801" y="5023503"/>
            <a:ext cx="1932938" cy="293931"/>
            <a:chOff x="593041" y="4935663"/>
            <a:chExt cx="1422025" cy="293931"/>
          </a:xfrm>
        </p:grpSpPr>
        <p:sp>
          <p:nvSpPr>
            <p:cNvPr id="104" name="모서리가 둥근 직사각형 16"/>
            <p:cNvSpPr/>
            <p:nvPr/>
          </p:nvSpPr>
          <p:spPr>
            <a:xfrm>
              <a:off x="593041" y="4935663"/>
              <a:ext cx="1422025" cy="27699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5" name="TextBox 104"/>
            <p:cNvSpPr txBox="1"/>
            <p:nvPr/>
          </p:nvSpPr>
          <p:spPr>
            <a:xfrm>
              <a:off x="593042" y="4952595"/>
              <a:ext cx="1422024" cy="276999"/>
            </a:xfrm>
            <a:prstGeom prst="rect">
              <a:avLst/>
            </a:prstGeom>
            <a:noFill/>
          </p:spPr>
          <p:txBody>
            <a:bodyPr wrap="square" rtlCol="0">
              <a:spAutoFit/>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v"/>
                <a:defRPr/>
              </a:pPr>
              <a:r>
                <a:rPr kumimoji="0" lang="zh-CN" altLang="en-US" sz="12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主要 现状</a:t>
              </a:r>
              <a:r>
                <a:rPr kumimoji="0" lang="en-US" altLang="ko-KR" sz="1000" b="0" i="0" u="none" strike="noStrike" kern="1200" cap="none" spc="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’20</a:t>
              </a:r>
              <a:r>
                <a:rPr lang="zh-CN" altLang="en-US" sz="1000" dirty="0">
                  <a:ln>
                    <a:solidFill>
                      <a:prstClr val="white">
                        <a:lumMod val="85000"/>
                        <a:alpha val="0"/>
                      </a:prstClr>
                    </a:solidFill>
                  </a:ln>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年</a:t>
              </a:r>
              <a:r>
                <a:rPr kumimoji="0" lang="ko-KR" altLang="en-US" sz="1000" b="0" i="0" u="none" strike="noStrike" kern="1200" cap="none" spc="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1000" b="0" i="0" u="none" strike="noStrike" kern="1200" cap="none" spc="0" normalizeH="0" baseline="0" noProof="0" dirty="0">
                  <a:ln>
                    <a:solidFill>
                      <a:prstClr val="white">
                        <a:lumMod val="85000"/>
                        <a:alpha val="0"/>
                      </a:prstClr>
                    </a:solid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ko-KR" altLang="en-US" sz="12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p>
          </p:txBody>
        </p:sp>
      </p:grpSp>
      <p:sp>
        <p:nvSpPr>
          <p:cNvPr id="106" name="직사각형 105"/>
          <p:cNvSpPr/>
          <p:nvPr/>
        </p:nvSpPr>
        <p:spPr>
          <a:xfrm>
            <a:off x="6317801" y="5904411"/>
            <a:ext cx="5197873" cy="643032"/>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07" name="자유형 187"/>
          <p:cNvSpPr/>
          <p:nvPr/>
        </p:nvSpPr>
        <p:spPr>
          <a:xfrm rot="10800000" flipV="1">
            <a:off x="8048761" y="5389812"/>
            <a:ext cx="3466913" cy="238238"/>
          </a:xfrm>
          <a:custGeom>
            <a:avLst/>
            <a:gdLst>
              <a:gd name="connsiteX0" fmla="*/ 0 w 3466913"/>
              <a:gd name="connsiteY0" fmla="*/ 45720 h 45720"/>
              <a:gd name="connsiteX1" fmla="*/ 1735953 w 3466913"/>
              <a:gd name="connsiteY1" fmla="*/ 45720 h 45720"/>
              <a:gd name="connsiteX2" fmla="*/ 1735953 w 3466913"/>
              <a:gd name="connsiteY2" fmla="*/ 45719 h 45720"/>
              <a:gd name="connsiteX3" fmla="*/ 3466913 w 3466913"/>
              <a:gd name="connsiteY3" fmla="*/ 45719 h 45720"/>
              <a:gd name="connsiteX4" fmla="*/ 3466913 w 3466913"/>
              <a:gd name="connsiteY4" fmla="*/ 0 h 45720"/>
              <a:gd name="connsiteX5" fmla="*/ 1730960 w 3466913"/>
              <a:gd name="connsiteY5" fmla="*/ 0 h 45720"/>
              <a:gd name="connsiteX6" fmla="*/ 1730960 w 3466913"/>
              <a:gd name="connsiteY6" fmla="*/ 1 h 45720"/>
              <a:gd name="connsiteX7" fmla="*/ 0 w 3466913"/>
              <a:gd name="connsiteY7" fmla="*/ 1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6913" h="45720">
                <a:moveTo>
                  <a:pt x="0" y="45720"/>
                </a:moveTo>
                <a:lnTo>
                  <a:pt x="1735953" y="45720"/>
                </a:lnTo>
                <a:lnTo>
                  <a:pt x="1735953" y="45719"/>
                </a:lnTo>
                <a:lnTo>
                  <a:pt x="3466913" y="45719"/>
                </a:lnTo>
                <a:lnTo>
                  <a:pt x="3466913" y="0"/>
                </a:lnTo>
                <a:lnTo>
                  <a:pt x="1730960" y="0"/>
                </a:lnTo>
                <a:lnTo>
                  <a:pt x="1730960" y="1"/>
                </a:lnTo>
                <a:lnTo>
                  <a:pt x="0" y="1"/>
                </a:lnTo>
                <a:close/>
              </a:path>
            </a:pathLst>
          </a:custGeom>
          <a:solidFill>
            <a:srgbClr val="DFF9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21600" rIns="0" bIns="0"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9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W&amp;D</a:t>
            </a:r>
          </a:p>
        </p:txBody>
      </p:sp>
      <p:sp>
        <p:nvSpPr>
          <p:cNvPr id="108" name="직사각형 107"/>
          <p:cNvSpPr/>
          <p:nvPr/>
        </p:nvSpPr>
        <p:spPr>
          <a:xfrm>
            <a:off x="6317803" y="5904411"/>
            <a:ext cx="1735953" cy="48683"/>
          </a:xfrm>
          <a:prstGeom prst="rect">
            <a:avLst/>
          </a:prstGeom>
          <a:solidFill>
            <a:srgbClr val="134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12" name="직사각형 111"/>
          <p:cNvSpPr/>
          <p:nvPr/>
        </p:nvSpPr>
        <p:spPr>
          <a:xfrm>
            <a:off x="8048762" y="5904411"/>
            <a:ext cx="1735953" cy="48683"/>
          </a:xfrm>
          <a:prstGeom prst="rect">
            <a:avLst/>
          </a:prstGeom>
          <a:solidFill>
            <a:srgbClr val="13C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13" name="직사각형 112"/>
          <p:cNvSpPr/>
          <p:nvPr/>
        </p:nvSpPr>
        <p:spPr>
          <a:xfrm>
            <a:off x="9779722" y="5904411"/>
            <a:ext cx="1735953" cy="48683"/>
          </a:xfrm>
          <a:prstGeom prst="rect">
            <a:avLst/>
          </a:prstGeom>
          <a:solidFill>
            <a:srgbClr val="1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23" name="TextBox 122"/>
          <p:cNvSpPr txBox="1"/>
          <p:nvPr/>
        </p:nvSpPr>
        <p:spPr>
          <a:xfrm>
            <a:off x="7549475" y="6100349"/>
            <a:ext cx="255311"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1000" dirty="0">
                <a:ln>
                  <a:solidFill>
                    <a:prstClr val="white">
                      <a:lumMod val="85000"/>
                      <a:alpha val="0"/>
                    </a:prstClr>
                  </a:solidFill>
                </a:ln>
                <a:solidFill>
                  <a:prstClr val="black">
                    <a:lumMod val="75000"/>
                    <a:lumOff val="25000"/>
                  </a:prst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台</a:t>
            </a:r>
            <a:endParaRPr kumimoji="0" lang="ko-KR"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42" name="TextBox 141"/>
          <p:cNvSpPr txBox="1"/>
          <p:nvPr/>
        </p:nvSpPr>
        <p:spPr>
          <a:xfrm>
            <a:off x="6669642" y="6040231"/>
            <a:ext cx="1119893" cy="33855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600" b="0" i="0" u="none" strike="noStrike" kern="1200" cap="none" spc="0" normalizeH="0" baseline="0" noProof="0" dirty="0">
                <a:ln>
                  <a:solidFill>
                    <a:prstClr val="white">
                      <a:lumMod val="85000"/>
                      <a:alpha val="0"/>
                    </a:prstClr>
                  </a:solidFill>
                </a:ln>
                <a:solidFill>
                  <a:srgbClr val="1349CF"/>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2,956</a:t>
            </a:r>
          </a:p>
        </p:txBody>
      </p:sp>
      <p:sp>
        <p:nvSpPr>
          <p:cNvPr id="149" name="TextBox 148"/>
          <p:cNvSpPr txBox="1"/>
          <p:nvPr/>
        </p:nvSpPr>
        <p:spPr>
          <a:xfrm>
            <a:off x="9092990" y="6100349"/>
            <a:ext cx="443692"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1000" dirty="0">
                <a:ln>
                  <a:solidFill>
                    <a:prstClr val="white">
                      <a:lumMod val="85000"/>
                      <a:alpha val="0"/>
                    </a:prstClr>
                  </a:solidFill>
                </a:ln>
                <a:solidFill>
                  <a:prstClr val="black">
                    <a:lumMod val="75000"/>
                    <a:lumOff val="25000"/>
                  </a:prst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平</a:t>
            </a:r>
            <a:endParaRPr kumimoji="0" lang="ko-KR"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50" name="TextBox 149"/>
          <p:cNvSpPr txBox="1"/>
          <p:nvPr/>
        </p:nvSpPr>
        <p:spPr>
          <a:xfrm>
            <a:off x="8250739" y="6040231"/>
            <a:ext cx="1056755" cy="33855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6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26,000</a:t>
            </a:r>
          </a:p>
        </p:txBody>
      </p:sp>
      <p:sp>
        <p:nvSpPr>
          <p:cNvPr id="152" name="TextBox 151"/>
          <p:cNvSpPr txBox="1"/>
          <p:nvPr/>
        </p:nvSpPr>
        <p:spPr>
          <a:xfrm>
            <a:off x="10787972" y="6100349"/>
            <a:ext cx="443692" cy="24622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1000" dirty="0">
                <a:ln>
                  <a:solidFill>
                    <a:prstClr val="white">
                      <a:lumMod val="85000"/>
                      <a:alpha val="0"/>
                    </a:prstClr>
                  </a:solidFill>
                </a:ln>
                <a:solidFill>
                  <a:prstClr val="black">
                    <a:lumMod val="75000"/>
                    <a:lumOff val="25000"/>
                  </a:prst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台</a:t>
            </a:r>
            <a:endParaRPr kumimoji="0" lang="ko-KR" altLang="en-US" sz="1000" b="0" i="0" u="none" strike="noStrike" kern="1200" cap="none" spc="0" normalizeH="0" baseline="0" noProof="0" dirty="0">
              <a:ln>
                <a:solidFill>
                  <a:prstClr val="white">
                    <a:lumMod val="85000"/>
                    <a:alpha val="0"/>
                  </a:prstClr>
                </a:solidFill>
              </a:ln>
              <a:solidFill>
                <a:prstClr val="black">
                  <a:lumMod val="75000"/>
                  <a:lumOff val="25000"/>
                </a:prstClr>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53" name="TextBox 152"/>
          <p:cNvSpPr txBox="1"/>
          <p:nvPr/>
        </p:nvSpPr>
        <p:spPr>
          <a:xfrm>
            <a:off x="10054954" y="6040231"/>
            <a:ext cx="1056755" cy="33855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600" b="0" i="0" u="none" strike="noStrike" kern="1200" cap="none" spc="0" normalizeH="0" baseline="0" noProof="0" dirty="0">
                <a:ln>
                  <a:solidFill>
                    <a:prstClr val="white">
                      <a:lumMod val="85000"/>
                      <a:alpha val="0"/>
                    </a:prstClr>
                  </a:solidFill>
                </a:ln>
                <a:solidFill>
                  <a:srgbClr val="1A9681"/>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rPr>
              <a:t>129</a:t>
            </a:r>
          </a:p>
        </p:txBody>
      </p:sp>
      <p:sp>
        <p:nvSpPr>
          <p:cNvPr id="157" name="TextBox 156"/>
          <p:cNvSpPr txBox="1"/>
          <p:nvPr/>
        </p:nvSpPr>
        <p:spPr>
          <a:xfrm>
            <a:off x="6233286" y="5666983"/>
            <a:ext cx="1041400" cy="261610"/>
          </a:xfrm>
          <a:prstGeom prst="rect">
            <a:avLst/>
          </a:prstGeom>
          <a:noFill/>
        </p:spPr>
        <p:txBody>
          <a:bodyPr wrap="square" rtlCol="0">
            <a:spAutoFit/>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defRPr/>
            </a:pPr>
            <a:r>
              <a:rPr lang="zh-CN" altLang="en-US" sz="1100" dirty="0">
                <a:ln>
                  <a:solidFill>
                    <a:prstClr val="white">
                      <a:lumMod val="85000"/>
                      <a:alpha val="0"/>
                    </a:prstClr>
                  </a:solidFill>
                </a:ln>
                <a:solidFill>
                  <a:srgbClr val="1349CF"/>
                </a:solidFill>
                <a:latin typeface="微软雅黑" panose="020B0503020204020204" pitchFamily="34" charset="-122"/>
                <a:ea typeface="微软雅黑" panose="020B0503020204020204" pitchFamily="34" charset="-122"/>
                <a:cs typeface="KoPubWorld돋움체 Bold" panose="00000800000000000000" pitchFamily="2" charset="-127"/>
              </a:rPr>
              <a:t>车辆</a:t>
            </a:r>
            <a:endParaRPr kumimoji="0" lang="zh-CN" altLang="en-US" sz="1100" b="0" i="0" u="none" strike="noStrike" kern="1200" cap="none" spc="0" normalizeH="0" baseline="0" noProof="0" dirty="0">
              <a:ln>
                <a:solidFill>
                  <a:prstClr val="white">
                    <a:lumMod val="85000"/>
                    <a:alpha val="0"/>
                  </a:prstClr>
                </a:solidFill>
              </a:ln>
              <a:solidFill>
                <a:srgbClr val="1349CF"/>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58" name="TextBox 157"/>
          <p:cNvSpPr txBox="1"/>
          <p:nvPr/>
        </p:nvSpPr>
        <p:spPr>
          <a:xfrm>
            <a:off x="7964246" y="5666983"/>
            <a:ext cx="927978" cy="261610"/>
          </a:xfrm>
          <a:prstGeom prst="rect">
            <a:avLst/>
          </a:prstGeom>
          <a:noFill/>
        </p:spPr>
        <p:txBody>
          <a:bodyPr wrap="square" rtlCol="0">
            <a:spAutoFit/>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defRPr/>
            </a:pPr>
            <a:r>
              <a:rPr lang="zh-CN" altLang="en-US" sz="1100" dirty="0">
                <a:ln>
                  <a:solidFill>
                    <a:prstClr val="white">
                      <a:lumMod val="85000"/>
                      <a:alpha val="0"/>
                    </a:prstClr>
                  </a:solidFill>
                </a:ln>
                <a:solidFill>
                  <a:srgbClr val="13C388"/>
                </a:solidFill>
                <a:latin typeface="微软雅黑" panose="020B0503020204020204" pitchFamily="34" charset="-122"/>
                <a:ea typeface="微软雅黑" panose="020B0503020204020204" pitchFamily="34" charset="-122"/>
                <a:cs typeface="KoPubWorld돋움체 Bold" panose="00000800000000000000" pitchFamily="2" charset="-127"/>
              </a:rPr>
              <a:t>物流中心</a:t>
            </a:r>
            <a:endParaRPr kumimoji="0" lang="zh-CN" altLang="en-US" sz="1100" b="0" i="0" u="none" strike="noStrike" kern="1200" cap="none" spc="0" normalizeH="0" baseline="0" noProof="0" dirty="0">
              <a:ln>
                <a:solidFill>
                  <a:prstClr val="white">
                    <a:lumMod val="85000"/>
                    <a:alpha val="0"/>
                  </a:prstClr>
                </a:solidFill>
              </a:ln>
              <a:solidFill>
                <a:srgbClr val="13C388"/>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159" name="TextBox 158"/>
          <p:cNvSpPr txBox="1"/>
          <p:nvPr/>
        </p:nvSpPr>
        <p:spPr>
          <a:xfrm>
            <a:off x="9691834" y="5666983"/>
            <a:ext cx="857207" cy="261610"/>
          </a:xfrm>
          <a:prstGeom prst="rect">
            <a:avLst/>
          </a:prstGeom>
          <a:noFill/>
        </p:spPr>
        <p:txBody>
          <a:bodyPr wrap="square" rtlCol="0">
            <a:spAutoFit/>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defRPr/>
            </a:pPr>
            <a:r>
              <a:rPr lang="zh-CN" altLang="en-US" sz="1100" dirty="0">
                <a:ln>
                  <a:solidFill>
                    <a:prstClr val="white">
                      <a:lumMod val="85000"/>
                      <a:alpha val="0"/>
                    </a:prstClr>
                  </a:solidFill>
                </a:ln>
                <a:solidFill>
                  <a:srgbClr val="1A9681"/>
                </a:solidFill>
                <a:latin typeface="微软雅黑" panose="020B0503020204020204" pitchFamily="34" charset="-122"/>
                <a:ea typeface="微软雅黑" panose="020B0503020204020204" pitchFamily="34" charset="-122"/>
                <a:cs typeface="KoPubWorld돋움체 Bold" panose="00000800000000000000" pitchFamily="2" charset="-127"/>
              </a:rPr>
              <a:t>装备</a:t>
            </a:r>
            <a:endParaRPr kumimoji="0" lang="zh-CN" altLang="en-US" sz="1100" b="0" i="0" u="none" strike="noStrike" kern="1200" cap="none" spc="0" normalizeH="0" baseline="0" noProof="0" dirty="0">
              <a:ln>
                <a:solidFill>
                  <a:prstClr val="white">
                    <a:lumMod val="85000"/>
                    <a:alpha val="0"/>
                  </a:prstClr>
                </a:solidFill>
              </a:ln>
              <a:solidFill>
                <a:srgbClr val="1A9681"/>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cxnSp>
        <p:nvCxnSpPr>
          <p:cNvPr id="160" name="직선 연결선 159"/>
          <p:cNvCxnSpPr/>
          <p:nvPr/>
        </p:nvCxnSpPr>
        <p:spPr>
          <a:xfrm>
            <a:off x="8048762" y="5952150"/>
            <a:ext cx="0" cy="49578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1" name="직선 연결선 160"/>
          <p:cNvCxnSpPr/>
          <p:nvPr/>
        </p:nvCxnSpPr>
        <p:spPr>
          <a:xfrm>
            <a:off x="9782799" y="5952150"/>
            <a:ext cx="0" cy="49578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2" name="자유형 199"/>
          <p:cNvSpPr/>
          <p:nvPr/>
        </p:nvSpPr>
        <p:spPr>
          <a:xfrm>
            <a:off x="6317803" y="5388252"/>
            <a:ext cx="1825881" cy="242791"/>
          </a:xfrm>
          <a:custGeom>
            <a:avLst/>
            <a:gdLst>
              <a:gd name="connsiteX0" fmla="*/ 1737887 w 1825881"/>
              <a:gd name="connsiteY0" fmla="*/ 0 h 177204"/>
              <a:gd name="connsiteX1" fmla="*/ 1825881 w 1825881"/>
              <a:gd name="connsiteY1" fmla="*/ 88602 h 177204"/>
              <a:gd name="connsiteX2" fmla="*/ 1737887 w 1825881"/>
              <a:gd name="connsiteY2" fmla="*/ 177204 h 177204"/>
              <a:gd name="connsiteX3" fmla="*/ 1734414 w 1825881"/>
              <a:gd name="connsiteY3" fmla="*/ 176498 h 177204"/>
              <a:gd name="connsiteX4" fmla="*/ 0 w 1825881"/>
              <a:gd name="connsiteY4" fmla="*/ 176498 h 177204"/>
              <a:gd name="connsiteX5" fmla="*/ 0 w 1825881"/>
              <a:gd name="connsiteY5" fmla="*/ 334 h 177204"/>
              <a:gd name="connsiteX6" fmla="*/ 1735953 w 1825881"/>
              <a:gd name="connsiteY6" fmla="*/ 334 h 177204"/>
              <a:gd name="connsiteX7" fmla="*/ 1735953 w 1825881"/>
              <a:gd name="connsiteY7" fmla="*/ 393 h 17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5881" h="177204">
                <a:moveTo>
                  <a:pt x="1737887" y="0"/>
                </a:moveTo>
                <a:cubicBezTo>
                  <a:pt x="1786485" y="0"/>
                  <a:pt x="1825881" y="39668"/>
                  <a:pt x="1825881" y="88602"/>
                </a:cubicBezTo>
                <a:cubicBezTo>
                  <a:pt x="1825881" y="137536"/>
                  <a:pt x="1786485" y="177204"/>
                  <a:pt x="1737887" y="177204"/>
                </a:cubicBezTo>
                <a:lnTo>
                  <a:pt x="1734414" y="176498"/>
                </a:lnTo>
                <a:lnTo>
                  <a:pt x="0" y="176498"/>
                </a:lnTo>
                <a:lnTo>
                  <a:pt x="0" y="334"/>
                </a:lnTo>
                <a:lnTo>
                  <a:pt x="1735953" y="334"/>
                </a:lnTo>
                <a:lnTo>
                  <a:pt x="1735953" y="393"/>
                </a:lnTo>
                <a:close/>
              </a:path>
            </a:pathLst>
          </a:custGeom>
          <a:solidFill>
            <a:srgbClr val="D7DBE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21600" rIns="0" bIns="0"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solidFill>
                    <a:prstClr val="white">
                      <a:lumMod val="85000"/>
                      <a:alpha val="0"/>
                    </a:prstClr>
                  </a:solidFill>
                </a:ln>
                <a:solidFill>
                  <a:srgbClr val="0B297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运输</a:t>
            </a:r>
            <a:r>
              <a:rPr kumimoji="0" lang="en-US" altLang="zh-CN" sz="900" b="0" i="0" u="none" strike="noStrike" kern="1200" cap="none" spc="0" normalizeH="0" baseline="0" noProof="0" dirty="0">
                <a:ln>
                  <a:solidFill>
                    <a:prstClr val="white">
                      <a:lumMod val="85000"/>
                      <a:alpha val="0"/>
                    </a:prstClr>
                  </a:solidFill>
                </a:ln>
                <a:solidFill>
                  <a:srgbClr val="0B297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900" b="0" i="0" u="none" strike="noStrike" kern="1200" cap="none" spc="0" normalizeH="0" baseline="0" noProof="0" dirty="0">
                <a:ln>
                  <a:solidFill>
                    <a:prstClr val="white">
                      <a:lumMod val="85000"/>
                      <a:alpha val="0"/>
                    </a:prstClr>
                  </a:solidFill>
                </a:ln>
                <a:solidFill>
                  <a:srgbClr val="0B297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配送</a:t>
            </a:r>
            <a:endParaRPr kumimoji="0" lang="ko-KR" altLang="en-US" sz="900" b="0" i="0" u="none" strike="noStrike" kern="1200" cap="none" spc="0" normalizeH="0" baseline="0" noProof="0" dirty="0">
              <a:ln>
                <a:solidFill>
                  <a:prstClr val="white">
                    <a:lumMod val="85000"/>
                    <a:alpha val="0"/>
                  </a:prstClr>
                </a:solidFill>
              </a:ln>
              <a:solidFill>
                <a:srgbClr val="0B297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3" name="이등변 삼각형 162"/>
          <p:cNvSpPr/>
          <p:nvPr/>
        </p:nvSpPr>
        <p:spPr>
          <a:xfrm rot="10800000">
            <a:off x="7177076" y="5595331"/>
            <a:ext cx="107334" cy="92529"/>
          </a:xfrm>
          <a:prstGeom prst="triangle">
            <a:avLst/>
          </a:prstGeom>
          <a:solidFill>
            <a:srgbClr val="D7D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64" name="이등변 삼각형 163"/>
          <p:cNvSpPr/>
          <p:nvPr/>
        </p:nvSpPr>
        <p:spPr>
          <a:xfrm rot="10800000">
            <a:off x="9722345" y="5595331"/>
            <a:ext cx="107334" cy="92529"/>
          </a:xfrm>
          <a:prstGeom prst="triangle">
            <a:avLst/>
          </a:prstGeom>
          <a:solidFill>
            <a:srgbClr val="D8F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solidFill>
                  <a:prstClr val="white">
                    <a:lumMod val="85000"/>
                    <a:alpha val="0"/>
                  </a:prstClr>
                </a:solidFill>
              </a:ln>
              <a:solidFill>
                <a:prstClr val="white"/>
              </a:solidFill>
              <a:effectLst/>
              <a:uLnTx/>
              <a:uFillTx/>
              <a:latin typeface="KoPubWorld돋움체 Light" panose="00000300000000000000" pitchFamily="2" charset="-127"/>
              <a:ea typeface="KoPubWorld돋움체 Light" panose="00000300000000000000" pitchFamily="2" charset="-127"/>
              <a:cs typeface="+mn-cs"/>
            </a:endParaRPr>
          </a:p>
        </p:txBody>
      </p:sp>
      <p:sp>
        <p:nvSpPr>
          <p:cNvPr id="165" name="TextBox 164"/>
          <p:cNvSpPr txBox="1"/>
          <p:nvPr/>
        </p:nvSpPr>
        <p:spPr>
          <a:xfrm>
            <a:off x="7100570" y="3589020"/>
            <a:ext cx="1863090" cy="245110"/>
          </a:xfrm>
          <a:prstGeom prst="rect">
            <a:avLst/>
          </a:prstGeom>
          <a:noFill/>
        </p:spPr>
        <p:txBody>
          <a:bodyPr wrap="square">
            <a:spAutoFit/>
          </a:bodyPr>
          <a:lstStyle/>
          <a:p>
            <a:pPr>
              <a:defRPr/>
            </a:pPr>
            <a:r>
              <a:rPr lang="zh-CN" altLang="en-US" sz="1000" spc="-10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精油化学</a:t>
            </a:r>
            <a:r>
              <a:rPr lang="en-US" altLang="ko-KR" sz="1000" spc="-10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000" spc="-10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其他工业用料产业群</a:t>
            </a:r>
            <a:endParaRPr lang="zh-CN" altLang="en-US" sz="10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166" name="TextBox 165"/>
          <p:cNvSpPr txBox="1"/>
          <p:nvPr/>
        </p:nvSpPr>
        <p:spPr>
          <a:xfrm>
            <a:off x="7106443" y="3921474"/>
            <a:ext cx="1870818" cy="245110"/>
          </a:xfrm>
          <a:prstGeom prst="rect">
            <a:avLst/>
          </a:prstGeom>
          <a:noFill/>
        </p:spPr>
        <p:txBody>
          <a:bodyPr wrap="square">
            <a:spAutoFit/>
          </a:bodyPr>
          <a:lstStyle/>
          <a:p>
            <a:pPr>
              <a:defRPr/>
            </a:pPr>
            <a:r>
              <a:rPr lang="zh-CN" altLang="en-US" sz="1000" spc="-10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线上线下零售产业</a:t>
            </a:r>
            <a:r>
              <a:rPr lang="ko-KR" altLang="en-US" sz="1000" spc="-10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ko-KR" sz="1000" spc="-10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0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电子商务</a:t>
            </a:r>
            <a:r>
              <a:rPr lang="en-US" altLang="ko-KR" sz="1000" spc="-10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en-US" altLang="zh-CN" sz="1000" b="0" i="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4" name="TextBox 113"/>
          <p:cNvSpPr txBox="1"/>
          <p:nvPr/>
        </p:nvSpPr>
        <p:spPr>
          <a:xfrm>
            <a:off x="7106443" y="4253928"/>
            <a:ext cx="1870818" cy="245110"/>
          </a:xfrm>
          <a:prstGeom prst="rect">
            <a:avLst/>
          </a:prstGeom>
          <a:noFill/>
        </p:spPr>
        <p:txBody>
          <a:bodyPr wrap="square">
            <a:spAutoFit/>
          </a:bodyPr>
          <a:lstStyle/>
          <a:p>
            <a:pPr>
              <a:defRPr/>
            </a:pPr>
            <a:r>
              <a:rPr lang="zh-CN" altLang="en-US" sz="10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冷冻</a:t>
            </a:r>
            <a:r>
              <a:rPr lang="en-US" altLang="zh-CN" sz="10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冷藏及常温食品</a:t>
            </a:r>
            <a:r>
              <a:rPr lang="en-US" altLang="zh-CN" sz="10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100" dirty="0">
                <a:ln>
                  <a:solidFill>
                    <a:prstClr val="white">
                      <a:lumMod val="85000"/>
                      <a:alpha val="0"/>
                    </a:prstClr>
                  </a:solidFill>
                </a:ln>
                <a:solidFill>
                  <a:prstClr val="black">
                    <a:lumMod val="75000"/>
                    <a:lumOff val="25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药品</a:t>
            </a:r>
            <a:endParaRPr kumimoji="0" lang="zh-CN" altLang="en-US" sz="1000" b="0" i="0" baseline="0" noProof="0" dirty="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grpSp>
        <p:nvGrpSpPr>
          <p:cNvPr id="8" name="그룹 7"/>
          <p:cNvGrpSpPr/>
          <p:nvPr/>
        </p:nvGrpSpPr>
        <p:grpSpPr>
          <a:xfrm>
            <a:off x="9628326" y="3422867"/>
            <a:ext cx="1800000" cy="275590"/>
            <a:chOff x="9628961" y="3557868"/>
            <a:chExt cx="1800000" cy="275590"/>
          </a:xfrm>
        </p:grpSpPr>
        <p:sp>
          <p:nvSpPr>
            <p:cNvPr id="6" name="사각형: 둥근 모서리 5"/>
            <p:cNvSpPr/>
            <p:nvPr/>
          </p:nvSpPr>
          <p:spPr>
            <a:xfrm>
              <a:off x="9628961" y="3562366"/>
              <a:ext cx="1800000" cy="250222"/>
            </a:xfrm>
            <a:prstGeom prst="roundRect">
              <a:avLst>
                <a:gd name="adj" fmla="val 50000"/>
              </a:avLst>
            </a:prstGeom>
            <a:solidFill>
              <a:srgbClr val="02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p:cNvSpPr txBox="1"/>
            <p:nvPr/>
          </p:nvSpPr>
          <p:spPr>
            <a:xfrm>
              <a:off x="9783266" y="3557868"/>
              <a:ext cx="1640840" cy="275590"/>
            </a:xfrm>
            <a:prstGeom prst="rect">
              <a:avLst/>
            </a:prstGeom>
            <a:noFill/>
          </p:spPr>
          <p:txBody>
            <a:bodyPr wrap="square" rtlCol="0">
              <a:spAutoFit/>
            </a:bodyPr>
            <a:lstStyle/>
            <a:p>
              <a:pPr algn="ctr"/>
              <a:r>
                <a:rPr lang="en-US" sz="12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Fulfillment(</a:t>
              </a:r>
              <a:r>
                <a:rPr lang="zh-CN" altLang="en-US" sz="12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物流中心</a:t>
              </a:r>
              <a:r>
                <a:rPr lang="en-US" sz="12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p>
          </p:txBody>
        </p:sp>
      </p:grpSp>
      <p:pic>
        <p:nvPicPr>
          <p:cNvPr id="143" name="그림 142"/>
          <p:cNvPicPr>
            <a:picLocks noChangeAspect="1"/>
          </p:cNvPicPr>
          <p:nvPr/>
        </p:nvPicPr>
        <p:blipFill>
          <a:blip r:embed="rId6" cstate="hq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0232376" y="2425131"/>
            <a:ext cx="1372154" cy="1353636"/>
          </a:xfrm>
          <a:prstGeom prst="rect">
            <a:avLst/>
          </a:prstGeom>
        </p:spPr>
      </p:pic>
      <p:grpSp>
        <p:nvGrpSpPr>
          <p:cNvPr id="5" name="그룹 4"/>
          <p:cNvGrpSpPr/>
          <p:nvPr/>
        </p:nvGrpSpPr>
        <p:grpSpPr>
          <a:xfrm>
            <a:off x="9478637" y="2707846"/>
            <a:ext cx="997708" cy="925830"/>
            <a:chOff x="9419749" y="5297696"/>
            <a:chExt cx="2157616" cy="1723327"/>
          </a:xfrm>
        </p:grpSpPr>
        <p:pic>
          <p:nvPicPr>
            <p:cNvPr id="151" name="그림 150"/>
            <p:cNvPicPr>
              <a:picLocks noChangeAspect="1"/>
            </p:cNvPicPr>
            <p:nvPr/>
          </p:nvPicPr>
          <p:blipFill rotWithShape="1">
            <a:blip r:embed="rId8">
              <a:grayscl/>
            </a:blip>
            <a:srcRect l="32418"/>
            <a:stretch>
              <a:fillRect/>
            </a:stretch>
          </p:blipFill>
          <p:spPr>
            <a:xfrm>
              <a:off x="10851659" y="5980061"/>
              <a:ext cx="725706" cy="520233"/>
            </a:xfrm>
            <a:prstGeom prst="rect">
              <a:avLst/>
            </a:prstGeom>
          </p:spPr>
        </p:pic>
        <p:pic>
          <p:nvPicPr>
            <p:cNvPr id="167" name="그림 166"/>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9419749" y="5297696"/>
              <a:ext cx="1746753" cy="1723327"/>
            </a:xfrm>
            <a:prstGeom prst="rect">
              <a:avLst/>
            </a:prstGeom>
          </p:spPr>
        </p:pic>
      </p:grpSp>
      <p:sp>
        <p:nvSpPr>
          <p:cNvPr id="173" name="사각형: 둥근 모서리 172"/>
          <p:cNvSpPr/>
          <p:nvPr/>
        </p:nvSpPr>
        <p:spPr>
          <a:xfrm>
            <a:off x="9628961" y="4458871"/>
            <a:ext cx="1800000" cy="250222"/>
          </a:xfrm>
          <a:prstGeom prst="roundRect">
            <a:avLst>
              <a:gd name="adj" fmla="val 50000"/>
            </a:avLst>
          </a:prstGeom>
          <a:solidFill>
            <a:srgbClr val="147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4" name="TextBox 173"/>
          <p:cNvSpPr txBox="1"/>
          <p:nvPr/>
        </p:nvSpPr>
        <p:spPr>
          <a:xfrm>
            <a:off x="9588536" y="4463771"/>
            <a:ext cx="1935508" cy="275590"/>
          </a:xfrm>
          <a:prstGeom prst="rect">
            <a:avLst/>
          </a:prstGeom>
          <a:noFill/>
        </p:spPr>
        <p:txBody>
          <a:bodyPr wrap="square" rtlCol="0">
            <a:spAutoFit/>
          </a:bodyPr>
          <a:lstStyle/>
          <a:p>
            <a:pPr algn="ctr"/>
            <a:r>
              <a:rPr lang="en-US" altLang="zh-CN"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first</a:t>
            </a:r>
            <a:r>
              <a:rPr lang="en-US" altLang="ko-KR"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last mail </a:t>
            </a:r>
            <a:r>
              <a:rPr lang="en-US" altLang="ko-KR"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配送</a:t>
            </a:r>
            <a:r>
              <a:rPr lang="en-US" altLang="ko-KR"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ko-KR" altLang="en-US" sz="12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pic>
        <p:nvPicPr>
          <p:cNvPr id="175" name="그림 174"/>
          <p:cNvPicPr>
            <a:picLocks noChangeAspect="1"/>
          </p:cNvPicPr>
          <p:nvPr/>
        </p:nvPicPr>
        <p:blipFill rotWithShape="1">
          <a:blip r:embed="rId10" cstate="print">
            <a:grayscl/>
            <a:extLst>
              <a:ext uri="{28A0092B-C50C-407E-A947-70E740481C1C}">
                <a14:useLocalDpi xmlns:a14="http://schemas.microsoft.com/office/drawing/2010/main" val="0"/>
              </a:ext>
            </a:extLst>
          </a:blip>
          <a:srcRect l="1" t="23065" r="894"/>
          <a:stretch>
            <a:fillRect/>
          </a:stretch>
        </p:blipFill>
        <p:spPr>
          <a:xfrm>
            <a:off x="9975683" y="3790724"/>
            <a:ext cx="1240818" cy="950236"/>
          </a:xfrm>
          <a:prstGeom prst="rect">
            <a:avLst/>
          </a:prstGeom>
        </p:spPr>
      </p:pic>
      <p:sp>
        <p:nvSpPr>
          <p:cNvPr id="9" name="TextBox 8"/>
          <p:cNvSpPr txBox="1"/>
          <p:nvPr/>
        </p:nvSpPr>
        <p:spPr>
          <a:xfrm>
            <a:off x="9306560" y="4730750"/>
            <a:ext cx="2298065" cy="368300"/>
          </a:xfrm>
          <a:prstGeom prst="rect">
            <a:avLst/>
          </a:prstGeom>
          <a:noFill/>
        </p:spPr>
        <p:txBody>
          <a:bodyPr wrap="square" rtlCol="0">
            <a:spAutoFit/>
          </a:bodyPr>
          <a:lstStyle/>
          <a:p>
            <a:r>
              <a:rPr lang="en-US" altLang="ko-KR" sz="9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高效率的运输模式 </a:t>
            </a:r>
            <a:r>
              <a:rPr lang="en-US" altLang="ko-KR" sz="9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扩大</a:t>
            </a:r>
            <a:r>
              <a:rPr lang="en-US" altLang="ko-KR" sz="900">
                <a:latin typeface="微软雅黑" panose="020B0503020204020204" pitchFamily="34" charset="-122"/>
                <a:ea typeface="微软雅黑" panose="020B0503020204020204" pitchFamily="34" charset="-122"/>
                <a:cs typeface="微软雅黑" panose="020B0503020204020204" pitchFamily="34" charset="-122"/>
                <a:sym typeface="+mn-ea"/>
              </a:rPr>
              <a:t>B2C</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配送</a:t>
            </a:r>
            <a:br>
              <a:rPr lang="en-US" altLang="ko-KR" sz="900">
                <a:latin typeface="微软雅黑" panose="020B0503020204020204" pitchFamily="34" charset="-122"/>
                <a:ea typeface="微软雅黑" panose="020B0503020204020204" pitchFamily="34" charset="-122"/>
                <a:cs typeface="微软雅黑" panose="020B0503020204020204" pitchFamily="34" charset="-122"/>
                <a:sym typeface="+mn-ea"/>
              </a:rPr>
            </a:br>
            <a:r>
              <a:rPr lang="en-US" altLang="ko-KR" sz="9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绿色环保商用车运输业务</a:t>
            </a:r>
            <a:endParaRPr lang="zh-CN" altLang="en-US" sz="900" spc="2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TextBox 50"/>
          <p:cNvSpPr txBox="1"/>
          <p:nvPr/>
        </p:nvSpPr>
        <p:spPr>
          <a:xfrm>
            <a:off x="510785" y="3213397"/>
            <a:ext cx="884018" cy="281937"/>
          </a:xfrm>
          <a:prstGeom prst="rect">
            <a:avLst/>
          </a:prstGeom>
          <a:noFill/>
        </p:spPr>
        <p:txBody>
          <a:bodyPr wrap="square">
            <a:spAutoFit/>
          </a:bodyPr>
          <a:lstStyle/>
          <a:p>
            <a:pPr>
              <a:lnSpc>
                <a:spcPct val="130000"/>
              </a:lnSpc>
              <a:defRPr/>
            </a:pPr>
            <a:r>
              <a:rPr lang="zh-CN" altLang="en-US" sz="105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散货物流</a:t>
            </a:r>
          </a:p>
        </p:txBody>
      </p:sp>
      <p:sp>
        <p:nvSpPr>
          <p:cNvPr id="22" name="TextBox 51"/>
          <p:cNvSpPr txBox="1"/>
          <p:nvPr/>
        </p:nvSpPr>
        <p:spPr>
          <a:xfrm>
            <a:off x="1246929" y="3233217"/>
            <a:ext cx="1970236" cy="337185"/>
          </a:xfrm>
          <a:prstGeom prst="rect">
            <a:avLst/>
          </a:prstGeom>
          <a:noFill/>
        </p:spPr>
        <p:txBody>
          <a:bodyPr wrap="square">
            <a:spAutoFit/>
          </a:bodyPr>
          <a:lstStyle/>
          <a:p>
            <a:pPr lvl="0">
              <a:defRPr/>
            </a:pPr>
            <a:r>
              <a:rPr lang="zh-CN" altLang="en-US" sz="800">
                <a:ln>
                  <a:solidFill>
                    <a:prstClr val="white">
                      <a:lumMod val="85000"/>
                      <a:alpha val="0"/>
                    </a:prstClr>
                  </a:solidFill>
                </a:ln>
                <a:solidFill>
                  <a:prstClr val="black">
                    <a:lumMod val="75000"/>
                    <a:lumOff val="25000"/>
                  </a:prstClr>
                </a:solidFill>
                <a:uFillTx/>
                <a:latin typeface="微软雅黑" panose="020B0503020204020204" pitchFamily="34" charset="-122"/>
                <a:ea typeface="微软雅黑" panose="020B0503020204020204" pitchFamily="34" charset="-122"/>
                <a:cs typeface="KoPubWorld돋움체 Medium" panose="00000600000000000000" pitchFamily="2" charset="-127"/>
              </a:rPr>
              <a:t>为钢铁原料采购及销售物流、海外建设</a:t>
            </a:r>
          </a:p>
          <a:p>
            <a:pPr lvl="0">
              <a:defRPr/>
            </a:pPr>
            <a:r>
              <a:rPr lang="zh-CN" altLang="en-US" sz="800">
                <a:ln>
                  <a:solidFill>
                    <a:prstClr val="white">
                      <a:lumMod val="85000"/>
                      <a:alpha val="0"/>
                    </a:prstClr>
                  </a:solidFill>
                </a:ln>
                <a:solidFill>
                  <a:prstClr val="black">
                    <a:lumMod val="75000"/>
                    <a:lumOff val="25000"/>
                  </a:prstClr>
                </a:solidFill>
                <a:uFillTx/>
                <a:latin typeface="微软雅黑" panose="020B0503020204020204" pitchFamily="34" charset="-122"/>
                <a:ea typeface="微软雅黑" panose="020B0503020204020204" pitchFamily="34" charset="-122"/>
                <a:cs typeface="KoPubWorld돋움체 Medium" panose="00000600000000000000" pitchFamily="2" charset="-127"/>
              </a:rPr>
              <a:t>项目和设备提供物流服务</a:t>
            </a:r>
            <a:endParaRPr kumimoji="0" lang="zh-CN" altLang="en-US" sz="800" b="0" i="0" baseline="0" noProof="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53" name="TextBox 52"/>
          <p:cNvSpPr txBox="1"/>
          <p:nvPr/>
        </p:nvSpPr>
        <p:spPr>
          <a:xfrm>
            <a:off x="519857" y="3689647"/>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5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零部件物流</a:t>
            </a:r>
            <a:endParaRPr kumimoji="0" lang="zh-CN" altLang="en-US" sz="1050" b="0" i="0" u="none" strike="noStrike" kern="1200" cap="none" spc="0" normalizeH="0" baseline="0" noProof="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23" name="TextBox 53"/>
          <p:cNvSpPr txBox="1"/>
          <p:nvPr/>
        </p:nvSpPr>
        <p:spPr>
          <a:xfrm>
            <a:off x="1251604" y="3705407"/>
            <a:ext cx="1930813" cy="33718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800">
                <a:ln>
                  <a:solidFill>
                    <a:prstClr val="white">
                      <a:lumMod val="85000"/>
                      <a:alpha val="0"/>
                    </a:prstClr>
                  </a:solidFill>
                </a:ln>
                <a:solidFill>
                  <a:prstClr val="black">
                    <a:lumMod val="75000"/>
                    <a:lumOff val="25000"/>
                  </a:prstClr>
                </a:solidFill>
                <a:uFillTx/>
                <a:latin typeface="微软雅黑" panose="020B0503020204020204" pitchFamily="34" charset="-122"/>
                <a:ea typeface="微软雅黑" panose="020B0503020204020204" pitchFamily="34" charset="-122"/>
                <a:cs typeface="KoPubWorld돋움체 Medium" panose="00000600000000000000" pitchFamily="2" charset="-127"/>
              </a:rPr>
              <a:t>从零部件调运到统一序列交货等与整车生产相关的零部件提供物流服务</a:t>
            </a:r>
            <a:endParaRPr kumimoji="0" lang="zh-CN" altLang="en-US" sz="800" b="0" i="0" baseline="0" noProof="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55" name="TextBox 54"/>
          <p:cNvSpPr txBox="1"/>
          <p:nvPr/>
        </p:nvSpPr>
        <p:spPr>
          <a:xfrm>
            <a:off x="515715" y="4154165"/>
            <a:ext cx="884018"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5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整车物流</a:t>
            </a:r>
            <a:endParaRPr kumimoji="0" lang="en-US" altLang="ko-KR" sz="800" b="0" i="0" u="none" strike="noStrike" kern="1200" cap="none" spc="0" normalizeH="0" baseline="0" noProof="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sp>
        <p:nvSpPr>
          <p:cNvPr id="24" name="TextBox 55"/>
          <p:cNvSpPr txBox="1"/>
          <p:nvPr/>
        </p:nvSpPr>
        <p:spPr>
          <a:xfrm>
            <a:off x="1246929" y="4201552"/>
            <a:ext cx="1935488" cy="33718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lang="zh-CN" altLang="en-US" sz="800">
                <a:ln>
                  <a:solidFill>
                    <a:prstClr val="white">
                      <a:lumMod val="85000"/>
                      <a:alpha val="0"/>
                    </a:prstClr>
                  </a:solidFill>
                </a:ln>
                <a:solidFill>
                  <a:prstClr val="black">
                    <a:lumMod val="75000"/>
                    <a:lumOff val="25000"/>
                  </a:prstClr>
                </a:solidFill>
                <a:uFillTx/>
                <a:latin typeface="微软雅黑" panose="020B0503020204020204" pitchFamily="34" charset="-122"/>
                <a:ea typeface="微软雅黑" panose="020B0503020204020204" pitchFamily="34" charset="-122"/>
                <a:cs typeface="KoPubWorld돋움체 Medium" panose="00000600000000000000" pitchFamily="2" charset="-127"/>
              </a:rPr>
              <a:t>提供整车运输、交付客户前的质量检查，</a:t>
            </a:r>
          </a:p>
          <a:p>
            <a:pPr lvl="0">
              <a:defRPr/>
            </a:pPr>
            <a:r>
              <a:rPr lang="zh-CN" altLang="en-US" sz="800">
                <a:ln>
                  <a:solidFill>
                    <a:prstClr val="white">
                      <a:lumMod val="85000"/>
                      <a:alpha val="0"/>
                    </a:prstClr>
                  </a:solidFill>
                </a:ln>
                <a:solidFill>
                  <a:prstClr val="black">
                    <a:lumMod val="75000"/>
                    <a:lumOff val="25000"/>
                  </a:prstClr>
                </a:solidFill>
                <a:uFillTx/>
                <a:latin typeface="微软雅黑" panose="020B0503020204020204" pitchFamily="34" charset="-122"/>
                <a:ea typeface="微软雅黑" panose="020B0503020204020204" pitchFamily="34" charset="-122"/>
                <a:cs typeface="KoPubWorld돋움체 Medium" panose="00000600000000000000" pitchFamily="2" charset="-127"/>
              </a:rPr>
              <a:t>出口前的堆存及防锈服务</a:t>
            </a:r>
            <a:endParaRPr kumimoji="0" lang="zh-CN" altLang="en-US" sz="800" b="0" i="0" baseline="0" noProof="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endParaRPr>
          </a:p>
        </p:txBody>
      </p:sp>
      <p:grpSp>
        <p:nvGrpSpPr>
          <p:cNvPr id="25" name="그룹 60"/>
          <p:cNvGrpSpPr/>
          <p:nvPr/>
        </p:nvGrpSpPr>
        <p:grpSpPr>
          <a:xfrm>
            <a:off x="3199923" y="4143603"/>
            <a:ext cx="2771704" cy="368300"/>
            <a:chOff x="3197516" y="3183483"/>
            <a:chExt cx="2977225" cy="368300"/>
          </a:xfrm>
        </p:grpSpPr>
        <p:sp>
          <p:nvSpPr>
            <p:cNvPr id="26" name="TextBox 61"/>
            <p:cNvSpPr txBox="1"/>
            <p:nvPr/>
          </p:nvSpPr>
          <p:spPr>
            <a:xfrm>
              <a:off x="3197516" y="3183483"/>
              <a:ext cx="884018" cy="281937"/>
            </a:xfrm>
            <a:prstGeom prst="rect">
              <a:avLst/>
            </a:prstGeom>
            <a:noFill/>
          </p:spPr>
          <p:txBody>
            <a:bodyPr wrap="square">
              <a:spAutoFit/>
            </a:bodyPr>
            <a:lstStyle/>
            <a:p>
              <a:pPr>
                <a:lnSpc>
                  <a:spcPct val="130000"/>
                </a:lnSpc>
                <a:defRPr/>
              </a:pPr>
              <a:r>
                <a:rPr lang="en-US" altLang="ko-KR" sz="105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KD</a:t>
              </a:r>
              <a:r>
                <a:rPr lang="zh-CN" altLang="en-US" sz="105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rPr>
                <a:t>物流</a:t>
              </a:r>
              <a:endParaRPr lang="en-US" altLang="ko-KR" sz="105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TextBox 62"/>
            <p:cNvSpPr txBox="1"/>
            <p:nvPr/>
          </p:nvSpPr>
          <p:spPr>
            <a:xfrm>
              <a:off x="3948543" y="3183483"/>
              <a:ext cx="2226198" cy="36830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900" b="0" i="0" baseline="0" noProof="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为汽车零部件采购，品质管理，包装，通关，运输等提供综合流通服务</a:t>
              </a:r>
            </a:p>
          </p:txBody>
        </p:sp>
      </p:grpSp>
      <p:grpSp>
        <p:nvGrpSpPr>
          <p:cNvPr id="64" name="그룹 63"/>
          <p:cNvGrpSpPr/>
          <p:nvPr/>
        </p:nvGrpSpPr>
        <p:grpSpPr>
          <a:xfrm>
            <a:off x="3168301" y="3227147"/>
            <a:ext cx="2811082" cy="368300"/>
            <a:chOff x="3164290" y="3638627"/>
            <a:chExt cx="3019523" cy="368300"/>
          </a:xfrm>
        </p:grpSpPr>
        <p:sp>
          <p:nvSpPr>
            <p:cNvPr id="65" name="TextBox 64"/>
            <p:cNvSpPr txBox="1"/>
            <p:nvPr/>
          </p:nvSpPr>
          <p:spPr>
            <a:xfrm>
              <a:off x="3164290" y="3638627"/>
              <a:ext cx="1021532" cy="302390"/>
            </a:xfrm>
            <a:prstGeom prst="rect">
              <a:avLst/>
            </a:prstGeom>
            <a:noFill/>
          </p:spPr>
          <p:txBody>
            <a:bodyPr wrap="square">
              <a:spAutoFit/>
            </a:bodyPr>
            <a:lstStyle/>
            <a:p>
              <a:pPr marL="0" marR="0" lvl="0" indent="0" algn="l" defTabSz="914400" rtl="0" eaLnBrk="1" fontAlgn="auto" latinLnBrk="1" hangingPunct="1">
                <a:lnSpc>
                  <a:spcPct val="130000"/>
                </a:lnSpc>
                <a:spcBef>
                  <a:spcPts val="0"/>
                </a:spcBef>
                <a:spcAft>
                  <a:spcPts val="0"/>
                </a:spcAft>
                <a:buClrTx/>
                <a:buSzTx/>
                <a:buFontTx/>
                <a:buNone/>
                <a:defRPr/>
              </a:pPr>
              <a:r>
                <a:rPr lang="zh-CN" altLang="en-US" sz="105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进出口物流</a:t>
              </a:r>
              <a:endParaRPr kumimoji="0" lang="zh-CN" altLang="en-US" sz="1050" b="0" i="0" u="none" strike="noStrike" kern="1200" cap="none" spc="0" normalizeH="0" baseline="0" noProof="0">
                <a:ln>
                  <a:solidFill>
                    <a:prstClr val="white">
                      <a:lumMod val="85000"/>
                      <a:alpha val="0"/>
                    </a:prstClr>
                  </a:solidFill>
                </a:ln>
                <a:solidFill>
                  <a:srgbClr val="02458C"/>
                </a:solidFill>
                <a:effectLst/>
                <a:uLnTx/>
                <a:uFillTx/>
                <a:latin typeface="微软雅黑" panose="020B0503020204020204" pitchFamily="34" charset="-122"/>
                <a:ea typeface="微软雅黑" panose="020B0503020204020204" pitchFamily="34" charset="-122"/>
                <a:cs typeface="KoPubWorld돋움체 Bold" panose="00000800000000000000" pitchFamily="2" charset="-127"/>
              </a:endParaRPr>
            </a:p>
          </p:txBody>
        </p:sp>
        <p:sp>
          <p:nvSpPr>
            <p:cNvPr id="66" name="TextBox 65"/>
            <p:cNvSpPr txBox="1"/>
            <p:nvPr/>
          </p:nvSpPr>
          <p:spPr>
            <a:xfrm>
              <a:off x="3957615" y="3638627"/>
              <a:ext cx="2226198" cy="36830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900" b="0" i="0" baseline="0" noProof="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KoPubWorld돋움체 Medium" panose="00000600000000000000" pitchFamily="2" charset="-127"/>
                </a:rPr>
                <a:t>以全球网络和信息系统为基础，提供产品的包装，通关，运输，仓储服务</a:t>
              </a:r>
            </a:p>
          </p:txBody>
        </p:sp>
      </p:grpSp>
      <p:grpSp>
        <p:nvGrpSpPr>
          <p:cNvPr id="28" name="그룹 66"/>
          <p:cNvGrpSpPr/>
          <p:nvPr/>
        </p:nvGrpSpPr>
        <p:grpSpPr>
          <a:xfrm>
            <a:off x="3179298" y="3625269"/>
            <a:ext cx="2796615" cy="506730"/>
            <a:chOff x="3175688" y="4093771"/>
            <a:chExt cx="3003983" cy="506730"/>
          </a:xfrm>
        </p:grpSpPr>
        <p:sp>
          <p:nvSpPr>
            <p:cNvPr id="29" name="TextBox 67"/>
            <p:cNvSpPr txBox="1"/>
            <p:nvPr/>
          </p:nvSpPr>
          <p:spPr>
            <a:xfrm>
              <a:off x="3953473" y="4093771"/>
              <a:ext cx="2226198" cy="50673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zh-CN" altLang="en-US" sz="900" b="0" i="0" baseline="0" noProof="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运用海外法人即</a:t>
              </a:r>
              <a:r>
                <a:rPr kumimoji="0" lang="ko-KR" altLang="en-US" sz="900" b="0" i="0" baseline="0" noProof="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900" b="0" i="0" baseline="0" noProof="0" err="1">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Adampol</a:t>
              </a:r>
              <a:r>
                <a:rPr kumimoji="0" lang="en-US" altLang="ko-KR" sz="900" b="0" i="0" baseline="0" noProof="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ko-KR" sz="900" b="0" i="0" baseline="0" noProof="0" err="1">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Vectura</a:t>
              </a:r>
              <a:r>
                <a:rPr kumimoji="0" lang="en-US" altLang="ko-KR" sz="900" b="0" i="0" baseline="0" noProof="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GET </a:t>
              </a:r>
              <a:r>
                <a:rPr kumimoji="0" lang="zh-CN" altLang="en-US" sz="900" b="0" i="0" baseline="0" noProof="0">
                  <a:ln>
                    <a:solidFill>
                      <a:prstClr val="white">
                        <a:lumMod val="85000"/>
                        <a:alpha val="0"/>
                      </a:prstClr>
                    </a:solid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等物流分公司的网络布局推进全球物流业务</a:t>
              </a:r>
            </a:p>
          </p:txBody>
        </p:sp>
        <p:sp>
          <p:nvSpPr>
            <p:cNvPr id="30" name="TextBox 68"/>
            <p:cNvSpPr txBox="1"/>
            <p:nvPr/>
          </p:nvSpPr>
          <p:spPr>
            <a:xfrm>
              <a:off x="3175688" y="4093771"/>
              <a:ext cx="1377906" cy="281937"/>
            </a:xfrm>
            <a:prstGeom prst="rect">
              <a:avLst/>
            </a:prstGeom>
            <a:noFill/>
          </p:spPr>
          <p:txBody>
            <a:bodyPr wrap="square">
              <a:spAutoFit/>
            </a:bodyPr>
            <a:lstStyle/>
            <a:p>
              <a:pPr>
                <a:lnSpc>
                  <a:spcPct val="130000"/>
                </a:lnSpc>
                <a:defRPr/>
              </a:pPr>
              <a:r>
                <a:rPr lang="zh-CN" altLang="en-US" sz="1050">
                  <a:ln>
                    <a:solidFill>
                      <a:prstClr val="white">
                        <a:lumMod val="85000"/>
                        <a:alpha val="0"/>
                      </a:prstClr>
                    </a:solidFill>
                  </a:ln>
                  <a:solidFill>
                    <a:srgbClr val="02458C"/>
                  </a:solidFill>
                  <a:latin typeface="微软雅黑" panose="020B0503020204020204" pitchFamily="34" charset="-122"/>
                  <a:ea typeface="微软雅黑" panose="020B0503020204020204" pitchFamily="34" charset="-122"/>
                  <a:cs typeface="KoPubWorld돋움체 Bold" panose="00000800000000000000" pitchFamily="2" charset="-127"/>
                </a:rPr>
                <a:t>全球物流</a:t>
              </a:r>
            </a:p>
          </p:txBody>
        </p:sp>
      </p:grpSp>
      <p:sp>
        <p:nvSpPr>
          <p:cNvPr id="11" name="流程图: 终止 10"/>
          <p:cNvSpPr/>
          <p:nvPr/>
        </p:nvSpPr>
        <p:spPr>
          <a:xfrm>
            <a:off x="-171450" y="311150"/>
            <a:ext cx="1120140" cy="302260"/>
          </a:xfrm>
          <a:prstGeom prst="flowChartTerminator">
            <a:avLst/>
          </a:prstGeom>
          <a:solidFill>
            <a:srgbClr val="405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事业领域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52195b74-c5cf-42bc-bc37-e90596cc8af7"/>
  <p:tag name="COMMONDATA" val="eyJoZGlkIjoiM2E2ZDM4MGM4ZWZhNWUwNDlhYTVhMjlhOTBkNjk5MzUifQ=="/>
</p:tagLst>
</file>

<file path=ppt/tags/tag2.xml><?xml version="1.0" encoding="utf-8"?>
<p:tagLst xmlns:a="http://schemas.openxmlformats.org/drawingml/2006/main" xmlns:r="http://schemas.openxmlformats.org/officeDocument/2006/relationships" xmlns:p="http://schemas.openxmlformats.org/presentationml/2006/main">
  <p:tag name="TIMING" val="|2.6|1.1|0.7|0.7|0.8|2.7|1.3"/>
</p:tagLst>
</file>

<file path=ppt/tags/tag3.xml><?xml version="1.0" encoding="utf-8"?>
<p:tagLst xmlns:a="http://schemas.openxmlformats.org/drawingml/2006/main" xmlns:r="http://schemas.openxmlformats.org/officeDocument/2006/relationships" xmlns:p="http://schemas.openxmlformats.org/presentationml/2006/main">
  <p:tag name="TIMING" val="|14.7"/>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4">
      <a:majorFont>
        <a:latin typeface="맑은 고딕"/>
        <a:ea typeface="맑은 고딕"/>
        <a:cs typeface=""/>
      </a:majorFont>
      <a:minorFont>
        <a:latin typeface="맑은 고딕"/>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chemeClr val="accent1">
              <a:shade val="50000"/>
              <a:alpha val="75000"/>
            </a:schemeClr>
          </a:soli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3fda7ce-6156-4e79-840a-31239bced759}" enabled="1" method="Privileged" siteId="{f9ac8ad9-9c79-4fb4-be57-986d607ad407}" contentBits="0" removed="0"/>
</clbl:labelList>
</file>

<file path=docProps/app.xml><?xml version="1.0" encoding="utf-8"?>
<Properties xmlns="http://schemas.openxmlformats.org/officeDocument/2006/extended-properties" xmlns:vt="http://schemas.openxmlformats.org/officeDocument/2006/docPropsVTypes">
  <TotalTime>40</TotalTime>
  <Words>8931</Words>
  <Application>Microsoft Office PowerPoint</Application>
  <PresentationFormat>와이드스크린</PresentationFormat>
  <Paragraphs>1004</Paragraphs>
  <Slides>25</Slides>
  <Notes>15</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25</vt:i4>
      </vt:variant>
    </vt:vector>
  </HeadingPairs>
  <TitlesOfParts>
    <vt:vector size="40" baseType="lpstr">
      <vt:lpstr>KoPubWorld돋움체 Bold</vt:lpstr>
      <vt:lpstr>华文细黑</vt:lpstr>
      <vt:lpstr>KoPubWorld돋움체 Medium</vt:lpstr>
      <vt:lpstr>HDharmony M</vt:lpstr>
      <vt:lpstr>Arial</vt:lpstr>
      <vt:lpstr>Times New Roman</vt:lpstr>
      <vt:lpstr>Malgun Gothic</vt:lpstr>
      <vt:lpstr>KoPubWorld돋움체 Light</vt:lpstr>
      <vt:lpstr>HDharmony B</vt:lpstr>
      <vt:lpstr>현대하모니 L</vt:lpstr>
      <vt:lpstr>微软雅黑</vt:lpstr>
      <vt:lpstr>Wingdings</vt:lpstr>
      <vt:lpstr>Lucida Console</vt:lpstr>
      <vt:lpstr>Arial Rounded MT 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윤 상준</dc:creator>
  <cp:lastModifiedBy>김승기 책임매니저 글로벌TPL영업팀</cp:lastModifiedBy>
  <cp:revision>1324</cp:revision>
  <cp:lastPrinted>2022-07-05T15:42:00Z</cp:lastPrinted>
  <dcterms:created xsi:type="dcterms:W3CDTF">2022-07-05T15:42:00Z</dcterms:created>
  <dcterms:modified xsi:type="dcterms:W3CDTF">2024-02-19T08:11:42Z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3fda7ce-6156-4e79-840a-31239bced759_Enabled">
    <vt:lpwstr>true</vt:lpwstr>
  </property>
  <property fmtid="{D5CDD505-2E9C-101B-9397-08002B2CF9AE}" pid="3" name="MSIP_Label_33fda7ce-6156-4e79-840a-31239bced759_SetDate">
    <vt:lpwstr>2021-03-24T06:08:23Z</vt:lpwstr>
  </property>
  <property fmtid="{D5CDD505-2E9C-101B-9397-08002B2CF9AE}" pid="4" name="MSIP_Label_33fda7ce-6156-4e79-840a-31239bced759_Method">
    <vt:lpwstr>Privileged</vt:lpwstr>
  </property>
  <property fmtid="{D5CDD505-2E9C-101B-9397-08002B2CF9AE}" pid="5" name="MSIP_Label_33fda7ce-6156-4e79-840a-31239bced759_Name">
    <vt:lpwstr>일반문서(비암호화)</vt:lpwstr>
  </property>
  <property fmtid="{D5CDD505-2E9C-101B-9397-08002B2CF9AE}" pid="6" name="MSIP_Label_33fda7ce-6156-4e79-840a-31239bced759_SiteId">
    <vt:lpwstr>f9ac8ad9-9c79-4fb4-be57-986d607ad407</vt:lpwstr>
  </property>
  <property fmtid="{D5CDD505-2E9C-101B-9397-08002B2CF9AE}" pid="7" name="MSIP_Label_33fda7ce-6156-4e79-840a-31239bced759_ActionId">
    <vt:lpwstr>b4702678-9d3f-412f-a67f-c1453ef3911f</vt:lpwstr>
  </property>
  <property fmtid="{D5CDD505-2E9C-101B-9397-08002B2CF9AE}" pid="8" name="MSIP_Label_33fda7ce-6156-4e79-840a-31239bced759_ContentBits">
    <vt:lpwstr>0</vt:lpwstr>
  </property>
  <property fmtid="{D5CDD505-2E9C-101B-9397-08002B2CF9AE}" pid="9" name="ContentTypeId">
    <vt:lpwstr>0x010100776DA1831A739B459A01151F6E29E64A</vt:lpwstr>
  </property>
  <property fmtid="{D5CDD505-2E9C-101B-9397-08002B2CF9AE}" pid="10" name="ICV">
    <vt:lpwstr>57BBCD80D9254153B840A67642CC9DE5</vt:lpwstr>
  </property>
  <property fmtid="{D5CDD505-2E9C-101B-9397-08002B2CF9AE}" pid="11" name="KSOProductBuildVer">
    <vt:lpwstr>2052-11.1.0.11830</vt:lpwstr>
  </property>
</Properties>
</file>